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8b2238165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b8b223816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8b2238165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8b2238165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8b2238165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8b2238165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8b2238165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8b2238165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8b2238165_0_4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b8b2238165_0_4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8b2238165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8b2238165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8b2238165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8b2238165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8b2238165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8b2238165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b8b2238165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b8b2238165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b8b2238165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b8b2238165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b8b2238165_0_4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b8b2238165_0_4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8b2238165_0_2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b8b2238165_0_2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b8b2238165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b8b2238165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8b2238165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8b2238165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b8b2238165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b8b2238165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b8b2238165_0_4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b8b2238165_0_4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b8b2238165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b8b2238165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b8b2238165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b8b2238165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8b2238165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8b2238165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b8b2238165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b8b2238165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b8b2238165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b8b2238165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b8b2238165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b8b2238165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8b2238165_0_2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b8b2238165_0_2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8b2238165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8b2238165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8b2238165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8b2238165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8b2238165_0_3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b8b2238165_0_3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8b2238165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8b2238165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8b2238165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8b2238165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8b2238165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8b2238165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8b2238165_0_3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b8b2238165_0_3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0"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938" y="614753"/>
            <a:ext cx="991939" cy="140451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561108" y="2156378"/>
            <a:ext cx="80529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sz="3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61108" y="3215551"/>
            <a:ext cx="8052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3pPr>
            <a:lvl4pPr indent="-228600" lvl="3" marL="18288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4pPr>
            <a:lvl5pPr indent="-228600" lvl="4" marL="22860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>
            <a:off x="0" y="4328516"/>
            <a:ext cx="9144000" cy="8436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0" id="63" name="Google Shape;6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938" y="614753"/>
            <a:ext cx="991939" cy="140451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>
            <p:ph type="title"/>
          </p:nvPr>
        </p:nvSpPr>
        <p:spPr>
          <a:xfrm>
            <a:off x="561108" y="2156378"/>
            <a:ext cx="80529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sz="3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561108" y="3215551"/>
            <a:ext cx="8052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3pPr>
            <a:lvl4pPr indent="-228600" lvl="3" marL="18288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4pPr>
            <a:lvl5pPr indent="-228600" lvl="4" marL="22860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15"/>
          <p:cNvSpPr/>
          <p:nvPr/>
        </p:nvSpPr>
        <p:spPr>
          <a:xfrm>
            <a:off x="0" y="4328516"/>
            <a:ext cx="9144000" cy="8436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552450" y="985966"/>
            <a:ext cx="8058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ub Titles and Contents" showMasterSp="0">
  <p:cSld name="3_Sub Titles and Conten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7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7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552450" y="1074075"/>
            <a:ext cx="4677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▪"/>
              <a:defRPr sz="1100"/>
            </a:lvl1pPr>
            <a:lvl2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o"/>
              <a:defRPr sz="1100"/>
            </a:lvl2pPr>
            <a:lvl3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3pPr>
            <a:lvl4pPr indent="-2984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4pPr>
            <a:lvl5pPr indent="-29845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550069" y="736922"/>
            <a:ext cx="3793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3" type="body"/>
          </p:nvPr>
        </p:nvSpPr>
        <p:spPr>
          <a:xfrm>
            <a:off x="550069" y="1841660"/>
            <a:ext cx="3793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4" type="body"/>
          </p:nvPr>
        </p:nvSpPr>
        <p:spPr>
          <a:xfrm>
            <a:off x="550067" y="3041603"/>
            <a:ext cx="3793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hopee-logo-en.png" id="80" name="Google Shape;80;p17"/>
          <p:cNvPicPr preferRelativeResize="0"/>
          <p:nvPr/>
        </p:nvPicPr>
        <p:blipFill rotWithShape="1">
          <a:blip r:embed="rId2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Multiple Contents" showMasterSp="0">
  <p:cSld name="4_Multiple Conten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552450" y="2786971"/>
            <a:ext cx="3886200" cy="17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▪"/>
              <a:defRPr sz="1200"/>
            </a:lvl1pPr>
            <a:lvl2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o"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5" name="Google Shape;85;p18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86" name="Google Shape;86;p18"/>
          <p:cNvPicPr preferRelativeResize="0"/>
          <p:nvPr/>
        </p:nvPicPr>
        <p:blipFill rotWithShape="1">
          <a:blip r:embed="rId2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mparison(Bullets)" showMasterSp="0">
  <p:cSld name="5_Comparison(Bullets)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801304" y="988995"/>
            <a:ext cx="32331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4973505" y="988995"/>
            <a:ext cx="32487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2" name="Google Shape;92;p19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93" name="Google Shape;93;p19"/>
          <p:cNvPicPr preferRelativeResize="0"/>
          <p:nvPr/>
        </p:nvPicPr>
        <p:blipFill rotWithShape="1">
          <a:blip r:embed="rId2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mparison(Numbers)" showMasterSp="0">
  <p:cSld name="6_Comparison(Numbers)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4973505" y="1739763"/>
            <a:ext cx="3248700" cy="26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AutoNum type="arabicPeriod"/>
              <a:defRPr sz="8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0"/>
          <p:cNvSpPr txBox="1"/>
          <p:nvPr>
            <p:ph idx="2" type="body"/>
          </p:nvPr>
        </p:nvSpPr>
        <p:spPr>
          <a:xfrm>
            <a:off x="801304" y="988995"/>
            <a:ext cx="32331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3" type="body"/>
          </p:nvPr>
        </p:nvSpPr>
        <p:spPr>
          <a:xfrm>
            <a:off x="4973505" y="988995"/>
            <a:ext cx="32487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cxnSp>
        <p:nvCxnSpPr>
          <p:cNvPr id="100" name="Google Shape;100;p20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101" name="Google Shape;101;p20"/>
          <p:cNvPicPr preferRelativeResize="0"/>
          <p:nvPr/>
        </p:nvPicPr>
        <p:blipFill rotWithShape="1">
          <a:blip r:embed="rId2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552450" y="985966"/>
            <a:ext cx="8058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0" name="Google Shape;60;p14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61" name="Google Shape;61;p14"/>
          <p:cNvPicPr preferRelativeResize="0"/>
          <p:nvPr/>
        </p:nvPicPr>
        <p:blipFill rotWithShape="1">
          <a:blip r:embed="rId1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alibaba/p3c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4294967295" type="ctrTitle"/>
          </p:nvPr>
        </p:nvSpPr>
        <p:spPr>
          <a:xfrm>
            <a:off x="594300" y="2629826"/>
            <a:ext cx="8052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>
                <a:solidFill>
                  <a:srgbClr val="000000"/>
                </a:solidFill>
              </a:rPr>
              <a:t>Android 自定义Lint开发实践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dk1"/>
                </a:solidFill>
              </a:rPr>
              <a:t>3.编写自定义Lint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552450" y="985966"/>
            <a:ext cx="8058300" cy="3263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Lint主要API</a:t>
            </a:r>
            <a:r>
              <a:rPr lang="en">
                <a:solidFill>
                  <a:schemeClr val="dk1"/>
                </a:solidFill>
              </a:rPr>
              <a:t>：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b="1" lang="en"/>
              <a:t>Issue</a:t>
            </a:r>
            <a:r>
              <a:rPr lang="en"/>
              <a:t>：用来声明一个Lint规则；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b="1" lang="en"/>
              <a:t>Detector</a:t>
            </a:r>
            <a:r>
              <a:rPr lang="en"/>
              <a:t>：用于检测并报告代码中的Issue；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 </a:t>
            </a:r>
            <a:r>
              <a:rPr b="1" lang="en">
                <a:solidFill>
                  <a:schemeClr val="dk1"/>
                </a:solidFill>
              </a:rPr>
              <a:t>Scope</a:t>
            </a:r>
            <a:r>
              <a:rPr lang="en">
                <a:solidFill>
                  <a:schemeClr val="dk1"/>
                </a:solidFill>
              </a:rPr>
              <a:t>：声明Detector要扫描的代码范围，例如JAVA_FILE_SCOPE、CLASS_FILE_SCOPE、RESOURCE_FILE_SCOPE、GRADLE_SCOPE等，一个Issue可包含一到多个Scope；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</a:t>
            </a:r>
            <a:r>
              <a:rPr b="1" lang="en"/>
              <a:t>Scanner</a:t>
            </a:r>
            <a:r>
              <a:rPr lang="en"/>
              <a:t>：用于扫描并发现代码中的Issue，每个Detector可以实现一到多个Scanner；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</a:t>
            </a:r>
            <a:r>
              <a:rPr b="1" lang="en"/>
              <a:t>IssueRegistry</a:t>
            </a:r>
            <a:r>
              <a:rPr lang="en"/>
              <a:t>：Lint规则加载的入口，提供要检查的Issue列表。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 txBox="1"/>
          <p:nvPr/>
        </p:nvSpPr>
        <p:spPr>
          <a:xfrm>
            <a:off x="605600" y="605600"/>
            <a:ext cx="237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dk1"/>
                </a:solidFill>
              </a:rPr>
              <a:t>3.编写自定义Lint</a:t>
            </a:r>
            <a:endParaRPr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552450" y="985966"/>
            <a:ext cx="8058300" cy="3263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Lint中包括多种类型的Scanner如下，其中最常用的是扫描Java源文件和XML文件的Scanner：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JavaScanner / JavaPsiScanner / </a:t>
            </a:r>
            <a:r>
              <a:rPr b="1" lang="en"/>
              <a:t>UastScanner</a:t>
            </a:r>
            <a:r>
              <a:rPr lang="en"/>
              <a:t>：扫描Java源文件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b="1" lang="en"/>
              <a:t>XmlScanner</a:t>
            </a:r>
            <a:r>
              <a:rPr lang="en"/>
              <a:t>：扫描XML文件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ClassScanner：扫描class文件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BinaryResourceScanner：扫描二进制资源文件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ResourceFolderScanner：扫描资源文件夹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GradleScanner：扫描Gradle脚本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7. OtherFileScanner：扫描其他类型文件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dk1"/>
                </a:solidFill>
              </a:rPr>
              <a:t>3.编写自定义Lint</a:t>
            </a:r>
            <a:endParaRPr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552450" y="985966"/>
            <a:ext cx="8058300" cy="3263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下面编写一个检查是否使用ToastUtils取代系统的Toast的自定义Lint例子。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新建一个Java Library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创建Detector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在IssueRegister中注册这个自定义规则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在build.gradle中声明LintIssueRegistry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/>
        </p:nvSpPr>
        <p:spPr>
          <a:xfrm>
            <a:off x="3063240" y="4805089"/>
            <a:ext cx="30174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sz="1100"/>
          </a:p>
        </p:txBody>
      </p:sp>
      <p:sp>
        <p:nvSpPr>
          <p:cNvPr id="229" name="Google Shape;229;p33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">
                <a:solidFill>
                  <a:schemeClr val="dk1"/>
                </a:solidFill>
              </a:rPr>
              <a:t>大纲</a:t>
            </a:r>
            <a:endParaRPr/>
          </a:p>
        </p:txBody>
      </p:sp>
      <p:sp>
        <p:nvSpPr>
          <p:cNvPr id="230" name="Google Shape;230;p33"/>
          <p:cNvSpPr/>
          <p:nvPr/>
        </p:nvSpPr>
        <p:spPr>
          <a:xfrm>
            <a:off x="1259297" y="2303279"/>
            <a:ext cx="4406100" cy="3660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1591841" y="1177223"/>
            <a:ext cx="311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100"/>
              <a:t>1</a:t>
            </a:r>
            <a:endParaRPr sz="1100"/>
          </a:p>
        </p:txBody>
      </p:sp>
      <p:sp>
        <p:nvSpPr>
          <p:cNvPr id="232" name="Google Shape;232;p33"/>
          <p:cNvSpPr txBox="1"/>
          <p:nvPr/>
        </p:nvSpPr>
        <p:spPr>
          <a:xfrm>
            <a:off x="2080159" y="1210506"/>
            <a:ext cx="40005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静态代码检查工具调研</a:t>
            </a:r>
            <a:endParaRPr sz="1100"/>
          </a:p>
        </p:txBody>
      </p:sp>
      <p:sp>
        <p:nvSpPr>
          <p:cNvPr id="233" name="Google Shape;233;p33"/>
          <p:cNvSpPr txBox="1"/>
          <p:nvPr/>
        </p:nvSpPr>
        <p:spPr>
          <a:xfrm>
            <a:off x="1591841" y="1555243"/>
            <a:ext cx="311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100"/>
              <a:t>2</a:t>
            </a:r>
            <a:endParaRPr sz="1100"/>
          </a:p>
        </p:txBody>
      </p:sp>
      <p:sp>
        <p:nvSpPr>
          <p:cNvPr id="234" name="Google Shape;234;p33"/>
          <p:cNvSpPr txBox="1"/>
          <p:nvPr/>
        </p:nvSpPr>
        <p:spPr>
          <a:xfrm>
            <a:off x="2080393" y="1559921"/>
            <a:ext cx="35850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Lint工作原理</a:t>
            </a:r>
            <a:endParaRPr sz="1100"/>
          </a:p>
        </p:txBody>
      </p:sp>
      <p:sp>
        <p:nvSpPr>
          <p:cNvPr id="235" name="Google Shape;235;p33"/>
          <p:cNvSpPr txBox="1"/>
          <p:nvPr>
            <p:ph idx="12" type="sldNum"/>
          </p:nvPr>
        </p:nvSpPr>
        <p:spPr>
          <a:xfrm>
            <a:off x="8854481" y="4805089"/>
            <a:ext cx="1419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33"/>
          <p:cNvSpPr txBox="1"/>
          <p:nvPr/>
        </p:nvSpPr>
        <p:spPr>
          <a:xfrm>
            <a:off x="1591841" y="1933268"/>
            <a:ext cx="311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100"/>
              <a:t>3</a:t>
            </a:r>
            <a:endParaRPr sz="1100"/>
          </a:p>
        </p:txBody>
      </p:sp>
      <p:sp>
        <p:nvSpPr>
          <p:cNvPr id="237" name="Google Shape;237;p33"/>
          <p:cNvSpPr txBox="1"/>
          <p:nvPr/>
        </p:nvSpPr>
        <p:spPr>
          <a:xfrm>
            <a:off x="2080393" y="1937946"/>
            <a:ext cx="35850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编写自定义Lint</a:t>
            </a:r>
            <a:endParaRPr sz="1100"/>
          </a:p>
        </p:txBody>
      </p:sp>
      <p:sp>
        <p:nvSpPr>
          <p:cNvPr id="238" name="Google Shape;238;p33"/>
          <p:cNvSpPr txBox="1"/>
          <p:nvPr/>
        </p:nvSpPr>
        <p:spPr>
          <a:xfrm>
            <a:off x="1591841" y="2689318"/>
            <a:ext cx="311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100"/>
              <a:t>5</a:t>
            </a:r>
            <a:endParaRPr sz="1100"/>
          </a:p>
        </p:txBody>
      </p:sp>
      <p:sp>
        <p:nvSpPr>
          <p:cNvPr id="239" name="Google Shape;239;p33"/>
          <p:cNvSpPr txBox="1"/>
          <p:nvPr/>
        </p:nvSpPr>
        <p:spPr>
          <a:xfrm>
            <a:off x="2080393" y="2693996"/>
            <a:ext cx="35850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自定义Lint配置化</a:t>
            </a:r>
            <a:endParaRPr sz="1100"/>
          </a:p>
        </p:txBody>
      </p:sp>
      <p:sp>
        <p:nvSpPr>
          <p:cNvPr id="240" name="Google Shape;240;p33"/>
          <p:cNvSpPr txBox="1"/>
          <p:nvPr/>
        </p:nvSpPr>
        <p:spPr>
          <a:xfrm>
            <a:off x="1591841" y="3067343"/>
            <a:ext cx="311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100"/>
              <a:t>6</a:t>
            </a:r>
            <a:endParaRPr sz="1100"/>
          </a:p>
        </p:txBody>
      </p:sp>
      <p:sp>
        <p:nvSpPr>
          <p:cNvPr id="241" name="Google Shape;241;p33"/>
          <p:cNvSpPr txBox="1"/>
          <p:nvPr/>
        </p:nvSpPr>
        <p:spPr>
          <a:xfrm>
            <a:off x="2080393" y="3072021"/>
            <a:ext cx="35850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Lint检查自动化</a:t>
            </a:r>
            <a:endParaRPr sz="1100"/>
          </a:p>
        </p:txBody>
      </p:sp>
      <p:sp>
        <p:nvSpPr>
          <p:cNvPr id="242" name="Google Shape;242;p33"/>
          <p:cNvSpPr txBox="1"/>
          <p:nvPr/>
        </p:nvSpPr>
        <p:spPr>
          <a:xfrm>
            <a:off x="1591841" y="2311293"/>
            <a:ext cx="311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100"/>
              <a:t>4</a:t>
            </a:r>
            <a:endParaRPr sz="1100"/>
          </a:p>
        </p:txBody>
      </p:sp>
      <p:sp>
        <p:nvSpPr>
          <p:cNvPr id="243" name="Google Shape;243;p33"/>
          <p:cNvSpPr txBox="1"/>
          <p:nvPr/>
        </p:nvSpPr>
        <p:spPr>
          <a:xfrm>
            <a:off x="2080393" y="2315971"/>
            <a:ext cx="35850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集成自定义Lint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</a:t>
            </a:r>
            <a:r>
              <a:rPr lang="en"/>
              <a:t>集成自定义Lint</a:t>
            </a:r>
            <a:endParaRPr/>
          </a:p>
        </p:txBody>
      </p:sp>
      <p:sp>
        <p:nvSpPr>
          <p:cNvPr id="249" name="Google Shape;249;p34"/>
          <p:cNvSpPr txBox="1"/>
          <p:nvPr>
            <p:ph idx="1" type="body"/>
          </p:nvPr>
        </p:nvSpPr>
        <p:spPr>
          <a:xfrm>
            <a:off x="552450" y="985967"/>
            <a:ext cx="8058300" cy="3330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前面提到Lint检查代码是个Java模块，打出来的jar包如何使用呢？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4"/>
          <p:cNvSpPr txBox="1"/>
          <p:nvPr/>
        </p:nvSpPr>
        <p:spPr>
          <a:xfrm>
            <a:off x="583200" y="1525050"/>
            <a:ext cx="799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1. 打包成AAR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2. 拷贝 lint.jar 到 ~/.android/lint 目录下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 集成自定义Lint</a:t>
            </a:r>
            <a:endParaRPr/>
          </a:p>
        </p:txBody>
      </p:sp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552450" y="734447"/>
            <a:ext cx="8058300" cy="20670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AAR 本身是一个 zip 文件。唯一的必需条目是 /AndroidManifest.xml。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此外，AAR 文件可能包含以下一个或多个可选条目：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</a:pPr>
            <a:r>
              <a:rPr lang="en">
                <a:solidFill>
                  <a:schemeClr val="dk1"/>
                </a:solidFill>
              </a:rPr>
              <a:t>/</a:t>
            </a:r>
            <a:r>
              <a:rPr lang="en">
                <a:solidFill>
                  <a:schemeClr val="dk1"/>
                </a:solidFill>
              </a:rPr>
              <a:t>classes.jar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</a:pPr>
            <a:r>
              <a:rPr lang="en">
                <a:solidFill>
                  <a:schemeClr val="dk1"/>
                </a:solidFill>
              </a:rPr>
              <a:t>/</a:t>
            </a:r>
            <a:r>
              <a:rPr lang="en">
                <a:solidFill>
                  <a:schemeClr val="dk1"/>
                </a:solidFill>
              </a:rPr>
              <a:t>res/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</a:pPr>
            <a:r>
              <a:rPr lang="en">
                <a:solidFill>
                  <a:schemeClr val="dk1"/>
                </a:solidFill>
              </a:rPr>
              <a:t>/</a:t>
            </a:r>
            <a:r>
              <a:rPr lang="en">
                <a:solidFill>
                  <a:schemeClr val="dk1"/>
                </a:solidFill>
              </a:rPr>
              <a:t>R.txt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</a:pPr>
            <a:r>
              <a:rPr b="1" lang="en">
                <a:solidFill>
                  <a:schemeClr val="dk1"/>
                </a:solidFill>
              </a:rPr>
              <a:t>/lint.jar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</a:pPr>
            <a:r>
              <a:rPr lang="en">
                <a:solidFill>
                  <a:schemeClr val="dk1"/>
                </a:solidFill>
              </a:rPr>
              <a:t>...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552450" y="2761288"/>
            <a:ext cx="743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因为 AAR 文件支持存放 lint.jar 文件，所以可以创建一个 Android Module，在 build.gradle 中依赖这个Lint检查的Java模块。</a:t>
            </a:r>
            <a:endParaRPr/>
          </a:p>
        </p:txBody>
      </p:sp>
      <p:pic>
        <p:nvPicPr>
          <p:cNvPr id="258" name="Google Shape;2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46" y="3452875"/>
            <a:ext cx="4256904" cy="14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4. 集成自定义Lint</a:t>
            </a:r>
            <a:endParaRPr/>
          </a:p>
        </p:txBody>
      </p:sp>
      <p:sp>
        <p:nvSpPr>
          <p:cNvPr id="264" name="Google Shape;264;p36"/>
          <p:cNvSpPr txBox="1"/>
          <p:nvPr>
            <p:ph idx="1" type="body"/>
          </p:nvPr>
        </p:nvSpPr>
        <p:spPr>
          <a:xfrm>
            <a:off x="552450" y="985967"/>
            <a:ext cx="7801500" cy="341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然后业务代码依赖这个AAR包：</a:t>
            </a:r>
            <a:endParaRPr/>
          </a:p>
        </p:txBody>
      </p:sp>
      <p:pic>
        <p:nvPicPr>
          <p:cNvPr id="265" name="Google Shape;2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0" y="1399025"/>
            <a:ext cx="5677826" cy="82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6"/>
          <p:cNvSpPr txBox="1"/>
          <p:nvPr/>
        </p:nvSpPr>
        <p:spPr>
          <a:xfrm>
            <a:off x="552450" y="2447300"/>
            <a:ext cx="7909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打包成AAR的方式使用起来方便，各个项目按需接入，且利于版本管理。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这种方式缺点就是让每个项目单独接入，使用成本比较高，能不能做成像 Android Studio 自带的 Lint 一样，打开项目就生效呢？有的，下面介绍这种方式。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6"/>
          <p:cNvSpPr txBox="1"/>
          <p:nvPr/>
        </p:nvSpPr>
        <p:spPr>
          <a:xfrm>
            <a:off x="954025" y="4479825"/>
            <a:ext cx="47784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4. 集成自定义Lint</a:t>
            </a:r>
            <a:endParaRPr/>
          </a:p>
        </p:txBody>
      </p:sp>
      <p:sp>
        <p:nvSpPr>
          <p:cNvPr id="273" name="Google Shape;273;p37"/>
          <p:cNvSpPr txBox="1"/>
          <p:nvPr>
            <p:ph idx="1" type="body"/>
          </p:nvPr>
        </p:nvSpPr>
        <p:spPr>
          <a:xfrm>
            <a:off x="552450" y="985972"/>
            <a:ext cx="8058300" cy="5571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拷贝上面生成的lint.jar文件到电脑~/.android/lint/目录下，然后重启Android Studio，自定义Lint就可以开始工作了，</a:t>
            </a:r>
            <a:r>
              <a:rPr lang="en">
                <a:solidFill>
                  <a:schemeClr val="dk1"/>
                </a:solidFill>
              </a:rPr>
              <a:t>对所有通过 Android Studio 打开的项目生效。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7"/>
          <p:cNvSpPr txBox="1"/>
          <p:nvPr/>
        </p:nvSpPr>
        <p:spPr>
          <a:xfrm>
            <a:off x="523950" y="2447425"/>
            <a:ext cx="7831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可以开发一个 Android Studio 插件实现自动更新 lint.jar，实现方法：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1. 使用 DevKit 方式创建插件工程（也可以使用 Gradle 方式）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 把 lint.jar 放到工程的libs目录，在该 jar 上右键菜单，选择 Add as Library 选项，添加到项目构建环境中，这个 jar 就可以被打包到插件包了。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 通过 ApplicationComponent 在每次 Android Studio 启动的时候拷贝上面生成的lint.jar文件到电脑 ~/.android/lint/ 目录下。</a:t>
            </a:r>
            <a:endParaRPr/>
          </a:p>
        </p:txBody>
      </p:sp>
      <p:sp>
        <p:nvSpPr>
          <p:cNvPr id="275" name="Google Shape;275;p37"/>
          <p:cNvSpPr txBox="1"/>
          <p:nvPr/>
        </p:nvSpPr>
        <p:spPr>
          <a:xfrm>
            <a:off x="523950" y="1716325"/>
            <a:ext cx="796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但是有个明显的缺点每次更新需要通知使用方更新这个lint.jar文件，比较繁琐。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 集成自定义Lint</a:t>
            </a:r>
            <a:endParaRPr/>
          </a:p>
        </p:txBody>
      </p:sp>
      <p:pic>
        <p:nvPicPr>
          <p:cNvPr id="281" name="Google Shape;28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0" y="769426"/>
            <a:ext cx="7965974" cy="40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/>
        </p:nvSpPr>
        <p:spPr>
          <a:xfrm>
            <a:off x="3063240" y="4805089"/>
            <a:ext cx="30174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sz="1100"/>
          </a:p>
        </p:txBody>
      </p:sp>
      <p:sp>
        <p:nvSpPr>
          <p:cNvPr id="287" name="Google Shape;287;p39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">
                <a:solidFill>
                  <a:schemeClr val="dk1"/>
                </a:solidFill>
              </a:rPr>
              <a:t>大纲</a:t>
            </a:r>
            <a:endParaRPr/>
          </a:p>
        </p:txBody>
      </p:sp>
      <p:sp>
        <p:nvSpPr>
          <p:cNvPr id="288" name="Google Shape;288;p39"/>
          <p:cNvSpPr/>
          <p:nvPr/>
        </p:nvSpPr>
        <p:spPr>
          <a:xfrm>
            <a:off x="1259297" y="2681316"/>
            <a:ext cx="4406100" cy="3660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9"/>
          <p:cNvSpPr txBox="1"/>
          <p:nvPr/>
        </p:nvSpPr>
        <p:spPr>
          <a:xfrm>
            <a:off x="1591841" y="1177223"/>
            <a:ext cx="311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100"/>
              <a:t>1</a:t>
            </a:r>
            <a:endParaRPr sz="1100"/>
          </a:p>
        </p:txBody>
      </p:sp>
      <p:sp>
        <p:nvSpPr>
          <p:cNvPr id="290" name="Google Shape;290;p39"/>
          <p:cNvSpPr txBox="1"/>
          <p:nvPr/>
        </p:nvSpPr>
        <p:spPr>
          <a:xfrm>
            <a:off x="2080159" y="1210506"/>
            <a:ext cx="40005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静态代码检查工具调研</a:t>
            </a:r>
            <a:endParaRPr sz="1100"/>
          </a:p>
        </p:txBody>
      </p:sp>
      <p:sp>
        <p:nvSpPr>
          <p:cNvPr id="291" name="Google Shape;291;p39"/>
          <p:cNvSpPr txBox="1"/>
          <p:nvPr/>
        </p:nvSpPr>
        <p:spPr>
          <a:xfrm>
            <a:off x="1591841" y="1555243"/>
            <a:ext cx="311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100"/>
              <a:t>2</a:t>
            </a:r>
            <a:endParaRPr sz="1100"/>
          </a:p>
        </p:txBody>
      </p:sp>
      <p:sp>
        <p:nvSpPr>
          <p:cNvPr id="292" name="Google Shape;292;p39"/>
          <p:cNvSpPr txBox="1"/>
          <p:nvPr/>
        </p:nvSpPr>
        <p:spPr>
          <a:xfrm>
            <a:off x="2080393" y="1559921"/>
            <a:ext cx="35850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Lint工作原理</a:t>
            </a:r>
            <a:endParaRPr sz="1100"/>
          </a:p>
        </p:txBody>
      </p:sp>
      <p:sp>
        <p:nvSpPr>
          <p:cNvPr id="293" name="Google Shape;293;p39"/>
          <p:cNvSpPr txBox="1"/>
          <p:nvPr>
            <p:ph idx="12" type="sldNum"/>
          </p:nvPr>
        </p:nvSpPr>
        <p:spPr>
          <a:xfrm>
            <a:off x="8854481" y="4805089"/>
            <a:ext cx="1419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39"/>
          <p:cNvSpPr txBox="1"/>
          <p:nvPr/>
        </p:nvSpPr>
        <p:spPr>
          <a:xfrm>
            <a:off x="1591841" y="1933268"/>
            <a:ext cx="311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100"/>
              <a:t>3</a:t>
            </a:r>
            <a:endParaRPr sz="1100"/>
          </a:p>
        </p:txBody>
      </p:sp>
      <p:sp>
        <p:nvSpPr>
          <p:cNvPr id="295" name="Google Shape;295;p39"/>
          <p:cNvSpPr txBox="1"/>
          <p:nvPr/>
        </p:nvSpPr>
        <p:spPr>
          <a:xfrm>
            <a:off x="2080393" y="1937946"/>
            <a:ext cx="35850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编写自定义Lint</a:t>
            </a:r>
            <a:endParaRPr sz="1100"/>
          </a:p>
        </p:txBody>
      </p:sp>
      <p:sp>
        <p:nvSpPr>
          <p:cNvPr id="296" name="Google Shape;296;p39"/>
          <p:cNvSpPr txBox="1"/>
          <p:nvPr/>
        </p:nvSpPr>
        <p:spPr>
          <a:xfrm>
            <a:off x="1591841" y="2689318"/>
            <a:ext cx="311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100"/>
              <a:t>5</a:t>
            </a:r>
            <a:endParaRPr sz="1100"/>
          </a:p>
        </p:txBody>
      </p:sp>
      <p:sp>
        <p:nvSpPr>
          <p:cNvPr id="297" name="Google Shape;297;p39"/>
          <p:cNvSpPr txBox="1"/>
          <p:nvPr/>
        </p:nvSpPr>
        <p:spPr>
          <a:xfrm>
            <a:off x="2080393" y="2693996"/>
            <a:ext cx="35850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自定义Lint配置化</a:t>
            </a:r>
            <a:endParaRPr sz="1100"/>
          </a:p>
        </p:txBody>
      </p:sp>
      <p:sp>
        <p:nvSpPr>
          <p:cNvPr id="298" name="Google Shape;298;p39"/>
          <p:cNvSpPr txBox="1"/>
          <p:nvPr/>
        </p:nvSpPr>
        <p:spPr>
          <a:xfrm>
            <a:off x="1591841" y="3067343"/>
            <a:ext cx="311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100"/>
              <a:t>6</a:t>
            </a:r>
            <a:endParaRPr sz="1100"/>
          </a:p>
        </p:txBody>
      </p:sp>
      <p:sp>
        <p:nvSpPr>
          <p:cNvPr id="299" name="Google Shape;299;p39"/>
          <p:cNvSpPr txBox="1"/>
          <p:nvPr/>
        </p:nvSpPr>
        <p:spPr>
          <a:xfrm>
            <a:off x="2080393" y="3072021"/>
            <a:ext cx="35850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Lint检查自动化</a:t>
            </a:r>
            <a:endParaRPr sz="1100"/>
          </a:p>
        </p:txBody>
      </p:sp>
      <p:sp>
        <p:nvSpPr>
          <p:cNvPr id="300" name="Google Shape;300;p39"/>
          <p:cNvSpPr txBox="1"/>
          <p:nvPr/>
        </p:nvSpPr>
        <p:spPr>
          <a:xfrm>
            <a:off x="1591841" y="2311293"/>
            <a:ext cx="311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100"/>
              <a:t>4</a:t>
            </a:r>
            <a:endParaRPr sz="1100"/>
          </a:p>
        </p:txBody>
      </p:sp>
      <p:sp>
        <p:nvSpPr>
          <p:cNvPr id="301" name="Google Shape;301;p39"/>
          <p:cNvSpPr txBox="1"/>
          <p:nvPr/>
        </p:nvSpPr>
        <p:spPr>
          <a:xfrm>
            <a:off x="2080393" y="2315971"/>
            <a:ext cx="35850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集成自定义Lint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3063240" y="4805089"/>
            <a:ext cx="30174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sz="1100"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">
                <a:solidFill>
                  <a:schemeClr val="dk1"/>
                </a:solidFill>
              </a:rPr>
              <a:t>大纲</a:t>
            </a: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1301897" y="1185616"/>
            <a:ext cx="4406100" cy="3660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1591841" y="1177223"/>
            <a:ext cx="311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100"/>
              <a:t>1</a:t>
            </a:r>
            <a:endParaRPr sz="1100"/>
          </a:p>
        </p:txBody>
      </p:sp>
      <p:sp>
        <p:nvSpPr>
          <p:cNvPr id="115" name="Google Shape;115;p22"/>
          <p:cNvSpPr txBox="1"/>
          <p:nvPr/>
        </p:nvSpPr>
        <p:spPr>
          <a:xfrm>
            <a:off x="2080159" y="1210506"/>
            <a:ext cx="40005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静态代码检查工具调研</a:t>
            </a:r>
            <a:endParaRPr sz="1100"/>
          </a:p>
        </p:txBody>
      </p:sp>
      <p:sp>
        <p:nvSpPr>
          <p:cNvPr id="116" name="Google Shape;116;p22"/>
          <p:cNvSpPr txBox="1"/>
          <p:nvPr/>
        </p:nvSpPr>
        <p:spPr>
          <a:xfrm>
            <a:off x="1591841" y="1555243"/>
            <a:ext cx="311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100"/>
              <a:t>2</a:t>
            </a:r>
            <a:endParaRPr sz="1100"/>
          </a:p>
        </p:txBody>
      </p:sp>
      <p:sp>
        <p:nvSpPr>
          <p:cNvPr id="117" name="Google Shape;117;p22"/>
          <p:cNvSpPr txBox="1"/>
          <p:nvPr/>
        </p:nvSpPr>
        <p:spPr>
          <a:xfrm>
            <a:off x="2080393" y="1559921"/>
            <a:ext cx="35850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Lint工作原理</a:t>
            </a:r>
            <a:endParaRPr sz="1100"/>
          </a:p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854481" y="4805089"/>
            <a:ext cx="1419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1591841" y="1933268"/>
            <a:ext cx="311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100"/>
              <a:t>3</a:t>
            </a:r>
            <a:endParaRPr sz="1100"/>
          </a:p>
        </p:txBody>
      </p:sp>
      <p:sp>
        <p:nvSpPr>
          <p:cNvPr id="120" name="Google Shape;120;p22"/>
          <p:cNvSpPr txBox="1"/>
          <p:nvPr/>
        </p:nvSpPr>
        <p:spPr>
          <a:xfrm>
            <a:off x="2080393" y="1937946"/>
            <a:ext cx="35850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编写自定义Lint</a:t>
            </a:r>
            <a:endParaRPr sz="1100"/>
          </a:p>
        </p:txBody>
      </p:sp>
      <p:sp>
        <p:nvSpPr>
          <p:cNvPr id="121" name="Google Shape;121;p22"/>
          <p:cNvSpPr txBox="1"/>
          <p:nvPr/>
        </p:nvSpPr>
        <p:spPr>
          <a:xfrm>
            <a:off x="1591841" y="2689318"/>
            <a:ext cx="311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100"/>
              <a:t>5</a:t>
            </a:r>
            <a:endParaRPr sz="1100"/>
          </a:p>
        </p:txBody>
      </p:sp>
      <p:sp>
        <p:nvSpPr>
          <p:cNvPr id="122" name="Google Shape;122;p22"/>
          <p:cNvSpPr txBox="1"/>
          <p:nvPr/>
        </p:nvSpPr>
        <p:spPr>
          <a:xfrm>
            <a:off x="2080393" y="2693996"/>
            <a:ext cx="35850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自定义Lint配置化</a:t>
            </a:r>
            <a:endParaRPr sz="1100"/>
          </a:p>
        </p:txBody>
      </p:sp>
      <p:sp>
        <p:nvSpPr>
          <p:cNvPr id="123" name="Google Shape;123;p22"/>
          <p:cNvSpPr txBox="1"/>
          <p:nvPr/>
        </p:nvSpPr>
        <p:spPr>
          <a:xfrm>
            <a:off x="1591841" y="3067343"/>
            <a:ext cx="311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100"/>
              <a:t>6</a:t>
            </a:r>
            <a:endParaRPr sz="1100"/>
          </a:p>
        </p:txBody>
      </p:sp>
      <p:sp>
        <p:nvSpPr>
          <p:cNvPr id="124" name="Google Shape;124;p22"/>
          <p:cNvSpPr txBox="1"/>
          <p:nvPr/>
        </p:nvSpPr>
        <p:spPr>
          <a:xfrm>
            <a:off x="2080393" y="3072021"/>
            <a:ext cx="35850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Lint检查自动化</a:t>
            </a:r>
            <a:endParaRPr sz="1100"/>
          </a:p>
        </p:txBody>
      </p:sp>
      <p:sp>
        <p:nvSpPr>
          <p:cNvPr id="125" name="Google Shape;125;p22"/>
          <p:cNvSpPr txBox="1"/>
          <p:nvPr/>
        </p:nvSpPr>
        <p:spPr>
          <a:xfrm>
            <a:off x="1591841" y="2311293"/>
            <a:ext cx="311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100"/>
              <a:t>4</a:t>
            </a:r>
            <a:endParaRPr sz="1100"/>
          </a:p>
        </p:txBody>
      </p:sp>
      <p:sp>
        <p:nvSpPr>
          <p:cNvPr id="126" name="Google Shape;126;p22"/>
          <p:cNvSpPr txBox="1"/>
          <p:nvPr/>
        </p:nvSpPr>
        <p:spPr>
          <a:xfrm>
            <a:off x="2080393" y="2315971"/>
            <a:ext cx="35850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集成自定义Lint</a:t>
            </a:r>
            <a:endParaRPr sz="1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自定义Lint配置化</a:t>
            </a:r>
            <a:endParaRPr/>
          </a:p>
        </p:txBody>
      </p:sp>
      <p:sp>
        <p:nvSpPr>
          <p:cNvPr id="307" name="Google Shape;307;p40"/>
          <p:cNvSpPr txBox="1"/>
          <p:nvPr>
            <p:ph idx="1" type="body"/>
          </p:nvPr>
        </p:nvSpPr>
        <p:spPr>
          <a:xfrm>
            <a:off x="552450" y="734444"/>
            <a:ext cx="8058300" cy="938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发现有些 Lint 检测规则逻辑是一样的，比如：“不推荐直接使用Log，而应该使用LogUtils”，“不推荐直接使用Toast，而应该使用ToastUtils”，这些属于一类型问题，可以抽取一个模板出来，在一个 DeprecatedApiDetector 中实现，后续有新增加类似需求，按照这个模板进行配置就行。</a:t>
            </a:r>
            <a:endParaRPr/>
          </a:p>
        </p:txBody>
      </p:sp>
      <p:sp>
        <p:nvSpPr>
          <p:cNvPr id="308" name="Google Shape;308;p40"/>
          <p:cNvSpPr txBox="1"/>
          <p:nvPr/>
        </p:nvSpPr>
        <p:spPr>
          <a:xfrm>
            <a:off x="552450" y="1708975"/>
            <a:ext cx="51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custom_lint_config.json 中的 DeprecatedApi 模板定义如下：</a:t>
            </a:r>
            <a:endParaRPr/>
          </a:p>
        </p:txBody>
      </p:sp>
      <p:pic>
        <p:nvPicPr>
          <p:cNvPr id="309" name="Google Shape;3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75" y="2217025"/>
            <a:ext cx="8070180" cy="251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5. 自定义Lint配置化</a:t>
            </a:r>
            <a:endParaRPr/>
          </a:p>
        </p:txBody>
      </p:sp>
      <p:sp>
        <p:nvSpPr>
          <p:cNvPr id="315" name="Google Shape;315;p41"/>
          <p:cNvSpPr txBox="1"/>
          <p:nvPr>
            <p:ph idx="1" type="body"/>
          </p:nvPr>
        </p:nvSpPr>
        <p:spPr>
          <a:xfrm>
            <a:off x="552450" y="770275"/>
            <a:ext cx="3512700" cy="2418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</a:rPr>
              <a:t>在 BaseDetector 封装获取配置文件的方法</a:t>
            </a:r>
            <a:endParaRPr/>
          </a:p>
        </p:txBody>
      </p:sp>
      <p:pic>
        <p:nvPicPr>
          <p:cNvPr id="316" name="Google Shape;31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0" y="1405001"/>
            <a:ext cx="8434376" cy="32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2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5. 自定义Lint配置化</a:t>
            </a:r>
            <a:endParaRPr/>
          </a:p>
        </p:txBody>
      </p:sp>
      <p:sp>
        <p:nvSpPr>
          <p:cNvPr id="322" name="Google Shape;322;p42"/>
          <p:cNvSpPr txBox="1"/>
          <p:nvPr>
            <p:ph idx="1" type="body"/>
          </p:nvPr>
        </p:nvSpPr>
        <p:spPr>
          <a:xfrm>
            <a:off x="542850" y="734443"/>
            <a:ext cx="8058300" cy="5820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DeprecatedApiDetector 获取模板配置对象，通过名称name 和正则name_regex 进行匹配，匹配到了就报对应的 Issue。关键代码如下：</a:t>
            </a:r>
            <a:endParaRPr/>
          </a:p>
        </p:txBody>
      </p:sp>
      <p:pic>
        <p:nvPicPr>
          <p:cNvPr id="323" name="Google Shape;32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506" y="1258375"/>
            <a:ext cx="5665946" cy="382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3"/>
          <p:cNvSpPr txBox="1"/>
          <p:nvPr/>
        </p:nvSpPr>
        <p:spPr>
          <a:xfrm>
            <a:off x="3063240" y="4805089"/>
            <a:ext cx="30174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sz="1100"/>
          </a:p>
        </p:txBody>
      </p:sp>
      <p:sp>
        <p:nvSpPr>
          <p:cNvPr id="329" name="Google Shape;329;p43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">
                <a:solidFill>
                  <a:schemeClr val="dk1"/>
                </a:solidFill>
              </a:rPr>
              <a:t>大纲</a:t>
            </a:r>
            <a:endParaRPr/>
          </a:p>
        </p:txBody>
      </p:sp>
      <p:sp>
        <p:nvSpPr>
          <p:cNvPr id="330" name="Google Shape;330;p43"/>
          <p:cNvSpPr/>
          <p:nvPr/>
        </p:nvSpPr>
        <p:spPr>
          <a:xfrm>
            <a:off x="1259297" y="3067341"/>
            <a:ext cx="4406100" cy="3660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3"/>
          <p:cNvSpPr txBox="1"/>
          <p:nvPr/>
        </p:nvSpPr>
        <p:spPr>
          <a:xfrm>
            <a:off x="1591841" y="1177223"/>
            <a:ext cx="311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100"/>
              <a:t>1</a:t>
            </a:r>
            <a:endParaRPr sz="1100"/>
          </a:p>
        </p:txBody>
      </p:sp>
      <p:sp>
        <p:nvSpPr>
          <p:cNvPr id="332" name="Google Shape;332;p43"/>
          <p:cNvSpPr txBox="1"/>
          <p:nvPr/>
        </p:nvSpPr>
        <p:spPr>
          <a:xfrm>
            <a:off x="2080159" y="1210506"/>
            <a:ext cx="40005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静态代码检查工具调研</a:t>
            </a:r>
            <a:endParaRPr sz="1100"/>
          </a:p>
        </p:txBody>
      </p:sp>
      <p:sp>
        <p:nvSpPr>
          <p:cNvPr id="333" name="Google Shape;333;p43"/>
          <p:cNvSpPr txBox="1"/>
          <p:nvPr/>
        </p:nvSpPr>
        <p:spPr>
          <a:xfrm>
            <a:off x="1591841" y="1555243"/>
            <a:ext cx="311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100"/>
              <a:t>2</a:t>
            </a:r>
            <a:endParaRPr sz="1100"/>
          </a:p>
        </p:txBody>
      </p:sp>
      <p:sp>
        <p:nvSpPr>
          <p:cNvPr id="334" name="Google Shape;334;p43"/>
          <p:cNvSpPr txBox="1"/>
          <p:nvPr/>
        </p:nvSpPr>
        <p:spPr>
          <a:xfrm>
            <a:off x="2080393" y="1559921"/>
            <a:ext cx="35850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Lint工作原理</a:t>
            </a:r>
            <a:endParaRPr sz="1100"/>
          </a:p>
        </p:txBody>
      </p:sp>
      <p:sp>
        <p:nvSpPr>
          <p:cNvPr id="335" name="Google Shape;335;p43"/>
          <p:cNvSpPr txBox="1"/>
          <p:nvPr>
            <p:ph idx="12" type="sldNum"/>
          </p:nvPr>
        </p:nvSpPr>
        <p:spPr>
          <a:xfrm>
            <a:off x="8854481" y="4805089"/>
            <a:ext cx="1419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43"/>
          <p:cNvSpPr txBox="1"/>
          <p:nvPr/>
        </p:nvSpPr>
        <p:spPr>
          <a:xfrm>
            <a:off x="1591841" y="1933268"/>
            <a:ext cx="311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100"/>
              <a:t>3</a:t>
            </a:r>
            <a:endParaRPr sz="1100"/>
          </a:p>
        </p:txBody>
      </p:sp>
      <p:sp>
        <p:nvSpPr>
          <p:cNvPr id="337" name="Google Shape;337;p43"/>
          <p:cNvSpPr txBox="1"/>
          <p:nvPr/>
        </p:nvSpPr>
        <p:spPr>
          <a:xfrm>
            <a:off x="2080393" y="1937946"/>
            <a:ext cx="35850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编写自定义Lint</a:t>
            </a:r>
            <a:endParaRPr sz="1100"/>
          </a:p>
        </p:txBody>
      </p:sp>
      <p:sp>
        <p:nvSpPr>
          <p:cNvPr id="338" name="Google Shape;338;p43"/>
          <p:cNvSpPr txBox="1"/>
          <p:nvPr/>
        </p:nvSpPr>
        <p:spPr>
          <a:xfrm>
            <a:off x="1591841" y="2689318"/>
            <a:ext cx="311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100"/>
              <a:t>5</a:t>
            </a:r>
            <a:endParaRPr sz="1100"/>
          </a:p>
        </p:txBody>
      </p:sp>
      <p:sp>
        <p:nvSpPr>
          <p:cNvPr id="339" name="Google Shape;339;p43"/>
          <p:cNvSpPr txBox="1"/>
          <p:nvPr/>
        </p:nvSpPr>
        <p:spPr>
          <a:xfrm>
            <a:off x="2080393" y="2693996"/>
            <a:ext cx="35850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自定义Lint配置化</a:t>
            </a:r>
            <a:endParaRPr sz="1100"/>
          </a:p>
        </p:txBody>
      </p:sp>
      <p:sp>
        <p:nvSpPr>
          <p:cNvPr id="340" name="Google Shape;340;p43"/>
          <p:cNvSpPr txBox="1"/>
          <p:nvPr/>
        </p:nvSpPr>
        <p:spPr>
          <a:xfrm>
            <a:off x="1591841" y="3067343"/>
            <a:ext cx="311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100"/>
              <a:t>6</a:t>
            </a:r>
            <a:endParaRPr sz="1100"/>
          </a:p>
        </p:txBody>
      </p:sp>
      <p:sp>
        <p:nvSpPr>
          <p:cNvPr id="341" name="Google Shape;341;p43"/>
          <p:cNvSpPr txBox="1"/>
          <p:nvPr/>
        </p:nvSpPr>
        <p:spPr>
          <a:xfrm>
            <a:off x="2080393" y="3072021"/>
            <a:ext cx="35850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Lint检查自动化</a:t>
            </a:r>
            <a:endParaRPr sz="1100"/>
          </a:p>
        </p:txBody>
      </p:sp>
      <p:sp>
        <p:nvSpPr>
          <p:cNvPr id="342" name="Google Shape;342;p43"/>
          <p:cNvSpPr txBox="1"/>
          <p:nvPr/>
        </p:nvSpPr>
        <p:spPr>
          <a:xfrm>
            <a:off x="1591841" y="2311293"/>
            <a:ext cx="311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100"/>
              <a:t>4</a:t>
            </a:r>
            <a:endParaRPr sz="1100"/>
          </a:p>
        </p:txBody>
      </p:sp>
      <p:sp>
        <p:nvSpPr>
          <p:cNvPr id="343" name="Google Shape;343;p43"/>
          <p:cNvSpPr txBox="1"/>
          <p:nvPr/>
        </p:nvSpPr>
        <p:spPr>
          <a:xfrm>
            <a:off x="2080393" y="2315971"/>
            <a:ext cx="35850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集成自定义Lint</a:t>
            </a:r>
            <a:endParaRPr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</a:t>
            </a:r>
            <a:r>
              <a:rPr lang="en"/>
              <a:t>Lint检查自动化</a:t>
            </a:r>
            <a:endParaRPr/>
          </a:p>
        </p:txBody>
      </p:sp>
      <p:sp>
        <p:nvSpPr>
          <p:cNvPr id="349" name="Google Shape;349;p44"/>
          <p:cNvSpPr txBox="1"/>
          <p:nvPr>
            <p:ph idx="1" type="body"/>
          </p:nvPr>
        </p:nvSpPr>
        <p:spPr>
          <a:xfrm>
            <a:off x="552450" y="985973"/>
            <a:ext cx="7984200" cy="25149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Lint 检查可以在多个阶段执行，包括: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本地手动检查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编码实时检查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编译时检查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Commit 代码检查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5. CI 系统中提 Merge Request 时检查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5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6. Lint检查自动化</a:t>
            </a:r>
            <a:endParaRPr/>
          </a:p>
        </p:txBody>
      </p:sp>
      <p:sp>
        <p:nvSpPr>
          <p:cNvPr id="355" name="Google Shape;355;p45"/>
          <p:cNvSpPr txBox="1"/>
          <p:nvPr>
            <p:ph idx="1" type="body"/>
          </p:nvPr>
        </p:nvSpPr>
        <p:spPr>
          <a:xfrm>
            <a:off x="552450" y="985970"/>
            <a:ext cx="8058300" cy="12207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1. 本地手动检查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在 Android Studio 中，自定义 Lint 检查可以通过：Analyze -&gt; Inspect Code 手动运行。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在Gradle命令行环境下，可直接用./gradlew lint执行Lint检查。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5"/>
          <p:cNvSpPr txBox="1"/>
          <p:nvPr/>
        </p:nvSpPr>
        <p:spPr>
          <a:xfrm>
            <a:off x="489450" y="2371650"/>
            <a:ext cx="80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本地手动检查简单，但是很难要求开发人员每次MR前都执行一次，可行性不高。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6. Lint检查自动化</a:t>
            </a:r>
            <a:endParaRPr/>
          </a:p>
        </p:txBody>
      </p:sp>
      <p:sp>
        <p:nvSpPr>
          <p:cNvPr id="362" name="Google Shape;362;p46"/>
          <p:cNvSpPr txBox="1"/>
          <p:nvPr>
            <p:ph idx="1" type="body"/>
          </p:nvPr>
        </p:nvSpPr>
        <p:spPr>
          <a:xfrm>
            <a:off x="392400" y="795175"/>
            <a:ext cx="3656100" cy="10383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2. 编码实时检查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Studio 默认在编码时即可实时检查并标红提示。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625" y="2281300"/>
            <a:ext cx="3941101" cy="28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3676" y="604514"/>
            <a:ext cx="4563500" cy="160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6"/>
          <p:cNvSpPr txBox="1"/>
          <p:nvPr/>
        </p:nvSpPr>
        <p:spPr>
          <a:xfrm>
            <a:off x="331450" y="2571750"/>
            <a:ext cx="3941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在设置菜单的Inspections列表里可以查看自定义的Lint规则，可以开启和关闭，和原生Lint效果相同。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6. Lint检查自动化</a:t>
            </a:r>
            <a:endParaRPr/>
          </a:p>
        </p:txBody>
      </p:sp>
      <p:sp>
        <p:nvSpPr>
          <p:cNvPr id="371" name="Google Shape;371;p47"/>
          <p:cNvSpPr txBox="1"/>
          <p:nvPr>
            <p:ph idx="1" type="body"/>
          </p:nvPr>
        </p:nvSpPr>
        <p:spPr>
          <a:xfrm>
            <a:off x="552450" y="985968"/>
            <a:ext cx="8058300" cy="7479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3. 编译时检查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配置 Gradle 脚本即可实现编译时检查：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0" y="1791925"/>
            <a:ext cx="5601899" cy="12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7"/>
          <p:cNvSpPr txBox="1"/>
          <p:nvPr/>
        </p:nvSpPr>
        <p:spPr>
          <a:xfrm>
            <a:off x="552450" y="3285200"/>
            <a:ext cx="7798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4. Commit时检查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利用 GitHook 在 Commit 或者 Push 这些节点的时候会执行 .git/hooks 目录中对应事件的脚本，那么我们可以在对应事件的脚本中添加 lint 检查命令，当发生错误则不允许提交。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8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6. Lint检查自动化</a:t>
            </a:r>
            <a:endParaRPr/>
          </a:p>
        </p:txBody>
      </p:sp>
      <p:sp>
        <p:nvSpPr>
          <p:cNvPr id="379" name="Google Shape;379;p48"/>
          <p:cNvSpPr txBox="1"/>
          <p:nvPr>
            <p:ph idx="1" type="body"/>
          </p:nvPr>
        </p:nvSpPr>
        <p:spPr>
          <a:xfrm>
            <a:off x="552450" y="985969"/>
            <a:ext cx="7942500" cy="1013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r>
              <a:rPr b="1" lang="en"/>
              <a:t>5. CI系统中提Merge Request时检查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目前项目代码仓库在Gitlab，在收到 push、mr 等一系列事件的时候都会有通知，可以在这个时候触发进行检查。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6. Lint检查自动化</a:t>
            </a:r>
            <a:endParaRPr/>
          </a:p>
        </p:txBody>
      </p:sp>
      <p:sp>
        <p:nvSpPr>
          <p:cNvPr id="385" name="Google Shape;385;p49"/>
          <p:cNvSpPr txBox="1"/>
          <p:nvPr>
            <p:ph idx="1" type="body"/>
          </p:nvPr>
        </p:nvSpPr>
        <p:spPr>
          <a:xfrm>
            <a:off x="552450" y="985966"/>
            <a:ext cx="8058300" cy="3263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编译和 Commit 代码是开发过程比较频繁的操作，由于 Lint 检测是比较耗时的，所以不推荐在编译和 Commit 代码的时候检测，影响开发体验。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综合考虑各个检查的优缺点，推荐使用下面两种方式：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/>
              <a:t>编码实时检查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/>
              <a:t>CI系统中提Merge Request时检查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3063240" y="4805089"/>
            <a:ext cx="30174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sz="1100"/>
          </a:p>
        </p:txBody>
      </p:sp>
      <p:sp>
        <p:nvSpPr>
          <p:cNvPr id="132" name="Google Shape;132;p23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">
                <a:solidFill>
                  <a:schemeClr val="dk1"/>
                </a:solidFill>
              </a:rPr>
              <a:t>1</a:t>
            </a:r>
            <a:r>
              <a:rPr b="0" lang="en">
                <a:solidFill>
                  <a:schemeClr val="dk1"/>
                </a:solidFill>
              </a:rPr>
              <a:t>.静态代码检查工具调研</a:t>
            </a:r>
            <a:endParaRPr/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854481" y="4805089"/>
            <a:ext cx="1419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552450" y="813000"/>
            <a:ext cx="6645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r>
              <a:rPr b="1" lang="en"/>
              <a:t>. </a:t>
            </a:r>
            <a:r>
              <a:rPr b="1" lang="en"/>
              <a:t>FindBugs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分析编译后的 class 文件，将字节码与一组缺陷模式进行对比以发现可能的问题。它可以简单高效全面地帮助我们发现程序代码中存在的bug，以及潜在隐患。</a:t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552450" y="2090575"/>
            <a:ext cx="6645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2</a:t>
            </a:r>
            <a:r>
              <a:rPr b="1" lang="en">
                <a:solidFill>
                  <a:schemeClr val="dk1"/>
                </a:solidFill>
              </a:rPr>
              <a:t>. CheckStyle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检查对代码编码格式，命名约定，Javadoc，类设计等方面进行代码规范和风格的检查，从而有效约束开发人员更好地遵循代码编写规范。</a:t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552450" y="3293500"/>
            <a:ext cx="6645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r>
              <a:rPr b="1" lang="en"/>
              <a:t>. </a:t>
            </a:r>
            <a:r>
              <a:rPr b="1" lang="en"/>
              <a:t>PMD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检测源代码，它使用静态分析来发现错误，可以支持自定义规则。其中《阿里巴巴Java开发手册》的配套的</a:t>
            </a:r>
            <a:r>
              <a:rPr lang="en" u="sng">
                <a:solidFill>
                  <a:schemeClr val="hlink"/>
                </a:solidFill>
                <a:hlinkClick r:id="rId3"/>
              </a:rPr>
              <a:t>IDEA插件</a:t>
            </a:r>
            <a:r>
              <a:rPr lang="en"/>
              <a:t>使用PMD实现的。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0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总结</a:t>
            </a:r>
            <a:endParaRPr/>
          </a:p>
        </p:txBody>
      </p:sp>
      <p:sp>
        <p:nvSpPr>
          <p:cNvPr id="391" name="Google Shape;391;p50"/>
          <p:cNvSpPr txBox="1"/>
          <p:nvPr>
            <p:ph idx="1" type="body"/>
          </p:nvPr>
        </p:nvSpPr>
        <p:spPr>
          <a:xfrm>
            <a:off x="552450" y="985966"/>
            <a:ext cx="8058300" cy="3263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后续计划：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完善自定义Lint规则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Android Studio 插件集成方式优化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集成到 CI 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dk1"/>
                </a:solidFill>
              </a:rPr>
              <a:t>1</a:t>
            </a:r>
            <a:r>
              <a:rPr b="0" lang="en">
                <a:solidFill>
                  <a:schemeClr val="dk1"/>
                </a:solidFill>
              </a:rPr>
              <a:t>.静态代码检查工具调研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552450" y="985969"/>
            <a:ext cx="8058300" cy="11046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4</a:t>
            </a:r>
            <a:r>
              <a:rPr b="1" lang="en"/>
              <a:t>. Lint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Google 出品的 Lint 工具可以检查 Android 项目源文件是否有潜在的错误，以及在正确性、安全性、性能、易用性、无障碍性和国际化方面是否需要优化改进。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552450" y="2289675"/>
            <a:ext cx="8058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Lint 工具作为自定义静态代码检查工具，它有很多优势：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1. 功能强大，Lint支持Java源文件、class文件、资源文件、Gradle等文件的检查。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2. 扩展性强，支持开发自定义Lint规则。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3. Lint专为Android设计，原生提供了几百个实用的Android相关检查规则。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4. 有Google官方的支持，配套工具完善，Android Studio、Android Gradle插件原生支持Lint工具。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/>
        </p:nvSpPr>
        <p:spPr>
          <a:xfrm>
            <a:off x="3063240" y="4805089"/>
            <a:ext cx="30174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sz="1100"/>
          </a:p>
        </p:txBody>
      </p:sp>
      <p:sp>
        <p:nvSpPr>
          <p:cNvPr id="149" name="Google Shape;149;p25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">
                <a:solidFill>
                  <a:schemeClr val="dk1"/>
                </a:solidFill>
              </a:rPr>
              <a:t>大纲</a:t>
            </a:r>
            <a:endParaRPr/>
          </a:p>
        </p:txBody>
      </p:sp>
      <p:sp>
        <p:nvSpPr>
          <p:cNvPr id="150" name="Google Shape;150;p25"/>
          <p:cNvSpPr/>
          <p:nvPr/>
        </p:nvSpPr>
        <p:spPr>
          <a:xfrm>
            <a:off x="1293597" y="1554041"/>
            <a:ext cx="4406100" cy="3660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1591841" y="1177223"/>
            <a:ext cx="311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100"/>
              <a:t>1</a:t>
            </a:r>
            <a:endParaRPr sz="1100"/>
          </a:p>
        </p:txBody>
      </p:sp>
      <p:sp>
        <p:nvSpPr>
          <p:cNvPr id="152" name="Google Shape;152;p25"/>
          <p:cNvSpPr txBox="1"/>
          <p:nvPr/>
        </p:nvSpPr>
        <p:spPr>
          <a:xfrm>
            <a:off x="2080159" y="1210506"/>
            <a:ext cx="40005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静态代码检查工具调研</a:t>
            </a:r>
            <a:endParaRPr sz="1100"/>
          </a:p>
        </p:txBody>
      </p:sp>
      <p:sp>
        <p:nvSpPr>
          <p:cNvPr id="153" name="Google Shape;153;p25"/>
          <p:cNvSpPr txBox="1"/>
          <p:nvPr/>
        </p:nvSpPr>
        <p:spPr>
          <a:xfrm>
            <a:off x="1591841" y="1555243"/>
            <a:ext cx="311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100"/>
              <a:t>2</a:t>
            </a:r>
            <a:endParaRPr sz="1100"/>
          </a:p>
        </p:txBody>
      </p:sp>
      <p:sp>
        <p:nvSpPr>
          <p:cNvPr id="154" name="Google Shape;154;p25"/>
          <p:cNvSpPr txBox="1"/>
          <p:nvPr/>
        </p:nvSpPr>
        <p:spPr>
          <a:xfrm>
            <a:off x="2080393" y="1559921"/>
            <a:ext cx="35850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Lint工作原理</a:t>
            </a:r>
            <a:endParaRPr sz="1100"/>
          </a:p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8854481" y="4805089"/>
            <a:ext cx="1419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1591841" y="1933268"/>
            <a:ext cx="311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100"/>
              <a:t>3</a:t>
            </a:r>
            <a:endParaRPr sz="1100"/>
          </a:p>
        </p:txBody>
      </p:sp>
      <p:sp>
        <p:nvSpPr>
          <p:cNvPr id="157" name="Google Shape;157;p25"/>
          <p:cNvSpPr txBox="1"/>
          <p:nvPr/>
        </p:nvSpPr>
        <p:spPr>
          <a:xfrm>
            <a:off x="2080393" y="1937946"/>
            <a:ext cx="35850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编写自定义Lint</a:t>
            </a:r>
            <a:endParaRPr sz="1100"/>
          </a:p>
        </p:txBody>
      </p:sp>
      <p:sp>
        <p:nvSpPr>
          <p:cNvPr id="158" name="Google Shape;158;p25"/>
          <p:cNvSpPr txBox="1"/>
          <p:nvPr/>
        </p:nvSpPr>
        <p:spPr>
          <a:xfrm>
            <a:off x="1591841" y="2689318"/>
            <a:ext cx="311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100"/>
              <a:t>5</a:t>
            </a:r>
            <a:endParaRPr sz="1100"/>
          </a:p>
        </p:txBody>
      </p:sp>
      <p:sp>
        <p:nvSpPr>
          <p:cNvPr id="159" name="Google Shape;159;p25"/>
          <p:cNvSpPr txBox="1"/>
          <p:nvPr/>
        </p:nvSpPr>
        <p:spPr>
          <a:xfrm>
            <a:off x="2080393" y="2693996"/>
            <a:ext cx="35850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自定义Lint配置化</a:t>
            </a:r>
            <a:endParaRPr sz="1100"/>
          </a:p>
        </p:txBody>
      </p:sp>
      <p:sp>
        <p:nvSpPr>
          <p:cNvPr id="160" name="Google Shape;160;p25"/>
          <p:cNvSpPr txBox="1"/>
          <p:nvPr/>
        </p:nvSpPr>
        <p:spPr>
          <a:xfrm>
            <a:off x="1591841" y="3067343"/>
            <a:ext cx="311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100"/>
              <a:t>6</a:t>
            </a:r>
            <a:endParaRPr sz="1100"/>
          </a:p>
        </p:txBody>
      </p:sp>
      <p:sp>
        <p:nvSpPr>
          <p:cNvPr id="161" name="Google Shape;161;p25"/>
          <p:cNvSpPr txBox="1"/>
          <p:nvPr/>
        </p:nvSpPr>
        <p:spPr>
          <a:xfrm>
            <a:off x="2080393" y="3072021"/>
            <a:ext cx="35850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Lint检查自动化</a:t>
            </a:r>
            <a:endParaRPr sz="1100"/>
          </a:p>
        </p:txBody>
      </p:sp>
      <p:sp>
        <p:nvSpPr>
          <p:cNvPr id="162" name="Google Shape;162;p25"/>
          <p:cNvSpPr txBox="1"/>
          <p:nvPr/>
        </p:nvSpPr>
        <p:spPr>
          <a:xfrm>
            <a:off x="1591841" y="2311293"/>
            <a:ext cx="311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100"/>
              <a:t>4</a:t>
            </a:r>
            <a:endParaRPr sz="1100"/>
          </a:p>
        </p:txBody>
      </p:sp>
      <p:sp>
        <p:nvSpPr>
          <p:cNvPr id="163" name="Google Shape;163;p25"/>
          <p:cNvSpPr txBox="1"/>
          <p:nvPr/>
        </p:nvSpPr>
        <p:spPr>
          <a:xfrm>
            <a:off x="2080393" y="2315971"/>
            <a:ext cx="35850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集成自定义Lint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2. </a:t>
            </a:r>
            <a:r>
              <a:rPr b="0" lang="en">
                <a:solidFill>
                  <a:schemeClr val="dk1"/>
                </a:solidFill>
              </a:rPr>
              <a:t>Lint工作原理</a:t>
            </a:r>
            <a:endParaRPr b="0"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542850" y="1640700"/>
            <a:ext cx="8058300" cy="18621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1. AST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抽象语法树（abstract syntax code，AST）是源代码的抽象语法结构的树状表示，树上的每个节点都表示源代码中的一种结构，这所以说是抽象的，是因为抽象语法树并不会表示出真实语法出现的每一个细节，比如说，嵌套括号被隐含在树的结构中，并没有以节点的形式呈现。抽象语法树并不依赖于源语言的语法，也就是说语法分析阶段所采用的上下文无文文法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AST使用JavaScanner进行扫描。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 txBox="1"/>
          <p:nvPr/>
        </p:nvSpPr>
        <p:spPr>
          <a:xfrm>
            <a:off x="448000" y="1037000"/>
            <a:ext cx="78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Lint使用了抽象语法树实现Java扫描分析，Android Lint经历了从 AST -&gt; PSI -&gt; UAST。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dk1"/>
                </a:solidFill>
              </a:rPr>
              <a:t>2. Lint工作原理</a:t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25" y="1039000"/>
            <a:ext cx="8310224" cy="402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/>
        </p:nvSpPr>
        <p:spPr>
          <a:xfrm>
            <a:off x="464575" y="638800"/>
            <a:ext cx="83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下面的一段Java代码转成AST是这样的（通过JDT AST插件查看）：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dk1"/>
                </a:solidFill>
              </a:rPr>
              <a:t>2. Lint工作原理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552450" y="695625"/>
            <a:ext cx="8058300" cy="14031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2. PSI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PSI是JetBrains在IDEA中解析Java源码生成语法树后提供的API。相比之前的Lombok AST，可以支持Java 1.8、类型解析等。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PSI使用JavaPsiScanner进行扫描。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8"/>
          <p:cNvSpPr txBox="1"/>
          <p:nvPr/>
        </p:nvSpPr>
        <p:spPr>
          <a:xfrm>
            <a:off x="552450" y="2140350"/>
            <a:ext cx="8229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3. UAST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UAST是“ Universal AST”（通用AST）的缩写，它提取有关Java，Kotlin和其他类似语言的详细信息，并允许该库的客户端以统一的方式访问AST。UAST更加语言无关，除了支持Java，还可以支持Kotlin。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在Android Studio 3.0和lint-api 25.4.0版本中，Lint工具将PSI替换为UAST，同时推荐使用新的UastScanner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/>
        </p:nvSpPr>
        <p:spPr>
          <a:xfrm>
            <a:off x="3063240" y="4805089"/>
            <a:ext cx="30174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sz="1100"/>
          </a:p>
        </p:txBody>
      </p:sp>
      <p:sp>
        <p:nvSpPr>
          <p:cNvPr id="190" name="Google Shape;190;p29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">
                <a:solidFill>
                  <a:schemeClr val="dk1"/>
                </a:solidFill>
              </a:rPr>
              <a:t>大纲</a:t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1259297" y="1925254"/>
            <a:ext cx="4406100" cy="3660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1591841" y="1177223"/>
            <a:ext cx="311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100"/>
              <a:t>1</a:t>
            </a:r>
            <a:endParaRPr sz="1100"/>
          </a:p>
        </p:txBody>
      </p:sp>
      <p:sp>
        <p:nvSpPr>
          <p:cNvPr id="193" name="Google Shape;193;p29"/>
          <p:cNvSpPr txBox="1"/>
          <p:nvPr/>
        </p:nvSpPr>
        <p:spPr>
          <a:xfrm>
            <a:off x="2080159" y="1210506"/>
            <a:ext cx="40005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静态代码检查工具调研</a:t>
            </a:r>
            <a:endParaRPr sz="1100"/>
          </a:p>
        </p:txBody>
      </p:sp>
      <p:sp>
        <p:nvSpPr>
          <p:cNvPr id="194" name="Google Shape;194;p29"/>
          <p:cNvSpPr txBox="1"/>
          <p:nvPr/>
        </p:nvSpPr>
        <p:spPr>
          <a:xfrm>
            <a:off x="1591841" y="1555243"/>
            <a:ext cx="311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100"/>
              <a:t>2</a:t>
            </a:r>
            <a:endParaRPr sz="1100"/>
          </a:p>
        </p:txBody>
      </p:sp>
      <p:sp>
        <p:nvSpPr>
          <p:cNvPr id="195" name="Google Shape;195;p29"/>
          <p:cNvSpPr txBox="1"/>
          <p:nvPr/>
        </p:nvSpPr>
        <p:spPr>
          <a:xfrm>
            <a:off x="2080393" y="1559921"/>
            <a:ext cx="35850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Lint工作原理</a:t>
            </a:r>
            <a:endParaRPr sz="1100"/>
          </a:p>
        </p:txBody>
      </p:sp>
      <p:sp>
        <p:nvSpPr>
          <p:cNvPr id="196" name="Google Shape;196;p29"/>
          <p:cNvSpPr txBox="1"/>
          <p:nvPr>
            <p:ph idx="12" type="sldNum"/>
          </p:nvPr>
        </p:nvSpPr>
        <p:spPr>
          <a:xfrm>
            <a:off x="8854481" y="4805089"/>
            <a:ext cx="1419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9"/>
          <p:cNvSpPr txBox="1"/>
          <p:nvPr/>
        </p:nvSpPr>
        <p:spPr>
          <a:xfrm>
            <a:off x="1591841" y="1933268"/>
            <a:ext cx="311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100"/>
              <a:t>3</a:t>
            </a:r>
            <a:endParaRPr sz="1100"/>
          </a:p>
        </p:txBody>
      </p:sp>
      <p:sp>
        <p:nvSpPr>
          <p:cNvPr id="198" name="Google Shape;198;p29"/>
          <p:cNvSpPr txBox="1"/>
          <p:nvPr/>
        </p:nvSpPr>
        <p:spPr>
          <a:xfrm>
            <a:off x="2080393" y="1937946"/>
            <a:ext cx="35850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编写自定义Lint</a:t>
            </a:r>
            <a:endParaRPr sz="1100"/>
          </a:p>
        </p:txBody>
      </p:sp>
      <p:sp>
        <p:nvSpPr>
          <p:cNvPr id="199" name="Google Shape;199;p29"/>
          <p:cNvSpPr txBox="1"/>
          <p:nvPr/>
        </p:nvSpPr>
        <p:spPr>
          <a:xfrm>
            <a:off x="1591841" y="2689318"/>
            <a:ext cx="311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100"/>
              <a:t>5</a:t>
            </a:r>
            <a:endParaRPr sz="1100"/>
          </a:p>
        </p:txBody>
      </p:sp>
      <p:sp>
        <p:nvSpPr>
          <p:cNvPr id="200" name="Google Shape;200;p29"/>
          <p:cNvSpPr txBox="1"/>
          <p:nvPr/>
        </p:nvSpPr>
        <p:spPr>
          <a:xfrm>
            <a:off x="2080393" y="2693996"/>
            <a:ext cx="35850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自定义Lint配置化</a:t>
            </a:r>
            <a:endParaRPr sz="1100"/>
          </a:p>
        </p:txBody>
      </p:sp>
      <p:sp>
        <p:nvSpPr>
          <p:cNvPr id="201" name="Google Shape;201;p29"/>
          <p:cNvSpPr txBox="1"/>
          <p:nvPr/>
        </p:nvSpPr>
        <p:spPr>
          <a:xfrm>
            <a:off x="1591841" y="3067343"/>
            <a:ext cx="311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100"/>
              <a:t>6</a:t>
            </a:r>
            <a:endParaRPr sz="1100"/>
          </a:p>
        </p:txBody>
      </p:sp>
      <p:sp>
        <p:nvSpPr>
          <p:cNvPr id="202" name="Google Shape;202;p29"/>
          <p:cNvSpPr txBox="1"/>
          <p:nvPr/>
        </p:nvSpPr>
        <p:spPr>
          <a:xfrm>
            <a:off x="2080393" y="3072021"/>
            <a:ext cx="35850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Lint检查自动化</a:t>
            </a:r>
            <a:endParaRPr sz="1100"/>
          </a:p>
        </p:txBody>
      </p:sp>
      <p:sp>
        <p:nvSpPr>
          <p:cNvPr id="203" name="Google Shape;203;p29"/>
          <p:cNvSpPr txBox="1"/>
          <p:nvPr/>
        </p:nvSpPr>
        <p:spPr>
          <a:xfrm>
            <a:off x="1591841" y="2311293"/>
            <a:ext cx="311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100"/>
              <a:t>4</a:t>
            </a:r>
            <a:endParaRPr sz="1100"/>
          </a:p>
        </p:txBody>
      </p:sp>
      <p:sp>
        <p:nvSpPr>
          <p:cNvPr id="204" name="Google Shape;204;p29"/>
          <p:cNvSpPr txBox="1"/>
          <p:nvPr/>
        </p:nvSpPr>
        <p:spPr>
          <a:xfrm>
            <a:off x="2080393" y="2315971"/>
            <a:ext cx="35850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/>
              <a:t>集成自定义Lint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