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8b223816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b8b223816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91d9228b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91d9228b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91d9228b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91d9228b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38ed62f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38ed62f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91d9228b4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91d9228b4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91d9228b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91d9228b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91d9228b4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91d9228b4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91d9228b4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91d9228b4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91d9228b4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91d9228b4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91d9228b4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91d9228b4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91d9228b4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f91d9228b4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91d9228b4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91d9228b4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91d9228b4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91d9228b4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61dd4d5b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61dd4d5b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91d9228b4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91d9228b4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91d9228b4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91d9228b4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1d9228b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1d9228b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91d9228b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91d9228b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91d9228b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91d9228b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91d9228b4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91d9228b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0"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938" y="614753"/>
            <a:ext cx="991939" cy="140451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561108" y="2156378"/>
            <a:ext cx="80529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sz="3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61108" y="3215551"/>
            <a:ext cx="8052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3pPr>
            <a:lvl4pPr indent="-228600" lvl="3" marL="18288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4pPr>
            <a:lvl5pPr indent="-228600" lvl="4" marL="22860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>
            <a:off x="0" y="4328516"/>
            <a:ext cx="9144000" cy="8436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0" id="63" name="Google Shape;6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938" y="614753"/>
            <a:ext cx="991939" cy="140451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>
            <p:ph type="title"/>
          </p:nvPr>
        </p:nvSpPr>
        <p:spPr>
          <a:xfrm>
            <a:off x="561108" y="2156378"/>
            <a:ext cx="80529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sz="3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561108" y="3215551"/>
            <a:ext cx="8052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3pPr>
            <a:lvl4pPr indent="-228600" lvl="3" marL="18288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4pPr>
            <a:lvl5pPr indent="-228600" lvl="4" marL="22860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15"/>
          <p:cNvSpPr/>
          <p:nvPr/>
        </p:nvSpPr>
        <p:spPr>
          <a:xfrm>
            <a:off x="0" y="4328516"/>
            <a:ext cx="9144000" cy="8436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552450" y="985966"/>
            <a:ext cx="8058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ub Titles and Contents" showMasterSp="0">
  <p:cSld name="3_Sub Titles and Conten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7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7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552450" y="1074075"/>
            <a:ext cx="4677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▪"/>
              <a:defRPr sz="1100"/>
            </a:lvl1pPr>
            <a:lvl2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o"/>
              <a:defRPr sz="1100"/>
            </a:lvl2pPr>
            <a:lvl3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3pPr>
            <a:lvl4pPr indent="-2984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4pPr>
            <a:lvl5pPr indent="-29845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550069" y="736922"/>
            <a:ext cx="3793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3" type="body"/>
          </p:nvPr>
        </p:nvSpPr>
        <p:spPr>
          <a:xfrm>
            <a:off x="550069" y="1841660"/>
            <a:ext cx="3793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4" type="body"/>
          </p:nvPr>
        </p:nvSpPr>
        <p:spPr>
          <a:xfrm>
            <a:off x="550067" y="3041603"/>
            <a:ext cx="3793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hopee-logo-en.png" id="80" name="Google Shape;80;p17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Multiple Contents" showMasterSp="0">
  <p:cSld name="4_Multiple Conten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552450" y="2786971"/>
            <a:ext cx="3886200" cy="17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▪"/>
              <a:defRPr sz="1200"/>
            </a:lvl1pPr>
            <a:lvl2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5" name="Google Shape;85;p18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86" name="Google Shape;86;p18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mparison(Bullets)" showMasterSp="0">
  <p:cSld name="5_Comparison(Bullets)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801304" y="988995"/>
            <a:ext cx="32331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4973505" y="988995"/>
            <a:ext cx="32487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2" name="Google Shape;92;p19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93" name="Google Shape;93;p19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mparison(Numbers)" showMasterSp="0">
  <p:cSld name="6_Comparison(Numbers)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4973505" y="1739763"/>
            <a:ext cx="3248700" cy="26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AutoNum type="arabicPeriod"/>
              <a:defRPr sz="8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0"/>
          <p:cNvSpPr txBox="1"/>
          <p:nvPr>
            <p:ph idx="2" type="body"/>
          </p:nvPr>
        </p:nvSpPr>
        <p:spPr>
          <a:xfrm>
            <a:off x="801304" y="988995"/>
            <a:ext cx="32331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3" type="body"/>
          </p:nvPr>
        </p:nvSpPr>
        <p:spPr>
          <a:xfrm>
            <a:off x="4973505" y="988995"/>
            <a:ext cx="32487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cxnSp>
        <p:nvCxnSpPr>
          <p:cNvPr id="100" name="Google Shape;100;p20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101" name="Google Shape;101;p20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552450" y="985966"/>
            <a:ext cx="8058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0" name="Google Shape;60;p14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61" name="Google Shape;61;p14"/>
          <p:cNvPicPr preferRelativeResize="0"/>
          <p:nvPr/>
        </p:nvPicPr>
        <p:blipFill rotWithShape="1">
          <a:blip r:embed="rId1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nfluence.shopee.io/pages/viewpage.action?pageId=758769336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hyperlink" Target="https://www.ruanyifeng.com/blog/2018/02/docker-tutorial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heckstyle.sourceforge.io/cmdline.html" TargetMode="External"/><Relationship Id="rId4" Type="http://schemas.openxmlformats.org/officeDocument/2006/relationships/hyperlink" Target="https://tech.ssc.shopee.com/pages/2c4553/#_3-1-ast" TargetMode="External"/><Relationship Id="rId5" Type="http://schemas.openxmlformats.org/officeDocument/2006/relationships/hyperlink" Target="https://javadoc.io/static/com.android.tools.lint/lint/25.3.0/com/android/tools/lint/LintCliClient.html" TargetMode="External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4294967295" type="ctrTitle"/>
          </p:nvPr>
        </p:nvSpPr>
        <p:spPr>
          <a:xfrm>
            <a:off x="594300" y="2629826"/>
            <a:ext cx="8052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>
                <a:solidFill>
                  <a:srgbClr val="000000"/>
                </a:solidFill>
              </a:rPr>
              <a:t>Android </a:t>
            </a:r>
            <a:r>
              <a:rPr lang="en" sz="3300">
                <a:solidFill>
                  <a:srgbClr val="000000"/>
                </a:solidFill>
              </a:rPr>
              <a:t>CICD 介绍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6471225" y="3658600"/>
            <a:ext cx="142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罗建伟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2021.10.20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MR 增量代码</a:t>
            </a:r>
            <a:endParaRPr/>
          </a:p>
        </p:txBody>
      </p:sp>
      <p:sp>
        <p:nvSpPr>
          <p:cNvPr id="166" name="Google Shape;166;p30"/>
          <p:cNvSpPr txBox="1"/>
          <p:nvPr/>
        </p:nvSpPr>
        <p:spPr>
          <a:xfrm>
            <a:off x="552450" y="772625"/>
            <a:ext cx="53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查看文件每行的修改 Annotation with Git Blame</a:t>
            </a:r>
            <a:endParaRPr b="1"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099" y="1462525"/>
            <a:ext cx="5613824" cy="28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MR 增量代码</a:t>
            </a:r>
            <a:endParaRPr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652" y="912087"/>
            <a:ext cx="5292124" cy="33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1"/>
          <p:cNvSpPr txBox="1"/>
          <p:nvPr/>
        </p:nvSpPr>
        <p:spPr>
          <a:xfrm>
            <a:off x="552450" y="1467525"/>
            <a:ext cx="2321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// 代码检查问题报告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&lt;issues beginLine=4 .../&gt;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...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&lt;/issues&gt; </a:t>
            </a:r>
            <a:endParaRPr sz="1050">
              <a:solidFill>
                <a:schemeClr val="dk1"/>
              </a:solidFill>
              <a:highlight>
                <a:srgbClr val="F8F9FA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附录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564900" y="2571750"/>
            <a:ext cx="2033400" cy="312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静态代码检查接入文档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489000" y="2354100"/>
            <a:ext cx="2185200" cy="435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二</a:t>
            </a:r>
            <a:r>
              <a:rPr lang="en" sz="2600"/>
              <a:t>、CD 部分</a:t>
            </a:r>
            <a:endParaRPr sz="2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打包演进版本</a:t>
            </a:r>
            <a:endParaRPr/>
          </a:p>
        </p:txBody>
      </p:sp>
      <p:sp>
        <p:nvSpPr>
          <p:cNvPr id="191" name="Google Shape;191;p34"/>
          <p:cNvSpPr/>
          <p:nvPr/>
        </p:nvSpPr>
        <p:spPr>
          <a:xfrm>
            <a:off x="1086325" y="1675800"/>
            <a:ext cx="1698900" cy="89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Linux+Shell 脚本</a:t>
            </a:r>
            <a:endParaRPr/>
          </a:p>
        </p:txBody>
      </p:sp>
      <p:sp>
        <p:nvSpPr>
          <p:cNvPr id="192" name="Google Shape;192;p34"/>
          <p:cNvSpPr txBox="1"/>
          <p:nvPr/>
        </p:nvSpPr>
        <p:spPr>
          <a:xfrm>
            <a:off x="1494850" y="2860175"/>
            <a:ext cx="5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V1.0</a:t>
            </a:r>
            <a:endParaRPr/>
          </a:p>
        </p:txBody>
      </p:sp>
      <p:grpSp>
        <p:nvGrpSpPr>
          <p:cNvPr id="193" name="Google Shape;193;p34"/>
          <p:cNvGrpSpPr/>
          <p:nvPr/>
        </p:nvGrpSpPr>
        <p:grpSpPr>
          <a:xfrm>
            <a:off x="2785225" y="1675800"/>
            <a:ext cx="2471700" cy="1584575"/>
            <a:chOff x="2785225" y="1675800"/>
            <a:chExt cx="2471700" cy="1584575"/>
          </a:xfrm>
        </p:grpSpPr>
        <p:cxnSp>
          <p:nvCxnSpPr>
            <p:cNvPr id="194" name="Google Shape;194;p34"/>
            <p:cNvCxnSpPr>
              <a:stCxn id="191" idx="3"/>
              <a:endCxn id="195" idx="1"/>
            </p:cNvCxnSpPr>
            <p:nvPr/>
          </p:nvCxnSpPr>
          <p:spPr>
            <a:xfrm>
              <a:off x="2785225" y="2121450"/>
              <a:ext cx="7728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5" name="Google Shape;195;p34"/>
            <p:cNvSpPr/>
            <p:nvPr/>
          </p:nvSpPr>
          <p:spPr>
            <a:xfrm>
              <a:off x="3558025" y="1675800"/>
              <a:ext cx="1698900" cy="891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Jenkins</a:t>
              </a:r>
              <a:r>
                <a:rPr lang="en"/>
                <a:t>+Shell 脚本</a:t>
              </a:r>
              <a:endParaRPr/>
            </a:p>
          </p:txBody>
        </p:sp>
        <p:sp>
          <p:nvSpPr>
            <p:cNvPr id="196" name="Google Shape;196;p34"/>
            <p:cNvSpPr txBox="1"/>
            <p:nvPr/>
          </p:nvSpPr>
          <p:spPr>
            <a:xfrm>
              <a:off x="4114975" y="2860175"/>
              <a:ext cx="585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V2.0</a:t>
              </a:r>
              <a:endParaRPr/>
            </a:p>
          </p:txBody>
        </p:sp>
      </p:grpSp>
      <p:grpSp>
        <p:nvGrpSpPr>
          <p:cNvPr id="197" name="Google Shape;197;p34"/>
          <p:cNvGrpSpPr/>
          <p:nvPr/>
        </p:nvGrpSpPr>
        <p:grpSpPr>
          <a:xfrm>
            <a:off x="5256925" y="1680450"/>
            <a:ext cx="2573675" cy="1579925"/>
            <a:chOff x="5256925" y="1680450"/>
            <a:chExt cx="2573675" cy="1579925"/>
          </a:xfrm>
        </p:grpSpPr>
        <p:sp>
          <p:nvSpPr>
            <p:cNvPr id="198" name="Google Shape;198;p34"/>
            <p:cNvSpPr/>
            <p:nvPr/>
          </p:nvSpPr>
          <p:spPr>
            <a:xfrm>
              <a:off x="6131700" y="1680450"/>
              <a:ext cx="1698900" cy="891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Docker</a:t>
              </a:r>
              <a:r>
                <a:rPr lang="en"/>
                <a:t>+Shell 脚本</a:t>
              </a:r>
              <a:endParaRPr/>
            </a:p>
          </p:txBody>
        </p:sp>
        <p:cxnSp>
          <p:nvCxnSpPr>
            <p:cNvPr id="199" name="Google Shape;199;p34"/>
            <p:cNvCxnSpPr>
              <a:stCxn id="195" idx="3"/>
              <a:endCxn id="198" idx="1"/>
            </p:cNvCxnSpPr>
            <p:nvPr/>
          </p:nvCxnSpPr>
          <p:spPr>
            <a:xfrm>
              <a:off x="5256925" y="2121450"/>
              <a:ext cx="874800" cy="4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0" name="Google Shape;200;p34"/>
            <p:cNvSpPr txBox="1"/>
            <p:nvPr/>
          </p:nvSpPr>
          <p:spPr>
            <a:xfrm>
              <a:off x="6735100" y="2860175"/>
              <a:ext cx="585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V3.0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打包演进版本</a:t>
            </a:r>
            <a:endParaRPr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552450" y="985976"/>
            <a:ext cx="8058300" cy="36279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一、</a:t>
            </a:r>
            <a:r>
              <a:rPr b="1" lang="en"/>
              <a:t>V1.0 Linux + Shell 脚本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AutoNum type="arabicPeriod"/>
            </a:pPr>
            <a:r>
              <a:rPr lang="en">
                <a:solidFill>
                  <a:srgbClr val="333333"/>
                </a:solidFill>
              </a:rPr>
              <a:t>部分构建参数通过系统环境变量传递，并行打包容易出错；</a:t>
            </a:r>
            <a:endParaRPr>
              <a:solidFill>
                <a:srgbClr val="33333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AutoNum type="arabicPeriod"/>
            </a:pPr>
            <a:r>
              <a:rPr lang="en">
                <a:solidFill>
                  <a:srgbClr val="333333"/>
                </a:solidFill>
              </a:rPr>
              <a:t>构建过程不能可视化；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二、</a:t>
            </a:r>
            <a:r>
              <a:rPr b="1" lang="en">
                <a:solidFill>
                  <a:schemeClr val="dk1"/>
                </a:solidFill>
              </a:rPr>
              <a:t>V2.0 Jenkins + Pipeline 脚本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打包服务器性能存在瓶颈时，扩容不便；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Athena 服务不稳定。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三、V3.0 Docker + Shell脚本：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Docker 容器方便在不同服务器上面部署打包服务，扩展性较好；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与DMS隔离，他们无需关心打包过程。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Android 打包镜像</a:t>
            </a:r>
            <a:endParaRPr/>
          </a:p>
        </p:txBody>
      </p:sp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800" y="1439350"/>
            <a:ext cx="4839774" cy="26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2750" y="520225"/>
            <a:ext cx="3381700" cy="190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6"/>
          <p:cNvSpPr txBox="1"/>
          <p:nvPr/>
        </p:nvSpPr>
        <p:spPr>
          <a:xfrm>
            <a:off x="5654225" y="3640050"/>
            <a:ext cx="315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扩展：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Docker 入门教程--阮一峰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Dockerfile文件</a:t>
            </a:r>
            <a:endParaRPr/>
          </a:p>
        </p:txBody>
      </p:sp>
      <p:pic>
        <p:nvPicPr>
          <p:cNvPr id="220" name="Google Shape;2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750" y="542475"/>
            <a:ext cx="6435451" cy="4480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打包流程</a:t>
            </a:r>
            <a:endParaRPr/>
          </a:p>
        </p:txBody>
      </p:sp>
      <p:pic>
        <p:nvPicPr>
          <p:cNvPr id="226" name="Google Shape;2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175" y="774575"/>
            <a:ext cx="7585851" cy="370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Docker镜像打包流程</a:t>
            </a:r>
            <a:endParaRPr/>
          </a:p>
        </p:txBody>
      </p:sp>
      <p:pic>
        <p:nvPicPr>
          <p:cNvPr id="232" name="Google Shape;2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175" y="542475"/>
            <a:ext cx="5788400" cy="44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619200" y="2354100"/>
            <a:ext cx="1924800" cy="435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一、CI </a:t>
            </a:r>
            <a:r>
              <a:rPr lang="en" sz="2600"/>
              <a:t>部分</a:t>
            </a:r>
            <a:endParaRPr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/>
        </p:nvSpPr>
        <p:spPr>
          <a:xfrm>
            <a:off x="1834800" y="1677000"/>
            <a:ext cx="5474400" cy="17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 fontScale="5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0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rPr>
              <a:t>Thank You.</a:t>
            </a:r>
            <a:endParaRPr b="1" sz="11200">
              <a:solidFill>
                <a:srgbClr val="EE4D2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 流程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763" y="588900"/>
            <a:ext cx="7427666" cy="43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代码检查集成的模块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000" y="1165500"/>
            <a:ext cx="507682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自定义Lint</a:t>
            </a:r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552450" y="845475"/>
            <a:ext cx="6907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自定义Lint规则</a:t>
            </a:r>
            <a:r>
              <a:rPr lang="en"/>
              <a:t>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需要添加try catch，例如，Integer.parseInt（Long/Double/Float ...）需要加try catch或者使用NumberUtils；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检测是否整个类都实现了Serializable；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调了A后一定要调用B，例如，StringBuilder调用append后必须调用toString；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不让直接使用的布局组件，要使用 CusTextView CusEditText CusImageView 等统一封装的自定义控件；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layout_width|layout_height不可以使用 fill_parent。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静态代码检查SDK流程</a:t>
            </a:r>
            <a:endParaRPr/>
          </a:p>
        </p:txBody>
      </p:sp>
      <p:sp>
        <p:nvSpPr>
          <p:cNvPr id="136" name="Google Shape;136;p26"/>
          <p:cNvSpPr txBox="1"/>
          <p:nvPr/>
        </p:nvSpPr>
        <p:spPr>
          <a:xfrm>
            <a:off x="5982600" y="3367425"/>
            <a:ext cx="2993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扩展：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Checkstyle 命令行使用教程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自定义 Android Lint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>
                <a:solidFill>
                  <a:schemeClr val="hlink"/>
                </a:solidFill>
              </a:rPr>
              <a:t>Android </a:t>
            </a:r>
            <a:r>
              <a:rPr lang="en" u="sng">
                <a:solidFill>
                  <a:schemeClr val="hlink"/>
                </a:solidFill>
                <a:hlinkClick r:id="rId5"/>
              </a:rPr>
              <a:t>Lint 命令行使用方式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450" y="700450"/>
            <a:ext cx="5545615" cy="41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 增量代码</a:t>
            </a:r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687125" y="2869450"/>
            <a:ext cx="53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 两个分支的最近公共祖先？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674" y="1014775"/>
            <a:ext cx="6248650" cy="14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 txBox="1"/>
          <p:nvPr/>
        </p:nvSpPr>
        <p:spPr>
          <a:xfrm>
            <a:off x="687125" y="3324400"/>
            <a:ext cx="534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$ git merge-base branch1 branch2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&gt; </a:t>
            </a:r>
            <a:r>
              <a:rPr b="1" lang="en">
                <a:solidFill>
                  <a:schemeClr val="accent6"/>
                </a:solidFill>
              </a:rPr>
              <a:t>A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MR 增量代码</a:t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588" y="915900"/>
            <a:ext cx="6216826" cy="14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/>
        </p:nvSpPr>
        <p:spPr>
          <a:xfrm>
            <a:off x="687125" y="2869450"/>
            <a:ext cx="3210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 两个分支的最近公共祖先？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$ git merge-base branch1 branch2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&gt; </a:t>
            </a:r>
            <a:r>
              <a:rPr b="1" lang="en">
                <a:solidFill>
                  <a:srgbClr val="FF0000"/>
                </a:solidFill>
              </a:rPr>
              <a:t>F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3976250" y="2869450"/>
            <a:ext cx="4320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git log --pretty=oneline release &gt; 1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</a:t>
            </a:r>
            <a:r>
              <a:rPr lang="en"/>
              <a:t>A、C、</a:t>
            </a:r>
            <a:r>
              <a:rPr lang="en"/>
              <a:t>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git log --pretty=oneline feature &gt; 2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</a:t>
            </a:r>
            <a:r>
              <a:rPr lang="en"/>
              <a:t>A、</a:t>
            </a:r>
            <a:r>
              <a:rPr lang="en">
                <a:solidFill>
                  <a:schemeClr val="dk1"/>
                </a:solidFill>
              </a:rPr>
              <a:t>B、C、D、E、F、G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diff 1 2 | tail -1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 </a:t>
            </a:r>
            <a:r>
              <a:rPr lang="en">
                <a:solidFill>
                  <a:schemeClr val="dk1"/>
                </a:solidFill>
              </a:rPr>
              <a:t>B、D、F、G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 </a:t>
            </a:r>
            <a:r>
              <a:rPr lang="en">
                <a:solidFill>
                  <a:schemeClr val="dk1"/>
                </a:solidFill>
              </a:rPr>
              <a:t>B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git rev-parse B^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 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MR 增量代码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552450" y="985975"/>
            <a:ext cx="5865300" cy="6981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BaseCommitId 到当前分支最新提交文件：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git diff --name-only --diff-filter=ACMRTUXB [BaseCommitId] HEAD</a:t>
            </a:r>
            <a:endParaRPr b="1"/>
          </a:p>
        </p:txBody>
      </p:sp>
      <p:sp>
        <p:nvSpPr>
          <p:cNvPr id="160" name="Google Shape;160;p29"/>
          <p:cNvSpPr txBox="1"/>
          <p:nvPr/>
        </p:nvSpPr>
        <p:spPr>
          <a:xfrm>
            <a:off x="552450" y="2735125"/>
            <a:ext cx="569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获取到了增量代码文件，下一步我们需要获取增量文件对应的代码块。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