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648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3" roundtripDataSignature="AMtx7mhdgDCvg1KrYrnHL+FdmrE2r/as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1ccba232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" name="Google Shape;48;g121ccba232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0d3e50cc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g150d3e50cc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0d3e50cc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g150d3e50cc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0d3e50cc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g150d3e50cc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0d3e50cc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g150d3e50cc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0d3e50cc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g150d3e50cc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0d3e50cc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150d3e50cc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0d3e50cca_0_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150d3e50cca_0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4527e901b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24527e901b_0_645:notes"/>
          <p:cNvSpPr/>
          <p:nvPr>
            <p:ph idx="2" type="sldImg"/>
          </p:nvPr>
        </p:nvSpPr>
        <p:spPr>
          <a:xfrm>
            <a:off x="1143075" y="685800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1ccba232a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g121ccba232a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b475234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g11b475234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4527e901b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g124527e901b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0d3e50cc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g150d3e50cc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0d3e50cc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g150d3e50cc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d3e50cc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g150d3e50cc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0d3e50cc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g150d3e50cc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0d3e50cca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150d3e50cca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121ccba232a_0_81"/>
          <p:cNvSpPr txBox="1"/>
          <p:nvPr>
            <p:ph idx="1" type="body"/>
          </p:nvPr>
        </p:nvSpPr>
        <p:spPr>
          <a:xfrm>
            <a:off x="2897571" y="5041015"/>
            <a:ext cx="6104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  <a:defRPr sz="2000">
                <a:solidFill>
                  <a:srgbClr val="EE4D2D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  <a:defRPr sz="2000">
                <a:solidFill>
                  <a:srgbClr val="EE4D2D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  <a:defRPr sz="2000">
                <a:solidFill>
                  <a:srgbClr val="EE4D2D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  <a:defRPr sz="2000">
                <a:solidFill>
                  <a:srgbClr val="EE4D2D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  <a:defRPr sz="2000">
                <a:solidFill>
                  <a:srgbClr val="EE4D2D"/>
                </a:solidFill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g121ccba232a_0_81"/>
          <p:cNvSpPr txBox="1"/>
          <p:nvPr>
            <p:ph type="title"/>
          </p:nvPr>
        </p:nvSpPr>
        <p:spPr>
          <a:xfrm>
            <a:off x="2032967" y="2935231"/>
            <a:ext cx="7833300" cy="15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400"/>
              <a:buFont typeface="Arial"/>
              <a:buNone/>
              <a:defRPr sz="6400">
                <a:solidFill>
                  <a:srgbClr val="EE4D2D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g121ccba232a_0_8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opee-logo-en.png" id="15" name="Google Shape;15;g121ccba232a_0_81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5517157" y="1150309"/>
            <a:ext cx="1157814" cy="1270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showMasterSp="0">
  <p:cSld name="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121ccba232a_1_91"/>
          <p:cNvCxnSpPr/>
          <p:nvPr/>
        </p:nvCxnSpPr>
        <p:spPr>
          <a:xfrm>
            <a:off x="955524" y="785569"/>
            <a:ext cx="10888200" cy="0"/>
          </a:xfrm>
          <a:prstGeom prst="straightConnector1">
            <a:avLst/>
          </a:prstGeom>
          <a:noFill/>
          <a:ln cap="flat" cmpd="sng" w="254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g121ccba232a_1_91"/>
          <p:cNvSpPr txBox="1"/>
          <p:nvPr/>
        </p:nvSpPr>
        <p:spPr>
          <a:xfrm>
            <a:off x="5177892" y="6298415"/>
            <a:ext cx="184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opee-logo-en.png" id="19" name="Google Shape;19;g121ccba232a_1_91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411073" y="329579"/>
            <a:ext cx="450504" cy="4941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g121ccba232a_1_91"/>
          <p:cNvSpPr txBox="1"/>
          <p:nvPr/>
        </p:nvSpPr>
        <p:spPr>
          <a:xfrm>
            <a:off x="2748800" y="6415795"/>
            <a:ext cx="66864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r>
              <a:rPr b="0" i="0" lang="en-US" sz="1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g121ccba232a_1_91"/>
          <p:cNvSpPr txBox="1"/>
          <p:nvPr/>
        </p:nvSpPr>
        <p:spPr>
          <a:xfrm>
            <a:off x="11438574" y="6444243"/>
            <a:ext cx="3876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2625" lIns="102625" spcFirstLastPara="1" rIns="102625" wrap="square" tIns="102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ee ID Marketing 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24527e901b_0_662"/>
          <p:cNvSpPr txBox="1"/>
          <p:nvPr>
            <p:ph type="title"/>
          </p:nvPr>
        </p:nvSpPr>
        <p:spPr>
          <a:xfrm>
            <a:off x="736600" y="63500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9pPr>
          </a:lstStyle>
          <a:p/>
        </p:txBody>
      </p:sp>
      <p:sp>
        <p:nvSpPr>
          <p:cNvPr id="24" name="Google Shape;24;g124527e901b_0_662"/>
          <p:cNvSpPr txBox="1"/>
          <p:nvPr>
            <p:ph idx="1" type="body"/>
          </p:nvPr>
        </p:nvSpPr>
        <p:spPr>
          <a:xfrm>
            <a:off x="736600" y="1314621"/>
            <a:ext cx="10744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925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  <a:defRPr>
                <a:solidFill>
                  <a:schemeClr val="dk1"/>
                </a:solidFill>
              </a:defRPr>
            </a:lvl1pPr>
            <a:lvl2pPr indent="-34925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Char char="o"/>
              <a:defRPr/>
            </a:lvl2pPr>
            <a:lvl3pPr indent="-3492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/>
            </a:lvl3pPr>
            <a:lvl4pPr indent="-3492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/>
            </a:lvl4pPr>
            <a:lvl5pPr indent="-3492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/>
            </a:lvl5pPr>
            <a:lvl6pPr indent="-3492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/>
            </a:lvl6pPr>
            <a:lvl7pPr indent="-3492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/>
            </a:lvl7pPr>
            <a:lvl8pPr indent="-3492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/>
            </a:lvl8pPr>
            <a:lvl9pPr indent="-3492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/>
        </p:txBody>
      </p:sp>
      <p:sp>
        <p:nvSpPr>
          <p:cNvPr id="25" name="Google Shape;25;g124527e901b_0_662"/>
          <p:cNvSpPr txBox="1"/>
          <p:nvPr/>
        </p:nvSpPr>
        <p:spPr>
          <a:xfrm>
            <a:off x="4084320" y="6400433"/>
            <a:ext cx="402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5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g124527e901b_0_662"/>
          <p:cNvSpPr txBox="1"/>
          <p:nvPr>
            <p:ph idx="12" type="sldNum"/>
          </p:nvPr>
        </p:nvSpPr>
        <p:spPr>
          <a:xfrm>
            <a:off x="11629113" y="6400433"/>
            <a:ext cx="365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ub Titles and Contents" showMasterSp="0">
  <p:cSld name="TITLE_AND_BODY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g1259d877ba4_0_99"/>
          <p:cNvCxnSpPr/>
          <p:nvPr/>
        </p:nvCxnSpPr>
        <p:spPr>
          <a:xfrm>
            <a:off x="739410" y="651219"/>
            <a:ext cx="11196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g1259d877ba4_0_99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9pPr>
          </a:lstStyle>
          <a:p/>
        </p:txBody>
      </p:sp>
      <p:sp>
        <p:nvSpPr>
          <p:cNvPr id="30" name="Google Shape;30;g1259d877ba4_0_99"/>
          <p:cNvSpPr txBox="1"/>
          <p:nvPr>
            <p:ph idx="1" type="body"/>
          </p:nvPr>
        </p:nvSpPr>
        <p:spPr>
          <a:xfrm>
            <a:off x="736600" y="1432100"/>
            <a:ext cx="62376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▪"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o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5pPr>
            <a:lvl6pPr indent="-3492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/>
            </a:lvl6pPr>
            <a:lvl7pPr indent="-3492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/>
            </a:lvl7pPr>
            <a:lvl8pPr indent="-3492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/>
            </a:lvl8pPr>
            <a:lvl9pPr indent="-3492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/>
        </p:txBody>
      </p:sp>
      <p:sp>
        <p:nvSpPr>
          <p:cNvPr id="31" name="Google Shape;31;g1259d877ba4_0_99"/>
          <p:cNvSpPr txBox="1"/>
          <p:nvPr>
            <p:ph idx="2" type="body"/>
          </p:nvPr>
        </p:nvSpPr>
        <p:spPr>
          <a:xfrm>
            <a:off x="733425" y="982562"/>
            <a:ext cx="50577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  <a:defRPr/>
            </a:lvl1pPr>
            <a:lvl2pPr indent="-3492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o"/>
              <a:defRPr/>
            </a:lvl2pPr>
            <a:lvl3pPr indent="-3492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/>
            </a:lvl3pPr>
            <a:lvl4pPr indent="-3492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/>
            </a:lvl4pPr>
            <a:lvl5pPr indent="-3492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/>
            </a:lvl5pPr>
            <a:lvl6pPr indent="-3492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/>
            </a:lvl6pPr>
            <a:lvl7pPr indent="-3492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/>
            </a:lvl7pPr>
            <a:lvl8pPr indent="-3492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/>
            </a:lvl8pPr>
            <a:lvl9pPr indent="-3492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/>
        </p:txBody>
      </p:sp>
      <p:sp>
        <p:nvSpPr>
          <p:cNvPr id="32" name="Google Shape;32;g1259d877ba4_0_99"/>
          <p:cNvSpPr txBox="1"/>
          <p:nvPr>
            <p:ph idx="3" type="body"/>
          </p:nvPr>
        </p:nvSpPr>
        <p:spPr>
          <a:xfrm>
            <a:off x="733425" y="2455546"/>
            <a:ext cx="50577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  <a:defRPr/>
            </a:lvl1pPr>
            <a:lvl2pPr indent="-3492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o"/>
              <a:defRPr/>
            </a:lvl2pPr>
            <a:lvl3pPr indent="-3492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/>
            </a:lvl3pPr>
            <a:lvl4pPr indent="-3492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/>
            </a:lvl4pPr>
            <a:lvl5pPr indent="-3492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/>
            </a:lvl5pPr>
            <a:lvl6pPr indent="-3492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/>
            </a:lvl6pPr>
            <a:lvl7pPr indent="-3492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/>
            </a:lvl7pPr>
            <a:lvl8pPr indent="-3492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/>
            </a:lvl8pPr>
            <a:lvl9pPr indent="-3492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/>
        </p:txBody>
      </p:sp>
      <p:sp>
        <p:nvSpPr>
          <p:cNvPr id="33" name="Google Shape;33;g1259d877ba4_0_99"/>
          <p:cNvSpPr txBox="1"/>
          <p:nvPr>
            <p:ph idx="4" type="body"/>
          </p:nvPr>
        </p:nvSpPr>
        <p:spPr>
          <a:xfrm>
            <a:off x="733423" y="4055471"/>
            <a:ext cx="50577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  <a:defRPr/>
            </a:lvl1pPr>
            <a:lvl2pPr indent="-3492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o"/>
              <a:defRPr/>
            </a:lvl2pPr>
            <a:lvl3pPr indent="-3492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/>
            </a:lvl3pPr>
            <a:lvl4pPr indent="-3492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/>
            </a:lvl4pPr>
            <a:lvl5pPr indent="-3492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/>
            </a:lvl5pPr>
            <a:lvl6pPr indent="-3492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/>
            </a:lvl6pPr>
            <a:lvl7pPr indent="-3492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/>
            </a:lvl7pPr>
            <a:lvl8pPr indent="-3492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/>
            </a:lvl8pPr>
            <a:lvl9pPr indent="-3492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/>
        </p:txBody>
      </p:sp>
      <p:sp>
        <p:nvSpPr>
          <p:cNvPr id="34" name="Google Shape;34;g1259d877ba4_0_99"/>
          <p:cNvSpPr txBox="1"/>
          <p:nvPr>
            <p:ph idx="12" type="sldNum"/>
          </p:nvPr>
        </p:nvSpPr>
        <p:spPr>
          <a:xfrm>
            <a:off x="11721216" y="6406785"/>
            <a:ext cx="27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opee-logo-en.png" id="35" name="Google Shape;35;g1259d877ba4_0_99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207873" y="202579"/>
            <a:ext cx="450504" cy="49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封底" showMasterSp="0">
  <p:cSld name="封底">
    <p:bg>
      <p:bgPr>
        <a:gradFill>
          <a:gsLst>
            <a:gs pos="0">
              <a:srgbClr val="FF6F21"/>
            </a:gs>
            <a:gs pos="92000">
              <a:srgbClr val="FF5722"/>
            </a:gs>
            <a:gs pos="100000">
              <a:srgbClr val="FF5722"/>
            </a:gs>
          </a:gsLst>
          <a:lin ang="8400134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sted-image.pdf" id="37" name="Google Shape;37;g124527e901b_0_6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30135" y="2353965"/>
            <a:ext cx="1532432" cy="215006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g124527e901b_0_667"/>
          <p:cNvSpPr txBox="1"/>
          <p:nvPr>
            <p:ph idx="1" type="body"/>
          </p:nvPr>
        </p:nvSpPr>
        <p:spPr>
          <a:xfrm>
            <a:off x="5243559" y="3175297"/>
            <a:ext cx="17055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75" lIns="34300" spcFirstLastPara="1" rIns="34300" wrap="square" tIns="17175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349250" lvl="1" marL="914400" marR="0" algn="l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ee ID Marketing 1_Title Slide" showMasterSp="0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40" name="Google Shape;40;g124527e901b_0_6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29251" y="819671"/>
            <a:ext cx="1322586" cy="187268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g124527e901b_0_655"/>
          <p:cNvSpPr txBox="1"/>
          <p:nvPr>
            <p:ph type="title"/>
          </p:nvPr>
        </p:nvSpPr>
        <p:spPr>
          <a:xfrm>
            <a:off x="748144" y="2875171"/>
            <a:ext cx="107373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sz="4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9pPr>
          </a:lstStyle>
          <a:p/>
        </p:txBody>
      </p:sp>
      <p:sp>
        <p:nvSpPr>
          <p:cNvPr id="42" name="Google Shape;42;g124527e901b_0_655"/>
          <p:cNvSpPr/>
          <p:nvPr/>
        </p:nvSpPr>
        <p:spPr>
          <a:xfrm>
            <a:off x="0" y="5771355"/>
            <a:ext cx="12192000" cy="11247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124527e901b_0_655"/>
          <p:cNvSpPr txBox="1"/>
          <p:nvPr>
            <p:ph idx="12" type="sldNum"/>
          </p:nvPr>
        </p:nvSpPr>
        <p:spPr>
          <a:xfrm>
            <a:off x="11629113" y="6400433"/>
            <a:ext cx="365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g124527e901b_0_655"/>
          <p:cNvSpPr txBox="1"/>
          <p:nvPr/>
        </p:nvSpPr>
        <p:spPr>
          <a:xfrm>
            <a:off x="4084320" y="6400433"/>
            <a:ext cx="402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124527e901b_0_655"/>
          <p:cNvSpPr txBox="1"/>
          <p:nvPr>
            <p:ph idx="1" type="subTitle"/>
          </p:nvPr>
        </p:nvSpPr>
        <p:spPr>
          <a:xfrm>
            <a:off x="748151" y="4287401"/>
            <a:ext cx="107373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 sz="20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 sz="20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 sz="20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 sz="20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 sz="20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 sz="20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 sz="20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 sz="20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 sz="20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24527e901b_0_649"/>
          <p:cNvSpPr txBox="1"/>
          <p:nvPr>
            <p:ph type="title"/>
          </p:nvPr>
        </p:nvSpPr>
        <p:spPr>
          <a:xfrm>
            <a:off x="736600" y="63500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24527e901b_0_649"/>
          <p:cNvSpPr txBox="1"/>
          <p:nvPr>
            <p:ph idx="1" type="body"/>
          </p:nvPr>
        </p:nvSpPr>
        <p:spPr>
          <a:xfrm>
            <a:off x="736600" y="1314621"/>
            <a:ext cx="10744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900"/>
              <a:buFont typeface="Arial"/>
              <a:buChar char="▪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900"/>
              <a:buFont typeface="Arial"/>
              <a:buChar char="o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" name="Google Shape;8;g124527e901b_0_649"/>
          <p:cNvCxnSpPr/>
          <p:nvPr/>
        </p:nvCxnSpPr>
        <p:spPr>
          <a:xfrm>
            <a:off x="739411" y="651219"/>
            <a:ext cx="11196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9" name="Google Shape;9;g124527e901b_0_649"/>
          <p:cNvPicPr preferRelativeResize="0"/>
          <p:nvPr/>
        </p:nvPicPr>
        <p:blipFill rotWithShape="1">
          <a:blip r:embed="rId1">
            <a:alphaModFix/>
          </a:blip>
          <a:srcRect b="0" l="0" r="71129" t="0"/>
          <a:stretch/>
        </p:blipFill>
        <p:spPr>
          <a:xfrm>
            <a:off x="207873" y="202579"/>
            <a:ext cx="450504" cy="49416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g124527e901b_0_649"/>
          <p:cNvSpPr txBox="1"/>
          <p:nvPr>
            <p:ph idx="12" type="sldNum"/>
          </p:nvPr>
        </p:nvSpPr>
        <p:spPr>
          <a:xfrm>
            <a:off x="11629113" y="6406785"/>
            <a:ext cx="3657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21ccba232a_0_0"/>
          <p:cNvSpPr txBox="1"/>
          <p:nvPr>
            <p:ph idx="1" type="body"/>
          </p:nvPr>
        </p:nvSpPr>
        <p:spPr>
          <a:xfrm>
            <a:off x="2897571" y="5074790"/>
            <a:ext cx="6104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132588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740"/>
              <a:buFont typeface="Arial"/>
              <a:buNone/>
            </a:pPr>
            <a:r>
              <a:rPr lang="en-US" sz="1740">
                <a:solidFill>
                  <a:srgbClr val="1A1A1A"/>
                </a:solidFill>
              </a:rPr>
              <a:t>谢敬伟/2022-08-29</a:t>
            </a:r>
            <a:endParaRPr>
              <a:solidFill>
                <a:srgbClr val="1A1A1A"/>
              </a:solidFill>
            </a:endParaRPr>
          </a:p>
        </p:txBody>
      </p:sp>
      <p:sp>
        <p:nvSpPr>
          <p:cNvPr id="51" name="Google Shape;51;g121ccba232a_0_0"/>
          <p:cNvSpPr txBox="1"/>
          <p:nvPr>
            <p:ph type="title"/>
          </p:nvPr>
        </p:nvSpPr>
        <p:spPr>
          <a:xfrm>
            <a:off x="2032967" y="2935231"/>
            <a:ext cx="7833300" cy="15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5500"/>
              <a:buFont typeface="Arial"/>
              <a:buNone/>
            </a:pPr>
            <a:r>
              <a:rPr lang="en-US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Andro</a:t>
            </a:r>
            <a:r>
              <a:rPr lang="en-US"/>
              <a:t>id IM</a:t>
            </a:r>
            <a:r>
              <a:rPr lang="en-US"/>
              <a:t>系统开发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0d3e50cca_0_72"/>
          <p:cNvSpPr txBox="1"/>
          <p:nvPr>
            <p:ph type="title"/>
          </p:nvPr>
        </p:nvSpPr>
        <p:spPr>
          <a:xfrm>
            <a:off x="683833" y="85433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solidFill>
                  <a:srgbClr val="434343"/>
                </a:solidFill>
              </a:rPr>
              <a:t>移动端</a:t>
            </a:r>
            <a:r>
              <a:rPr lang="en-US" sz="2000">
                <a:solidFill>
                  <a:srgbClr val="434343"/>
                </a:solidFill>
              </a:rPr>
              <a:t>数据库设计</a:t>
            </a:r>
            <a:endParaRPr/>
          </a:p>
        </p:txBody>
      </p:sp>
      <p:sp>
        <p:nvSpPr>
          <p:cNvPr id="133" name="Google Shape;133;g150d3e50cca_0_72"/>
          <p:cNvSpPr txBox="1"/>
          <p:nvPr/>
        </p:nvSpPr>
        <p:spPr>
          <a:xfrm>
            <a:off x="241375" y="1097300"/>
            <a:ext cx="88551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050"/>
              <a:buFont typeface="Verdana"/>
              <a:buChar char="-"/>
            </a:pPr>
            <a:r>
              <a:rPr b="1" lang="en-US" sz="1150">
                <a:solidFill>
                  <a:srgbClr val="2F2F2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Conversation列表</a:t>
            </a:r>
            <a:endParaRPr b="1" sz="1150">
              <a:solidFill>
                <a:srgbClr val="2F2F2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150"/>
              <a:buFont typeface="Verdana"/>
              <a:buChar char="-"/>
            </a:pPr>
            <a:r>
              <a:rPr b="1" lang="en-US" sz="1150">
                <a:solidFill>
                  <a:srgbClr val="2F2F2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msg列表</a:t>
            </a:r>
            <a:endParaRPr b="1" sz="1150">
              <a:solidFill>
                <a:srgbClr val="2F2F2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0d3e50cca_0_78"/>
          <p:cNvSpPr txBox="1"/>
          <p:nvPr>
            <p:ph type="title"/>
          </p:nvPr>
        </p:nvSpPr>
        <p:spPr>
          <a:xfrm>
            <a:off x="683833" y="85433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solidFill>
                  <a:srgbClr val="434343"/>
                </a:solidFill>
              </a:rPr>
              <a:t>移动端数据库设计</a:t>
            </a:r>
            <a:endParaRPr/>
          </a:p>
        </p:txBody>
      </p:sp>
      <p:sp>
        <p:nvSpPr>
          <p:cNvPr id="139" name="Google Shape;139;g150d3e50cca_0_78"/>
          <p:cNvSpPr txBox="1"/>
          <p:nvPr/>
        </p:nvSpPr>
        <p:spPr>
          <a:xfrm>
            <a:off x="241375" y="1097300"/>
            <a:ext cx="88551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050"/>
              <a:buFont typeface="Verdana"/>
              <a:buChar char="-"/>
            </a:pPr>
            <a:r>
              <a:rPr b="1" lang="en-US" sz="1150">
                <a:solidFill>
                  <a:srgbClr val="2F2F2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Conversation列表</a:t>
            </a:r>
            <a:endParaRPr b="1" sz="1150">
              <a:solidFill>
                <a:srgbClr val="2F2F2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150"/>
              <a:buFont typeface="Verdana"/>
              <a:buChar char="-"/>
            </a:pPr>
            <a:r>
              <a:rPr b="1" lang="en-US" sz="1150">
                <a:solidFill>
                  <a:srgbClr val="2F2F2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msg列表</a:t>
            </a:r>
            <a:endParaRPr b="1" sz="1150">
              <a:solidFill>
                <a:srgbClr val="2F2F2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0d3e50cca_0_83"/>
          <p:cNvSpPr txBox="1"/>
          <p:nvPr>
            <p:ph type="title"/>
          </p:nvPr>
        </p:nvSpPr>
        <p:spPr>
          <a:xfrm>
            <a:off x="683833" y="85433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solidFill>
                  <a:srgbClr val="434343"/>
                </a:solidFill>
              </a:rPr>
              <a:t>长连接和心跳机制设计</a:t>
            </a:r>
            <a:endParaRPr/>
          </a:p>
        </p:txBody>
      </p:sp>
      <p:sp>
        <p:nvSpPr>
          <p:cNvPr id="145" name="Google Shape;145;g150d3e50cca_0_83"/>
          <p:cNvSpPr txBox="1"/>
          <p:nvPr/>
        </p:nvSpPr>
        <p:spPr>
          <a:xfrm>
            <a:off x="241375" y="1097300"/>
            <a:ext cx="88551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-US" sz="1150">
                <a:solidFill>
                  <a:srgbClr val="2F2F2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心跳机制：</a:t>
            </a:r>
            <a:endParaRPr b="1" sz="1150">
              <a:solidFill>
                <a:srgbClr val="2F2F2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0d3e50cca_0_88"/>
          <p:cNvSpPr txBox="1"/>
          <p:nvPr>
            <p:ph type="title"/>
          </p:nvPr>
        </p:nvSpPr>
        <p:spPr>
          <a:xfrm>
            <a:off x="683833" y="85433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solidFill>
                  <a:srgbClr val="434343"/>
                </a:solidFill>
              </a:rPr>
              <a:t>长连接和心跳机制设计</a:t>
            </a:r>
            <a:endParaRPr/>
          </a:p>
        </p:txBody>
      </p:sp>
      <p:sp>
        <p:nvSpPr>
          <p:cNvPr id="151" name="Google Shape;151;g150d3e50cca_0_88"/>
          <p:cNvSpPr txBox="1"/>
          <p:nvPr/>
        </p:nvSpPr>
        <p:spPr>
          <a:xfrm>
            <a:off x="241375" y="1097300"/>
            <a:ext cx="88551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-US" sz="1150">
                <a:solidFill>
                  <a:srgbClr val="2F2F2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心跳机制：</a:t>
            </a:r>
            <a:endParaRPr b="1" sz="1150">
              <a:solidFill>
                <a:srgbClr val="2F2F2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0d3e50cca_1_0"/>
          <p:cNvSpPr txBox="1"/>
          <p:nvPr>
            <p:ph type="title"/>
          </p:nvPr>
        </p:nvSpPr>
        <p:spPr>
          <a:xfrm>
            <a:off x="683833" y="85433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solidFill>
                  <a:srgbClr val="434343"/>
                </a:solidFill>
              </a:rPr>
              <a:t>消息机制重发</a:t>
            </a:r>
            <a:endParaRPr/>
          </a:p>
        </p:txBody>
      </p:sp>
      <p:sp>
        <p:nvSpPr>
          <p:cNvPr id="157" name="Google Shape;157;g150d3e50cca_1_0"/>
          <p:cNvSpPr txBox="1"/>
          <p:nvPr/>
        </p:nvSpPr>
        <p:spPr>
          <a:xfrm>
            <a:off x="241375" y="1097300"/>
            <a:ext cx="88551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-US" sz="1150">
                <a:solidFill>
                  <a:srgbClr val="2F2F2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心跳机制：</a:t>
            </a:r>
            <a:endParaRPr b="1" sz="1150">
              <a:solidFill>
                <a:srgbClr val="2F2F2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0d3e50cca_1_5"/>
          <p:cNvSpPr txBox="1"/>
          <p:nvPr>
            <p:ph type="title"/>
          </p:nvPr>
        </p:nvSpPr>
        <p:spPr>
          <a:xfrm>
            <a:off x="683833" y="85433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solidFill>
                  <a:srgbClr val="434343"/>
                </a:solidFill>
              </a:rPr>
              <a:t>页面显示设计 - adapter</a:t>
            </a:r>
            <a:endParaRPr/>
          </a:p>
        </p:txBody>
      </p:sp>
      <p:sp>
        <p:nvSpPr>
          <p:cNvPr id="163" name="Google Shape;163;g150d3e50cca_1_5"/>
          <p:cNvSpPr txBox="1"/>
          <p:nvPr/>
        </p:nvSpPr>
        <p:spPr>
          <a:xfrm>
            <a:off x="241375" y="1097300"/>
            <a:ext cx="88551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-US" sz="1150">
                <a:solidFill>
                  <a:srgbClr val="2F2F2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心跳机制：</a:t>
            </a:r>
            <a:endParaRPr b="1" sz="1150">
              <a:solidFill>
                <a:srgbClr val="2F2F2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0d3e50cca_0_93"/>
          <p:cNvSpPr/>
          <p:nvPr/>
        </p:nvSpPr>
        <p:spPr>
          <a:xfrm>
            <a:off x="596283" y="1567767"/>
            <a:ext cx="10847100" cy="717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50d3e50cca_0_93"/>
          <p:cNvSpPr txBox="1"/>
          <p:nvPr/>
        </p:nvSpPr>
        <p:spPr>
          <a:xfrm>
            <a:off x="869738" y="1664274"/>
            <a:ext cx="4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50d3e50cca_0_93"/>
          <p:cNvSpPr txBox="1"/>
          <p:nvPr/>
        </p:nvSpPr>
        <p:spPr>
          <a:xfrm>
            <a:off x="1637789" y="1672542"/>
            <a:ext cx="351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</a:rPr>
              <a:t>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50d3e50cca_0_93"/>
          <p:cNvSpPr txBox="1"/>
          <p:nvPr/>
        </p:nvSpPr>
        <p:spPr>
          <a:xfrm>
            <a:off x="828116" y="2337175"/>
            <a:ext cx="4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50d3e50cca_0_93"/>
          <p:cNvSpPr txBox="1"/>
          <p:nvPr/>
        </p:nvSpPr>
        <p:spPr>
          <a:xfrm>
            <a:off x="828116" y="2968999"/>
            <a:ext cx="4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50d3e50cca_0_93"/>
          <p:cNvSpPr txBox="1"/>
          <p:nvPr/>
        </p:nvSpPr>
        <p:spPr>
          <a:xfrm>
            <a:off x="828116" y="3600824"/>
            <a:ext cx="4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50d3e50cca_0_93"/>
          <p:cNvSpPr txBox="1"/>
          <p:nvPr/>
        </p:nvSpPr>
        <p:spPr>
          <a:xfrm>
            <a:off x="1652628" y="2349875"/>
            <a:ext cx="381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</a:t>
            </a:r>
            <a:r>
              <a:rPr lang="en-US" sz="2800"/>
              <a:t>技术选型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50d3e50cca_0_93"/>
          <p:cNvSpPr txBox="1"/>
          <p:nvPr/>
        </p:nvSpPr>
        <p:spPr>
          <a:xfrm>
            <a:off x="1636511" y="2978168"/>
            <a:ext cx="454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</a:t>
            </a:r>
            <a:r>
              <a:rPr lang="en-US" sz="2800"/>
              <a:t>整体设计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50d3e50cca_0_93"/>
          <p:cNvSpPr txBox="1"/>
          <p:nvPr/>
        </p:nvSpPr>
        <p:spPr>
          <a:xfrm>
            <a:off x="1625181" y="3626224"/>
            <a:ext cx="507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</a:t>
            </a:r>
            <a:r>
              <a:rPr lang="en-US" sz="2800"/>
              <a:t>可扩展功能点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50d3e50cca_0_93"/>
          <p:cNvSpPr txBox="1"/>
          <p:nvPr/>
        </p:nvSpPr>
        <p:spPr>
          <a:xfrm>
            <a:off x="877515" y="4239609"/>
            <a:ext cx="33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50d3e50cca_0_93"/>
          <p:cNvSpPr txBox="1"/>
          <p:nvPr/>
        </p:nvSpPr>
        <p:spPr>
          <a:xfrm>
            <a:off x="1659943" y="4265009"/>
            <a:ext cx="442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参考资料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50d3e50cca_0_93"/>
          <p:cNvSpPr txBox="1"/>
          <p:nvPr/>
        </p:nvSpPr>
        <p:spPr>
          <a:xfrm>
            <a:off x="939800" y="165100"/>
            <a:ext cx="8953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目录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6F21"/>
            </a:gs>
            <a:gs pos="92000">
              <a:srgbClr val="FF5722"/>
            </a:gs>
            <a:gs pos="100000">
              <a:srgbClr val="FF5722"/>
            </a:gs>
          </a:gsLst>
          <a:lin ang="8398416" scaled="0"/>
        </a:gra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4527e901b_0_645"/>
          <p:cNvSpPr txBox="1"/>
          <p:nvPr>
            <p:ph idx="1" type="body"/>
          </p:nvPr>
        </p:nvSpPr>
        <p:spPr>
          <a:xfrm>
            <a:off x="4292248" y="3006250"/>
            <a:ext cx="36075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75" lIns="45725" spcFirstLastPara="1" rIns="45725" wrap="square" tIns="2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!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Q&amp;A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1ccba232a_1_0"/>
          <p:cNvSpPr/>
          <p:nvPr/>
        </p:nvSpPr>
        <p:spPr>
          <a:xfrm>
            <a:off x="596283" y="1567767"/>
            <a:ext cx="10847100" cy="717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21ccba232a_1_0"/>
          <p:cNvSpPr txBox="1"/>
          <p:nvPr/>
        </p:nvSpPr>
        <p:spPr>
          <a:xfrm>
            <a:off x="869738" y="1664274"/>
            <a:ext cx="4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121ccba232a_1_0"/>
          <p:cNvSpPr txBox="1"/>
          <p:nvPr/>
        </p:nvSpPr>
        <p:spPr>
          <a:xfrm>
            <a:off x="1637789" y="1672542"/>
            <a:ext cx="351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</a:rPr>
              <a:t>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21ccba232a_1_0"/>
          <p:cNvSpPr txBox="1"/>
          <p:nvPr/>
        </p:nvSpPr>
        <p:spPr>
          <a:xfrm>
            <a:off x="828116" y="2337175"/>
            <a:ext cx="4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121ccba232a_1_0"/>
          <p:cNvSpPr txBox="1"/>
          <p:nvPr/>
        </p:nvSpPr>
        <p:spPr>
          <a:xfrm>
            <a:off x="828116" y="2968999"/>
            <a:ext cx="4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121ccba232a_1_0"/>
          <p:cNvSpPr txBox="1"/>
          <p:nvPr/>
        </p:nvSpPr>
        <p:spPr>
          <a:xfrm>
            <a:off x="828116" y="3600824"/>
            <a:ext cx="4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121ccba232a_1_0"/>
          <p:cNvSpPr txBox="1"/>
          <p:nvPr/>
        </p:nvSpPr>
        <p:spPr>
          <a:xfrm>
            <a:off x="1652628" y="2349875"/>
            <a:ext cx="381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Android网络框架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21ccba232a_1_0"/>
          <p:cNvSpPr txBox="1"/>
          <p:nvPr/>
        </p:nvSpPr>
        <p:spPr>
          <a:xfrm>
            <a:off x="1636511" y="2978168"/>
            <a:ext cx="454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Android持久化处理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121ccba232a_1_0"/>
          <p:cNvSpPr txBox="1"/>
          <p:nvPr/>
        </p:nvSpPr>
        <p:spPr>
          <a:xfrm>
            <a:off x="1625181" y="3626224"/>
            <a:ext cx="507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Android架构设计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121ccba232a_1_0"/>
          <p:cNvSpPr txBox="1"/>
          <p:nvPr/>
        </p:nvSpPr>
        <p:spPr>
          <a:xfrm>
            <a:off x="877515" y="4239609"/>
            <a:ext cx="33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121ccba232a_1_0"/>
          <p:cNvSpPr txBox="1"/>
          <p:nvPr/>
        </p:nvSpPr>
        <p:spPr>
          <a:xfrm>
            <a:off x="1659943" y="4265009"/>
            <a:ext cx="442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参考资料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121ccba232a_1_0"/>
          <p:cNvSpPr txBox="1"/>
          <p:nvPr/>
        </p:nvSpPr>
        <p:spPr>
          <a:xfrm>
            <a:off x="939800" y="165100"/>
            <a:ext cx="8953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目录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b47523418_0_0"/>
          <p:cNvSpPr txBox="1"/>
          <p:nvPr>
            <p:ph type="title"/>
          </p:nvPr>
        </p:nvSpPr>
        <p:spPr>
          <a:xfrm>
            <a:off x="683833" y="85433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solidFill>
                  <a:srgbClr val="434343"/>
                </a:solidFill>
              </a:rPr>
              <a:t>IM应用场景</a:t>
            </a:r>
            <a:endParaRPr/>
          </a:p>
        </p:txBody>
      </p:sp>
      <p:sp>
        <p:nvSpPr>
          <p:cNvPr id="73" name="Google Shape;73;g11b47523418_0_0"/>
          <p:cNvSpPr txBox="1"/>
          <p:nvPr>
            <p:ph idx="12" type="sldNum"/>
          </p:nvPr>
        </p:nvSpPr>
        <p:spPr>
          <a:xfrm>
            <a:off x="11629113" y="6400433"/>
            <a:ext cx="365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" name="Google Shape;74;g11b4752341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775" y="3879776"/>
            <a:ext cx="6727550" cy="24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11b47523418_0_0"/>
          <p:cNvSpPr txBox="1"/>
          <p:nvPr/>
        </p:nvSpPr>
        <p:spPr>
          <a:xfrm>
            <a:off x="460850" y="1492300"/>
            <a:ext cx="43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11b47523418_0_0"/>
          <p:cNvSpPr txBox="1"/>
          <p:nvPr/>
        </p:nvSpPr>
        <p:spPr>
          <a:xfrm>
            <a:off x="460850" y="998575"/>
            <a:ext cx="47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 - Instant messaging</a:t>
            </a:r>
            <a:endParaRPr/>
          </a:p>
        </p:txBody>
      </p:sp>
      <p:sp>
        <p:nvSpPr>
          <p:cNvPr id="77" name="Google Shape;77;g11b47523418_0_0"/>
          <p:cNvSpPr txBox="1"/>
          <p:nvPr/>
        </p:nvSpPr>
        <p:spPr>
          <a:xfrm>
            <a:off x="274300" y="1817900"/>
            <a:ext cx="86466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50"/>
              <a:buFont typeface="Microsoft Yahei"/>
              <a:buChar char="●"/>
            </a:pPr>
            <a:r>
              <a:rPr lang="en-US" sz="1150">
                <a:solidFill>
                  <a:srgbClr val="88888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1）微信、qq、钉钉等主流IM应用：这是IM技术的典型应用场景；</a:t>
            </a:r>
            <a:endParaRPr sz="1150">
              <a:solidFill>
                <a:srgbClr val="888888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50"/>
              <a:buFont typeface="Microsoft Yahei"/>
              <a:buChar char="●"/>
            </a:pPr>
            <a:r>
              <a:rPr lang="en-US" sz="1150">
                <a:solidFill>
                  <a:srgbClr val="88888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2）微博、知乎等社区应用：它们利用IM技术实现了用户私信等点对点聊天；</a:t>
            </a:r>
            <a:endParaRPr sz="1150">
              <a:solidFill>
                <a:srgbClr val="888888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50"/>
              <a:buFont typeface="Microsoft Yahei"/>
              <a:buChar char="●"/>
            </a:pPr>
            <a:r>
              <a:rPr lang="en-US" sz="1150">
                <a:solidFill>
                  <a:srgbClr val="88888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3）抖音、快手等直播/短视频应用：它们利用IM技术实现了与主播的实时互动；</a:t>
            </a:r>
            <a:endParaRPr sz="1150">
              <a:solidFill>
                <a:srgbClr val="888888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50"/>
              <a:buFont typeface="Microsoft Yahei"/>
              <a:buChar char="●"/>
            </a:pPr>
            <a:r>
              <a:rPr lang="en-US" sz="1150">
                <a:solidFill>
                  <a:srgbClr val="88888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4）米家等智能家居物联网应用：利用IM技术实现实时控制、远程监控等；</a:t>
            </a:r>
            <a:endParaRPr sz="1150">
              <a:solidFill>
                <a:srgbClr val="888888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50"/>
              <a:buFont typeface="Microsoft Yahei"/>
              <a:buChar char="●"/>
            </a:pPr>
            <a:r>
              <a:rPr lang="en-US" sz="1150">
                <a:solidFill>
                  <a:srgbClr val="88888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5）滴滴、Uber等共享家通类应用：利用IM技术实现位置共享；</a:t>
            </a:r>
            <a:endParaRPr sz="1150">
              <a:solidFill>
                <a:srgbClr val="888888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50"/>
              <a:buFont typeface="Microsoft Yahei"/>
              <a:buChar char="●"/>
            </a:pPr>
            <a:r>
              <a:rPr lang="en-US" sz="1150">
                <a:solidFill>
                  <a:srgbClr val="88888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6）在线教育类应用：利用IM技术实现在线白板。</a:t>
            </a:r>
            <a:endParaRPr sz="1150">
              <a:solidFill>
                <a:srgbClr val="888888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78" name="Google Shape;78;g11b4752341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9872" y="1580050"/>
            <a:ext cx="5832599" cy="16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4527e901b_0_359"/>
          <p:cNvSpPr txBox="1"/>
          <p:nvPr>
            <p:ph type="title"/>
          </p:nvPr>
        </p:nvSpPr>
        <p:spPr>
          <a:xfrm>
            <a:off x="683833" y="85433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solidFill>
                  <a:srgbClr val="434343"/>
                </a:solidFill>
              </a:rPr>
              <a:t>IM典型架构</a:t>
            </a:r>
            <a:endParaRPr/>
          </a:p>
        </p:txBody>
      </p:sp>
      <p:pic>
        <p:nvPicPr>
          <p:cNvPr id="84" name="Google Shape;84;g124527e901b_0_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325" y="1246258"/>
            <a:ext cx="6086475" cy="48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124527e901b_0_359"/>
          <p:cNvSpPr txBox="1"/>
          <p:nvPr/>
        </p:nvSpPr>
        <p:spPr>
          <a:xfrm>
            <a:off x="230450" y="1832450"/>
            <a:ext cx="44769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50"/>
              <a:buFont typeface="Verdana"/>
              <a:buChar char="●"/>
            </a:pPr>
            <a:r>
              <a:rPr lang="en-US" sz="105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1）客户端：作为与服务端进行消息收发通信的终端；</a:t>
            </a:r>
            <a:endParaRPr sz="105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50"/>
              <a:buFont typeface="Verdana"/>
              <a:buChar char="●"/>
            </a:pPr>
            <a:r>
              <a:rPr lang="en-US" sz="105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2）接入层：也叫网关层，为客户端收发消息提供入口；</a:t>
            </a:r>
            <a:endParaRPr sz="105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50"/>
              <a:buFont typeface="Verdana"/>
              <a:buChar char="●"/>
            </a:pPr>
            <a:r>
              <a:rPr lang="en-US" sz="105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3）逻辑层：负责IM系统各功能的核心逻辑实现；</a:t>
            </a:r>
            <a:endParaRPr sz="105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50"/>
              <a:buFont typeface="Verdana"/>
              <a:buChar char="●"/>
            </a:pPr>
            <a:r>
              <a:rPr lang="en-US" sz="105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4）存储层：负责IM系统相关数据的持久化存储，包括消息内容、账号信息、社交关系链等；</a:t>
            </a:r>
            <a:endParaRPr sz="105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50"/>
              <a:buFont typeface="Verdana"/>
              <a:buChar char="●"/>
            </a:pPr>
            <a:r>
              <a:rPr lang="en-US" sz="105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5）第三方服务：保证APP在未打开或后台运行时也能收到消息通知（这主要是第第3方消息推送服务）。</a:t>
            </a:r>
            <a:endParaRPr sz="105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0d3e50cca_0_11"/>
          <p:cNvSpPr txBox="1"/>
          <p:nvPr>
            <p:ph type="title"/>
          </p:nvPr>
        </p:nvSpPr>
        <p:spPr>
          <a:xfrm>
            <a:off x="683833" y="85433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solidFill>
                  <a:srgbClr val="434343"/>
                </a:solidFill>
              </a:rPr>
              <a:t>技术特点</a:t>
            </a:r>
            <a:endParaRPr/>
          </a:p>
        </p:txBody>
      </p:sp>
      <p:pic>
        <p:nvPicPr>
          <p:cNvPr id="91" name="Google Shape;91;g150d3e50cca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450" y="2508158"/>
            <a:ext cx="4762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50d3e50cca_0_11"/>
          <p:cNvSpPr txBox="1"/>
          <p:nvPr/>
        </p:nvSpPr>
        <p:spPr>
          <a:xfrm>
            <a:off x="318200" y="1645925"/>
            <a:ext cx="7187100" cy="3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50">
                <a:solidFill>
                  <a:srgbClr val="4169E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1）实时性：</a:t>
            </a:r>
            <a:endParaRPr b="1" i="1" sz="1150">
              <a:solidFill>
                <a:srgbClr val="4169E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2F2F2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对于IM系统，“实时”二字是精髓，也是这项技术存在关键意义所在。它保证的是消息的实时触达。</a:t>
            </a:r>
            <a:endParaRPr sz="1150">
              <a:solidFill>
                <a:srgbClr val="2F2F2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F2F2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150">
                <a:solidFill>
                  <a:srgbClr val="4169E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2）可靠性：</a:t>
            </a:r>
            <a:endParaRPr b="1" i="1" sz="1150">
              <a:solidFill>
                <a:srgbClr val="4169E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2F2F2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保证消息的不丢失和不重复，是IM系统的另一个关键技术特点。</a:t>
            </a:r>
            <a:endParaRPr sz="1150">
              <a:solidFill>
                <a:srgbClr val="2F2F2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F2F2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150">
                <a:solidFill>
                  <a:srgbClr val="4169E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3）一致性：</a:t>
            </a:r>
            <a:endParaRPr b="1" i="1" sz="1150">
              <a:solidFill>
                <a:srgbClr val="4169E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2F2F2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对于单聊消息而言，保证同一个设备的时间顺序、不同设备的漫游同步，也是相当重要的一环。</a:t>
            </a:r>
            <a:endParaRPr sz="1150">
              <a:solidFill>
                <a:srgbClr val="2F2F2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F2F2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150">
                <a:solidFill>
                  <a:srgbClr val="4169E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4）安全性：</a:t>
            </a:r>
            <a:endParaRPr b="1" i="1" sz="1150">
              <a:solidFill>
                <a:srgbClr val="4169E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2F2F2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保证数据传输安全、数据存储安全、消息内容安全，也是IM系统必不可少的特性。</a:t>
            </a:r>
            <a:endParaRPr sz="1150">
              <a:solidFill>
                <a:srgbClr val="2F2F2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F2F2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F2F2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0d3e50cca_0_24"/>
          <p:cNvSpPr txBox="1"/>
          <p:nvPr>
            <p:ph type="title"/>
          </p:nvPr>
        </p:nvSpPr>
        <p:spPr>
          <a:xfrm>
            <a:off x="683833" y="85433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solidFill>
                  <a:srgbClr val="434343"/>
                </a:solidFill>
              </a:rPr>
              <a:t>IM功能组成</a:t>
            </a:r>
            <a:endParaRPr/>
          </a:p>
        </p:txBody>
      </p:sp>
      <p:pic>
        <p:nvPicPr>
          <p:cNvPr id="98" name="Google Shape;98;g150d3e50cca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300" y="1349651"/>
            <a:ext cx="2865825" cy="53424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150d3e50cca_0_24"/>
          <p:cNvSpPr txBox="1"/>
          <p:nvPr/>
        </p:nvSpPr>
        <p:spPr>
          <a:xfrm>
            <a:off x="5168225" y="1799500"/>
            <a:ext cx="55851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50"/>
              <a:buFont typeface="Microsoft Yahei"/>
              <a:buChar char="●"/>
            </a:pPr>
            <a:r>
              <a:rPr lang="en-US" sz="1150">
                <a:solidFill>
                  <a:srgbClr val="88888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1）各种聊天功能按钮：语音留言、图片、文字、表情、文件、实时电话、实时视频等；</a:t>
            </a:r>
            <a:endParaRPr sz="1150">
              <a:solidFill>
                <a:srgbClr val="888888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50"/>
              <a:buFont typeface="Microsoft Yahei"/>
              <a:buChar char="●"/>
            </a:pPr>
            <a:r>
              <a:rPr lang="en-US" sz="1150">
                <a:solidFill>
                  <a:srgbClr val="88888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2）各种聊天消息显示：各种消息都有不同的UI显示元素和处理逻辑；</a:t>
            </a:r>
            <a:endParaRPr sz="1150">
              <a:solidFill>
                <a:srgbClr val="888888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50"/>
              <a:buFont typeface="Microsoft Yahei"/>
              <a:buChar char="●"/>
            </a:pPr>
            <a:r>
              <a:rPr lang="en-US" sz="1150">
                <a:solidFill>
                  <a:srgbClr val="88888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3）流畅的使用体验：大量不同类型的消息显示时，不能卡顿；</a:t>
            </a:r>
            <a:endParaRPr sz="1150">
              <a:solidFill>
                <a:srgbClr val="888888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50"/>
              <a:buFont typeface="Microsoft Yahei"/>
              <a:buChar char="●"/>
            </a:pPr>
            <a:r>
              <a:rPr lang="en-US" sz="1150">
                <a:solidFill>
                  <a:srgbClr val="88888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4）即时显示聊天消息：网络线程收到的消息，要马上在UI上显示出来；</a:t>
            </a:r>
            <a:endParaRPr sz="1150">
              <a:solidFill>
                <a:srgbClr val="888888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50"/>
              <a:buFont typeface="Microsoft Yahei"/>
              <a:buChar char="●"/>
            </a:pPr>
            <a:r>
              <a:rPr lang="en-US" sz="1150">
                <a:solidFill>
                  <a:srgbClr val="88888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5）历史消息的加载：上次聊过的内容也得显示出来吧。</a:t>
            </a:r>
            <a:endParaRPr sz="1150">
              <a:solidFill>
                <a:srgbClr val="888888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d3e50cca_0_34"/>
          <p:cNvSpPr txBox="1"/>
          <p:nvPr>
            <p:ph type="title"/>
          </p:nvPr>
        </p:nvSpPr>
        <p:spPr>
          <a:xfrm>
            <a:off x="683833" y="85433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solidFill>
                  <a:srgbClr val="434343"/>
                </a:solidFill>
              </a:rPr>
              <a:t>消息通道</a:t>
            </a:r>
            <a:endParaRPr/>
          </a:p>
        </p:txBody>
      </p:sp>
      <p:pic>
        <p:nvPicPr>
          <p:cNvPr id="105" name="Google Shape;105;g150d3e50cca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400" y="1454733"/>
            <a:ext cx="70485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0d3e50cca_0_42"/>
          <p:cNvSpPr txBox="1"/>
          <p:nvPr>
            <p:ph type="title"/>
          </p:nvPr>
        </p:nvSpPr>
        <p:spPr>
          <a:xfrm>
            <a:off x="683833" y="85433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solidFill>
                  <a:srgbClr val="434343"/>
                </a:solidFill>
              </a:rPr>
              <a:t>消息未读数</a:t>
            </a:r>
            <a:endParaRPr/>
          </a:p>
        </p:txBody>
      </p:sp>
      <p:pic>
        <p:nvPicPr>
          <p:cNvPr id="111" name="Google Shape;111;g150d3e50cca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00" y="1323083"/>
            <a:ext cx="30861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0d3e50cca_0_48"/>
          <p:cNvSpPr/>
          <p:nvPr/>
        </p:nvSpPr>
        <p:spPr>
          <a:xfrm>
            <a:off x="596283" y="1567767"/>
            <a:ext cx="10847100" cy="717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50d3e50cca_0_48"/>
          <p:cNvSpPr txBox="1"/>
          <p:nvPr/>
        </p:nvSpPr>
        <p:spPr>
          <a:xfrm>
            <a:off x="869738" y="1664274"/>
            <a:ext cx="4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50d3e50cca_0_48"/>
          <p:cNvSpPr txBox="1"/>
          <p:nvPr/>
        </p:nvSpPr>
        <p:spPr>
          <a:xfrm>
            <a:off x="1637789" y="1672542"/>
            <a:ext cx="351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</a:rPr>
              <a:t>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50d3e50cca_0_48"/>
          <p:cNvSpPr txBox="1"/>
          <p:nvPr/>
        </p:nvSpPr>
        <p:spPr>
          <a:xfrm>
            <a:off x="828116" y="2337175"/>
            <a:ext cx="4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50d3e50cca_0_48"/>
          <p:cNvSpPr txBox="1"/>
          <p:nvPr/>
        </p:nvSpPr>
        <p:spPr>
          <a:xfrm>
            <a:off x="828116" y="2968999"/>
            <a:ext cx="4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50d3e50cca_0_48"/>
          <p:cNvSpPr txBox="1"/>
          <p:nvPr/>
        </p:nvSpPr>
        <p:spPr>
          <a:xfrm>
            <a:off x="828116" y="3600824"/>
            <a:ext cx="4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50d3e50cca_0_48"/>
          <p:cNvSpPr txBox="1"/>
          <p:nvPr/>
        </p:nvSpPr>
        <p:spPr>
          <a:xfrm>
            <a:off x="1652628" y="2349875"/>
            <a:ext cx="381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</a:t>
            </a:r>
            <a:r>
              <a:rPr lang="en-US" sz="2800"/>
              <a:t>技术选型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50d3e50cca_0_48"/>
          <p:cNvSpPr txBox="1"/>
          <p:nvPr/>
        </p:nvSpPr>
        <p:spPr>
          <a:xfrm>
            <a:off x="1636511" y="2978168"/>
            <a:ext cx="454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</a:t>
            </a:r>
            <a:r>
              <a:rPr lang="en-US" sz="2800"/>
              <a:t>整体设计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50d3e50cca_0_48"/>
          <p:cNvSpPr txBox="1"/>
          <p:nvPr/>
        </p:nvSpPr>
        <p:spPr>
          <a:xfrm>
            <a:off x="1625181" y="3626224"/>
            <a:ext cx="507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Android架构设计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50d3e50cca_0_48"/>
          <p:cNvSpPr txBox="1"/>
          <p:nvPr/>
        </p:nvSpPr>
        <p:spPr>
          <a:xfrm>
            <a:off x="877515" y="4239609"/>
            <a:ext cx="33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50d3e50cca_0_48"/>
          <p:cNvSpPr txBox="1"/>
          <p:nvPr/>
        </p:nvSpPr>
        <p:spPr>
          <a:xfrm>
            <a:off x="1659943" y="4265009"/>
            <a:ext cx="442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参考资料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50d3e50cca_0_48"/>
          <p:cNvSpPr txBox="1"/>
          <p:nvPr/>
        </p:nvSpPr>
        <p:spPr>
          <a:xfrm>
            <a:off x="939800" y="165100"/>
            <a:ext cx="8953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目录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opee ID Marketing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4D2D"/>
      </a:accent1>
      <a:accent2>
        <a:srgbClr val="ED7D31"/>
      </a:accent2>
      <a:accent3>
        <a:srgbClr val="FFC000"/>
      </a:accent3>
      <a:accent4>
        <a:srgbClr val="5B87D5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