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D26BFB-7243-4A86-B5F7-FF4D78DA0867}">
  <a:tblStyle styleId="{3DD26BFB-7243-4A86-B5F7-FF4D78DA08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oboto-regular.fntdata"/><Relationship Id="rId41" Type="http://schemas.openxmlformats.org/officeDocument/2006/relationships/slide" Target="slides/slide34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RobotoMono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f03451c32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af03451c32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fde0974a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fde0974a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c994e3ba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c994e3ba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fde0974a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fde0974a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fde0974a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fde0974a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c994e3ba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c994e3ba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c994e3ba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c994e3ba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224fd9a38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224fd9a38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fde0974a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bfde0974a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fde0974a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fde0974a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fde0974a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fde0974a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fa90e5e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fa90e5e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fde0974a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bfde0974a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fde0974a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fde0974a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fde0974a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fde0974a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c994e3ba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c994e3ba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c994e3ba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c994e3ba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224fd9a38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224fd9a38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fee9f9c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fee9f9c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bfee9f9ca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bfee9f9ca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bfee9f9ca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bfee9f9ca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bfee9f9ca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bfee9f9ca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224fd9a38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224fd9a38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bc994e3ba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bc994e3ba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fee9f9ca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fee9f9ca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c224fd9a38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c224fd9a38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c994e3ba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c994e3ba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bc994e3ba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bc994e3ba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c994e3b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c994e3b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c994e3b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c994e3b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参考链接：</a:t>
            </a:r>
            <a:r>
              <a:rPr b="1" lang="en" sz="1800">
                <a:solidFill>
                  <a:schemeClr val="dk1"/>
                </a:solidFill>
              </a:rPr>
              <a:t>https://www.xenonstack.com/blog/kotlin-andriod/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224fd9a38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224fd9a38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fbc6086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fbc6086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c994e3ba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c994e3ba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fde0974a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fde0974a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0" y="4299941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82425" y="900788"/>
            <a:ext cx="779151" cy="1107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andard header only">
  <p:cSld name="Content pag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3"/>
          <p:cNvCxnSpPr/>
          <p:nvPr/>
        </p:nvCxnSpPr>
        <p:spPr>
          <a:xfrm>
            <a:off x="1" y="555089"/>
            <a:ext cx="8858400" cy="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/>
          <p:nvPr/>
        </p:nvSpPr>
        <p:spPr>
          <a:xfrm>
            <a:off x="8919892" y="515687"/>
            <a:ext cx="76200" cy="756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450" lIns="28925" spcFirstLastPara="1" rIns="28925" wrap="square" tIns="1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965" y="125800"/>
            <a:ext cx="300941" cy="30094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533180" y="89320"/>
            <a:ext cx="8077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946731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275" lIns="38575" spcFirstLastPara="1" rIns="38575" wrap="square" tIns="1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533180" y="933253"/>
            <a:ext cx="80778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/>
        </p:nvSpPr>
        <p:spPr>
          <a:xfrm>
            <a:off x="1311830" y="4811314"/>
            <a:ext cx="666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25" lIns="67475" spcFirstLastPara="1" rIns="67475" wrap="square" tIns="410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800"/>
              <a:buFont typeface="Times New Roman"/>
              <a:buNone/>
            </a:pPr>
            <a:r>
              <a:rPr b="0" i="0" lang="en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1_Title Slide" showMasterSp="0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67" name="Google Shape;6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561113" y="3215551"/>
            <a:ext cx="8052900" cy="419100"/>
          </a:xfrm>
          <a:prstGeom prst="rect">
            <a:avLst/>
          </a:prstGeom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2_Title and Content">
  <p:cSld name="2_Title and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52450" y="985966"/>
            <a:ext cx="805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14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64" name="Google Shape;64;p14"/>
          <p:cNvPicPr preferRelativeResize="0"/>
          <p:nvPr/>
        </p:nvPicPr>
        <p:blipFill rotWithShape="1">
          <a:blip r:embed="rId1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721834" y="4805089"/>
            <a:ext cx="274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4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46.png"/><Relationship Id="rId5" Type="http://schemas.openxmlformats.org/officeDocument/2006/relationships/image" Target="../media/image30.png"/><Relationship Id="rId6" Type="http://schemas.openxmlformats.org/officeDocument/2006/relationships/image" Target="../media/image34.png"/><Relationship Id="rId7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1.png"/><Relationship Id="rId4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jetpack" TargetMode="External"/><Relationship Id="rId4" Type="http://schemas.openxmlformats.org/officeDocument/2006/relationships/hyperlink" Target="https://developer.android.com/topic/libraries/architecture/lifecycle" TargetMode="External"/><Relationship Id="rId5" Type="http://schemas.openxmlformats.org/officeDocument/2006/relationships/hyperlink" Target="https://developer.android.com/kotlin/coroutines" TargetMode="External"/><Relationship Id="rId6" Type="http://schemas.openxmlformats.org/officeDocument/2006/relationships/image" Target="../media/image47.png"/><Relationship Id="rId7" Type="http://schemas.openxmlformats.org/officeDocument/2006/relationships/image" Target="../media/image5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5.png"/><Relationship Id="rId4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9.png"/><Relationship Id="rId4" Type="http://schemas.openxmlformats.org/officeDocument/2006/relationships/image" Target="../media/image45.png"/><Relationship Id="rId5" Type="http://schemas.openxmlformats.org/officeDocument/2006/relationships/image" Target="../media/image52.png"/><Relationship Id="rId6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6.png"/><Relationship Id="rId4" Type="http://schemas.openxmlformats.org/officeDocument/2006/relationships/image" Target="../media/image53.png"/><Relationship Id="rId5" Type="http://schemas.openxmlformats.org/officeDocument/2006/relationships/image" Target="../media/image48.png"/><Relationship Id="rId6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confluence.shopee.io/pages/viewpage.action?pageId=358036021" TargetMode="External"/><Relationship Id="rId4" Type="http://schemas.openxmlformats.org/officeDocument/2006/relationships/hyperlink" Target="https://confluence.shopee.io/pages/viewpage.action?pageId=358036021" TargetMode="External"/><Relationship Id="rId5" Type="http://schemas.openxmlformats.org/officeDocument/2006/relationships/hyperlink" Target="https://www.kotlincn.net/docs/reference/coding-conventions.html" TargetMode="External"/><Relationship Id="rId6" Type="http://schemas.openxmlformats.org/officeDocument/2006/relationships/hyperlink" Target="https://kotlinlang.org/docs/coding-conventions.htm" TargetMode="External"/><Relationship Id="rId7" Type="http://schemas.openxmlformats.org/officeDocument/2006/relationships/hyperlink" Target="https://kotlinlang.org/docs/coding-conventions.ht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kotlincn.net/" TargetMode="External"/><Relationship Id="rId4" Type="http://schemas.openxmlformats.org/officeDocument/2006/relationships/hyperlink" Target="https://github.com/JetBrains/kotlin" TargetMode="External"/><Relationship Id="rId5" Type="http://schemas.openxmlformats.org/officeDocument/2006/relationships/hyperlink" Target="https://github.com/Kotlin/kotlinx.coroutine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	</a:t>
            </a:r>
            <a:r>
              <a:rPr lang="en"/>
              <a:t>Android之Kotlin开发与应用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561113" y="3215551"/>
            <a:ext cx="8052900" cy="4191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供应链大前端团队 SCFE-Team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Kotlin入门- </a:t>
            </a:r>
            <a:r>
              <a:rPr lang="en"/>
              <a:t>延迟初始化</a:t>
            </a:r>
            <a:endParaRPr/>
          </a:p>
        </p:txBody>
      </p:sp>
      <p:sp>
        <p:nvSpPr>
          <p:cNvPr id="200" name="Google Shape;200;p26"/>
          <p:cNvSpPr txBox="1"/>
          <p:nvPr/>
        </p:nvSpPr>
        <p:spPr>
          <a:xfrm>
            <a:off x="552450" y="686474"/>
            <a:ext cx="78333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E4D2D"/>
                </a:solidFill>
              </a:rPr>
              <a:t>lateinit</a:t>
            </a:r>
            <a:r>
              <a:rPr b="1" lang="en">
                <a:solidFill>
                  <a:srgbClr val="EE4D2D"/>
                </a:solidFill>
              </a:rPr>
              <a:t> </a:t>
            </a:r>
            <a:endParaRPr b="1">
              <a:solidFill>
                <a:srgbClr val="EE4D2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延迟初始化的变量，在声明非null变量的时候，并不能初始化这个变量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isInitialized 判断变量是否已经初始化</a:t>
            </a:r>
            <a:endParaRPr sz="1300">
              <a:solidFill>
                <a:srgbClr val="434343"/>
              </a:solidFill>
            </a:endParaRPr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2040475"/>
            <a:ext cx="4243051" cy="21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</a:t>
            </a:r>
            <a:r>
              <a:rPr lang="en"/>
              <a:t>入门-函数</a:t>
            </a:r>
            <a:endParaRPr/>
          </a:p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552450" y="682675"/>
            <a:ext cx="2070300" cy="3699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E4D2D"/>
                </a:solidFill>
              </a:rPr>
              <a:t>函数</a:t>
            </a:r>
            <a:r>
              <a:rPr b="1" lang="en" sz="1500">
                <a:solidFill>
                  <a:srgbClr val="EE4D2D"/>
                </a:solidFill>
              </a:rPr>
              <a:t>声明 </a:t>
            </a:r>
            <a:r>
              <a:rPr b="1" lang="en" sz="1500">
                <a:solidFill>
                  <a:srgbClr val="434343"/>
                </a:solidFill>
              </a:rPr>
              <a:t>关键字fun</a:t>
            </a:r>
            <a:endParaRPr b="1"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00" y="1252325"/>
            <a:ext cx="2843701" cy="11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750" y="1275013"/>
            <a:ext cx="4149825" cy="109206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/>
          <p:nvPr/>
        </p:nvSpPr>
        <p:spPr>
          <a:xfrm>
            <a:off x="3563422" y="1782397"/>
            <a:ext cx="1011900" cy="2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3726625" y="1490900"/>
            <a:ext cx="84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简化</a:t>
            </a:r>
            <a:endParaRPr sz="1300"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441000" y="2716850"/>
            <a:ext cx="4329000" cy="2649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默认参数值，声明函数时，可以指定参数的默认值</a:t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000" y="3205575"/>
            <a:ext cx="2962525" cy="17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Kotlin入门-类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442125" y="682675"/>
            <a:ext cx="8240700" cy="4179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500">
                <a:solidFill>
                  <a:srgbClr val="EE4D2D"/>
                </a:solidFill>
              </a:rPr>
              <a:t>类的声明和初始</a:t>
            </a:r>
            <a:r>
              <a:rPr b="1" lang="en" sz="1500">
                <a:solidFill>
                  <a:srgbClr val="EE4D2D"/>
                </a:solidFill>
              </a:rPr>
              <a:t> </a:t>
            </a:r>
            <a:r>
              <a:rPr b="1" lang="en" sz="1500">
                <a:solidFill>
                  <a:srgbClr val="434343"/>
                </a:solidFill>
              </a:rPr>
              <a:t>使用:代替extend</a:t>
            </a:r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25" y="1295283"/>
            <a:ext cx="4234575" cy="10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25" y="3139100"/>
            <a:ext cx="4803251" cy="12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/>
        </p:nvSpPr>
        <p:spPr>
          <a:xfrm>
            <a:off x="442125" y="2528892"/>
            <a:ext cx="766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500">
                <a:solidFill>
                  <a:srgbClr val="434343"/>
                </a:solidFill>
              </a:rPr>
              <a:t>类的默认是public final，可继承类需添加open关键字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Kotlin入门-类</a:t>
            </a:r>
            <a:r>
              <a:rPr lang="en"/>
              <a:t>构造方法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238400" y="869425"/>
            <a:ext cx="3132300" cy="743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主构造方法</a:t>
            </a:r>
            <a:r>
              <a:rPr lang="en"/>
              <a:t>（在类体外部声明）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</a:rPr>
              <a:t>init 初始化语句块</a:t>
            </a:r>
            <a:r>
              <a:rPr lang="en"/>
              <a:t>（在类被创建时执行的代码，由于主构造方法有语法控制，不能包含初始化代码）</a:t>
            </a:r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00" y="2102125"/>
            <a:ext cx="3132300" cy="25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9275" y="2334075"/>
            <a:ext cx="5290252" cy="211921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/>
        </p:nvSpPr>
        <p:spPr>
          <a:xfrm>
            <a:off x="3769275" y="1208400"/>
            <a:ext cx="38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constructor 从构造方法</a:t>
            </a:r>
            <a:r>
              <a:rPr lang="en">
                <a:solidFill>
                  <a:schemeClr val="dk1"/>
                </a:solidFill>
              </a:rPr>
              <a:t>（在类体内部声明）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</a:t>
            </a:r>
            <a:r>
              <a:rPr lang="en"/>
              <a:t>入门 - 常用类</a:t>
            </a:r>
            <a:endParaRPr/>
          </a:p>
        </p:txBody>
      </p:sp>
      <p:sp>
        <p:nvSpPr>
          <p:cNvPr id="238" name="Google Shape;238;p30"/>
          <p:cNvSpPr txBox="1"/>
          <p:nvPr>
            <p:ph idx="12" type="sldNum"/>
          </p:nvPr>
        </p:nvSpPr>
        <p:spPr>
          <a:xfrm>
            <a:off x="8965834" y="482507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442125" y="682675"/>
            <a:ext cx="8240700" cy="4179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500">
                <a:solidFill>
                  <a:srgbClr val="EE4D2D"/>
                </a:solidFill>
              </a:rPr>
              <a:t>data 数据类: </a:t>
            </a:r>
            <a:r>
              <a:rPr lang="en" sz="1500">
                <a:solidFill>
                  <a:srgbClr val="000000"/>
                </a:solidFill>
              </a:rPr>
              <a:t>自动生成equls,hashcode，toString方法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25" y="1240900"/>
            <a:ext cx="6135454" cy="10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409100" y="2612163"/>
            <a:ext cx="8240700" cy="4179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500">
                <a:solidFill>
                  <a:srgbClr val="EE4D2D"/>
                </a:solidFill>
              </a:rPr>
              <a:t>objct</a:t>
            </a:r>
            <a:r>
              <a:rPr b="1" lang="en" sz="1500">
                <a:solidFill>
                  <a:srgbClr val="EE4D2D"/>
                </a:solidFill>
              </a:rPr>
              <a:t> </a:t>
            </a:r>
            <a:r>
              <a:rPr b="1" lang="en" sz="1500">
                <a:solidFill>
                  <a:srgbClr val="EE4D2D"/>
                </a:solidFill>
              </a:rPr>
              <a:t>单例类: </a:t>
            </a:r>
            <a:r>
              <a:rPr lang="en" sz="1500">
                <a:solidFill>
                  <a:srgbClr val="000000"/>
                </a:solidFill>
              </a:rPr>
              <a:t>定义单例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3957024" y="3813950"/>
            <a:ext cx="773100" cy="3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 txBox="1"/>
          <p:nvPr/>
        </p:nvSpPr>
        <p:spPr>
          <a:xfrm>
            <a:off x="3957025" y="3581074"/>
            <a:ext cx="84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反编译</a:t>
            </a:r>
            <a:endParaRPr sz="1300"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25" y="3197625"/>
            <a:ext cx="3456649" cy="1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275" y="3197620"/>
            <a:ext cx="3847699" cy="1541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Kotlin入门 - 常用类</a:t>
            </a:r>
            <a:endParaRPr/>
          </a:p>
        </p:txBody>
      </p:sp>
      <p:sp>
        <p:nvSpPr>
          <p:cNvPr id="251" name="Google Shape;251;p31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442125" y="785013"/>
            <a:ext cx="3165000" cy="659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E4D2D"/>
                </a:solidFill>
              </a:rPr>
              <a:t>companion object 伴生对象 </a:t>
            </a:r>
            <a:endParaRPr b="1" sz="1500">
              <a:solidFill>
                <a:srgbClr val="EE4D2D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为其所在的外部类模拟静态成员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4652375" y="749788"/>
            <a:ext cx="3165000" cy="659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E4D2D"/>
                </a:solidFill>
              </a:rPr>
              <a:t>by</a:t>
            </a:r>
            <a:r>
              <a:rPr b="1" lang="en" sz="1500">
                <a:solidFill>
                  <a:srgbClr val="EE4D2D"/>
                </a:solidFill>
              </a:rPr>
              <a:t> 类</a:t>
            </a:r>
            <a:r>
              <a:rPr b="1" lang="en" sz="1500">
                <a:solidFill>
                  <a:srgbClr val="EE4D2D"/>
                </a:solidFill>
              </a:rPr>
              <a:t>委托</a:t>
            </a:r>
            <a:r>
              <a:rPr b="1" lang="en" sz="1500">
                <a:solidFill>
                  <a:srgbClr val="EE4D2D"/>
                </a:solidFill>
              </a:rPr>
              <a:t> </a:t>
            </a:r>
            <a:endParaRPr b="1" sz="1500">
              <a:solidFill>
                <a:srgbClr val="EE4D2D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solidFill>
                  <a:srgbClr val="000000"/>
                </a:solidFill>
              </a:rPr>
              <a:t>将接口的实现委托到另一个对象</a:t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50" y="1746525"/>
            <a:ext cx="3790781" cy="262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775" y="1676075"/>
            <a:ext cx="3662100" cy="27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542850" y="549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Kotlin开发与应用</a:t>
            </a:r>
            <a:endParaRPr/>
          </a:p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 03</a:t>
            </a:r>
            <a:r>
              <a:rPr b="1" lang="en">
                <a:solidFill>
                  <a:schemeClr val="lt1"/>
                </a:solidFill>
              </a:rPr>
              <a:t>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        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1504500" y="2745200"/>
            <a:ext cx="126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Kotlin</a:t>
            </a:r>
            <a:r>
              <a:rPr b="1" lang="en" sz="1600">
                <a:solidFill>
                  <a:schemeClr val="lt1"/>
                </a:solidFill>
              </a:rPr>
              <a:t>进阶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简介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4391575" y="1309450"/>
            <a:ext cx="25275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委托属性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顶层函数和扩展函数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Lambda编程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函数式编程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泛型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协程</a:t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进阶- </a:t>
            </a:r>
            <a:r>
              <a:rPr lang="en"/>
              <a:t>委托属性</a:t>
            </a:r>
            <a:endParaRPr/>
          </a:p>
        </p:txBody>
      </p:sp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262750" y="627463"/>
            <a:ext cx="8284200" cy="82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E4D2D"/>
                </a:solidFill>
              </a:rPr>
              <a:t>by lazy()</a:t>
            </a:r>
            <a:endParaRPr b="1" sz="1500">
              <a:solidFill>
                <a:srgbClr val="EE4D2D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惰性初始化是常见的模式，直到在第一次访问该属性的时候，才根据需要创建对象的一部分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74" name="Google Shape;2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50" y="1450975"/>
            <a:ext cx="3496051" cy="168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 txBox="1"/>
          <p:nvPr/>
        </p:nvSpPr>
        <p:spPr>
          <a:xfrm>
            <a:off x="211800" y="3407700"/>
            <a:ext cx="3717900" cy="17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注释1处，如果 _value!= UNINITIALIZED_VALUE，说明已经调用传入的initializer初始化过了，直接返回_value</a:t>
            </a:r>
            <a:r>
              <a:rPr lang="en" sz="1100">
                <a:solidFill>
                  <a:schemeClr val="dk1"/>
                </a:solidFill>
              </a:rPr>
              <a:t>。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注释2处，如果别的线程已经初始化了，直接返回_value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注释3处，当前还没有初始化就调用initializer进行初始化，并将初始化值赋值给_value，然后返回。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251" y="1412588"/>
            <a:ext cx="4512949" cy="338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进阶- </a:t>
            </a:r>
            <a:r>
              <a:rPr lang="en"/>
              <a:t>顶层函数和扩展函数</a:t>
            </a:r>
            <a:endParaRPr/>
          </a:p>
        </p:txBody>
      </p:sp>
      <p:sp>
        <p:nvSpPr>
          <p:cNvPr id="282" name="Google Shape;282;p34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34"/>
          <p:cNvSpPr txBox="1"/>
          <p:nvPr>
            <p:ph idx="1" type="body"/>
          </p:nvPr>
        </p:nvSpPr>
        <p:spPr>
          <a:xfrm>
            <a:off x="442125" y="785025"/>
            <a:ext cx="3623400" cy="853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E4D2D"/>
                </a:solidFill>
              </a:rPr>
              <a:t>顶层函数和属性</a:t>
            </a:r>
            <a:endParaRPr b="1" sz="1500">
              <a:solidFill>
                <a:srgbClr val="EE4D2D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Kotlin中则认为一个函数或方法有时候并不是属于任何一个类，它可以独立存在。一个函数或者属性可以直接定义在一个Kotlin文件的顶层中，在使用的地方只需要import这个函数或属性即可</a:t>
            </a:r>
            <a:endParaRPr sz="1100">
              <a:solidFill>
                <a:srgbClr val="434343"/>
              </a:solidFill>
            </a:endParaRPr>
          </a:p>
        </p:txBody>
      </p:sp>
      <p:pic>
        <p:nvPicPr>
          <p:cNvPr id="284" name="Google Shape;2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25" y="2063125"/>
            <a:ext cx="3392551" cy="25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976175" y="785025"/>
            <a:ext cx="3623400" cy="853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E4D2D"/>
                </a:solidFill>
              </a:rPr>
              <a:t>扩展</a:t>
            </a:r>
            <a:r>
              <a:rPr b="1" lang="en" sz="1500">
                <a:solidFill>
                  <a:srgbClr val="EE4D2D"/>
                </a:solidFill>
              </a:rPr>
              <a:t>函数</a:t>
            </a:r>
            <a:endParaRPr b="1" sz="1500">
              <a:solidFill>
                <a:srgbClr val="EE4D2D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扩展函数是类的成员函数，将需要扩展的类或者接口的名称，放到即将添加的函数前面。</a:t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286" name="Google Shape;2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163" y="2063124"/>
            <a:ext cx="3745675" cy="19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进阶- </a:t>
            </a:r>
            <a:r>
              <a:rPr lang="en">
                <a:solidFill>
                  <a:schemeClr val="dk1"/>
                </a:solidFill>
              </a:rPr>
              <a:t>Lambda编程</a:t>
            </a:r>
            <a:endParaRPr/>
          </a:p>
        </p:txBody>
      </p:sp>
      <p:sp>
        <p:nvSpPr>
          <p:cNvPr id="292" name="Google Shape;292;p35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35"/>
          <p:cNvSpPr txBox="1"/>
          <p:nvPr>
            <p:ph idx="1" type="body"/>
          </p:nvPr>
        </p:nvSpPr>
        <p:spPr>
          <a:xfrm>
            <a:off x="515125" y="706075"/>
            <a:ext cx="8362800" cy="669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E4D2D"/>
                </a:solidFill>
              </a:rPr>
              <a:t>Lambda表达式：</a:t>
            </a:r>
            <a:r>
              <a:rPr lang="en">
                <a:solidFill>
                  <a:srgbClr val="000000"/>
                </a:solidFill>
              </a:rPr>
              <a:t>简称lambda，本质是可以传递给其他函数的一小段代码，表达式语法为 参数 -&gt; 表达式</a:t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4" name="Google Shape;2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25" y="1598225"/>
            <a:ext cx="4329800" cy="8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350" y="1683100"/>
            <a:ext cx="3231674" cy="8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9148" y="3756725"/>
            <a:ext cx="3000827" cy="8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9555" y="3780700"/>
            <a:ext cx="2169344" cy="8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325" y="3697049"/>
            <a:ext cx="2169350" cy="96883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5"/>
          <p:cNvSpPr/>
          <p:nvPr/>
        </p:nvSpPr>
        <p:spPr>
          <a:xfrm>
            <a:off x="4651225" y="2011575"/>
            <a:ext cx="916800" cy="29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"/>
          <p:cNvSpPr txBox="1"/>
          <p:nvPr/>
        </p:nvSpPr>
        <p:spPr>
          <a:xfrm>
            <a:off x="5922400" y="1153500"/>
            <a:ext cx="300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l</a:t>
            </a:r>
            <a:r>
              <a:rPr lang="en" sz="1000">
                <a:solidFill>
                  <a:srgbClr val="434343"/>
                </a:solidFill>
              </a:rPr>
              <a:t>ambda</a:t>
            </a:r>
            <a:r>
              <a:rPr lang="en" sz="1000">
                <a:solidFill>
                  <a:srgbClr val="434343"/>
                </a:solidFill>
              </a:rPr>
              <a:t>表达式是函数调用的最后一个实参，可以放到括号外边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301" name="Google Shape;301;p35"/>
          <p:cNvSpPr/>
          <p:nvPr/>
        </p:nvSpPr>
        <p:spPr>
          <a:xfrm>
            <a:off x="7164113" y="2840600"/>
            <a:ext cx="330900" cy="713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"/>
          <p:cNvSpPr txBox="1"/>
          <p:nvPr/>
        </p:nvSpPr>
        <p:spPr>
          <a:xfrm>
            <a:off x="5922400" y="2840600"/>
            <a:ext cx="116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l</a:t>
            </a:r>
            <a:r>
              <a:rPr lang="en" sz="1000">
                <a:solidFill>
                  <a:srgbClr val="434343"/>
                </a:solidFill>
              </a:rPr>
              <a:t>ambda是</a:t>
            </a:r>
            <a:r>
              <a:rPr lang="en" sz="1000">
                <a:solidFill>
                  <a:srgbClr val="434343"/>
                </a:solidFill>
              </a:rPr>
              <a:t>函数唯一的实参时，可以去掉代码中的空括号对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5228375" y="4032975"/>
            <a:ext cx="501900" cy="297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5"/>
          <p:cNvSpPr/>
          <p:nvPr/>
        </p:nvSpPr>
        <p:spPr>
          <a:xfrm>
            <a:off x="2427450" y="4065575"/>
            <a:ext cx="456000" cy="254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5"/>
          <p:cNvSpPr txBox="1"/>
          <p:nvPr/>
        </p:nvSpPr>
        <p:spPr>
          <a:xfrm>
            <a:off x="2969575" y="3215000"/>
            <a:ext cx="216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lambda参数可以被推导出来，不需要显示指定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203350" y="3061100"/>
            <a:ext cx="216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如果只有一个参数的lambda类型可以推断出来，使用默认参数名称it代替命名参数</a:t>
            </a:r>
            <a:endParaRPr sz="1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Kotlin开发与应用</a:t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1353675" y="1703250"/>
            <a:ext cx="1482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  </a:t>
            </a:r>
            <a:r>
              <a:rPr b="1" lang="en" sz="2600">
                <a:solidFill>
                  <a:schemeClr val="lt1"/>
                </a:solidFill>
              </a:rPr>
              <a:t>Agenda</a:t>
            </a:r>
            <a:r>
              <a:rPr b="1" lang="en">
                <a:solidFill>
                  <a:schemeClr val="lt1"/>
                </a:solidFill>
              </a:rPr>
              <a:t>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        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4809900" y="1227900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508100" y="1171500"/>
            <a:ext cx="177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Kotlin简介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4809900" y="1807000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508100" y="1750600"/>
            <a:ext cx="177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Kotlin基础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4809900" y="2442500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508100" y="2386100"/>
            <a:ext cx="177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Kotlin进阶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4809900" y="3078000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508100" y="3021600"/>
            <a:ext cx="177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Kotlin应用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4809900" y="3713500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05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508100" y="3657100"/>
            <a:ext cx="177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推荐和参考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788225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简介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进阶- </a:t>
            </a:r>
            <a:r>
              <a:rPr lang="en">
                <a:solidFill>
                  <a:schemeClr val="dk1"/>
                </a:solidFill>
              </a:rPr>
              <a:t>函数式编程</a:t>
            </a:r>
            <a:endParaRPr/>
          </a:p>
        </p:txBody>
      </p:sp>
      <p:sp>
        <p:nvSpPr>
          <p:cNvPr id="312" name="Google Shape;312;p36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6"/>
          <p:cNvSpPr txBox="1"/>
          <p:nvPr>
            <p:ph idx="1" type="body"/>
          </p:nvPr>
        </p:nvSpPr>
        <p:spPr>
          <a:xfrm>
            <a:off x="515125" y="706075"/>
            <a:ext cx="8362800" cy="669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E4D2D"/>
                </a:solidFill>
              </a:rPr>
              <a:t>函数式编程</a:t>
            </a:r>
            <a:r>
              <a:rPr b="1" lang="en" sz="1500">
                <a:solidFill>
                  <a:srgbClr val="EE4D2D"/>
                </a:solidFill>
              </a:rPr>
              <a:t>：</a:t>
            </a:r>
            <a:r>
              <a:rPr lang="en">
                <a:solidFill>
                  <a:srgbClr val="000000"/>
                </a:solidFill>
              </a:rPr>
              <a:t>函数可以作为其他函数的输入参数或者返回值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Kotlin中声明函数类型的语法如下：</a:t>
            </a:r>
            <a:r>
              <a:rPr lang="en" sz="1000">
                <a:solidFill>
                  <a:srgbClr val="121212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(参数类型1, 参数类型2, ...) -&gt; 返回类型</a:t>
            </a:r>
            <a:endParaRPr sz="1000">
              <a:solidFill>
                <a:srgbClr val="121212"/>
              </a:solidFill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4" name="Google Shape;314;p36"/>
          <p:cNvSpPr txBox="1"/>
          <p:nvPr/>
        </p:nvSpPr>
        <p:spPr>
          <a:xfrm>
            <a:off x="6342825" y="2348950"/>
            <a:ext cx="2653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maxBy函数的关键就是</a:t>
            </a:r>
            <a:r>
              <a:rPr b="1" lang="en" sz="1200">
                <a:solidFill>
                  <a:srgbClr val="EE4D2D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selector参数</a:t>
            </a: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。它是接收一个</a:t>
            </a:r>
            <a:r>
              <a:rPr b="1" lang="en" sz="1200">
                <a:solidFill>
                  <a:srgbClr val="EE4D2D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T类型参数</a:t>
            </a: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，返回一个</a:t>
            </a:r>
            <a:r>
              <a:rPr b="1" lang="en" sz="1200">
                <a:solidFill>
                  <a:srgbClr val="EE4D2D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可比较的R类型值的lambda表达式</a:t>
            </a: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。其中，T类型是需要被比较的类型，在上面的例子中，就是Person类型；R类型是比较的依据，在上面的例子中是age的类型，也就是Int</a:t>
            </a:r>
            <a:endParaRPr/>
          </a:p>
        </p:txBody>
      </p:sp>
      <p:pic>
        <p:nvPicPr>
          <p:cNvPr id="315" name="Google Shape;3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25" y="1750575"/>
            <a:ext cx="5483376" cy="27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进阶- 带</a:t>
            </a:r>
            <a:r>
              <a:rPr lang="en"/>
              <a:t>接受者的lambda</a:t>
            </a:r>
            <a:endParaRPr/>
          </a:p>
        </p:txBody>
      </p:sp>
      <p:sp>
        <p:nvSpPr>
          <p:cNvPr id="321" name="Google Shape;321;p37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37"/>
          <p:cNvSpPr txBox="1"/>
          <p:nvPr>
            <p:ph idx="1" type="body"/>
          </p:nvPr>
        </p:nvSpPr>
        <p:spPr>
          <a:xfrm>
            <a:off x="262750" y="908125"/>
            <a:ext cx="4110600" cy="11658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E4D2D"/>
                </a:solidFill>
              </a:rPr>
              <a:t>With</a:t>
            </a:r>
            <a:endParaRPr b="1" sz="1500">
              <a:solidFill>
                <a:srgbClr val="EE4D2D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对同一个对象执行多次操作，不需要反复把对象的名称写出来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23" name="Google Shape;3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50" y="2184286"/>
            <a:ext cx="4110599" cy="198693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7"/>
          <p:cNvSpPr txBox="1"/>
          <p:nvPr>
            <p:ph idx="1" type="body"/>
          </p:nvPr>
        </p:nvSpPr>
        <p:spPr>
          <a:xfrm>
            <a:off x="4572000" y="908125"/>
            <a:ext cx="4110600" cy="11658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E4D2D"/>
                </a:solidFill>
              </a:rPr>
              <a:t>apply</a:t>
            </a:r>
            <a:endParaRPr b="1" sz="1500">
              <a:solidFill>
                <a:srgbClr val="EE4D2D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与with函数唯一区别在于始终会返回作为实参传递给它的对象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25" name="Google Shape;32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84275"/>
            <a:ext cx="4490502" cy="19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进阶- </a:t>
            </a:r>
            <a:r>
              <a:rPr lang="en"/>
              <a:t>泛型</a:t>
            </a:r>
            <a:endParaRPr/>
          </a:p>
        </p:txBody>
      </p:sp>
      <p:sp>
        <p:nvSpPr>
          <p:cNvPr id="331" name="Google Shape;331;p38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38"/>
          <p:cNvSpPr txBox="1"/>
          <p:nvPr>
            <p:ph idx="1" type="body"/>
          </p:nvPr>
        </p:nvSpPr>
        <p:spPr>
          <a:xfrm>
            <a:off x="262750" y="908125"/>
            <a:ext cx="2843700" cy="435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500">
                <a:solidFill>
                  <a:srgbClr val="EE4D2D"/>
                </a:solidFill>
              </a:rPr>
              <a:t>out 协变：</a:t>
            </a:r>
            <a:r>
              <a:rPr b="1" lang="en" sz="1500">
                <a:solidFill>
                  <a:srgbClr val="000000"/>
                </a:solidFill>
              </a:rPr>
              <a:t>保留子类型化关系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3" name="Google Shape;333;p38"/>
          <p:cNvSpPr txBox="1"/>
          <p:nvPr>
            <p:ph idx="1" type="body"/>
          </p:nvPr>
        </p:nvSpPr>
        <p:spPr>
          <a:xfrm>
            <a:off x="4378475" y="908125"/>
            <a:ext cx="2843700" cy="435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500">
                <a:solidFill>
                  <a:srgbClr val="EE4D2D"/>
                </a:solidFill>
              </a:rPr>
              <a:t>in</a:t>
            </a:r>
            <a:r>
              <a:rPr b="1" lang="en" sz="1500">
                <a:solidFill>
                  <a:srgbClr val="EE4D2D"/>
                </a:solidFill>
              </a:rPr>
              <a:t> 逆变：</a:t>
            </a:r>
            <a:r>
              <a:rPr b="1" lang="en" sz="1500">
                <a:solidFill>
                  <a:srgbClr val="000000"/>
                </a:solidFill>
              </a:rPr>
              <a:t>反转子类型化关系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34" name="Google Shape;3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25" y="2274675"/>
            <a:ext cx="3828475" cy="18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475" y="2571750"/>
            <a:ext cx="4694799" cy="14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</a:t>
            </a:r>
            <a:r>
              <a:rPr lang="en"/>
              <a:t>应用—协程</a:t>
            </a:r>
            <a:endParaRPr/>
          </a:p>
        </p:txBody>
      </p:sp>
      <p:sp>
        <p:nvSpPr>
          <p:cNvPr id="341" name="Google Shape;341;p39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39"/>
          <p:cNvSpPr txBox="1"/>
          <p:nvPr>
            <p:ph idx="1" type="body"/>
          </p:nvPr>
        </p:nvSpPr>
        <p:spPr>
          <a:xfrm>
            <a:off x="291975" y="791225"/>
            <a:ext cx="8704200" cy="8268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E4D2D"/>
                </a:solidFill>
              </a:rPr>
              <a:t>协程：</a:t>
            </a:r>
            <a:endParaRPr b="1" sz="1500">
              <a:solidFill>
                <a:srgbClr val="EE4D2D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本质上，协程是轻量级的线程，</a:t>
            </a:r>
            <a:r>
              <a:rPr lang="en" sz="1300">
                <a:solidFill>
                  <a:srgbClr val="434343"/>
                </a:solidFill>
              </a:rPr>
              <a:t>协程能做到可被控制的发起子任务 协程非常小，占用资源比线程还少 ，使多任务或多线程切换不再使用回调语法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43" name="Google Shape;343;p39"/>
          <p:cNvSpPr txBox="1"/>
          <p:nvPr>
            <p:ph idx="1" type="body"/>
          </p:nvPr>
        </p:nvSpPr>
        <p:spPr>
          <a:xfrm>
            <a:off x="291975" y="2321925"/>
            <a:ext cx="4676100" cy="1243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E4D2D"/>
                </a:solidFill>
              </a:rPr>
              <a:t>启动方式</a:t>
            </a:r>
            <a:r>
              <a:rPr b="1" lang="en" sz="1500">
                <a:solidFill>
                  <a:srgbClr val="EE4D2D"/>
                </a:solidFill>
              </a:rPr>
              <a:t>：</a:t>
            </a:r>
            <a:endParaRPr b="1" sz="1500">
              <a:solidFill>
                <a:srgbClr val="EE4D2D"/>
              </a:solidFill>
            </a:endParaRPr>
          </a:p>
          <a:p>
            <a:pPr indent="-31115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>
                <a:solidFill>
                  <a:srgbClr val="000000"/>
                </a:solidFill>
              </a:rPr>
              <a:t>runBlocking : T // 用于执行协程任务，通常只用于启动最外层协程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>
                <a:solidFill>
                  <a:srgbClr val="000000"/>
                </a:solidFill>
              </a:rPr>
              <a:t>launch : Job // 用于执行协程任务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>
                <a:solidFill>
                  <a:srgbClr val="000000"/>
                </a:solidFill>
              </a:rPr>
              <a:t>async/await : Deferred // 用于执行协程任务，并得到执行结果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EE4D2D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344" name="Google Shape;3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075" y="1860650"/>
            <a:ext cx="3047750" cy="29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</a:t>
            </a:r>
            <a:r>
              <a:rPr lang="en"/>
              <a:t>应用—协程</a:t>
            </a:r>
            <a:endParaRPr/>
          </a:p>
        </p:txBody>
      </p:sp>
      <p:sp>
        <p:nvSpPr>
          <p:cNvPr id="350" name="Google Shape;350;p40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40"/>
          <p:cNvSpPr txBox="1"/>
          <p:nvPr>
            <p:ph idx="1" type="body"/>
          </p:nvPr>
        </p:nvSpPr>
        <p:spPr>
          <a:xfrm>
            <a:off x="401575" y="675138"/>
            <a:ext cx="8482800" cy="122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E4D2D"/>
                </a:solidFill>
              </a:rPr>
              <a:t>线程切换</a:t>
            </a:r>
            <a:r>
              <a:rPr b="1" lang="en" sz="1500">
                <a:solidFill>
                  <a:srgbClr val="EE4D2D"/>
                </a:solidFill>
              </a:rPr>
              <a:t>：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Dispatchers.Main：Android中的主线程，可以直接操作UI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Dispatchers.IO：针对磁盘和网络IO进行了优化，适合IO密集型的任务，比如：读写文件，操作数据库以及网络请求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Dispatchers.Default：适合CPU密集型的任务，比如解析JSON文件，排序一个较大的list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352" name="Google Shape;3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975" y="1900350"/>
            <a:ext cx="3069575" cy="30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0"/>
          <p:cNvSpPr txBox="1"/>
          <p:nvPr/>
        </p:nvSpPr>
        <p:spPr>
          <a:xfrm>
            <a:off x="401575" y="2164650"/>
            <a:ext cx="43572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</a:t>
            </a:r>
            <a:r>
              <a:rPr b="1" lang="en">
                <a:solidFill>
                  <a:schemeClr val="accent1"/>
                </a:solidFill>
              </a:rPr>
              <a:t>uspend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协程的关键字，每一个被suspend修饰的方法都必须在另一个suspend函数或者Coroutine协程程序中进行调用</a:t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354" name="Google Shape;354;p40"/>
          <p:cNvSpPr txBox="1"/>
          <p:nvPr/>
        </p:nvSpPr>
        <p:spPr>
          <a:xfrm>
            <a:off x="401575" y="3572550"/>
            <a:ext cx="43572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WithContext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withContext：不启动新协程，在原来的协程中切换线程，需要传入一个CoroutineContext对象</a:t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/>
          <p:nvPr>
            <p:ph type="title"/>
          </p:nvPr>
        </p:nvSpPr>
        <p:spPr>
          <a:xfrm>
            <a:off x="542850" y="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Kotlin开发与应用</a:t>
            </a:r>
            <a:endParaRPr/>
          </a:p>
        </p:txBody>
      </p:sp>
      <p:sp>
        <p:nvSpPr>
          <p:cNvPr id="360" name="Google Shape;360;p41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41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362" name="Google Shape;362;p41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 04</a:t>
            </a:r>
            <a:r>
              <a:rPr b="1" lang="en">
                <a:solidFill>
                  <a:schemeClr val="lt1"/>
                </a:solidFill>
              </a:rPr>
              <a:t>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        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363" name="Google Shape;363;p41"/>
          <p:cNvSpPr txBox="1"/>
          <p:nvPr/>
        </p:nvSpPr>
        <p:spPr>
          <a:xfrm>
            <a:off x="1504500" y="2745200"/>
            <a:ext cx="126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Kotlin</a:t>
            </a:r>
            <a:r>
              <a:rPr b="1" lang="en" sz="1600">
                <a:solidFill>
                  <a:schemeClr val="lt1"/>
                </a:solidFill>
              </a:rPr>
              <a:t>应用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364" name="Google Shape;364;p41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简介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365" name="Google Shape;365;p41"/>
          <p:cNvSpPr txBox="1"/>
          <p:nvPr/>
        </p:nvSpPr>
        <p:spPr>
          <a:xfrm>
            <a:off x="4391575" y="1309450"/>
            <a:ext cx="25275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Kt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网络请求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数据持久化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MVP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MVVM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编程规范</a:t>
            </a:r>
            <a:endParaRPr b="1" sz="1500">
              <a:solidFill>
                <a:srgbClr val="434343"/>
              </a:solidFill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Kotlin应用—Ktx</a:t>
            </a:r>
            <a:endParaRPr/>
          </a:p>
        </p:txBody>
      </p:sp>
      <p:sp>
        <p:nvSpPr>
          <p:cNvPr id="371" name="Google Shape;371;p42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42"/>
          <p:cNvSpPr txBox="1"/>
          <p:nvPr>
            <p:ph idx="1" type="body"/>
          </p:nvPr>
        </p:nvSpPr>
        <p:spPr>
          <a:xfrm>
            <a:off x="401575" y="675145"/>
            <a:ext cx="8248800" cy="720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E4D2D"/>
                </a:solidFill>
              </a:rPr>
              <a:t> </a:t>
            </a:r>
            <a:r>
              <a:rPr b="1" lang="en" sz="1500">
                <a:solidFill>
                  <a:srgbClr val="EE4D2D"/>
                </a:solidFill>
              </a:rPr>
              <a:t>Android</a:t>
            </a:r>
            <a:r>
              <a:rPr b="1" lang="en" sz="1500">
                <a:solidFill>
                  <a:srgbClr val="EE4D2D"/>
                </a:solidFill>
              </a:rPr>
              <a:t> ktx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 KTX 是包含在 Android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Jetpack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及其他 Android 库中的一组 Kotlin 扩展程序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73" name="Google Shape;373;p42"/>
          <p:cNvSpPr txBox="1"/>
          <p:nvPr/>
        </p:nvSpPr>
        <p:spPr>
          <a:xfrm>
            <a:off x="372350" y="1395450"/>
            <a:ext cx="38361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Lifecycle KTX：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Lifecycle KTX 为每个 </a:t>
            </a:r>
            <a:r>
              <a:rPr lang="en" sz="1100" u="sng">
                <a:solidFill>
                  <a:srgbClr val="185ABC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Lifecycle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对象定义一个 </a:t>
            </a:r>
            <a:r>
              <a:rPr lang="en" sz="11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LifecycleScope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。在此范围内启动的协程会在 </a:t>
            </a:r>
            <a:r>
              <a:rPr lang="en" sz="11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Lifecycle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被销毁时取消</a:t>
            </a:r>
            <a:endParaRPr b="1" sz="1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42"/>
          <p:cNvSpPr txBox="1"/>
          <p:nvPr/>
        </p:nvSpPr>
        <p:spPr>
          <a:xfrm>
            <a:off x="4970000" y="1395450"/>
            <a:ext cx="39801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ViewModel KTX</a:t>
            </a: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：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ViewModel KTX 库提供了一个 </a:t>
            </a:r>
            <a:r>
              <a:rPr lang="en" sz="11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viewModelScope()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函数，可让您更轻松地从 </a:t>
            </a:r>
            <a:r>
              <a:rPr lang="en" sz="11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ViewModel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启动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协程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。</a:t>
            </a:r>
            <a:endParaRPr b="1" sz="1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5" name="Google Shape;375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125" y="2652125"/>
            <a:ext cx="4450974" cy="19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4000" y="2571752"/>
            <a:ext cx="3836100" cy="204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Kotlin应用—</a:t>
            </a:r>
            <a:r>
              <a:rPr lang="en"/>
              <a:t>网络请求</a:t>
            </a:r>
            <a:endParaRPr/>
          </a:p>
        </p:txBody>
      </p:sp>
      <p:pic>
        <p:nvPicPr>
          <p:cNvPr id="382" name="Google Shape;3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75" y="938200"/>
            <a:ext cx="4801150" cy="3819099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3"/>
          <p:cNvSpPr txBox="1"/>
          <p:nvPr/>
        </p:nvSpPr>
        <p:spPr>
          <a:xfrm>
            <a:off x="5479600" y="1366275"/>
            <a:ext cx="3433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定义请求接口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Retrofit </a:t>
            </a:r>
            <a:r>
              <a:rPr lang="en"/>
              <a:t>网络请求接口增加suspend关键字，确保协程调用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调用网络接口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调用Retrofit接口时，切换到IO线程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生命周期控制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发起请求网络时，通过LifecycleScope进行生命周期控制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Kotlin应用—</a:t>
            </a:r>
            <a:r>
              <a:rPr lang="en"/>
              <a:t>数据持久化处理</a:t>
            </a:r>
            <a:endParaRPr/>
          </a:p>
        </p:txBody>
      </p:sp>
      <p:sp>
        <p:nvSpPr>
          <p:cNvPr id="389" name="Google Shape;389;p44"/>
          <p:cNvSpPr txBox="1"/>
          <p:nvPr>
            <p:ph idx="1" type="body"/>
          </p:nvPr>
        </p:nvSpPr>
        <p:spPr>
          <a:xfrm>
            <a:off x="401575" y="675147"/>
            <a:ext cx="8058300" cy="310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E4D2D"/>
                </a:solidFill>
              </a:rPr>
              <a:t> </a:t>
            </a:r>
            <a:r>
              <a:rPr b="1" lang="en" sz="1500">
                <a:solidFill>
                  <a:srgbClr val="EE4D2D"/>
                </a:solidFill>
              </a:rPr>
              <a:t>SharedPreferences</a:t>
            </a:r>
            <a:r>
              <a:rPr lang="en" sz="1500">
                <a:solidFill>
                  <a:srgbClr val="000000"/>
                </a:solidFill>
              </a:rPr>
              <a:t> - ktx lambda简化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390" name="Google Shape;39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75" y="1570625"/>
            <a:ext cx="3639650" cy="17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4"/>
          <p:cNvSpPr txBox="1"/>
          <p:nvPr>
            <p:ph idx="1" type="body"/>
          </p:nvPr>
        </p:nvSpPr>
        <p:spPr>
          <a:xfrm>
            <a:off x="4759925" y="675151"/>
            <a:ext cx="8058300" cy="398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500">
                <a:solidFill>
                  <a:srgbClr val="EE4D2D"/>
                </a:solidFill>
              </a:rPr>
              <a:t>Room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392" name="Google Shape;39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900" y="1479976"/>
            <a:ext cx="4291526" cy="24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程序架构MVP</a:t>
            </a:r>
            <a:endParaRPr/>
          </a:p>
        </p:txBody>
      </p:sp>
      <p:sp>
        <p:nvSpPr>
          <p:cNvPr id="398" name="Google Shape;398;p45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9" name="Google Shape;3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475" y="866725"/>
            <a:ext cx="3774800" cy="27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625" y="3850175"/>
            <a:ext cx="3445849" cy="10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3700" y="2093112"/>
            <a:ext cx="3646200" cy="59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825" y="2093112"/>
            <a:ext cx="3068550" cy="9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5"/>
          <p:cNvSpPr txBox="1"/>
          <p:nvPr/>
        </p:nvSpPr>
        <p:spPr>
          <a:xfrm>
            <a:off x="407400" y="1578700"/>
            <a:ext cx="18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Model：</a:t>
            </a:r>
            <a:r>
              <a:rPr lang="en"/>
              <a:t>获取数据</a:t>
            </a:r>
            <a:endParaRPr/>
          </a:p>
        </p:txBody>
      </p:sp>
      <p:sp>
        <p:nvSpPr>
          <p:cNvPr id="404" name="Google Shape;404;p45"/>
          <p:cNvSpPr txBox="1"/>
          <p:nvPr/>
        </p:nvSpPr>
        <p:spPr>
          <a:xfrm>
            <a:off x="6590450" y="1578700"/>
            <a:ext cx="18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r>
              <a:rPr lang="en"/>
              <a:t>：</a:t>
            </a:r>
            <a:r>
              <a:rPr lang="en"/>
              <a:t>界面显示</a:t>
            </a:r>
            <a:endParaRPr/>
          </a:p>
        </p:txBody>
      </p:sp>
      <p:sp>
        <p:nvSpPr>
          <p:cNvPr id="405" name="Google Shape;405;p45"/>
          <p:cNvSpPr txBox="1"/>
          <p:nvPr/>
        </p:nvSpPr>
        <p:spPr>
          <a:xfrm>
            <a:off x="6055725" y="4243425"/>
            <a:ext cx="18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</a:t>
            </a:r>
            <a:r>
              <a:rPr lang="en"/>
              <a:t>：</a:t>
            </a:r>
            <a:r>
              <a:rPr lang="en"/>
              <a:t>逻辑处理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Kotlin开发与应用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 01</a:t>
            </a:r>
            <a:r>
              <a:rPr b="1" lang="en">
                <a:solidFill>
                  <a:schemeClr val="lt1"/>
                </a:solidFill>
              </a:rPr>
              <a:t>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        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504500" y="2745200"/>
            <a:ext cx="126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Kotlin简介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简介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391575" y="1309450"/>
            <a:ext cx="2527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Kotlin简介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Kotlin vs Java</a:t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</a:t>
            </a:r>
            <a:r>
              <a:rPr lang="en"/>
              <a:t>tlin 程序架构 MVVM</a:t>
            </a:r>
            <a:endParaRPr/>
          </a:p>
        </p:txBody>
      </p:sp>
      <p:sp>
        <p:nvSpPr>
          <p:cNvPr id="411" name="Google Shape;411;p46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2" name="Google Shape;4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750" y="584400"/>
            <a:ext cx="4541988" cy="435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125" y="1722675"/>
            <a:ext cx="3543774" cy="10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275" y="655888"/>
            <a:ext cx="3097372" cy="81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688" y="3654837"/>
            <a:ext cx="3068550" cy="9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Kotlin应用—</a:t>
            </a:r>
            <a:r>
              <a:rPr lang="en"/>
              <a:t>编程规范</a:t>
            </a:r>
            <a:endParaRPr/>
          </a:p>
        </p:txBody>
      </p:sp>
      <p:sp>
        <p:nvSpPr>
          <p:cNvPr id="421" name="Google Shape;421;p47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47"/>
          <p:cNvSpPr txBox="1"/>
          <p:nvPr/>
        </p:nvSpPr>
        <p:spPr>
          <a:xfrm>
            <a:off x="270025" y="2162263"/>
            <a:ext cx="56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Kotlin </a:t>
            </a:r>
            <a:r>
              <a:rPr lang="en" u="sng">
                <a:solidFill>
                  <a:schemeClr val="hlink"/>
                </a:solidFill>
                <a:hlinkClick r:id="rId4"/>
              </a:rPr>
              <a:t>编程规范（内网）</a:t>
            </a:r>
            <a:endParaRPr/>
          </a:p>
        </p:txBody>
      </p:sp>
      <p:sp>
        <p:nvSpPr>
          <p:cNvPr id="423" name="Google Shape;423;p47"/>
          <p:cNvSpPr txBox="1"/>
          <p:nvPr/>
        </p:nvSpPr>
        <p:spPr>
          <a:xfrm>
            <a:off x="270025" y="2790938"/>
            <a:ext cx="618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7"/>
          <p:cNvSpPr txBox="1"/>
          <p:nvPr/>
        </p:nvSpPr>
        <p:spPr>
          <a:xfrm>
            <a:off x="270025" y="886450"/>
            <a:ext cx="27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Kotlin官网编程规范（中文版）</a:t>
            </a:r>
            <a:endParaRPr/>
          </a:p>
        </p:txBody>
      </p:sp>
      <p:sp>
        <p:nvSpPr>
          <p:cNvPr id="425" name="Google Shape;425;p47"/>
          <p:cNvSpPr txBox="1"/>
          <p:nvPr/>
        </p:nvSpPr>
        <p:spPr>
          <a:xfrm>
            <a:off x="270025" y="1533600"/>
            <a:ext cx="28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Github K</a:t>
            </a:r>
            <a:r>
              <a:rPr lang="en" u="sng">
                <a:solidFill>
                  <a:schemeClr val="hlink"/>
                </a:solidFill>
                <a:hlinkClick r:id="rId7"/>
              </a:rPr>
              <a:t>otlin编程规范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599450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Kotlin开发与应用</a:t>
            </a:r>
            <a:endParaRPr/>
          </a:p>
        </p:txBody>
      </p:sp>
      <p:sp>
        <p:nvSpPr>
          <p:cNvPr id="431" name="Google Shape;431;p48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48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433" name="Google Shape;433;p48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 05</a:t>
            </a:r>
            <a:r>
              <a:rPr b="1" lang="en">
                <a:solidFill>
                  <a:schemeClr val="lt1"/>
                </a:solidFill>
              </a:rPr>
              <a:t>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        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434" name="Google Shape;434;p48"/>
          <p:cNvSpPr txBox="1"/>
          <p:nvPr/>
        </p:nvSpPr>
        <p:spPr>
          <a:xfrm>
            <a:off x="1504500" y="2745200"/>
            <a:ext cx="126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推荐和参考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435" name="Google Shape;435;p48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简介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436" name="Google Shape;436;p48"/>
          <p:cNvSpPr txBox="1"/>
          <p:nvPr/>
        </p:nvSpPr>
        <p:spPr>
          <a:xfrm>
            <a:off x="4391575" y="1309450"/>
            <a:ext cx="2527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推荐和参考</a:t>
            </a:r>
            <a:endParaRPr b="1" sz="1500">
              <a:solidFill>
                <a:srgbClr val="434343"/>
              </a:solidFill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推荐和参考</a:t>
            </a:r>
            <a:endParaRPr/>
          </a:p>
        </p:txBody>
      </p:sp>
      <p:sp>
        <p:nvSpPr>
          <p:cNvPr id="442" name="Google Shape;442;p49"/>
          <p:cNvSpPr txBox="1"/>
          <p:nvPr>
            <p:ph idx="1" type="body"/>
          </p:nvPr>
        </p:nvSpPr>
        <p:spPr>
          <a:xfrm>
            <a:off x="552450" y="985966"/>
            <a:ext cx="8058300" cy="3429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推荐书籍：《Kotlin实战》《深入理解Kotlin协程》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参考网址：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Kotlin官方网址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参考项目：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Kotlin github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Kotlin coroutines github</a:t>
            </a:r>
            <a:r>
              <a:rPr lang="en"/>
              <a:t> </a:t>
            </a:r>
            <a:endParaRPr/>
          </a:p>
        </p:txBody>
      </p:sp>
      <p:sp>
        <p:nvSpPr>
          <p:cNvPr id="443" name="Google Shape;443;p49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0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0"/>
          <p:cNvSpPr txBox="1"/>
          <p:nvPr>
            <p:ph idx="1" type="subTitle"/>
          </p:nvPr>
        </p:nvSpPr>
        <p:spPr>
          <a:xfrm>
            <a:off x="561113" y="3215551"/>
            <a:ext cx="8052900" cy="4191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Kotlin简介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552450" y="854375"/>
            <a:ext cx="8229000" cy="480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50">
                <a:solidFill>
                  <a:srgbClr val="4D5156"/>
                </a:solidFill>
                <a:highlight>
                  <a:srgbClr val="FFFFFF"/>
                </a:highlight>
              </a:rPr>
              <a:t>Kotlin is a </a:t>
            </a:r>
            <a:r>
              <a:rPr b="1" lang="en" sz="1350">
                <a:solidFill>
                  <a:srgbClr val="EE4D2D"/>
                </a:solidFill>
                <a:highlight>
                  <a:srgbClr val="FFFFFF"/>
                </a:highlight>
              </a:rPr>
              <a:t>cross-platform</a:t>
            </a:r>
            <a:r>
              <a:rPr lang="en" sz="1350">
                <a:solidFill>
                  <a:srgbClr val="4D5156"/>
                </a:solidFill>
                <a:highlight>
                  <a:srgbClr val="FFFFFF"/>
                </a:highlight>
              </a:rPr>
              <a:t>, </a:t>
            </a:r>
            <a:r>
              <a:rPr b="1" lang="en" sz="1350">
                <a:solidFill>
                  <a:schemeClr val="accent1"/>
                </a:solidFill>
                <a:highlight>
                  <a:srgbClr val="FFFFFF"/>
                </a:highlight>
              </a:rPr>
              <a:t>statically typed</a:t>
            </a:r>
            <a:r>
              <a:rPr lang="en" sz="1350">
                <a:solidFill>
                  <a:srgbClr val="4D5156"/>
                </a:solidFill>
                <a:highlight>
                  <a:srgbClr val="FFFFFF"/>
                </a:highlight>
              </a:rPr>
              <a:t>, general-purpose programming language with type inference.</a:t>
            </a:r>
            <a:endParaRPr sz="1700"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752884" y="4699450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2281801"/>
            <a:ext cx="3807525" cy="213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599000" y="1527188"/>
            <a:ext cx="68100" cy="301200"/>
          </a:xfrm>
          <a:prstGeom prst="rect">
            <a:avLst/>
          </a:prstGeom>
          <a:solidFill>
            <a:srgbClr val="FF66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667100" y="1461799"/>
            <a:ext cx="2505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</a:rPr>
              <a:t>Cross-platform(</a:t>
            </a:r>
            <a:r>
              <a:rPr b="1" lang="en" sz="1500">
                <a:solidFill>
                  <a:srgbClr val="434343"/>
                </a:solidFill>
              </a:rPr>
              <a:t>跨平台</a:t>
            </a:r>
            <a:r>
              <a:rPr b="1" lang="en" sz="1500">
                <a:solidFill>
                  <a:srgbClr val="434343"/>
                </a:solidFill>
              </a:rPr>
              <a:t>)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4793275" y="1631363"/>
            <a:ext cx="68100" cy="301200"/>
          </a:xfrm>
          <a:prstGeom prst="rect">
            <a:avLst/>
          </a:prstGeom>
          <a:solidFill>
            <a:srgbClr val="FF66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4861375" y="1565975"/>
            <a:ext cx="2741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34343"/>
                </a:solidFill>
                <a:highlight>
                  <a:schemeClr val="lt1"/>
                </a:highlight>
              </a:rPr>
              <a:t>S</a:t>
            </a:r>
            <a:r>
              <a:rPr b="1" lang="en" sz="1500">
                <a:solidFill>
                  <a:srgbClr val="434343"/>
                </a:solidFill>
                <a:highlight>
                  <a:schemeClr val="lt1"/>
                </a:highlight>
              </a:rPr>
              <a:t>tatically typed（静态类型）</a:t>
            </a:r>
            <a:endParaRPr b="1" sz="1500">
              <a:solidFill>
                <a:srgbClr val="434343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313" y="3110050"/>
            <a:ext cx="3705675" cy="10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4757000" y="2178375"/>
            <a:ext cx="384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静态类型语言的类型检查是在运行前的编译阶段，性能更好，可靠性更高，kotlin支持类型推导</a:t>
            </a:r>
            <a:endParaRPr sz="13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Kotlin简介 kotlin vs java</a:t>
            </a:r>
            <a:endParaRPr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4177" t="8583"/>
          <a:stretch/>
        </p:blipFill>
        <p:spPr>
          <a:xfrm>
            <a:off x="5550925" y="1304125"/>
            <a:ext cx="3330550" cy="2364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136;p21"/>
          <p:cNvGraphicFramePr/>
          <p:nvPr/>
        </p:nvGraphicFramePr>
        <p:xfrm>
          <a:off x="157725" y="7774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{3DD26BFB-7243-4A86-B5F7-FF4D78DA0867}</a:tableStyleId>
              </a:tblPr>
              <a:tblGrid>
                <a:gridCol w="1626475"/>
                <a:gridCol w="1626475"/>
                <a:gridCol w="1626475"/>
              </a:tblGrid>
              <a:tr h="362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Parameter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Java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Kotlin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Compilation</a:t>
                      </a:r>
                      <a:endParaRPr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Bytecodes</a:t>
                      </a:r>
                      <a:endParaRPr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Virtual Machine</a:t>
                      </a:r>
                      <a:endParaRPr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Null Safety</a:t>
                      </a:r>
                      <a:endParaRPr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Χ</a:t>
                      </a:r>
                      <a:endParaRPr sz="135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339966"/>
                          </a:solidFill>
                          <a:highlight>
                            <a:srgbClr val="FFFFFF"/>
                          </a:highlight>
                        </a:rPr>
                        <a:t>√</a:t>
                      </a:r>
                      <a:endParaRPr sz="1350">
                        <a:solidFill>
                          <a:srgbClr val="33996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Lambda Expression</a:t>
                      </a:r>
                      <a:endParaRPr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Χ</a:t>
                      </a:r>
                      <a:endParaRPr sz="135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339966"/>
                          </a:solidFill>
                          <a:highlight>
                            <a:srgbClr val="FFFFFF"/>
                          </a:highlight>
                        </a:rPr>
                        <a:t>√</a:t>
                      </a:r>
                      <a:endParaRPr sz="1350">
                        <a:solidFill>
                          <a:srgbClr val="33996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Invariant Array</a:t>
                      </a:r>
                      <a:endParaRPr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Χ</a:t>
                      </a:r>
                      <a:endParaRPr sz="135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339966"/>
                          </a:solidFill>
                          <a:highlight>
                            <a:srgbClr val="FFFFFF"/>
                          </a:highlight>
                        </a:rPr>
                        <a:t>√</a:t>
                      </a:r>
                      <a:endParaRPr sz="1350">
                        <a:solidFill>
                          <a:srgbClr val="33996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Non-private Fields</a:t>
                      </a:r>
                      <a:endParaRPr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339966"/>
                          </a:solidFill>
                          <a:highlight>
                            <a:srgbClr val="FFFFFF"/>
                          </a:highlight>
                        </a:rPr>
                        <a:t>√</a:t>
                      </a:r>
                      <a:endParaRPr sz="1350">
                        <a:solidFill>
                          <a:srgbClr val="33996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Χ</a:t>
                      </a:r>
                      <a:endParaRPr sz="135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Smart Casts</a:t>
                      </a:r>
                      <a:endParaRPr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Χ</a:t>
                      </a:r>
                      <a:endParaRPr sz="135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339966"/>
                          </a:solidFill>
                          <a:highlight>
                            <a:srgbClr val="FFFFFF"/>
                          </a:highlight>
                        </a:rPr>
                        <a:t>√</a:t>
                      </a:r>
                      <a:endParaRPr sz="1350">
                        <a:solidFill>
                          <a:srgbClr val="33996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Static Members</a:t>
                      </a:r>
                      <a:endParaRPr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339966"/>
                          </a:solidFill>
                          <a:highlight>
                            <a:srgbClr val="FFFFFF"/>
                          </a:highlight>
                        </a:rPr>
                        <a:t>√</a:t>
                      </a:r>
                      <a:endParaRPr sz="1350">
                        <a:solidFill>
                          <a:srgbClr val="33996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Χ</a:t>
                      </a:r>
                      <a:endParaRPr sz="135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Wildcard Types</a:t>
                      </a:r>
                      <a:endParaRPr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339966"/>
                          </a:solidFill>
                          <a:highlight>
                            <a:srgbClr val="FFFFFF"/>
                          </a:highlight>
                        </a:rPr>
                        <a:t>√</a:t>
                      </a:r>
                      <a:endParaRPr sz="1350">
                        <a:solidFill>
                          <a:srgbClr val="33996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Χ</a:t>
                      </a:r>
                      <a:endParaRPr sz="135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Singletons Objects</a:t>
                      </a:r>
                      <a:endParaRPr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339966"/>
                          </a:solidFill>
                          <a:highlight>
                            <a:srgbClr val="FFFFFF"/>
                          </a:highlight>
                        </a:rPr>
                        <a:t>√</a:t>
                      </a:r>
                      <a:endParaRPr sz="1350">
                        <a:solidFill>
                          <a:srgbClr val="33996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339966"/>
                          </a:solidFill>
                          <a:highlight>
                            <a:srgbClr val="FFFFFF"/>
                          </a:highlight>
                        </a:rPr>
                        <a:t>√</a:t>
                      </a:r>
                      <a:endParaRPr sz="1350">
                        <a:solidFill>
                          <a:srgbClr val="33996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85725" marB="85725" marR="85725" marL="85725">
                    <a:lnL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E3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21"/>
          <p:cNvSpPr txBox="1"/>
          <p:nvPr/>
        </p:nvSpPr>
        <p:spPr>
          <a:xfrm>
            <a:off x="5550900" y="3831275"/>
            <a:ext cx="333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空安全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数据类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扩展函数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智能转换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5499600" y="693425"/>
            <a:ext cx="333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E4D2D"/>
                </a:solidFill>
              </a:rPr>
              <a:t>语法</a:t>
            </a:r>
            <a:endParaRPr b="1" sz="1600">
              <a:solidFill>
                <a:srgbClr val="EE4D2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542850" y="567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Kotlin开发与应用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 02</a:t>
            </a:r>
            <a:r>
              <a:rPr b="1" lang="en">
                <a:solidFill>
                  <a:schemeClr val="lt1"/>
                </a:solidFill>
              </a:rPr>
              <a:t>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        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1504500" y="2745200"/>
            <a:ext cx="126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Kotlin</a:t>
            </a:r>
            <a:r>
              <a:rPr b="1" lang="en" sz="1600">
                <a:solidFill>
                  <a:schemeClr val="lt1"/>
                </a:solidFill>
              </a:rPr>
              <a:t>入门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简介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4391575" y="1309450"/>
            <a:ext cx="25275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变量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可空类型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延迟初始化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函数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类</a:t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Kotlin入门-变量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552450" y="682675"/>
            <a:ext cx="1196400" cy="316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E4D2D"/>
                </a:solidFill>
              </a:rPr>
              <a:t>变量声明</a:t>
            </a:r>
            <a:endParaRPr b="1" sz="1500">
              <a:solidFill>
                <a:srgbClr val="EE4D2D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552450" y="1095575"/>
            <a:ext cx="62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</a:t>
            </a:r>
            <a:r>
              <a:rPr lang="en"/>
              <a:t>（来自 variable） 一一可变引用。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5226975" y="1095563"/>
            <a:ext cx="62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Val （来自 value） 一一不可变引用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637" y="1824013"/>
            <a:ext cx="2563835" cy="323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675" y="2236250"/>
            <a:ext cx="2815776" cy="25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/>
          <p:nvPr/>
        </p:nvSpPr>
        <p:spPr>
          <a:xfrm>
            <a:off x="2048925" y="3259400"/>
            <a:ext cx="727200" cy="25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5462975" y="3316600"/>
            <a:ext cx="727200" cy="25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2069625" y="3030350"/>
            <a:ext cx="70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字节码</a:t>
            </a:r>
            <a:endParaRPr sz="1100"/>
          </a:p>
        </p:txBody>
      </p:sp>
      <p:sp>
        <p:nvSpPr>
          <p:cNvPr id="164" name="Google Shape;164;p23"/>
          <p:cNvSpPr txBox="1"/>
          <p:nvPr/>
        </p:nvSpPr>
        <p:spPr>
          <a:xfrm>
            <a:off x="5473325" y="3088213"/>
            <a:ext cx="70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反编译</a:t>
            </a:r>
            <a:endParaRPr sz="1100"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25" y="2835088"/>
            <a:ext cx="1905200" cy="11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</a:t>
            </a:r>
            <a:r>
              <a:rPr lang="en"/>
              <a:t>入门-可空类型</a:t>
            </a:r>
            <a:endParaRPr/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552450" y="682675"/>
            <a:ext cx="5648400" cy="303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500">
                <a:solidFill>
                  <a:srgbClr val="EE4D2D"/>
                </a:solidFill>
              </a:rPr>
              <a:t>？— 可空类型  </a:t>
            </a:r>
            <a:r>
              <a:rPr lang="en">
                <a:solidFill>
                  <a:srgbClr val="666666"/>
                </a:solidFill>
              </a:rPr>
              <a:t>运行时的错误转变成编译期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552450" y="1095575"/>
            <a:ext cx="62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552450" y="1246625"/>
            <a:ext cx="8120700" cy="605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声明变量时</a:t>
            </a:r>
            <a:r>
              <a:rPr lang="en"/>
              <a:t>，在类型后面加上？就成了可空类型，可设置为null，不加？不能直接赋值为null，非空类型在运行赋值时会进行非空判断</a:t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750" y="2148287"/>
            <a:ext cx="2047991" cy="8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25" y="4079450"/>
            <a:ext cx="3676889" cy="8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6250" y="1922850"/>
            <a:ext cx="4249775" cy="21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/>
          <p:nvPr/>
        </p:nvSpPr>
        <p:spPr>
          <a:xfrm>
            <a:off x="3079188" y="2496913"/>
            <a:ext cx="1273200" cy="33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 rot="-868135">
            <a:off x="3423586" y="3629189"/>
            <a:ext cx="1165878" cy="30953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3321150" y="2186850"/>
            <a:ext cx="84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反编译</a:t>
            </a:r>
            <a:endParaRPr sz="1300"/>
          </a:p>
        </p:txBody>
      </p:sp>
      <p:sp>
        <p:nvSpPr>
          <p:cNvPr id="181" name="Google Shape;181;p24"/>
          <p:cNvSpPr txBox="1"/>
          <p:nvPr/>
        </p:nvSpPr>
        <p:spPr>
          <a:xfrm>
            <a:off x="3651775" y="3366275"/>
            <a:ext cx="84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判空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Kotlin入门-可空类型</a:t>
            </a:r>
            <a:r>
              <a:rPr lang="en"/>
              <a:t>常见用法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552450" y="686463"/>
            <a:ext cx="73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4D2D"/>
                </a:solidFill>
              </a:rPr>
              <a:t>?. </a:t>
            </a:r>
            <a:r>
              <a:rPr lang="en"/>
              <a:t>安全调用运算，允许把null检查和一次方法调用合并成一个操作</a:t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552450" y="1567813"/>
            <a:ext cx="73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4D2D"/>
                </a:solidFill>
              </a:rPr>
              <a:t>!!</a:t>
            </a:r>
            <a:r>
              <a:rPr lang="en"/>
              <a:t> 非空</a:t>
            </a:r>
            <a:r>
              <a:rPr lang="en"/>
              <a:t>断言，任何值转化成非空类型</a:t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552450" y="1146088"/>
            <a:ext cx="73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4D2D"/>
                </a:solidFill>
              </a:rPr>
              <a:t>?：</a:t>
            </a:r>
            <a:r>
              <a:rPr lang="en"/>
              <a:t>Elvis</a:t>
            </a:r>
            <a:r>
              <a:rPr lang="en"/>
              <a:t>运算符，代替null的默认值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552450" y="1968013"/>
            <a:ext cx="73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4D2D"/>
                </a:solidFill>
              </a:rPr>
              <a:t>?.let</a:t>
            </a:r>
            <a:r>
              <a:rPr lang="en"/>
              <a:t> </a:t>
            </a:r>
            <a:r>
              <a:rPr lang="en"/>
              <a:t>如果为空不会有任何操作，只有在非空的时候才会执行let之后的操作</a:t>
            </a:r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575" y="2571738"/>
            <a:ext cx="5075625" cy="22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50" y="2891788"/>
            <a:ext cx="2568426" cy="16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/>
          <p:nvPr/>
        </p:nvSpPr>
        <p:spPr>
          <a:xfrm>
            <a:off x="2968375" y="3600602"/>
            <a:ext cx="894900" cy="21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3117622" y="3376451"/>
            <a:ext cx="59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反编译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pee ID Marketing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4D2D"/>
      </a:accent1>
      <a:accent2>
        <a:srgbClr val="ED7D31"/>
      </a:accent2>
      <a:accent3>
        <a:srgbClr val="FFC000"/>
      </a:accent3>
      <a:accent4>
        <a:srgbClr val="5B87D5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