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ianshu.com/p/762890234f82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ianshu.com/p/762890234f82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ianshu.com/p/762890234f82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ianshu.com/p/762890234f82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ianshu.com/p/762890234f82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ianshu.com/p/762890234f8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002fc7e17_7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gc002fc7e17_7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f84fe38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2f84fe38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 u="sng">
                <a:solidFill>
                  <a:schemeClr val="hlink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2"/>
              </a:rPr>
              <a:t>https://www.jianshu.com/p/762890234f82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2f84fe381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2f84fe381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 u="sng">
                <a:solidFill>
                  <a:schemeClr val="hlink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2"/>
              </a:rPr>
              <a:t>https://www.jianshu.com/p/762890234f82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481b201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481b201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廖雪峰https://www.liaoxuefeng.com/wiki/1252599548343744/1304048154181666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f84fe381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f84fe381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 u="sng">
                <a:solidFill>
                  <a:schemeClr val="hlink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2"/>
              </a:rPr>
              <a:t>https://www.jianshu.com/p/762890234f82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4bdf4f6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4bdf4f6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 u="sng">
                <a:solidFill>
                  <a:schemeClr val="hlink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2"/>
              </a:rPr>
              <a:t>https://www.jianshu.com/p/762890234f82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2f84fe381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2f84fe381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https://blog.csdn.net/qq_17766199/article/details/78243176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2f84fe381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2f84fe381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https://blog.csdn.net/qq_17766199/article/details/78243176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4bdf4f699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71" name="Google Shape;171;g104bdf4f699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2f84fe381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2f84fe381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在写单元测试的过程中，我们往往会遇到要测试的类有很多依赖，这些依赖的类/对象/资源又有别的依赖，从而形成一个大的依赖树，要在单元测试的环境中完整地构建这样的依赖，是一件很困难的事情。因此需要mock数据隔离各种依赖，方便单测独立的代码逻辑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481b201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c481b20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https://gitcode.net/mirrors/hehonghui/mockito-doc-zh?utm_source=csdn_github_accelerator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4c2bfefa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5" name="Google Shape;35;g104c2bfefa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2f84fe381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2f84fe381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https://gitcode.net/mirrors/hehonghui/mockito-doc-zh?utm_source=csdn_github_accelerator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2f84fe381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2f84fe381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https://gitcode.net/mirrors/hehonghui/mockito-doc-zh?utm_source=csdn_github_accelerator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2f84fe381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2f84fe381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https://gitcode.net/mirrors/hehonghui/mockito-doc-zh?utm_source=csdn_github_accelerator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2f84fe381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2f84fe381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https://gitcode.net/mirrors/hehonghui/mockito-doc-zh?utm_source=csdn_github_accelerator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2f84fe381_1_2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33" name="Google Shape;233;g102f84fe381_1_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2e040eae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2e040eae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https://gitcode.net/mirrors/hehonghui/mockito-doc-zh?utm_source=csdn_github_accelerator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2f84fe381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2f84fe381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https://gitcode.net/mirrors/hehonghui/mockito-doc-zh?utm_source=csdn_github_accelerator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2f84fe381_1_2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62" name="Google Shape;262;g102f84fe381_1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2f84fe3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2f84fe3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https://gitcode.net/mirrors/hehonghui/mockito-doc-zh?utm_source=csdn_github_accelerator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2f84fe381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2f84fe381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https://juejin.cn/post/6844904001960411149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2f84fe381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沿着金字塔逐级向上，从小型测试到大型测试，各类测试的准确性逐级提高，但维护和调试工作所需的执行时间和工作量也逐级增加。因此，您编写的单元测试应多于集成测试，集成测试应多于端到端测试。虽然各类测试的比例可能会因应用的用例不同而异，但我们通常建议各类测试所占比例如下：小型测试占 70%，中型测试占 20%，大型测试占 10%。</a:t>
            </a:r>
            <a:endParaRPr sz="1100"/>
          </a:p>
        </p:txBody>
      </p:sp>
      <p:sp>
        <p:nvSpPr>
          <p:cNvPr id="48" name="Google Shape;48;g102f84fe381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2f84fe381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2f84fe381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https://juejin.cn/post/6844904001960411149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2f84fe381_1_3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97" name="Google Shape;297;g102f84fe381_1_3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2f84fe381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2f84fe381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https://juejin.cn/post/6844904001960411149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2f84fe381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2f84fe381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https://juejin.cn/post/6844904001960411149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2f84fe381_1_4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沿着金字塔逐级向上，从小型测试到大型测试，各类测试的准确性逐级提高，但维护和调试工作所需的执行时间和工作量也逐级增加。因此，您编写的单元测试应多于集成测试，集成测试应多于端到端测试。虽然各类测试的比例可能会因应用的用例不同而异，但我们通常建议各类测试所占比例如下：小型测试占 70%，中型测试占 20%，大型测试占 10%。</a:t>
            </a:r>
            <a:endParaRPr sz="1100"/>
          </a:p>
        </p:txBody>
      </p:sp>
      <p:sp>
        <p:nvSpPr>
          <p:cNvPr id="57" name="Google Shape;57;g102f84fe381_1_4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2f84fe381_1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沿着金字塔逐级向上，从小型测试到大型测试，各类测试的准确性逐级提高，但维护和调试工作所需的执行时间和工作量也逐级增加。因此，您编写的单元测试应多于集成测试，集成测试应多于端到端测试。虽然各类测试的比例可能会因应用的用例不同而异，但我们通常建议各类测试所占比例如下：小型测试占 70%，中型测试占 20%，大型测试占 10%。</a:t>
            </a:r>
            <a:endParaRPr sz="1100"/>
          </a:p>
        </p:txBody>
      </p:sp>
      <p:sp>
        <p:nvSpPr>
          <p:cNvPr id="67" name="Google Shape;67;g102f84fe381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f84fe381_1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沿着金字塔逐级向上，从小型测试到大型测试，各类测试的准确性逐级提高，但维护和调试工作所需的执行时间和工作量也逐级增加。因此，您编写的单元测试应多于集成测试，集成测试应多于端到端测试。虽然各类测试的比例可能会因应用的用例不同而异，但我们通常建议各类测试所占比例如下：小型测试占 70%，中型测试占 20%，大型测试占 10%。</a:t>
            </a:r>
            <a:endParaRPr sz="1100"/>
          </a:p>
        </p:txBody>
      </p:sp>
      <p:sp>
        <p:nvSpPr>
          <p:cNvPr id="76" name="Google Shape;76;g102f84fe381_1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bdf4f69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84" name="Google Shape;84;g104bdf4f69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f84fe38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2f84fe38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 u="sng">
                <a:solidFill>
                  <a:schemeClr val="hlink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2"/>
              </a:rPr>
              <a:t>https://www.jianshu.com/p/762890234f82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bdf4f69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bdf4f69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 u="sng">
                <a:solidFill>
                  <a:schemeClr val="hlink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2"/>
              </a:rPr>
              <a:t>https://www.jianshu.com/p/762890234f82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33333"/>
                </a:solidFill>
                <a:highlight>
                  <a:srgbClr val="F3F7F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封底" showMasterSp="0">
  <p:cSld name="封底">
    <p:bg>
      <p:bgPr>
        <a:gradFill>
          <a:gsLst>
            <a:gs pos="0">
              <a:srgbClr val="FF6F21"/>
            </a:gs>
            <a:gs pos="92000">
              <a:srgbClr val="FF5722"/>
            </a:gs>
            <a:gs pos="100000">
              <a:srgbClr val="FF5722"/>
            </a:gs>
          </a:gsLst>
          <a:lin ang="8400134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pdf"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97601" y="1765474"/>
            <a:ext cx="1149324" cy="161255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932669" y="2381473"/>
            <a:ext cx="1279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75" lIns="25725" spcFirstLastPara="1" rIns="25725" wrap="square" tIns="128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21834" y="4805089"/>
            <a:ext cx="274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unit-team/junit4" TargetMode="External"/><Relationship Id="rId4" Type="http://schemas.openxmlformats.org/officeDocument/2006/relationships/hyperlink" Target="https://github.com/junit-team/junit4" TargetMode="External"/><Relationship Id="rId5" Type="http://schemas.openxmlformats.org/officeDocument/2006/relationships/hyperlink" Target="https://github.com/junit-team/junit4/wiki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ockito/mockito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powermock/powermock" TargetMode="External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hyperlink" Target="https://github.com/powermock/powermock/wiki/Mockit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robolectric/robolectric" TargetMode="External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developer.android.com/training/testing/fundamentals#small-tests" TargetMode="External"/><Relationship Id="rId5" Type="http://schemas.openxmlformats.org/officeDocument/2006/relationships/hyperlink" Target="https://developer.android.com/training/testing/fundamentals#medium-tests" TargetMode="External"/><Relationship Id="rId6" Type="http://schemas.openxmlformats.org/officeDocument/2006/relationships/hyperlink" Target="https://developer.android.com/training/testing/fundamentals#large-test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hyperlink" Target="https://inf.news/technique/c566cacf19bc8f35bfebfdff51c1d87b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rive.google.com/file/d/1hBT--ClWobVOvpvTMywkgwY43o3LWK6y/view?usp=sharing" TargetMode="External"/><Relationship Id="rId4" Type="http://schemas.openxmlformats.org/officeDocument/2006/relationships/hyperlink" Target="https://github.com/simplezhli/AndroidUT" TargetMode="External"/><Relationship Id="rId5" Type="http://schemas.openxmlformats.org/officeDocument/2006/relationships/hyperlink" Target="https://drive.google.com/file/d/1ZBzYcfNogUkfaoe3wCEQgSVc3ranR4KW/view?usp=sharing" TargetMode="External"/><Relationship Id="rId6" Type="http://schemas.openxmlformats.org/officeDocument/2006/relationships/hyperlink" Target="https://drive.google.com/file/d/1ZBzYcfNogUkfaoe3wCEQgSVc3ranR4KW/view?usp=sharing" TargetMode="External"/><Relationship Id="rId7" Type="http://schemas.openxmlformats.org/officeDocument/2006/relationships/hyperlink" Target="https://github.com/meili/natasha" TargetMode="External"/><Relationship Id="rId8" Type="http://schemas.openxmlformats.org/officeDocument/2006/relationships/hyperlink" Target="https://github.com/android/architecture-sampl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Android单元测试</a:t>
            </a:r>
            <a:endParaRPr/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谢敬伟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Junit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143125" y="640988"/>
            <a:ext cx="851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J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Unit</a:t>
            </a:r>
            <a:r>
              <a:rPr lang="en" sz="1300">
                <a:solidFill>
                  <a:srgbClr val="434343"/>
                </a:solidFill>
              </a:rPr>
              <a:t>是一个Java语言的单元测试框架，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常见用法</a:t>
            </a:r>
            <a:r>
              <a:rPr lang="en" sz="1300">
                <a:solidFill>
                  <a:srgbClr val="434343"/>
                </a:solidFill>
              </a:rPr>
              <a:t>如下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2300" y="1167525"/>
            <a:ext cx="2816350" cy="381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125" y="1167537"/>
            <a:ext cx="5258025" cy="32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Junit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143125" y="640988"/>
            <a:ext cx="851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JUnit</a:t>
            </a:r>
            <a:r>
              <a:rPr lang="en" sz="1300">
                <a:solidFill>
                  <a:srgbClr val="434343"/>
                </a:solidFill>
              </a:rPr>
              <a:t>运行原理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0" y="1403550"/>
            <a:ext cx="4542699" cy="25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099" y="1403538"/>
            <a:ext cx="4027326" cy="304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Junit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5360775" y="1131275"/>
            <a:ext cx="3613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assertEquals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断言传入的预期值与实际值是相等的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assertNull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断言传入的对象是为空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assertTrue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断言条件为真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assertThat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断言实际值是否满足指定的条件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93325" y="1131275"/>
            <a:ext cx="5480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@Test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表示此方法为测试方法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@Before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在每个测试方法前执行，可做初始化操作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@After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在每个测试方法后执行，可做释放资源操作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@Ignore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忽略的测试方法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@BeforeClass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在类中所有方法前运行。此注解修饰的方法必须是static void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@AfterClass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在类中最后运行。此注解修饰的方法必须是static void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@RunWith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指定该测试类使用某个运行器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@Parameters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指定测试类的测试数据集合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@Rule	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重新制定测试类中方法的行为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293325" y="61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常用注解</a:t>
            </a:r>
            <a:endParaRPr b="1" sz="1500"/>
          </a:p>
        </p:txBody>
      </p:sp>
      <p:sp>
        <p:nvSpPr>
          <p:cNvPr id="136" name="Google Shape;136;p16"/>
          <p:cNvSpPr txBox="1"/>
          <p:nvPr/>
        </p:nvSpPr>
        <p:spPr>
          <a:xfrm>
            <a:off x="5360775" y="61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常用断言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Junit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73275" y="1094250"/>
            <a:ext cx="306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Rule是JUnit4.7加入的新特性，有点类似于拦截器，用于在测试方法执行前后添加额外的处理。实际上是@Before，@After的另一种实现。使用时需要放在实现了TestRule的成员变量上或者返回TestRule的方法上，且修饰符为public。Rule会应用于该类每个测试方法。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226925" y="6152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@Rule</a:t>
            </a:r>
            <a:endParaRPr b="1" sz="1500"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350" y="1190476"/>
            <a:ext cx="5100499" cy="287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Junit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700" y="1058925"/>
            <a:ext cx="5132348" cy="34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226925" y="11262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在测试类上添加注解</a:t>
            </a:r>
            <a:r>
              <a:rPr lang="en" sz="10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@RunWith(Parameterized.class)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，在创建一个由 </a:t>
            </a:r>
            <a:r>
              <a:rPr lang="en" sz="10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@Parameters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 注解的public static方法，让返回一个对应的测试数据集合。最后创建构造方法，方法的参数顺序和类型与测试数据集合一一对应。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226925" y="61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@Parameters(</a:t>
            </a:r>
            <a:r>
              <a:rPr b="1" lang="en">
                <a:solidFill>
                  <a:srgbClr val="434343"/>
                </a:solidFill>
              </a:rPr>
              <a:t>参数化测试)</a:t>
            </a:r>
            <a:endParaRPr b="1"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Junit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93325" y="61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assertThat用法</a:t>
            </a:r>
            <a:endParaRPr b="1" sz="1500"/>
          </a:p>
        </p:txBody>
      </p:sp>
      <p:sp>
        <p:nvSpPr>
          <p:cNvPr id="159" name="Google Shape;159;p19"/>
          <p:cNvSpPr txBox="1"/>
          <p:nvPr/>
        </p:nvSpPr>
        <p:spPr>
          <a:xfrm>
            <a:off x="293325" y="1015425"/>
            <a:ext cx="846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JUnit中的部分断言的可读性并不是很好，有时我们不得不自己编写表达式并断言其结果，并且因为我们没有提供失败的信息。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JUnit4.4引入了Hamcrest框架，Hamcest提供了一套匹配符Matcher，这些匹配符更接近自然语言，可读性高，更加灵活。并且使用全新的断言语法：assertThat，结合Hamcest提供的匹配符，只用这一个方法，就可以实现所有的测试。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25" y="2198750"/>
            <a:ext cx="6201325" cy="22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Junit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93325" y="61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assertThat用法</a:t>
            </a:r>
            <a:endParaRPr b="1" sz="1500"/>
          </a:p>
        </p:txBody>
      </p:sp>
      <p:sp>
        <p:nvSpPr>
          <p:cNvPr id="167" name="Google Shape;167;p20"/>
          <p:cNvSpPr txBox="1"/>
          <p:nvPr/>
        </p:nvSpPr>
        <p:spPr>
          <a:xfrm>
            <a:off x="293325" y="1015425"/>
            <a:ext cx="846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assertThat(T actual, Matcher&lt;? super T&gt; matcher);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assertThat(String reason, T actual, Matcher&lt;? super T&gt; matcher);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25" y="1933350"/>
            <a:ext cx="4545674" cy="28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3096840" y="4368064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100"/>
              <a:t>Android </a:t>
            </a:r>
            <a:r>
              <a:rPr lang="en" sz="1100">
                <a:latin typeface="SimSun"/>
                <a:ea typeface="SimSun"/>
                <a:cs typeface="SimSun"/>
                <a:sym typeface="SimSun"/>
              </a:rPr>
              <a:t>单元测试分享</a:t>
            </a:r>
            <a:endParaRPr sz="1100"/>
          </a:p>
        </p:txBody>
      </p:sp>
      <p:sp>
        <p:nvSpPr>
          <p:cNvPr id="175" name="Google Shape;175;p21"/>
          <p:cNvSpPr txBox="1"/>
          <p:nvPr/>
        </p:nvSpPr>
        <p:spPr>
          <a:xfrm>
            <a:off x="1412071" y="846945"/>
            <a:ext cx="345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如何搭建React Native环境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854481" y="4805089"/>
            <a:ext cx="14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1412071" y="836576"/>
            <a:ext cx="4406100" cy="3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</a:rPr>
              <a:t>      </a:t>
            </a:r>
            <a:r>
              <a:rPr i="0" lang="en" sz="1800" u="none" cap="none" strike="noStrike">
                <a:solidFill>
                  <a:schemeClr val="dk1"/>
                </a:solidFill>
              </a:rPr>
              <a:t>1 Android </a:t>
            </a:r>
            <a:r>
              <a:rPr lang="en" sz="1800">
                <a:solidFill>
                  <a:schemeClr val="dk1"/>
                </a:solidFill>
              </a:rPr>
              <a:t>单元测试简介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1412071" y="1405377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Android </a:t>
            </a:r>
            <a:r>
              <a:rPr lang="en" sz="1800">
                <a:solidFill>
                  <a:schemeClr val="dk1"/>
                </a:solidFill>
              </a:rPr>
              <a:t>单元测试——Junit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1412071" y="1974178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" sz="1400" cap="none" strike="noStrike">
                <a:solidFill>
                  <a:schemeClr val="lt1"/>
                </a:solidFill>
              </a:rPr>
              <a:t>     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3 Android 单元测试——Mockito</a:t>
            </a:r>
            <a:endParaRPr b="1" i="0" sz="1800" cap="none" strike="noStrike">
              <a:solidFill>
                <a:schemeClr val="lt1"/>
              </a:solidFill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412071" y="2542979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4 Android 单元测试——PowerMock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1412071" y="3111780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5 Android 单元测试——Robolectric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412071" y="3680581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6 Android 单元测试——自动生成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Mockito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319375" y="719175"/>
            <a:ext cx="805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在实际的单元测试中，我们测试的类之间会有或多或少的耦合，导致我们无法顺利的进行测试，这时我们就可以使用</a:t>
            </a:r>
            <a:r>
              <a:rPr lang="en" sz="1200">
                <a:solidFill>
                  <a:srgbClr val="4EA1D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Mockito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，Mockito库能够Mock对象，替换我们原先依赖的真实对象，这样我们就可以避免外部的影响。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50" y="2068700"/>
            <a:ext cx="4303699" cy="1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7625" y="2252075"/>
            <a:ext cx="3445351" cy="12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Mockito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336725" y="2062450"/>
            <a:ext cx="294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</a:t>
            </a:r>
            <a:r>
              <a:rPr lang="en"/>
              <a:t>ock对象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方法打桩（Stub)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验证方法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75" y="1145425"/>
            <a:ext cx="5628724" cy="3186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EE4D2D"/>
                </a:solidFill>
              </a:rPr>
              <a:t>目录</a:t>
            </a:r>
            <a:endParaRPr>
              <a:solidFill>
                <a:srgbClr val="EE4D2D"/>
              </a:solidFill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1914946" y="977120"/>
            <a:ext cx="345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如何搭建React Native环境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854481" y="4805089"/>
            <a:ext cx="14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1914946" y="966751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Android </a:t>
            </a:r>
            <a:r>
              <a:rPr b="1" lang="en" sz="1800">
                <a:solidFill>
                  <a:srgbClr val="FFFFFF"/>
                </a:solidFill>
              </a:rPr>
              <a:t>单元测试简介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1914946" y="1535552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Android </a:t>
            </a:r>
            <a:r>
              <a:rPr lang="en" sz="1800">
                <a:solidFill>
                  <a:schemeClr val="dk1"/>
                </a:solidFill>
              </a:rPr>
              <a:t>单元测试——Junit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1914946" y="2104353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3 Android 单元测试——Mockito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1914946" y="2673154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4 Android 单元测试—— PowerMock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1914946" y="3241955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5 Android 单元测试——Robolectric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1881371" y="3810756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6</a:t>
            </a:r>
            <a:r>
              <a:rPr lang="en" sz="1800">
                <a:solidFill>
                  <a:schemeClr val="dk1"/>
                </a:solidFill>
              </a:rPr>
              <a:t> Android 单元测试——自动生成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Mockito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302550" y="609925"/>
            <a:ext cx="805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方法打桩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302550" y="1093950"/>
            <a:ext cx="838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Mock出的对象中非void方法都将返回默认值，比如int方法将返回0，对象方法将返回null等，而void方法将什么都不做。“打桩”顾名思义就是将我们Mock出的对象进行操作，比如提供模拟的返回值等。</a:t>
            </a:r>
            <a:endParaRPr sz="1300"/>
          </a:p>
        </p:txBody>
      </p:sp>
      <p:sp>
        <p:nvSpPr>
          <p:cNvPr id="205" name="Google Shape;205;p24"/>
          <p:cNvSpPr txBox="1"/>
          <p:nvPr/>
        </p:nvSpPr>
        <p:spPr>
          <a:xfrm>
            <a:off x="302550" y="1916175"/>
            <a:ext cx="7707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thenReturn(T value)				设置要返回的值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thenThrow(Throwable… throwables)	设置要抛出的异常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thenAnswer(Answer&lt;?&gt; answer)		对结果进行拦截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doReturn(Object toBeReturned)		提前设置要返回的值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doThrow(Throwable… toBeThrown)	提前设置要抛出的异常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doAnswer(Answer answer)			提前对结果进行拦截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doCallRealMethod()				调用某一个方法的真实实现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doNothing()					设置void方法什么也不做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Mockito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90175" y="643550"/>
            <a:ext cx="805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验证方法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90175" y="1102350"/>
            <a:ext cx="83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对象一旦建立便会自动记录自己的交互行为，所以我们可以有选择的对它的 交互行为进行验证。在 Mockito 中验证 Mock 对象交互行为的方法是 verify(mock).someMethod(…)。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390175" y="2050675"/>
            <a:ext cx="69672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after(long millis)	    				在给定的时间后进行验证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timeout(long millis)				验证方法执行是否超时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atLeast(int minNumberOfInvocations)	至少进行n次验证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atMost(int maxNumberOfInvocations)	至多进行n次验证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description(String description)		验证失败时输出的内容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times(int wantedNumberOfInvocations)	验证调用方法的次数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never()						验证交互没有发生,相当于times(0)</a:t>
            </a:r>
            <a:endParaRPr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only()							验证方法只被调用一次，相当于times(1)</a:t>
            </a:r>
            <a:endParaRPr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Mockito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390175" y="643550"/>
            <a:ext cx="805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参数匹配器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420150" y="1160100"/>
            <a:ext cx="83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mock方法时会因场景不同，调整参数的匹配情况。</a:t>
            </a:r>
            <a:endParaRPr sz="1500"/>
          </a:p>
        </p:txBody>
      </p:sp>
      <p:sp>
        <p:nvSpPr>
          <p:cNvPr id="221" name="Google Shape;221;p26"/>
          <p:cNvSpPr txBox="1"/>
          <p:nvPr/>
        </p:nvSpPr>
        <p:spPr>
          <a:xfrm>
            <a:off x="457400" y="1630450"/>
            <a:ext cx="69672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D4D4D"/>
                </a:solidFill>
              </a:rPr>
              <a:t>anyObject()	匹配任何对象</a:t>
            </a:r>
            <a:endParaRPr sz="1300"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D4D4D"/>
                </a:solidFill>
              </a:rPr>
              <a:t>any(Class&lt;T&gt; type)	与anyObject()一样</a:t>
            </a:r>
            <a:endParaRPr sz="1300"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D4D4D"/>
                </a:solidFill>
              </a:rPr>
              <a:t>any()	与anyObject()一样</a:t>
            </a:r>
            <a:endParaRPr sz="1300">
              <a:solidFill>
                <a:srgbClr val="4D4D4D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00" y="2762950"/>
            <a:ext cx="6690101" cy="20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Mockito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390175" y="593125"/>
            <a:ext cx="805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Spy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390175" y="1051950"/>
            <a:ext cx="783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使用mock生成的代理对象， 该代理对象执行方法均会返回null，不执行真正部分；使用spy生成的代理对象， 假如不对该代理对象的方法进行插桩（doReturn().when()），则会执行真正逻辑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75" y="1813575"/>
            <a:ext cx="4898676" cy="3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/>
        </p:nvSpPr>
        <p:spPr>
          <a:xfrm>
            <a:off x="3096840" y="4368064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100"/>
              <a:t>Android </a:t>
            </a:r>
            <a:r>
              <a:rPr lang="en" sz="1100">
                <a:latin typeface="SimSun"/>
                <a:ea typeface="SimSun"/>
                <a:cs typeface="SimSun"/>
                <a:sym typeface="SimSun"/>
              </a:rPr>
              <a:t>单元测试分享</a:t>
            </a:r>
            <a:endParaRPr sz="1100"/>
          </a:p>
        </p:txBody>
      </p:sp>
      <p:sp>
        <p:nvSpPr>
          <p:cNvPr id="237" name="Google Shape;237;p28"/>
          <p:cNvSpPr txBox="1"/>
          <p:nvPr/>
        </p:nvSpPr>
        <p:spPr>
          <a:xfrm>
            <a:off x="1412071" y="846945"/>
            <a:ext cx="345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如何搭建React Native环境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854481" y="4805089"/>
            <a:ext cx="14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1412071" y="836576"/>
            <a:ext cx="4406100" cy="3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</a:rPr>
              <a:t>      </a:t>
            </a:r>
            <a:r>
              <a:rPr i="0" lang="en" sz="1800" u="none" cap="none" strike="noStrike">
                <a:solidFill>
                  <a:schemeClr val="dk1"/>
                </a:solidFill>
              </a:rPr>
              <a:t>1 Android </a:t>
            </a:r>
            <a:r>
              <a:rPr lang="en" sz="1800">
                <a:solidFill>
                  <a:schemeClr val="dk1"/>
                </a:solidFill>
              </a:rPr>
              <a:t>单元测试简介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1412071" y="1405377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Android </a:t>
            </a:r>
            <a:r>
              <a:rPr lang="en" sz="1800">
                <a:solidFill>
                  <a:schemeClr val="dk1"/>
                </a:solidFill>
              </a:rPr>
              <a:t>单元测试——Junit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1412071" y="1974178"/>
            <a:ext cx="4406100" cy="3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" sz="1400" cap="none" strike="noStrike">
                <a:solidFill>
                  <a:schemeClr val="lt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3 Android 单元测试——Mockito</a:t>
            </a:r>
            <a:endParaRPr i="0" sz="1800" cap="none" strike="noStrike">
              <a:solidFill>
                <a:schemeClr val="dk1"/>
              </a:solidFill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1412071" y="2542979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     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4 Android 单元测试——PowerMock</a:t>
            </a:r>
            <a:endParaRPr b="1"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1412071" y="3111780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5 Android 单元测试——Robolectric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1412071" y="3680581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6 Android 单元测试——自动生成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PowerMock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302575" y="778000"/>
            <a:ext cx="80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Mockito框架不支持mock匿名类、final类、static方法、private方法。而</a:t>
            </a:r>
            <a:r>
              <a:rPr lang="en">
                <a:solidFill>
                  <a:srgbClr val="4EA1D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PowerMock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框架解决了这些问题</a:t>
            </a:r>
            <a:endParaRPr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63" y="1780749"/>
            <a:ext cx="8118624" cy="22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PowerMock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00" y="1470775"/>
            <a:ext cx="4246151" cy="24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/>
        </p:nvSpPr>
        <p:spPr>
          <a:xfrm>
            <a:off x="312100" y="629500"/>
            <a:ext cx="50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参考文档连接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4903150" y="1360638"/>
            <a:ext cx="40401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Static</a:t>
            </a:r>
            <a:r>
              <a:rPr lang="en">
                <a:solidFill>
                  <a:schemeClr val="dk1"/>
                </a:solidFill>
              </a:rPr>
              <a:t>方法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调用PowerMockito.mockStatic()模拟静态类（用于PowerMockito.spy(class)模拟特定方法）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使用 Mockito.when() 来设置行为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Private方法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when(tested, "methodToExpect", argument).thenReturn(myReturnValue);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3096840" y="4368064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100"/>
              <a:t>Android </a:t>
            </a:r>
            <a:r>
              <a:rPr lang="en" sz="1100">
                <a:latin typeface="SimSun"/>
                <a:ea typeface="SimSun"/>
                <a:cs typeface="SimSun"/>
                <a:sym typeface="SimSun"/>
              </a:rPr>
              <a:t>单元测试分享</a:t>
            </a:r>
            <a:endParaRPr sz="1100"/>
          </a:p>
        </p:txBody>
      </p:sp>
      <p:sp>
        <p:nvSpPr>
          <p:cNvPr id="266" name="Google Shape;266;p31"/>
          <p:cNvSpPr txBox="1"/>
          <p:nvPr/>
        </p:nvSpPr>
        <p:spPr>
          <a:xfrm>
            <a:off x="1412071" y="846945"/>
            <a:ext cx="345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如何搭建React Native环境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854481" y="4805089"/>
            <a:ext cx="14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1412071" y="836576"/>
            <a:ext cx="4406100" cy="3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</a:rPr>
              <a:t>      </a:t>
            </a:r>
            <a:r>
              <a:rPr i="0" lang="en" sz="1800" u="none" cap="none" strike="noStrike">
                <a:solidFill>
                  <a:schemeClr val="dk1"/>
                </a:solidFill>
              </a:rPr>
              <a:t>1 Android </a:t>
            </a:r>
            <a:r>
              <a:rPr lang="en" sz="1800">
                <a:solidFill>
                  <a:schemeClr val="dk1"/>
                </a:solidFill>
              </a:rPr>
              <a:t>单元测试简介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1412071" y="1405377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Android </a:t>
            </a:r>
            <a:r>
              <a:rPr lang="en" sz="1800">
                <a:solidFill>
                  <a:schemeClr val="dk1"/>
                </a:solidFill>
              </a:rPr>
              <a:t>单元测试——Junit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1412071" y="1974178"/>
            <a:ext cx="4406100" cy="3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" sz="1400" cap="none" strike="noStrike">
                <a:solidFill>
                  <a:schemeClr val="lt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3 Android 单元测试——Mockito</a:t>
            </a:r>
            <a:endParaRPr i="0" sz="1800" cap="none" strike="noStrike">
              <a:solidFill>
                <a:schemeClr val="dk1"/>
              </a:solidFill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1412071" y="2542979"/>
            <a:ext cx="4406100" cy="36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4 Android 单元测试——PowerMock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1412071" y="3111780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5 Android 单元测试——Robolectric</a:t>
            </a:r>
            <a:endParaRPr b="1"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1412071" y="3680581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6 Android 单元测试——自动生成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Robolectric框架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302575" y="778000"/>
            <a:ext cx="805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Robolectric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实现一套JVM能运行的Android代码，从而做到脱离Android运行环境进行测试。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指定测试运行器为RobolectricTestRunner和sdk版本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使用Robolectric.buildActivity(MainActivity.class).create().resume().get()，并调用生命周期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75" y="1729025"/>
            <a:ext cx="6594376" cy="27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Robolectric框架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302575" y="778000"/>
            <a:ext cx="8058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Robolectric定义了大量模拟Android系统类行为的Shadow类，当这些系统类被创建的时候，Robolectric会查找对应的Shadow类并创建一个Shadow类与原始类关联。每当系统类的方法被调用的时候，Robolectric会保证Shadow对应的方法会调用。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75" y="1763200"/>
            <a:ext cx="6648098" cy="29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EE4D2D"/>
                </a:solidFill>
              </a:rPr>
              <a:t>Android </a:t>
            </a:r>
            <a:r>
              <a:rPr lang="en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单元测试</a:t>
            </a:r>
            <a:r>
              <a:rPr lang="en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简介</a:t>
            </a:r>
            <a:endParaRPr>
              <a:solidFill>
                <a:srgbClr val="EE4D2D"/>
              </a:solidFill>
            </a:endParaRPr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854481" y="4805089"/>
            <a:ext cx="14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75" y="2235575"/>
            <a:ext cx="4091825" cy="17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/>
        </p:nvSpPr>
        <p:spPr>
          <a:xfrm>
            <a:off x="4904375" y="2124450"/>
            <a:ext cx="39501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小型测试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是指单元测试，</a:t>
            </a:r>
            <a:r>
              <a:rPr lang="en" sz="11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针对单个函数的测试，关注其内部逻辑，mock所有需要的服务。小型测试带来优秀的代码质量、良好的异常处理、优雅的错误报告。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中型测试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是指集成测试，用于验证模块内堆栈级别之间的互动或相关模块之间的互动。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大型测试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是指端到端测试，用于验证跨越了应用的多个模块的用户操作流程。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52450" y="890900"/>
            <a:ext cx="817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单元测试（unit testing），是指对软件中的最小可测试单元进行检查和验证。至于“单元”的大小或范围，并没有一个明确的标准，“单元”可以是一个函数、方法、类、功能模块或者子系统。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Robolectric框架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302575" y="778000"/>
            <a:ext cx="805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验证Toast是否弹出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75" y="1558225"/>
            <a:ext cx="6171166" cy="30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100"/>
              <a:t>目录</a:t>
            </a:r>
            <a:endParaRPr sz="1100"/>
          </a:p>
        </p:txBody>
      </p:sp>
      <p:sp>
        <p:nvSpPr>
          <p:cNvPr id="300" name="Google Shape;300;p35"/>
          <p:cNvSpPr txBox="1"/>
          <p:nvPr/>
        </p:nvSpPr>
        <p:spPr>
          <a:xfrm>
            <a:off x="1914946" y="977120"/>
            <a:ext cx="345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如何搭建React Native环境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8854481" y="4805089"/>
            <a:ext cx="14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1914946" y="966751"/>
            <a:ext cx="4406100" cy="3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</a:rPr>
              <a:t>      </a:t>
            </a:r>
            <a:r>
              <a:rPr i="0" lang="en" sz="1800" u="none" cap="none" strike="noStrike">
                <a:solidFill>
                  <a:schemeClr val="dk1"/>
                </a:solidFill>
              </a:rPr>
              <a:t>1 Android </a:t>
            </a:r>
            <a:r>
              <a:rPr lang="en" sz="1800">
                <a:solidFill>
                  <a:schemeClr val="dk1"/>
                </a:solidFill>
              </a:rPr>
              <a:t>单元测试简介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1914946" y="1535552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Android </a:t>
            </a:r>
            <a:r>
              <a:rPr lang="en" sz="1800">
                <a:solidFill>
                  <a:schemeClr val="dk1"/>
                </a:solidFill>
              </a:rPr>
              <a:t>单元测试——Junit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1914946" y="2104353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3 Android 单元测试——Mockito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1914946" y="2673154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4 Android 单元测试—— PowerMock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1914946" y="3241955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5 Android 单元测试——Robolectric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1881371" y="3810756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</a:rPr>
              <a:t>     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6 Android 单元测试——自动生成</a:t>
            </a:r>
            <a:endParaRPr b="1" i="0" sz="18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单元测试自动生成</a:t>
            </a:r>
            <a:r>
              <a:rPr lang="en">
                <a:solidFill>
                  <a:schemeClr val="accent1"/>
                </a:solidFill>
              </a:rPr>
              <a:t>框架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25" y="1276450"/>
            <a:ext cx="7139275" cy="365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/>
        </p:nvSpPr>
        <p:spPr>
          <a:xfrm>
            <a:off x="662750" y="765225"/>
            <a:ext cx="25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参考链接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参考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90200" y="2165500"/>
            <a:ext cx="3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有效的单元测试</a:t>
            </a:r>
            <a:r>
              <a:rPr lang="en"/>
              <a:t>(单元测试入门数据)</a:t>
            </a:r>
            <a:endParaRPr/>
          </a:p>
        </p:txBody>
      </p:sp>
      <p:sp>
        <p:nvSpPr>
          <p:cNvPr id="321" name="Google Shape;321;p37"/>
          <p:cNvSpPr txBox="1"/>
          <p:nvPr/>
        </p:nvSpPr>
        <p:spPr>
          <a:xfrm>
            <a:off x="390200" y="1574350"/>
            <a:ext cx="30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AndroidUT</a:t>
            </a:r>
            <a:r>
              <a:rPr lang="en"/>
              <a:t>(</a:t>
            </a:r>
            <a:r>
              <a:rPr lang="en"/>
              <a:t>各个框架的分析</a:t>
            </a:r>
            <a:r>
              <a:rPr lang="en"/>
              <a:t>)</a:t>
            </a:r>
            <a:endParaRPr/>
          </a:p>
        </p:txBody>
      </p:sp>
      <p:sp>
        <p:nvSpPr>
          <p:cNvPr id="322" name="Google Shape;322;p37"/>
          <p:cNvSpPr txBox="1"/>
          <p:nvPr/>
        </p:nvSpPr>
        <p:spPr>
          <a:xfrm>
            <a:off x="390200" y="983200"/>
            <a:ext cx="25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Demo</a:t>
            </a:r>
            <a:r>
              <a:rPr lang="en" u="sng">
                <a:solidFill>
                  <a:schemeClr val="hlink"/>
                </a:solidFill>
                <a:hlinkClick r:id="rId6"/>
              </a:rPr>
              <a:t>工程</a:t>
            </a:r>
            <a:endParaRPr/>
          </a:p>
        </p:txBody>
      </p:sp>
      <p:sp>
        <p:nvSpPr>
          <p:cNvPr id="323" name="Google Shape;323;p37"/>
          <p:cNvSpPr txBox="1"/>
          <p:nvPr/>
        </p:nvSpPr>
        <p:spPr>
          <a:xfrm>
            <a:off x="390200" y="2756650"/>
            <a:ext cx="26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蘑菇街单元测试</a:t>
            </a:r>
            <a:endParaRPr/>
          </a:p>
        </p:txBody>
      </p:sp>
      <p:sp>
        <p:nvSpPr>
          <p:cNvPr id="324" name="Google Shape;324;p37"/>
          <p:cNvSpPr txBox="1"/>
          <p:nvPr/>
        </p:nvSpPr>
        <p:spPr>
          <a:xfrm>
            <a:off x="390200" y="3347800"/>
            <a:ext cx="27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EE4D2D"/>
                </a:solidFill>
              </a:rPr>
              <a:t>Android </a:t>
            </a:r>
            <a:r>
              <a:rPr lang="en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单元测试简介</a:t>
            </a:r>
            <a:endParaRPr>
              <a:solidFill>
                <a:srgbClr val="EE4D2D"/>
              </a:solidFill>
            </a:endParaRPr>
          </a:p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854481" y="4805089"/>
            <a:ext cx="14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439350" y="687000"/>
            <a:ext cx="8171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单元测试流程</a:t>
            </a:r>
            <a:endParaRPr b="1" sz="145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400"/>
              <a:buFont typeface="Microsoft Yahei"/>
              <a:buAutoNum type="arabicPeriod"/>
            </a:pPr>
            <a:r>
              <a:rPr lang="en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setup：即 new 出待测试的类，设置一些前提条件</a:t>
            </a:r>
            <a:endParaRPr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400"/>
              <a:buFont typeface="Microsoft Yahei"/>
              <a:buAutoNum type="arabicPeriod"/>
            </a:pPr>
            <a:r>
              <a:rPr lang="en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执行动作：即调用被测类的被测方法，并获取返回结果</a:t>
            </a:r>
            <a:endParaRPr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400"/>
              <a:buFont typeface="Microsoft Yahei"/>
              <a:buAutoNum type="arabicPeriod"/>
            </a:pPr>
            <a:r>
              <a:rPr lang="en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验证结果：验证获取的结果跟预期的结果是一样的</a:t>
            </a:r>
            <a:endParaRPr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411550" y="2937775"/>
            <a:ext cx="904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A4A"/>
                </a:solidFill>
                <a:highlight>
                  <a:srgbClr val="FFFFFF"/>
                </a:highlight>
              </a:rPr>
              <a:t>DataActivity，它有一个 public void loadData() 方法, 会去调用底层的 DataModel 类，异步的</a:t>
            </a:r>
            <a:endParaRPr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A4A"/>
                </a:solidFill>
                <a:highlight>
                  <a:srgbClr val="FFFFFF"/>
                </a:highlight>
              </a:rPr>
              <a:t>执行一些网络请求</a:t>
            </a:r>
            <a:endParaRPr sz="1600"/>
          </a:p>
        </p:txBody>
      </p:sp>
      <p:sp>
        <p:nvSpPr>
          <p:cNvPr id="63" name="Google Shape;63;p8"/>
          <p:cNvSpPr txBox="1"/>
          <p:nvPr/>
        </p:nvSpPr>
        <p:spPr>
          <a:xfrm>
            <a:off x="411550" y="2446375"/>
            <a:ext cx="300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场景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250225" y="3725550"/>
            <a:ext cx="80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AutoNum type="arabicPeriod"/>
            </a:pPr>
            <a:r>
              <a:rPr lang="en">
                <a:solidFill>
                  <a:srgbClr val="4D4D4D"/>
                </a:solidFill>
              </a:rPr>
              <a:t>验证界面更新                                                                                             - 集成测试</a:t>
            </a:r>
            <a:endParaRPr>
              <a:solidFill>
                <a:srgbClr val="4D4D4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AutoNum type="arabicPeriod"/>
            </a:pPr>
            <a:r>
              <a:rPr lang="en">
                <a:solidFill>
                  <a:srgbClr val="4D4D4D"/>
                </a:solidFill>
                <a:highlight>
                  <a:srgbClr val="FFFFFF"/>
                </a:highlight>
              </a:rPr>
              <a:t> loadData() 是否调用了localRepository和remote</a:t>
            </a:r>
            <a:r>
              <a:rPr lang="en">
                <a:solidFill>
                  <a:srgbClr val="4D4D4D"/>
                </a:solidFill>
                <a:highlight>
                  <a:srgbClr val="FFFFFF"/>
                </a:highlight>
              </a:rPr>
              <a:t>Repository 和异常场景   -单元测试</a:t>
            </a:r>
            <a:endParaRPr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EE4D2D"/>
                </a:solidFill>
              </a:rPr>
              <a:t>Android </a:t>
            </a:r>
            <a:r>
              <a:rPr lang="en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单元测试简介</a:t>
            </a:r>
            <a:endParaRPr>
              <a:solidFill>
                <a:srgbClr val="EE4D2D"/>
              </a:solidFill>
            </a:endParaRPr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854481" y="4805089"/>
            <a:ext cx="14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486300" y="623875"/>
            <a:ext cx="8171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测试驱动开发（TTD 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 Driven Development</a:t>
            </a:r>
            <a:r>
              <a:rPr lang="en" sz="12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）</a:t>
            </a:r>
            <a:endParaRPr sz="1500"/>
          </a:p>
        </p:txBody>
      </p:sp>
      <p:sp>
        <p:nvSpPr>
          <p:cNvPr id="72" name="Google Shape;72;p9"/>
          <p:cNvSpPr txBox="1"/>
          <p:nvPr/>
        </p:nvSpPr>
        <p:spPr>
          <a:xfrm>
            <a:off x="486300" y="1000975"/>
            <a:ext cx="805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4040"/>
                </a:solidFill>
                <a:highlight>
                  <a:srgbClr val="FAFA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TDD 是敏捷开发中的一项核心实践和技术，也是一种设计方法论。TDD的原理是在开发功能代码之前，先编写单元测试用例代码，测试代码确定需要编写什么产品代码</a:t>
            </a:r>
            <a:endParaRPr sz="1300"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025" y="1683025"/>
            <a:ext cx="5277629" cy="31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EE4D2D"/>
                </a:solidFill>
              </a:rPr>
              <a:t>Android </a:t>
            </a:r>
            <a:r>
              <a:rPr lang="en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单元测试简介</a:t>
            </a:r>
            <a:endParaRPr>
              <a:solidFill>
                <a:srgbClr val="EE4D2D"/>
              </a:solidFill>
            </a:endParaRPr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854481" y="4805089"/>
            <a:ext cx="14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50" y="1033000"/>
            <a:ext cx="3754325" cy="34537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239950" y="1033000"/>
            <a:ext cx="47859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Android 应用的自动化单元测试：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本地测试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：仅在本地计算机上运行的单元测试。这些测试编译为在 Java 虚拟机 (JVM) 本地运行，以最大限度地缩短执行时间，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目录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module-name</a:t>
            </a:r>
            <a:r>
              <a:rPr lang="en" sz="1100">
                <a:solidFill>
                  <a:srgbClr val="37474F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/src/test/java/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插桩测试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：在 Android 设备或模拟器上运行的单元测试。这些测试可以访问插桩测试信息。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目录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module-name</a:t>
            </a:r>
            <a:r>
              <a:rPr lang="en" sz="1100">
                <a:solidFill>
                  <a:srgbClr val="37474F"/>
                </a:solidFill>
                <a:highlight>
                  <a:srgbClr val="F8F9FA"/>
                </a:highlight>
                <a:latin typeface="Roboto Mono"/>
                <a:ea typeface="Roboto Mono"/>
                <a:cs typeface="Roboto Mono"/>
                <a:sym typeface="Roboto Mono"/>
              </a:rPr>
              <a:t>/src/androidTest/java/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/>
        </p:nvSpPr>
        <p:spPr>
          <a:xfrm>
            <a:off x="3063240" y="48050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>
                <a:solidFill>
                  <a:srgbClr val="EE4D2D"/>
                </a:solidFill>
              </a:rPr>
              <a:t>Android </a:t>
            </a:r>
            <a:r>
              <a:rPr lang="en" sz="1700">
                <a:solidFill>
                  <a:srgbClr val="EE4D2D"/>
                </a:solidFill>
                <a:latin typeface="SimSun"/>
                <a:ea typeface="SimSun"/>
                <a:cs typeface="SimSun"/>
                <a:sym typeface="SimSun"/>
              </a:rPr>
              <a:t>单元测试分享</a:t>
            </a:r>
            <a:endParaRPr sz="1700">
              <a:solidFill>
                <a:srgbClr val="EE4D2D"/>
              </a:solidFill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1361671" y="1015020"/>
            <a:ext cx="345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如何搭建React Native环境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854481" y="4805089"/>
            <a:ext cx="14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1361671" y="1004651"/>
            <a:ext cx="4406100" cy="36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i="0" lang="en" sz="1400" u="none" cap="none" strike="noStrike">
                <a:solidFill>
                  <a:schemeClr val="dk1"/>
                </a:solidFill>
              </a:rPr>
              <a:t> </a:t>
            </a:r>
            <a:r>
              <a:rPr i="0" lang="en" sz="1800" u="none" cap="none" strike="noStrike">
                <a:solidFill>
                  <a:schemeClr val="dk1"/>
                </a:solidFill>
              </a:rPr>
              <a:t>1 Android </a:t>
            </a:r>
            <a:r>
              <a:rPr lang="en" sz="1800">
                <a:solidFill>
                  <a:schemeClr val="dk1"/>
                </a:solidFill>
              </a:rPr>
              <a:t>单元测试简介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1361671" y="1573452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" sz="1800" u="none" cap="none" strike="noStrike">
                <a:solidFill>
                  <a:schemeClr val="lt1"/>
                </a:solidFill>
              </a:rPr>
              <a:t>2 Android </a:t>
            </a:r>
            <a:r>
              <a:rPr b="1" lang="en" sz="1800">
                <a:solidFill>
                  <a:schemeClr val="lt1"/>
                </a:solidFill>
              </a:rPr>
              <a:t>单元测试——Junit</a:t>
            </a:r>
            <a:endParaRPr b="1"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1361671" y="2142253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3 Android 单元测试——Mockito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361671" y="2711054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4 Android 单元测试——Mockito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1361671" y="3279855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5 Android 单元测试——Robolectric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361671" y="3848656"/>
            <a:ext cx="44061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6 Android 单元测试——自动生成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Junit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75" y="2403367"/>
            <a:ext cx="3437399" cy="216230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/>
        </p:nvSpPr>
        <p:spPr>
          <a:xfrm>
            <a:off x="4858875" y="2907900"/>
            <a:ext cx="3437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注解@Test标注了测试的方法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assertEquals为断言，</a:t>
            </a:r>
            <a:r>
              <a:rPr lang="en" sz="13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用于帮助我们确定被测试的方法是否按照预期正常执行</a:t>
            </a:r>
            <a:endParaRPr sz="1300"/>
          </a:p>
        </p:txBody>
      </p:sp>
      <p:pic>
        <p:nvPicPr>
          <p:cNvPr id="103" name="Google Shape;10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63" y="781749"/>
            <a:ext cx="4361324" cy="14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4858875" y="1004250"/>
            <a:ext cx="38733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testImplementation，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为 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</a:rPr>
              <a:t>test 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source set 添加依赖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androidTestImplementation，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为 </a:t>
            </a:r>
            <a:r>
              <a:rPr b="1" lang="en" sz="1300">
                <a:solidFill>
                  <a:srgbClr val="333333"/>
                </a:solidFill>
                <a:highlight>
                  <a:srgbClr val="FFFFFF"/>
                </a:highlight>
              </a:rPr>
              <a:t>androidTest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source set 添加依赖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Junit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43725" y="663950"/>
            <a:ext cx="796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r>
              <a:rPr lang="en"/>
              <a:t>创建测试类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直接在test目录下新增java文件，并添加@Test注解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在测试java文件中，右键选择goto-&gt;Test-&gt;Create New Test，如果该文件已经创建测试，则跳转到测试文件中</a:t>
            </a:r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25" y="1799575"/>
            <a:ext cx="4638100" cy="28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pee ID Marketing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4D2D"/>
      </a:accent1>
      <a:accent2>
        <a:srgbClr val="ED7D31"/>
      </a:accent2>
      <a:accent3>
        <a:srgbClr val="FFC000"/>
      </a:accent3>
      <a:accent4>
        <a:srgbClr val="5B87D5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