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y="5143500" cx="9144000"/>
  <p:notesSz cx="6858000" cy="9144000"/>
  <p:embeddedFontLst>
    <p:embeddedFont>
      <p:font typeface="Roboto"/>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A8A839-4D2D-4740-B335-FC6F8FF4F9E2}">
  <a:tblStyle styleId="{51A8A839-4D2D-4740-B335-FC6F8FF4F9E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c46f300e2_2_5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ec46f300e2_2_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93cc764b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09" name="Google Shape;209;g11693cc764b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693cc764b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16" name="Google Shape;216;g11693cc764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693cc764b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25" name="Google Shape;225;g11693cc764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1693cc764b_0_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35" name="Google Shape;235;g11693cc764b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693cc764b_0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46" name="Google Shape;246;g11693cc764b_0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8c6351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8c6351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8c635114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8c635114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8c6351140_0_1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外部存储区域安全性低于内部存储区域，但设备Root后存储位置就不再影响安全性。</a:t>
            </a:r>
            <a:endParaRPr sz="1400">
              <a:solidFill>
                <a:schemeClr val="dk1"/>
              </a:solidFill>
            </a:endParaRPr>
          </a:p>
        </p:txBody>
      </p:sp>
      <p:sp>
        <p:nvSpPr>
          <p:cNvPr id="274" name="Google Shape;274;g118c6351140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8c6351140_0_1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83" name="Google Shape;283;g118c6351140_0_1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8c6351140_0_1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92" name="Google Shape;292;g118c6351140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151620f51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22" name="Google Shape;122;g1151620f51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8c6351140_0_1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01" name="Google Shape;301;g118c6351140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8c6351140_0_1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10" name="Google Shape;310;g118c6351140_0_1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8c6351140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8c6351140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693cc764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693cc764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1693cc764b_0_1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了解Android逆向技术，可以给安全方案提供思路，也可以用于验证安全方案的可靠性。</a:t>
            </a:r>
            <a:endParaRPr sz="1400">
              <a:solidFill>
                <a:schemeClr val="dk1"/>
              </a:solidFill>
            </a:endParaRPr>
          </a:p>
        </p:txBody>
      </p:sp>
      <p:sp>
        <p:nvSpPr>
          <p:cNvPr id="338" name="Google Shape;338;g11693cc764b_0_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693cc764b_0_1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47" name="Google Shape;347;g11693cc764b_0_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8c6351140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56" name="Google Shape;356;g118c6351140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8c6351140_0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66" name="Google Shape;366;g118c6351140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c6351140_0_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75" name="Google Shape;375;g118c6351140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18c6351140_0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反编译一个加壳的APK，通常只能得到一个壳程序，和一些经过处理的源程序文件。</a:t>
            </a:r>
            <a:endParaRPr sz="1400">
              <a:solidFill>
                <a:schemeClr val="dk1"/>
              </a:solidFill>
            </a:endParaRPr>
          </a:p>
        </p:txBody>
      </p:sp>
      <p:sp>
        <p:nvSpPr>
          <p:cNvPr id="385" name="Google Shape;385;g118c6351140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b281683bd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安全团队着眼于整个系统的安全，短期内对于android客户端专项的安全措施比较有限，具体的安全问题还得我们自己做相应的解决。</a:t>
            </a:r>
            <a:endParaRPr sz="1400">
              <a:solidFill>
                <a:schemeClr val="dk1"/>
              </a:solidFill>
            </a:endParaRPr>
          </a:p>
        </p:txBody>
      </p:sp>
      <p:sp>
        <p:nvSpPr>
          <p:cNvPr id="132" name="Google Shape;132;g10b281683b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8c6351140_0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94" name="Google Shape;394;g118c6351140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8c6351140_0_6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03" name="Google Shape;403;g118c6351140_0_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18c6351140_0_8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13" name="Google Shape;413;g118c6351140_0_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8c635114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8c635114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8c635114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8c635114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050867a1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050867a1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15b1dc61f7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对称加密适用于大数据量的加密，加解密速度快，但安全性逊于非对称加密，密钥也更难管理。签名算法其实是摘要算法，主要用来防止数据被篡改。</a:t>
            </a:r>
            <a:endParaRPr sz="1400">
              <a:solidFill>
                <a:schemeClr val="dk1"/>
              </a:solidFill>
            </a:endParaRPr>
          </a:p>
        </p:txBody>
      </p:sp>
      <p:sp>
        <p:nvSpPr>
          <p:cNvPr id="147" name="Google Shape;147;g115b1dc61f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711d9da2b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55" name="Google Shape;155;g11711d9da2b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050867a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050867a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d51076bc3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d51076bc3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f33b7673_0_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90" name="Google Shape;190;gedf33b7673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693cc764b_0_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99" name="Google Shape;199;g11693cc764b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56" name="Shape 56"/>
        <p:cNvGrpSpPr/>
        <p:nvPr/>
      </p:nvGrpSpPr>
      <p:grpSpPr>
        <a:xfrm>
          <a:off x="0" y="0"/>
          <a:ext cx="0" cy="0"/>
          <a:chOff x="0" y="0"/>
          <a:chExt cx="0" cy="0"/>
        </a:xfrm>
      </p:grpSpPr>
      <p:pic>
        <p:nvPicPr>
          <p:cNvPr descr="Picture 10" id="57" name="Google Shape;57;p14"/>
          <p:cNvPicPr preferRelativeResize="0"/>
          <p:nvPr/>
        </p:nvPicPr>
        <p:blipFill rotWithShape="1">
          <a:blip r:embed="rId2">
            <a:alphaModFix/>
          </a:blip>
          <a:srcRect b="0" l="0" r="0" t="0"/>
          <a:stretch/>
        </p:blipFill>
        <p:spPr>
          <a:xfrm>
            <a:off x="4071938" y="614753"/>
            <a:ext cx="991939" cy="1404514"/>
          </a:xfrm>
          <a:prstGeom prst="rect">
            <a:avLst/>
          </a:prstGeom>
          <a:noFill/>
          <a:ln>
            <a:noFill/>
          </a:ln>
        </p:spPr>
      </p:pic>
      <p:sp>
        <p:nvSpPr>
          <p:cNvPr id="58" name="Google Shape;58;p14"/>
          <p:cNvSpPr txBox="1"/>
          <p:nvPr>
            <p:ph type="title"/>
          </p:nvPr>
        </p:nvSpPr>
        <p:spPr>
          <a:xfrm>
            <a:off x="561108" y="2156378"/>
            <a:ext cx="8052955" cy="1059172"/>
          </a:xfrm>
          <a:prstGeom prst="rect">
            <a:avLst/>
          </a:prstGeom>
          <a:noFill/>
          <a:ln>
            <a:noFill/>
          </a:ln>
        </p:spPr>
        <p:txBody>
          <a:bodyPr anchorCtr="0" anchor="b" bIns="34250" lIns="34250" spcFirstLastPara="1" rIns="34250" wrap="square" tIns="34250">
            <a:normAutofit/>
          </a:bodyPr>
          <a:lstStyle>
            <a:lvl1pPr lvl="0" algn="ctr">
              <a:lnSpc>
                <a:spcPct val="90000"/>
              </a:lnSpc>
              <a:spcBef>
                <a:spcPts val="0"/>
              </a:spcBef>
              <a:spcAft>
                <a:spcPts val="0"/>
              </a:spcAft>
              <a:buClr>
                <a:srgbClr val="000000"/>
              </a:buClr>
              <a:buSzPts val="3300"/>
              <a:buFont typeface="Arial"/>
              <a:buNone/>
              <a:defRPr b="0" sz="3300"/>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59" name="Google Shape;59;p14"/>
          <p:cNvSpPr txBox="1"/>
          <p:nvPr>
            <p:ph idx="1" type="body"/>
          </p:nvPr>
        </p:nvSpPr>
        <p:spPr>
          <a:xfrm>
            <a:off x="561108" y="3215551"/>
            <a:ext cx="8052955" cy="419101"/>
          </a:xfrm>
          <a:prstGeom prst="rect">
            <a:avLst/>
          </a:prstGeom>
          <a:noFill/>
          <a:ln>
            <a:noFill/>
          </a:ln>
        </p:spPr>
        <p:txBody>
          <a:bodyPr anchorCtr="0" anchor="t" bIns="34250" lIns="34250" spcFirstLastPara="1" rIns="34250" wrap="square" tIns="34250">
            <a:normAutofit/>
          </a:bodyPr>
          <a:lstStyle>
            <a:lvl1pPr indent="-228600" lvl="0" marL="457200" algn="ctr">
              <a:lnSpc>
                <a:spcPct val="90000"/>
              </a:lnSpc>
              <a:spcBef>
                <a:spcPts val="800"/>
              </a:spcBef>
              <a:spcAft>
                <a:spcPts val="0"/>
              </a:spcAft>
              <a:buClr>
                <a:srgbClr val="767171"/>
              </a:buClr>
              <a:buSzPts val="1500"/>
              <a:buFont typeface="Arial"/>
              <a:buNone/>
              <a:defRPr sz="1500">
                <a:solidFill>
                  <a:srgbClr val="767171"/>
                </a:solidFill>
              </a:defRPr>
            </a:lvl1pPr>
            <a:lvl2pPr indent="-228600" lvl="1" marL="914400" algn="ctr">
              <a:lnSpc>
                <a:spcPct val="90000"/>
              </a:lnSpc>
              <a:spcBef>
                <a:spcPts val="800"/>
              </a:spcBef>
              <a:spcAft>
                <a:spcPts val="0"/>
              </a:spcAft>
              <a:buClr>
                <a:srgbClr val="767171"/>
              </a:buClr>
              <a:buSzPts val="1500"/>
              <a:buFont typeface="Arial"/>
              <a:buNone/>
              <a:defRPr sz="1500">
                <a:solidFill>
                  <a:srgbClr val="767171"/>
                </a:solidFill>
              </a:defRPr>
            </a:lvl2pPr>
            <a:lvl3pPr indent="-228600" lvl="2" marL="1371600" algn="ctr">
              <a:lnSpc>
                <a:spcPct val="90000"/>
              </a:lnSpc>
              <a:spcBef>
                <a:spcPts val="800"/>
              </a:spcBef>
              <a:spcAft>
                <a:spcPts val="0"/>
              </a:spcAft>
              <a:buClr>
                <a:srgbClr val="767171"/>
              </a:buClr>
              <a:buSzPts val="1500"/>
              <a:buFont typeface="Arial"/>
              <a:buNone/>
              <a:defRPr sz="1500">
                <a:solidFill>
                  <a:srgbClr val="767171"/>
                </a:solidFill>
              </a:defRPr>
            </a:lvl3pPr>
            <a:lvl4pPr indent="-228600" lvl="3" marL="1828800" algn="ctr">
              <a:lnSpc>
                <a:spcPct val="90000"/>
              </a:lnSpc>
              <a:spcBef>
                <a:spcPts val="800"/>
              </a:spcBef>
              <a:spcAft>
                <a:spcPts val="0"/>
              </a:spcAft>
              <a:buClr>
                <a:srgbClr val="767171"/>
              </a:buClr>
              <a:buSzPts val="1500"/>
              <a:buFont typeface="Arial"/>
              <a:buNone/>
              <a:defRPr sz="1500">
                <a:solidFill>
                  <a:srgbClr val="767171"/>
                </a:solidFill>
              </a:defRPr>
            </a:lvl4pPr>
            <a:lvl5pPr indent="-228600" lvl="4" marL="2286000" algn="ctr">
              <a:lnSpc>
                <a:spcPct val="90000"/>
              </a:lnSpc>
              <a:spcBef>
                <a:spcPts val="800"/>
              </a:spcBef>
              <a:spcAft>
                <a:spcPts val="0"/>
              </a:spcAft>
              <a:buClr>
                <a:srgbClr val="767171"/>
              </a:buClr>
              <a:buSzPts val="1500"/>
              <a:buFont typeface="Arial"/>
              <a:buNone/>
              <a:defRPr sz="1500">
                <a:solidFill>
                  <a:srgbClr val="767171"/>
                </a:solidFill>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0" name="Google Shape;60;p14"/>
          <p:cNvSpPr/>
          <p:nvPr/>
        </p:nvSpPr>
        <p:spPr>
          <a:xfrm>
            <a:off x="0" y="4328516"/>
            <a:ext cx="9144000" cy="843559"/>
          </a:xfrm>
          <a:prstGeom prst="rect">
            <a:avLst/>
          </a:prstGeom>
          <a:solidFill>
            <a:srgbClr val="EE4D2D"/>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1" name="Google Shape;61;p14"/>
          <p:cNvSpPr txBox="1"/>
          <p:nvPr>
            <p:ph idx="12" type="sldNum"/>
          </p:nvPr>
        </p:nvSpPr>
        <p:spPr>
          <a:xfrm>
            <a:off x="4419600" y="4629150"/>
            <a:ext cx="2133600" cy="276226"/>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showMasterSp="0" type="tx">
  <p:cSld name="TITLE_AND_BODY">
    <p:spTree>
      <p:nvGrpSpPr>
        <p:cNvPr id="62" name="Shape 62"/>
        <p:cNvGrpSpPr/>
        <p:nvPr/>
      </p:nvGrpSpPr>
      <p:grpSpPr>
        <a:xfrm>
          <a:off x="0" y="0"/>
          <a:ext cx="0" cy="0"/>
          <a:chOff x="0" y="0"/>
          <a:chExt cx="0" cy="0"/>
        </a:xfrm>
      </p:grpSpPr>
      <p:cxnSp>
        <p:nvCxnSpPr>
          <p:cNvPr id="63" name="Google Shape;63;p15"/>
          <p:cNvCxnSpPr/>
          <p:nvPr/>
        </p:nvCxnSpPr>
        <p:spPr>
          <a:xfrm>
            <a:off x="554558" y="488414"/>
            <a:ext cx="8397213" cy="1"/>
          </a:xfrm>
          <a:prstGeom prst="straightConnector1">
            <a:avLst/>
          </a:prstGeom>
          <a:noFill/>
          <a:ln cap="flat" cmpd="sng" w="50800">
            <a:solidFill>
              <a:srgbClr val="EE4D2D"/>
            </a:solidFill>
            <a:prstDash val="solid"/>
            <a:round/>
            <a:headEnd len="sm" w="sm" type="none"/>
            <a:tailEnd len="sm" w="sm" type="none"/>
          </a:ln>
        </p:spPr>
      </p:cxnSp>
      <p:sp>
        <p:nvSpPr>
          <p:cNvPr id="64" name="Google Shape;64;p15"/>
          <p:cNvSpPr txBox="1"/>
          <p:nvPr>
            <p:ph type="title"/>
          </p:nvPr>
        </p:nvSpPr>
        <p:spPr>
          <a:xfrm>
            <a:off x="552450" y="57150"/>
            <a:ext cx="8058370" cy="435433"/>
          </a:xfrm>
          <a:prstGeom prst="rect">
            <a:avLst/>
          </a:prstGeom>
          <a:noFill/>
          <a:ln>
            <a:noFill/>
          </a:ln>
        </p:spPr>
        <p:txBody>
          <a:bodyPr anchorCtr="0" anchor="b" bIns="51425" lIns="51425" spcFirstLastPara="1" rIns="51425" wrap="square" tIns="5142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65" name="Google Shape;65;p15"/>
          <p:cNvSpPr txBox="1"/>
          <p:nvPr>
            <p:ph idx="1" type="body"/>
          </p:nvPr>
        </p:nvSpPr>
        <p:spPr>
          <a:xfrm>
            <a:off x="552450" y="1074075"/>
            <a:ext cx="4678052" cy="604181"/>
          </a:xfrm>
          <a:prstGeom prst="rect">
            <a:avLst/>
          </a:prstGeom>
          <a:noFill/>
          <a:ln>
            <a:noFill/>
          </a:ln>
        </p:spPr>
        <p:txBody>
          <a:bodyPr anchorCtr="0" anchor="t" bIns="34275" lIns="34275" spcFirstLastPara="1" rIns="34275" wrap="square" tIns="34275">
            <a:normAutofit/>
          </a:bodyPr>
          <a:lstStyle>
            <a:lvl1pPr indent="-298450" lvl="0" marL="457200" algn="l">
              <a:lnSpc>
                <a:spcPct val="100000"/>
              </a:lnSpc>
              <a:spcBef>
                <a:spcPts val="0"/>
              </a:spcBef>
              <a:spcAft>
                <a:spcPts val="0"/>
              </a:spcAft>
              <a:buSzPts val="1100"/>
              <a:buFont typeface="Arial"/>
              <a:buChar char="▪"/>
              <a:defRPr sz="1100"/>
            </a:lvl1pPr>
            <a:lvl2pPr indent="-298450" lvl="1" marL="914400" algn="l">
              <a:lnSpc>
                <a:spcPct val="100000"/>
              </a:lnSpc>
              <a:spcBef>
                <a:spcPts val="0"/>
              </a:spcBef>
              <a:spcAft>
                <a:spcPts val="0"/>
              </a:spcAft>
              <a:buSzPts val="1100"/>
              <a:buFont typeface="Arial"/>
              <a:buChar char="o"/>
              <a:defRPr sz="1100"/>
            </a:lvl2pPr>
            <a:lvl3pPr indent="-298450" lvl="2" marL="1371600" algn="l">
              <a:lnSpc>
                <a:spcPct val="100000"/>
              </a:lnSpc>
              <a:spcBef>
                <a:spcPts val="0"/>
              </a:spcBef>
              <a:spcAft>
                <a:spcPts val="0"/>
              </a:spcAft>
              <a:buSzPts val="1100"/>
              <a:buFont typeface="Arial"/>
              <a:buChar char="•"/>
              <a:defRPr sz="1100"/>
            </a:lvl3pPr>
            <a:lvl4pPr indent="-298450" lvl="3" marL="1828800" algn="l">
              <a:lnSpc>
                <a:spcPct val="100000"/>
              </a:lnSpc>
              <a:spcBef>
                <a:spcPts val="0"/>
              </a:spcBef>
              <a:spcAft>
                <a:spcPts val="0"/>
              </a:spcAft>
              <a:buSzPts val="1100"/>
              <a:buFont typeface="Arial"/>
              <a:buChar char="•"/>
              <a:defRPr sz="1100"/>
            </a:lvl4pPr>
            <a:lvl5pPr indent="-298450" lvl="4" marL="2286000" algn="l">
              <a:lnSpc>
                <a:spcPct val="100000"/>
              </a:lnSpc>
              <a:spcBef>
                <a:spcPts val="0"/>
              </a:spcBef>
              <a:spcAft>
                <a:spcPts val="0"/>
              </a:spcAft>
              <a:buSzPts val="1100"/>
              <a:buFont typeface="Arial"/>
              <a:buChar char="•"/>
              <a:defRPr sz="1100"/>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6" name="Google Shape;66;p15"/>
          <p:cNvSpPr txBox="1"/>
          <p:nvPr>
            <p:ph idx="2" type="body"/>
          </p:nvPr>
        </p:nvSpPr>
        <p:spPr>
          <a:xfrm>
            <a:off x="550069" y="736922"/>
            <a:ext cx="3793331" cy="329804"/>
          </a:xfrm>
          <a:prstGeom prst="rect">
            <a:avLst/>
          </a:prstGeom>
          <a:noFill/>
          <a:ln>
            <a:noFill/>
          </a:ln>
        </p:spPr>
        <p:txBody>
          <a:bodyPr anchorCtr="0" anchor="ctr"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7" name="Google Shape;67;p15"/>
          <p:cNvSpPr txBox="1"/>
          <p:nvPr>
            <p:ph idx="3" type="body"/>
          </p:nvPr>
        </p:nvSpPr>
        <p:spPr>
          <a:xfrm>
            <a:off x="550069" y="1841660"/>
            <a:ext cx="3793331" cy="329804"/>
          </a:xfrm>
          <a:prstGeom prst="rect">
            <a:avLst/>
          </a:prstGeom>
          <a:noFill/>
          <a:ln>
            <a:noFill/>
          </a:ln>
        </p:spPr>
        <p:txBody>
          <a:bodyPr anchorCtr="0" anchor="ctr"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8" name="Google Shape;68;p15"/>
          <p:cNvSpPr txBox="1"/>
          <p:nvPr>
            <p:ph idx="4" type="body"/>
          </p:nvPr>
        </p:nvSpPr>
        <p:spPr>
          <a:xfrm>
            <a:off x="550067" y="3041603"/>
            <a:ext cx="3793332" cy="329804"/>
          </a:xfrm>
          <a:prstGeom prst="rect">
            <a:avLst/>
          </a:prstGeom>
          <a:noFill/>
          <a:ln>
            <a:noFill/>
          </a:ln>
        </p:spPr>
        <p:txBody>
          <a:bodyPr anchorCtr="0" anchor="ctr"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69" name="Google Shape;69;p15"/>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pic>
        <p:nvPicPr>
          <p:cNvPr descr="shopee-logo-en.png" id="70" name="Google Shape;70;p15"/>
          <p:cNvPicPr preferRelativeResize="0"/>
          <p:nvPr/>
        </p:nvPicPr>
        <p:blipFill rotWithShape="1">
          <a:blip r:embed="rId2">
            <a:alphaModFix/>
          </a:blip>
          <a:srcRect b="0" l="0" r="71131" t="0"/>
          <a:stretch/>
        </p:blipFill>
        <p:spPr>
          <a:xfrm>
            <a:off x="155905" y="151934"/>
            <a:ext cx="337878" cy="3706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71" name="Shape 71"/>
        <p:cNvGrpSpPr/>
        <p:nvPr/>
      </p:nvGrpSpPr>
      <p:grpSpPr>
        <a:xfrm>
          <a:off x="0" y="0"/>
          <a:ext cx="0" cy="0"/>
          <a:chOff x="0" y="0"/>
          <a:chExt cx="0" cy="0"/>
        </a:xfrm>
      </p:grpSpPr>
      <p:sp>
        <p:nvSpPr>
          <p:cNvPr id="72" name="Google Shape;72;p16"/>
          <p:cNvSpPr txBox="1"/>
          <p:nvPr>
            <p:ph type="title"/>
          </p:nvPr>
        </p:nvSpPr>
        <p:spPr>
          <a:xfrm>
            <a:off x="552450" y="47625"/>
            <a:ext cx="8058370" cy="435433"/>
          </a:xfrm>
          <a:prstGeom prst="rect">
            <a:avLst/>
          </a:prstGeom>
          <a:noFill/>
          <a:ln>
            <a:noFill/>
          </a:ln>
        </p:spPr>
        <p:txBody>
          <a:bodyPr anchorCtr="0" anchor="b" bIns="51425" lIns="51425" spcFirstLastPara="1" rIns="51425" wrap="square" tIns="5142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73" name="Google Shape;73;p16"/>
          <p:cNvSpPr txBox="1"/>
          <p:nvPr>
            <p:ph idx="1" type="body"/>
          </p:nvPr>
        </p:nvSpPr>
        <p:spPr>
          <a:xfrm>
            <a:off x="552450" y="985966"/>
            <a:ext cx="8058370" cy="3263504"/>
          </a:xfrm>
          <a:prstGeom prst="rect">
            <a:avLst/>
          </a:prstGeom>
          <a:noFill/>
          <a:ln>
            <a:noFill/>
          </a:ln>
        </p:spPr>
        <p:txBody>
          <a:bodyPr anchorCtr="0" anchor="t"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4" name="Google Shape;74;p16"/>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mparison(Bullets)" showMasterSp="0">
  <p:cSld name="5_Comparison(Bullets)">
    <p:spTree>
      <p:nvGrpSpPr>
        <p:cNvPr id="75" name="Shape 75"/>
        <p:cNvGrpSpPr/>
        <p:nvPr/>
      </p:nvGrpSpPr>
      <p:grpSpPr>
        <a:xfrm>
          <a:off x="0" y="0"/>
          <a:ext cx="0" cy="0"/>
          <a:chOff x="0" y="0"/>
          <a:chExt cx="0" cy="0"/>
        </a:xfrm>
      </p:grpSpPr>
      <p:sp>
        <p:nvSpPr>
          <p:cNvPr id="76" name="Google Shape;76;p17"/>
          <p:cNvSpPr txBox="1"/>
          <p:nvPr>
            <p:ph idx="1" type="body"/>
          </p:nvPr>
        </p:nvSpPr>
        <p:spPr>
          <a:xfrm>
            <a:off x="801304" y="988995"/>
            <a:ext cx="3232953" cy="359875"/>
          </a:xfrm>
          <a:prstGeom prst="rect">
            <a:avLst/>
          </a:prstGeom>
          <a:noFill/>
          <a:ln>
            <a:noFill/>
          </a:ln>
        </p:spPr>
        <p:txBody>
          <a:bodyPr anchorCtr="0" anchor="b" bIns="34275" lIns="34275" spcFirstLastPara="1" rIns="34275" wrap="square" tIns="34275">
            <a:normAutofit/>
          </a:bodyPr>
          <a:lstStyle>
            <a:lvl1pPr indent="-228600" lvl="0" marL="457200" algn="l">
              <a:lnSpc>
                <a:spcPct val="100000"/>
              </a:lnSpc>
              <a:spcBef>
                <a:spcPts val="0"/>
              </a:spcBef>
              <a:spcAft>
                <a:spcPts val="0"/>
              </a:spcAft>
              <a:buClr>
                <a:srgbClr val="EE4D2D"/>
              </a:buClr>
              <a:buSzPts val="1500"/>
              <a:buFont typeface="Arial"/>
              <a:buNone/>
              <a:defRPr b="1" sz="1500">
                <a:solidFill>
                  <a:srgbClr val="EE4D2D"/>
                </a:solidFill>
              </a:defRPr>
            </a:lvl1pPr>
            <a:lvl2pPr indent="-228600" lvl="1" marL="914400" algn="l">
              <a:lnSpc>
                <a:spcPct val="100000"/>
              </a:lnSpc>
              <a:spcBef>
                <a:spcPts val="0"/>
              </a:spcBef>
              <a:spcAft>
                <a:spcPts val="0"/>
              </a:spcAft>
              <a:buClr>
                <a:srgbClr val="EE4D2D"/>
              </a:buClr>
              <a:buSzPts val="1500"/>
              <a:buFont typeface="Arial"/>
              <a:buNone/>
              <a:defRPr b="1" sz="1500">
                <a:solidFill>
                  <a:srgbClr val="EE4D2D"/>
                </a:solidFill>
              </a:defRPr>
            </a:lvl2pPr>
            <a:lvl3pPr indent="-228600" lvl="2" marL="1371600" algn="l">
              <a:lnSpc>
                <a:spcPct val="100000"/>
              </a:lnSpc>
              <a:spcBef>
                <a:spcPts val="0"/>
              </a:spcBef>
              <a:spcAft>
                <a:spcPts val="0"/>
              </a:spcAft>
              <a:buClr>
                <a:srgbClr val="EE4D2D"/>
              </a:buClr>
              <a:buSzPts val="1500"/>
              <a:buFont typeface="Arial"/>
              <a:buNone/>
              <a:defRPr b="1" sz="1500">
                <a:solidFill>
                  <a:srgbClr val="EE4D2D"/>
                </a:solidFill>
              </a:defRPr>
            </a:lvl3pPr>
            <a:lvl4pPr indent="-228600" lvl="3" marL="1828800" algn="l">
              <a:lnSpc>
                <a:spcPct val="100000"/>
              </a:lnSpc>
              <a:spcBef>
                <a:spcPts val="0"/>
              </a:spcBef>
              <a:spcAft>
                <a:spcPts val="0"/>
              </a:spcAft>
              <a:buClr>
                <a:srgbClr val="EE4D2D"/>
              </a:buClr>
              <a:buSzPts val="1500"/>
              <a:buFont typeface="Arial"/>
              <a:buNone/>
              <a:defRPr b="1" sz="1500">
                <a:solidFill>
                  <a:srgbClr val="EE4D2D"/>
                </a:solidFill>
              </a:defRPr>
            </a:lvl4pPr>
            <a:lvl5pPr indent="-228600" lvl="4" marL="2286000" algn="l">
              <a:lnSpc>
                <a:spcPct val="100000"/>
              </a:lnSpc>
              <a:spcBef>
                <a:spcPts val="0"/>
              </a:spcBef>
              <a:spcAft>
                <a:spcPts val="0"/>
              </a:spcAft>
              <a:buClr>
                <a:srgbClr val="EE4D2D"/>
              </a:buClr>
              <a:buSzPts val="1500"/>
              <a:buFont typeface="Arial"/>
              <a:buNone/>
              <a:defRPr b="1" sz="1500">
                <a:solidFill>
                  <a:srgbClr val="EE4D2D"/>
                </a:solidFill>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7" name="Google Shape;77;p17"/>
          <p:cNvSpPr txBox="1"/>
          <p:nvPr>
            <p:ph idx="2" type="body"/>
          </p:nvPr>
        </p:nvSpPr>
        <p:spPr>
          <a:xfrm>
            <a:off x="4973505" y="988995"/>
            <a:ext cx="3248876" cy="359875"/>
          </a:xfrm>
          <a:prstGeom prst="rect">
            <a:avLst/>
          </a:prstGeom>
          <a:noFill/>
          <a:ln>
            <a:noFill/>
          </a:ln>
        </p:spPr>
        <p:txBody>
          <a:bodyPr anchorCtr="0" anchor="b"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8" name="Google Shape;78;p17"/>
          <p:cNvSpPr txBox="1"/>
          <p:nvPr>
            <p:ph type="title"/>
          </p:nvPr>
        </p:nvSpPr>
        <p:spPr>
          <a:xfrm>
            <a:off x="552450" y="57150"/>
            <a:ext cx="8058370" cy="435433"/>
          </a:xfrm>
          <a:prstGeom prst="rect">
            <a:avLst/>
          </a:prstGeom>
          <a:noFill/>
          <a:ln>
            <a:noFill/>
          </a:ln>
        </p:spPr>
        <p:txBody>
          <a:bodyPr anchorCtr="0" anchor="b" bIns="51425" lIns="51425" spcFirstLastPara="1" rIns="51425" wrap="square" tIns="5142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79" name="Google Shape;79;p17"/>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cxnSp>
        <p:nvCxnSpPr>
          <p:cNvPr id="80" name="Google Shape;80;p17"/>
          <p:cNvCxnSpPr/>
          <p:nvPr/>
        </p:nvCxnSpPr>
        <p:spPr>
          <a:xfrm>
            <a:off x="554558" y="488414"/>
            <a:ext cx="8397213"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81" name="Google Shape;81;p17"/>
          <p:cNvPicPr preferRelativeResize="0"/>
          <p:nvPr/>
        </p:nvPicPr>
        <p:blipFill rotWithShape="1">
          <a:blip r:embed="rId2">
            <a:alphaModFix/>
          </a:blip>
          <a:srcRect b="0" l="0" r="71131" t="0"/>
          <a:stretch/>
        </p:blipFill>
        <p:spPr>
          <a:xfrm>
            <a:off x="155905" y="151934"/>
            <a:ext cx="337878" cy="37062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mparison(Numbers)" showMasterSp="0">
  <p:cSld name="6_Comparison(Numbers)">
    <p:spTree>
      <p:nvGrpSpPr>
        <p:cNvPr id="82" name="Shape 82"/>
        <p:cNvGrpSpPr/>
        <p:nvPr/>
      </p:nvGrpSpPr>
      <p:grpSpPr>
        <a:xfrm>
          <a:off x="0" y="0"/>
          <a:ext cx="0" cy="0"/>
          <a:chOff x="0" y="0"/>
          <a:chExt cx="0" cy="0"/>
        </a:xfrm>
      </p:grpSpPr>
      <p:sp>
        <p:nvSpPr>
          <p:cNvPr id="83" name="Google Shape;83;p18"/>
          <p:cNvSpPr txBox="1"/>
          <p:nvPr>
            <p:ph type="title"/>
          </p:nvPr>
        </p:nvSpPr>
        <p:spPr>
          <a:xfrm>
            <a:off x="552450" y="57150"/>
            <a:ext cx="8058370" cy="435433"/>
          </a:xfrm>
          <a:prstGeom prst="rect">
            <a:avLst/>
          </a:prstGeom>
          <a:noFill/>
          <a:ln>
            <a:noFill/>
          </a:ln>
        </p:spPr>
        <p:txBody>
          <a:bodyPr anchorCtr="0" anchor="b" bIns="51425" lIns="51425" spcFirstLastPara="1" rIns="51425" wrap="square" tIns="5142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84" name="Google Shape;84;p18"/>
          <p:cNvSpPr txBox="1"/>
          <p:nvPr>
            <p:ph idx="1" type="body"/>
          </p:nvPr>
        </p:nvSpPr>
        <p:spPr>
          <a:xfrm>
            <a:off x="4973505" y="1739763"/>
            <a:ext cx="3248876" cy="2613737"/>
          </a:xfrm>
          <a:prstGeom prst="rect">
            <a:avLst/>
          </a:prstGeom>
          <a:noFill/>
          <a:ln>
            <a:noFill/>
          </a:ln>
        </p:spPr>
        <p:txBody>
          <a:bodyPr anchorCtr="0" anchor="t" bIns="34275" lIns="34275" spcFirstLastPara="1" rIns="34275" wrap="square" tIns="34275">
            <a:normAutofit/>
          </a:bodyPr>
          <a:lstStyle>
            <a:lvl1pPr indent="-279400" lvl="0" marL="457200" algn="l">
              <a:lnSpc>
                <a:spcPct val="100000"/>
              </a:lnSpc>
              <a:spcBef>
                <a:spcPts val="0"/>
              </a:spcBef>
              <a:spcAft>
                <a:spcPts val="0"/>
              </a:spcAft>
              <a:buSzPts val="800"/>
              <a:buFont typeface="Arial"/>
              <a:buAutoNum type="arabicPeriod"/>
              <a:defRPr sz="800"/>
            </a:lvl1pPr>
            <a:lvl2pPr indent="-228600" lvl="1" marL="914400" algn="l">
              <a:lnSpc>
                <a:spcPct val="100000"/>
              </a:lnSpc>
              <a:spcBef>
                <a:spcPts val="0"/>
              </a:spcBef>
              <a:spcAft>
                <a:spcPts val="0"/>
              </a:spcAft>
              <a:buSzPts val="800"/>
              <a:buFont typeface="Arial"/>
              <a:buNone/>
              <a:defRPr sz="800"/>
            </a:lvl2pPr>
            <a:lvl3pPr indent="-228600" lvl="2" marL="1371600" algn="l">
              <a:lnSpc>
                <a:spcPct val="100000"/>
              </a:lnSpc>
              <a:spcBef>
                <a:spcPts val="0"/>
              </a:spcBef>
              <a:spcAft>
                <a:spcPts val="0"/>
              </a:spcAft>
              <a:buSzPts val="800"/>
              <a:buFont typeface="Arial"/>
              <a:buNone/>
              <a:defRPr sz="800"/>
            </a:lvl3pPr>
            <a:lvl4pPr indent="-228600" lvl="3" marL="1828800" algn="l">
              <a:lnSpc>
                <a:spcPct val="100000"/>
              </a:lnSpc>
              <a:spcBef>
                <a:spcPts val="0"/>
              </a:spcBef>
              <a:spcAft>
                <a:spcPts val="0"/>
              </a:spcAft>
              <a:buSzPts val="800"/>
              <a:buFont typeface="Arial"/>
              <a:buNone/>
              <a:defRPr sz="800"/>
            </a:lvl4pPr>
            <a:lvl5pPr indent="-228600" lvl="4" marL="2286000" algn="l">
              <a:lnSpc>
                <a:spcPct val="100000"/>
              </a:lnSpc>
              <a:spcBef>
                <a:spcPts val="0"/>
              </a:spcBef>
              <a:spcAft>
                <a:spcPts val="0"/>
              </a:spcAft>
              <a:buSzPts val="800"/>
              <a:buFont typeface="Arial"/>
              <a:buNone/>
              <a:defRPr sz="800"/>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85" name="Google Shape;85;p18"/>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8"/>
          <p:cNvSpPr txBox="1"/>
          <p:nvPr>
            <p:ph idx="2" type="body"/>
          </p:nvPr>
        </p:nvSpPr>
        <p:spPr>
          <a:xfrm>
            <a:off x="801304" y="988995"/>
            <a:ext cx="3232953" cy="359875"/>
          </a:xfrm>
          <a:prstGeom prst="rect">
            <a:avLst/>
          </a:prstGeom>
          <a:noFill/>
          <a:ln>
            <a:noFill/>
          </a:ln>
        </p:spPr>
        <p:txBody>
          <a:bodyPr anchorCtr="0" anchor="b"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87" name="Google Shape;87;p18"/>
          <p:cNvSpPr txBox="1"/>
          <p:nvPr>
            <p:ph idx="3" type="body"/>
          </p:nvPr>
        </p:nvSpPr>
        <p:spPr>
          <a:xfrm>
            <a:off x="4973505" y="988995"/>
            <a:ext cx="3248876" cy="359875"/>
          </a:xfrm>
          <a:prstGeom prst="rect">
            <a:avLst/>
          </a:prstGeom>
          <a:noFill/>
          <a:ln>
            <a:noFill/>
          </a:ln>
        </p:spPr>
        <p:txBody>
          <a:bodyPr anchorCtr="0" anchor="b" bIns="34275" lIns="34275" spcFirstLastPara="1" rIns="34275" wrap="square" tIns="34275">
            <a:norm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o"/>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cxnSp>
        <p:nvCxnSpPr>
          <p:cNvPr id="88" name="Google Shape;88;p18"/>
          <p:cNvCxnSpPr/>
          <p:nvPr/>
        </p:nvCxnSpPr>
        <p:spPr>
          <a:xfrm>
            <a:off x="554558" y="488414"/>
            <a:ext cx="8397213"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89" name="Google Shape;89;p18"/>
          <p:cNvPicPr preferRelativeResize="0"/>
          <p:nvPr/>
        </p:nvPicPr>
        <p:blipFill rotWithShape="1">
          <a:blip r:embed="rId2">
            <a:alphaModFix/>
          </a:blip>
          <a:srcRect b="0" l="0" r="71131" t="0"/>
          <a:stretch/>
        </p:blipFill>
        <p:spPr>
          <a:xfrm>
            <a:off x="155905" y="151934"/>
            <a:ext cx="337878" cy="370622"/>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Multiple Contents" showMasterSp="0">
  <p:cSld name="4_Multiple Contents">
    <p:spTree>
      <p:nvGrpSpPr>
        <p:cNvPr id="90" name="Shape 90"/>
        <p:cNvGrpSpPr/>
        <p:nvPr/>
      </p:nvGrpSpPr>
      <p:grpSpPr>
        <a:xfrm>
          <a:off x="0" y="0"/>
          <a:ext cx="0" cy="0"/>
          <a:chOff x="0" y="0"/>
          <a:chExt cx="0" cy="0"/>
        </a:xfrm>
      </p:grpSpPr>
      <p:sp>
        <p:nvSpPr>
          <p:cNvPr id="91" name="Google Shape;91;p19"/>
          <p:cNvSpPr txBox="1"/>
          <p:nvPr>
            <p:ph idx="1" type="body"/>
          </p:nvPr>
        </p:nvSpPr>
        <p:spPr>
          <a:xfrm>
            <a:off x="552450" y="2786971"/>
            <a:ext cx="3886200" cy="1714090"/>
          </a:xfrm>
          <a:prstGeom prst="rect">
            <a:avLst/>
          </a:prstGeom>
          <a:noFill/>
          <a:ln>
            <a:noFill/>
          </a:ln>
        </p:spPr>
        <p:txBody>
          <a:bodyPr anchorCtr="0" anchor="t" bIns="34275" lIns="34275" spcFirstLastPara="1" rIns="34275" wrap="square" tIns="34275">
            <a:normAutofit/>
          </a:bodyPr>
          <a:lstStyle>
            <a:lvl1pPr indent="-304800" lvl="0" marL="457200" algn="l">
              <a:lnSpc>
                <a:spcPct val="100000"/>
              </a:lnSpc>
              <a:spcBef>
                <a:spcPts val="0"/>
              </a:spcBef>
              <a:spcAft>
                <a:spcPts val="0"/>
              </a:spcAft>
              <a:buSzPts val="1200"/>
              <a:buFont typeface="Arial"/>
              <a:buChar char="▪"/>
              <a:defRPr sz="1200"/>
            </a:lvl1pPr>
            <a:lvl2pPr indent="-304800" lvl="1" marL="914400" algn="l">
              <a:lnSpc>
                <a:spcPct val="100000"/>
              </a:lnSpc>
              <a:spcBef>
                <a:spcPts val="0"/>
              </a:spcBef>
              <a:spcAft>
                <a:spcPts val="0"/>
              </a:spcAft>
              <a:buSzPts val="1200"/>
              <a:buFont typeface="Arial"/>
              <a:buChar char="o"/>
              <a:defRPr sz="1200"/>
            </a:lvl2pPr>
            <a:lvl3pPr indent="-304800" lvl="2" marL="1371600" algn="l">
              <a:lnSpc>
                <a:spcPct val="100000"/>
              </a:lnSpc>
              <a:spcBef>
                <a:spcPts val="0"/>
              </a:spcBef>
              <a:spcAft>
                <a:spcPts val="0"/>
              </a:spcAft>
              <a:buSzPts val="1200"/>
              <a:buFont typeface="Arial"/>
              <a:buChar char="•"/>
              <a:defRPr sz="1200"/>
            </a:lvl3pPr>
            <a:lvl4pPr indent="-304800" lvl="3" marL="1828800" algn="l">
              <a:lnSpc>
                <a:spcPct val="100000"/>
              </a:lnSpc>
              <a:spcBef>
                <a:spcPts val="0"/>
              </a:spcBef>
              <a:spcAft>
                <a:spcPts val="0"/>
              </a:spcAft>
              <a:buSzPts val="1200"/>
              <a:buFont typeface="Arial"/>
              <a:buChar char="•"/>
              <a:defRPr sz="1200"/>
            </a:lvl4pPr>
            <a:lvl5pPr indent="-304800" lvl="4" marL="2286000" algn="l">
              <a:lnSpc>
                <a:spcPct val="100000"/>
              </a:lnSpc>
              <a:spcBef>
                <a:spcPts val="0"/>
              </a:spcBef>
              <a:spcAft>
                <a:spcPts val="0"/>
              </a:spcAft>
              <a:buSzPts val="1200"/>
              <a:buFont typeface="Arial"/>
              <a:buChar char="•"/>
              <a:defRPr sz="1200"/>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92" name="Google Shape;92;p19"/>
          <p:cNvSpPr txBox="1"/>
          <p:nvPr>
            <p:ph type="title"/>
          </p:nvPr>
        </p:nvSpPr>
        <p:spPr>
          <a:xfrm>
            <a:off x="552450" y="47625"/>
            <a:ext cx="8058370" cy="435433"/>
          </a:xfrm>
          <a:prstGeom prst="rect">
            <a:avLst/>
          </a:prstGeom>
          <a:noFill/>
          <a:ln>
            <a:noFill/>
          </a:ln>
        </p:spPr>
        <p:txBody>
          <a:bodyPr anchorCtr="0" anchor="b" bIns="51425" lIns="51425" spcFirstLastPara="1" rIns="51425" wrap="square" tIns="51425">
            <a:normAutofit/>
          </a:bodyPr>
          <a:lstStyle>
            <a:lvl1pPr lvl="0" algn="l">
              <a:lnSpc>
                <a:spcPct val="90000"/>
              </a:lnSpc>
              <a:spcBef>
                <a:spcPts val="0"/>
              </a:spcBef>
              <a:spcAft>
                <a:spcPts val="0"/>
              </a:spcAft>
              <a:buClr>
                <a:srgbClr val="000000"/>
              </a:buClr>
              <a:buSzPts val="1400"/>
              <a:buNone/>
              <a:defRPr/>
            </a:lvl1pPr>
            <a:lvl2pPr lvl="1" algn="l">
              <a:lnSpc>
                <a:spcPct val="90000"/>
              </a:lnSpc>
              <a:spcBef>
                <a:spcPts val="0"/>
              </a:spcBef>
              <a:spcAft>
                <a:spcPts val="0"/>
              </a:spcAft>
              <a:buClr>
                <a:srgbClr val="000000"/>
              </a:buClr>
              <a:buSzPts val="1400"/>
              <a:buNone/>
              <a:defRPr/>
            </a:lvl2pPr>
            <a:lvl3pPr lvl="2" algn="l">
              <a:lnSpc>
                <a:spcPct val="90000"/>
              </a:lnSpc>
              <a:spcBef>
                <a:spcPts val="0"/>
              </a:spcBef>
              <a:spcAft>
                <a:spcPts val="0"/>
              </a:spcAft>
              <a:buClr>
                <a:srgbClr val="000000"/>
              </a:buClr>
              <a:buSzPts val="1400"/>
              <a:buNone/>
              <a:defRPr/>
            </a:lvl3pPr>
            <a:lvl4pPr lvl="3" algn="l">
              <a:lnSpc>
                <a:spcPct val="90000"/>
              </a:lnSpc>
              <a:spcBef>
                <a:spcPts val="0"/>
              </a:spcBef>
              <a:spcAft>
                <a:spcPts val="0"/>
              </a:spcAft>
              <a:buClr>
                <a:srgbClr val="000000"/>
              </a:buClr>
              <a:buSzPts val="1400"/>
              <a:buNone/>
              <a:defRPr/>
            </a:lvl4pPr>
            <a:lvl5pPr lvl="4" algn="l">
              <a:lnSpc>
                <a:spcPct val="90000"/>
              </a:lnSpc>
              <a:spcBef>
                <a:spcPts val="0"/>
              </a:spcBef>
              <a:spcAft>
                <a:spcPts val="0"/>
              </a:spcAft>
              <a:buClr>
                <a:srgbClr val="000000"/>
              </a:buClr>
              <a:buSzPts val="1400"/>
              <a:buNone/>
              <a:defRPr/>
            </a:lvl5pPr>
            <a:lvl6pPr lvl="5" algn="l">
              <a:lnSpc>
                <a:spcPct val="90000"/>
              </a:lnSpc>
              <a:spcBef>
                <a:spcPts val="0"/>
              </a:spcBef>
              <a:spcAft>
                <a:spcPts val="0"/>
              </a:spcAft>
              <a:buClr>
                <a:srgbClr val="000000"/>
              </a:buClr>
              <a:buSzPts val="1400"/>
              <a:buNone/>
              <a:defRPr/>
            </a:lvl6pPr>
            <a:lvl7pPr lvl="6" algn="l">
              <a:lnSpc>
                <a:spcPct val="90000"/>
              </a:lnSpc>
              <a:spcBef>
                <a:spcPts val="0"/>
              </a:spcBef>
              <a:spcAft>
                <a:spcPts val="0"/>
              </a:spcAft>
              <a:buClr>
                <a:srgbClr val="000000"/>
              </a:buClr>
              <a:buSzPts val="1400"/>
              <a:buNone/>
              <a:defRPr/>
            </a:lvl7pPr>
            <a:lvl8pPr lvl="7" algn="l">
              <a:lnSpc>
                <a:spcPct val="90000"/>
              </a:lnSpc>
              <a:spcBef>
                <a:spcPts val="0"/>
              </a:spcBef>
              <a:spcAft>
                <a:spcPts val="0"/>
              </a:spcAft>
              <a:buClr>
                <a:srgbClr val="000000"/>
              </a:buClr>
              <a:buSzPts val="1400"/>
              <a:buNone/>
              <a:defRPr/>
            </a:lvl8pPr>
            <a:lvl9pPr lvl="8" algn="l">
              <a:lnSpc>
                <a:spcPct val="90000"/>
              </a:lnSpc>
              <a:spcBef>
                <a:spcPts val="0"/>
              </a:spcBef>
              <a:spcAft>
                <a:spcPts val="0"/>
              </a:spcAft>
              <a:buClr>
                <a:srgbClr val="000000"/>
              </a:buClr>
              <a:buSzPts val="1400"/>
              <a:buNone/>
              <a:defRPr/>
            </a:lvl9pPr>
          </a:lstStyle>
          <a:p/>
        </p:txBody>
      </p:sp>
      <p:sp>
        <p:nvSpPr>
          <p:cNvPr id="93" name="Google Shape;93;p19"/>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cxnSp>
        <p:nvCxnSpPr>
          <p:cNvPr id="94" name="Google Shape;94;p19"/>
          <p:cNvCxnSpPr/>
          <p:nvPr/>
        </p:nvCxnSpPr>
        <p:spPr>
          <a:xfrm>
            <a:off x="554558" y="488414"/>
            <a:ext cx="8397213"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95" name="Google Shape;95;p19"/>
          <p:cNvPicPr preferRelativeResize="0"/>
          <p:nvPr/>
        </p:nvPicPr>
        <p:blipFill rotWithShape="1">
          <a:blip r:embed="rId2">
            <a:alphaModFix/>
          </a:blip>
          <a:srcRect b="0" l="0" r="71131" t="0"/>
          <a:stretch/>
        </p:blipFill>
        <p:spPr>
          <a:xfrm>
            <a:off x="155905" y="151934"/>
            <a:ext cx="337878" cy="37062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96" name="Shape 96"/>
        <p:cNvGrpSpPr/>
        <p:nvPr/>
      </p:nvGrpSpPr>
      <p:grpSpPr>
        <a:xfrm>
          <a:off x="0" y="0"/>
          <a:ext cx="0" cy="0"/>
          <a:chOff x="0" y="0"/>
          <a:chExt cx="0" cy="0"/>
        </a:xfrm>
      </p:grpSpPr>
      <p:sp>
        <p:nvSpPr>
          <p:cNvPr id="97" name="Google Shape;97;p20"/>
          <p:cNvSpPr txBox="1"/>
          <p:nvPr>
            <p:ph idx="10" type="dt"/>
          </p:nvPr>
        </p:nvSpPr>
        <p:spPr>
          <a:xfrm>
            <a:off x="628650" y="4767263"/>
            <a:ext cx="20574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99" name="Google Shape;99;p20"/>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algn="r">
              <a:lnSpc>
                <a:spcPct val="100000"/>
              </a:lnSpc>
              <a:spcBef>
                <a:spcPts val="0"/>
              </a:spcBef>
              <a:spcAft>
                <a:spcPts val="0"/>
              </a:spcAft>
              <a:buClr>
                <a:srgbClr val="888888"/>
              </a:buClr>
              <a:buSzPts val="900"/>
              <a:buFont typeface="Arial"/>
              <a:buNone/>
              <a:defRPr/>
            </a:lvl1pPr>
            <a:lvl2pPr indent="0" lvl="1" marL="0" algn="r">
              <a:lnSpc>
                <a:spcPct val="100000"/>
              </a:lnSpc>
              <a:spcBef>
                <a:spcPts val="0"/>
              </a:spcBef>
              <a:spcAft>
                <a:spcPts val="0"/>
              </a:spcAft>
              <a:buClr>
                <a:srgbClr val="888888"/>
              </a:buClr>
              <a:buSzPts val="900"/>
              <a:buFont typeface="Arial"/>
              <a:buNone/>
              <a:defRPr/>
            </a:lvl2pPr>
            <a:lvl3pPr indent="0" lvl="2" marL="0" algn="r">
              <a:lnSpc>
                <a:spcPct val="100000"/>
              </a:lnSpc>
              <a:spcBef>
                <a:spcPts val="0"/>
              </a:spcBef>
              <a:spcAft>
                <a:spcPts val="0"/>
              </a:spcAft>
              <a:buClr>
                <a:srgbClr val="888888"/>
              </a:buClr>
              <a:buSzPts val="900"/>
              <a:buFont typeface="Arial"/>
              <a:buNone/>
              <a:defRPr/>
            </a:lvl3pPr>
            <a:lvl4pPr indent="0" lvl="3" marL="0" algn="r">
              <a:lnSpc>
                <a:spcPct val="100000"/>
              </a:lnSpc>
              <a:spcBef>
                <a:spcPts val="0"/>
              </a:spcBef>
              <a:spcAft>
                <a:spcPts val="0"/>
              </a:spcAft>
              <a:buClr>
                <a:srgbClr val="888888"/>
              </a:buClr>
              <a:buSzPts val="900"/>
              <a:buFont typeface="Arial"/>
              <a:buNone/>
              <a:defRPr/>
            </a:lvl4pPr>
            <a:lvl5pPr indent="0" lvl="4" marL="0" algn="r">
              <a:lnSpc>
                <a:spcPct val="100000"/>
              </a:lnSpc>
              <a:spcBef>
                <a:spcPts val="0"/>
              </a:spcBef>
              <a:spcAft>
                <a:spcPts val="0"/>
              </a:spcAft>
              <a:buClr>
                <a:srgbClr val="888888"/>
              </a:buClr>
              <a:buSzPts val="900"/>
              <a:buFont typeface="Arial"/>
              <a:buNone/>
              <a:defRPr/>
            </a:lvl5pPr>
            <a:lvl6pPr indent="0" lvl="5" marL="0" algn="r">
              <a:lnSpc>
                <a:spcPct val="100000"/>
              </a:lnSpc>
              <a:spcBef>
                <a:spcPts val="0"/>
              </a:spcBef>
              <a:spcAft>
                <a:spcPts val="0"/>
              </a:spcAft>
              <a:buClr>
                <a:srgbClr val="888888"/>
              </a:buClr>
              <a:buSzPts val="900"/>
              <a:buFont typeface="Arial"/>
              <a:buNone/>
              <a:defRPr/>
            </a:lvl6pPr>
            <a:lvl7pPr indent="0" lvl="6" marL="0" algn="r">
              <a:lnSpc>
                <a:spcPct val="100000"/>
              </a:lnSpc>
              <a:spcBef>
                <a:spcPts val="0"/>
              </a:spcBef>
              <a:spcAft>
                <a:spcPts val="0"/>
              </a:spcAft>
              <a:buClr>
                <a:srgbClr val="888888"/>
              </a:buClr>
              <a:buSzPts val="900"/>
              <a:buFont typeface="Arial"/>
              <a:buNone/>
              <a:defRPr/>
            </a:lvl7pPr>
            <a:lvl8pPr indent="0" lvl="7" marL="0" algn="r">
              <a:lnSpc>
                <a:spcPct val="100000"/>
              </a:lnSpc>
              <a:spcBef>
                <a:spcPts val="0"/>
              </a:spcBef>
              <a:spcAft>
                <a:spcPts val="0"/>
              </a:spcAft>
              <a:buClr>
                <a:srgbClr val="888888"/>
              </a:buClr>
              <a:buSzPts val="900"/>
              <a:buFont typeface="Arial"/>
              <a:buNone/>
              <a:defRPr/>
            </a:lvl8pPr>
            <a:lvl9pPr indent="0" lvl="8" mar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1" showMasterSp="0">
  <p:cSld name="3_Sub Titles and Contents">
    <p:spTree>
      <p:nvGrpSpPr>
        <p:cNvPr id="100" name="Shape 100"/>
        <p:cNvGrpSpPr/>
        <p:nvPr/>
      </p:nvGrpSpPr>
      <p:grpSpPr>
        <a:xfrm>
          <a:off x="0" y="0"/>
          <a:ext cx="0" cy="0"/>
          <a:chOff x="0" y="0"/>
          <a:chExt cx="0" cy="0"/>
        </a:xfrm>
      </p:grpSpPr>
      <p:cxnSp>
        <p:nvCxnSpPr>
          <p:cNvPr id="101" name="Google Shape;101;p21"/>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102" name="Google Shape;102;p2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03" name="Google Shape;103;p21"/>
          <p:cNvSpPr txBox="1"/>
          <p:nvPr>
            <p:ph idx="1" type="body"/>
          </p:nvPr>
        </p:nvSpPr>
        <p:spPr>
          <a:xfrm>
            <a:off x="552450" y="1074075"/>
            <a:ext cx="46782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o"/>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4" name="Google Shape;104;p21"/>
          <p:cNvSpPr txBox="1"/>
          <p:nvPr>
            <p:ph idx="2" type="body"/>
          </p:nvPr>
        </p:nvSpPr>
        <p:spPr>
          <a:xfrm>
            <a:off x="550069" y="736922"/>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5" name="Google Shape;105;p21"/>
          <p:cNvSpPr txBox="1"/>
          <p:nvPr>
            <p:ph idx="3" type="body"/>
          </p:nvPr>
        </p:nvSpPr>
        <p:spPr>
          <a:xfrm>
            <a:off x="550069" y="1841660"/>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6" name="Google Shape;106;p21"/>
          <p:cNvSpPr txBox="1"/>
          <p:nvPr>
            <p:ph idx="4" type="body"/>
          </p:nvPr>
        </p:nvSpPr>
        <p:spPr>
          <a:xfrm>
            <a:off x="550067" y="3041603"/>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07" name="Google Shape;107;p21"/>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hopee-logo-en.png" id="108" name="Google Shape;108;p21"/>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TITLE_AND_BODY_1">
    <p:spTree>
      <p:nvGrpSpPr>
        <p:cNvPr id="109" name="Shape 109"/>
        <p:cNvGrpSpPr/>
        <p:nvPr/>
      </p:nvGrpSpPr>
      <p:grpSpPr>
        <a:xfrm>
          <a:off x="0" y="0"/>
          <a:ext cx="0" cy="0"/>
          <a:chOff x="0" y="0"/>
          <a:chExt cx="0" cy="0"/>
        </a:xfrm>
      </p:grpSpPr>
      <p:sp>
        <p:nvSpPr>
          <p:cNvPr id="110" name="Google Shape;110;p22"/>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111" name="Google Shape;111;p22"/>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112" name="Google Shape;112;p22"/>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3.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52450" y="47625"/>
            <a:ext cx="8058370" cy="435433"/>
          </a:xfrm>
          <a:prstGeom prst="rect">
            <a:avLst/>
          </a:prstGeom>
          <a:noFill/>
          <a:ln>
            <a:noFill/>
          </a:ln>
        </p:spPr>
        <p:txBody>
          <a:bodyPr anchorCtr="0" anchor="b" bIns="51425" lIns="51425" spcFirstLastPara="1" rIns="51425" wrap="square" tIns="51425">
            <a:normAutofit/>
          </a:bodyPr>
          <a:lstStyle>
            <a:lvl1pPr lvl="0"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1pPr>
            <a:lvl2pPr lvl="1"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1800"/>
              <a:buFont typeface="Arial"/>
              <a:buNone/>
              <a:defRPr b="1" i="0" sz="18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552450" y="985966"/>
            <a:ext cx="8058370" cy="3263504"/>
          </a:xfrm>
          <a:prstGeom prst="rect">
            <a:avLst/>
          </a:prstGeom>
          <a:noFill/>
          <a:ln>
            <a:noFill/>
          </a:ln>
        </p:spPr>
        <p:txBody>
          <a:bodyPr anchorCtr="0" anchor="t" bIns="34275" lIns="34275" spcFirstLastPara="1" rIns="34275" wrap="square" tIns="34275">
            <a:normAutofit/>
          </a:bodyPr>
          <a:lstStyle>
            <a:lvl1pPr indent="-317500" lvl="0" marL="4572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FF6600"/>
              </a:buClr>
              <a:buSzPts val="1400"/>
              <a:buFont typeface="Arial"/>
              <a:buChar char="o"/>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FF66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2" type="sldNum"/>
          </p:nvPr>
        </p:nvSpPr>
        <p:spPr>
          <a:xfrm>
            <a:off x="8790912" y="4805089"/>
            <a:ext cx="205242" cy="198191"/>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54" name="Google Shape;54;p13"/>
          <p:cNvCxnSpPr/>
          <p:nvPr/>
        </p:nvCxnSpPr>
        <p:spPr>
          <a:xfrm>
            <a:off x="554558" y="488414"/>
            <a:ext cx="8397213" cy="1"/>
          </a:xfrm>
          <a:prstGeom prst="straightConnector1">
            <a:avLst/>
          </a:prstGeom>
          <a:noFill/>
          <a:ln cap="flat" cmpd="sng" w="50800">
            <a:solidFill>
              <a:srgbClr val="EE4D2D"/>
            </a:solidFill>
            <a:prstDash val="solid"/>
            <a:round/>
            <a:headEnd len="sm" w="sm" type="none"/>
            <a:tailEnd len="sm" w="sm" type="none"/>
          </a:ln>
        </p:spPr>
      </p:cxnSp>
      <p:pic>
        <p:nvPicPr>
          <p:cNvPr descr="shopee-logo-en.png" id="55" name="Google Shape;55;p13"/>
          <p:cNvPicPr preferRelativeResize="0"/>
          <p:nvPr/>
        </p:nvPicPr>
        <p:blipFill rotWithShape="1">
          <a:blip r:embed="rId1">
            <a:alphaModFix/>
          </a:blip>
          <a:srcRect b="0" l="0" r="71131" t="0"/>
          <a:stretch/>
        </p:blipFill>
        <p:spPr>
          <a:xfrm>
            <a:off x="155905" y="151934"/>
            <a:ext cx="337878" cy="3706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developer.android.com/training/articles/security-confi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developer.android.com/training/safetynet"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github.com/sqlcipher/android-database-sqlciph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developer.android.com/training/articles/keyst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git.garena.com/shopee/ssz-client/android/supplychain/corelib/-/blob/dev/store-framework/store-base/src/main/java/com/shopee/sc/store/base/security/EncryptUtils.java" TargetMode="External"/><Relationship Id="rId4" Type="http://schemas.openxmlformats.org/officeDocument/2006/relationships/hyperlink" Target="https://developer.android.com/reference/java/security/KeyPairGenerator?hl=zh-cn" TargetMode="External"/><Relationship Id="rId5" Type="http://schemas.openxmlformats.org/officeDocument/2006/relationships/hyperlink" Target="https://developer.android.com/reference/javax/crypto/KeyGenerator?hl=zh-cn" TargetMode="External"/><Relationship Id="rId6" Type="http://schemas.openxmlformats.org/officeDocument/2006/relationships/hyperlink" Target="https://developer.android.com/reference/java/security/KeyStore?hl=zh-cn" TargetMode="External"/><Relationship Id="rId7" Type="http://schemas.openxmlformats.org/officeDocument/2006/relationships/hyperlink" Target="https://developer.android.com/reference/javax/crypto/Cipher" TargetMode="External"/><Relationship Id="rId8" Type="http://schemas.openxmlformats.org/officeDocument/2006/relationships/hyperlink" Target="https://developer.android.com/guide/topics/security/cryptograph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hyperlink" Target="https://blog.csdn.net/IT_GJW/article/details/80447947" TargetMode="External"/><Relationship Id="rId5" Type="http://schemas.openxmlformats.org/officeDocument/2006/relationships/hyperlink" Target="https://blog.csdn.net/tabactivity/article/details/78950379" TargetMode="External"/><Relationship Id="rId6" Type="http://schemas.openxmlformats.org/officeDocument/2006/relationships/hyperlink" Target="https://blog.csdn.net/luoshengyang/article/details/874468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s://github.com/iBotPeaches/Apktool" TargetMode="External"/><Relationship Id="rId4" Type="http://schemas.openxmlformats.org/officeDocument/2006/relationships/hyperlink" Target="https://sourceforge.net/projects/dex2jar/" TargetMode="External"/><Relationship Id="rId5" Type="http://schemas.openxmlformats.org/officeDocument/2006/relationships/hyperlink" Target="https://github.com/skylot/jadx" TargetMode="External"/><Relationship Id="rId6" Type="http://schemas.openxmlformats.org/officeDocument/2006/relationships/hyperlink" Target="http://jd.benow.ca/" TargetMode="External"/><Relationship Id="rId7" Type="http://schemas.openxmlformats.org/officeDocument/2006/relationships/hyperlink" Target="https://www.hex-rays.com/ida-pro/" TargetMode="External"/><Relationship Id="rId8" Type="http://schemas.openxmlformats.org/officeDocument/2006/relationships/hyperlink" Target="https://blog.csdn.net/c_kongfei/article/details/1132429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hyperlink" Target="https://www.guardsquare.com/proguard" TargetMode="External"/><Relationship Id="rId4" Type="http://schemas.openxmlformats.org/officeDocument/2006/relationships/hyperlink" Target="https://confluence.shopee.io/pages/viewpage.action?pageId=784414339" TargetMode="External"/><Relationship Id="rId5" Type="http://schemas.openxmlformats.org/officeDocument/2006/relationships/hyperlink" Target="https://www.jianshu.com/p/60e82aafcfd0/"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hyperlink" Target="https://www.jianshu.com/p/47a22863eee0" TargetMode="External"/><Relationship Id="rId4" Type="http://schemas.openxmlformats.org/officeDocument/2006/relationships/hyperlink" Target="https://blog.csdn.net/lz8362/article/details/54880952"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hyperlink" Target="https://github.com/obfuscator-llvm/obfuscator"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hyperlink" Target="https://blog.csdn.net/eastmoon502136/article/details/103703950"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www.cnblogs.com/baiqiantao/p/9286449.html" TargetMode="External"/><Relationship Id="rId4" Type="http://schemas.openxmlformats.org/officeDocument/2006/relationships/hyperlink" Target="https://zhuanlan.zhihu.com/p/7899726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4294967295" type="ctrTitle"/>
          </p:nvPr>
        </p:nvSpPr>
        <p:spPr>
          <a:xfrm>
            <a:off x="561095" y="2071203"/>
            <a:ext cx="8052900" cy="1059300"/>
          </a:xfrm>
          <a:prstGeom prst="rect">
            <a:avLst/>
          </a:prstGeom>
          <a:noFill/>
          <a:ln>
            <a:noFill/>
          </a:ln>
        </p:spPr>
        <p:txBody>
          <a:bodyPr anchorCtr="0" anchor="b" bIns="34250" lIns="34250" spcFirstLastPara="1" rIns="34250" wrap="square" tIns="34250">
            <a:normAutofit/>
          </a:bodyPr>
          <a:lstStyle/>
          <a:p>
            <a:pPr indent="0" lvl="0" marL="0" marR="0" rtl="0" algn="ctr">
              <a:lnSpc>
                <a:spcPct val="90000"/>
              </a:lnSpc>
              <a:spcBef>
                <a:spcPts val="0"/>
              </a:spcBef>
              <a:spcAft>
                <a:spcPts val="0"/>
              </a:spcAft>
              <a:buClr>
                <a:srgbClr val="000000"/>
              </a:buClr>
              <a:buSzPts val="3300"/>
              <a:buFont typeface="Arial"/>
              <a:buNone/>
            </a:pPr>
            <a:r>
              <a:rPr b="0" lang="en" sz="3300"/>
              <a:t>Android 安全浅析</a:t>
            </a:r>
            <a:endParaRPr b="0" i="0" sz="3300" u="none" cap="none" strike="noStrike">
              <a:solidFill>
                <a:srgbClr val="000000"/>
              </a:solidFill>
              <a:latin typeface="Arial"/>
              <a:ea typeface="Arial"/>
              <a:cs typeface="Arial"/>
              <a:sym typeface="Arial"/>
            </a:endParaRPr>
          </a:p>
        </p:txBody>
      </p:sp>
      <p:sp>
        <p:nvSpPr>
          <p:cNvPr id="118" name="Google Shape;118;p23"/>
          <p:cNvSpPr txBox="1"/>
          <p:nvPr>
            <p:ph idx="4294967295" type="subTitle"/>
          </p:nvPr>
        </p:nvSpPr>
        <p:spPr>
          <a:xfrm>
            <a:off x="561100" y="3215549"/>
            <a:ext cx="8052900" cy="398700"/>
          </a:xfrm>
          <a:prstGeom prst="rect">
            <a:avLst/>
          </a:prstGeom>
          <a:noFill/>
          <a:ln>
            <a:noFill/>
          </a:ln>
        </p:spPr>
        <p:txBody>
          <a:bodyPr anchorCtr="0" anchor="t" bIns="34250" lIns="34250" spcFirstLastPara="1" rIns="34250" wrap="square" tIns="34250">
            <a:normAutofit/>
          </a:bodyPr>
          <a:lstStyle/>
          <a:p>
            <a:pPr indent="-254000" lvl="0" marL="254000" marR="0" rtl="0" algn="ctr">
              <a:lnSpc>
                <a:spcPct val="90000"/>
              </a:lnSpc>
              <a:spcBef>
                <a:spcPts val="0"/>
              </a:spcBef>
              <a:spcAft>
                <a:spcPts val="0"/>
              </a:spcAft>
              <a:buClr>
                <a:srgbClr val="767171"/>
              </a:buClr>
              <a:buSzPts val="1500"/>
              <a:buFont typeface="Arial"/>
              <a:buNone/>
            </a:pPr>
            <a:r>
              <a:rPr lang="en" sz="1500">
                <a:solidFill>
                  <a:srgbClr val="767171"/>
                </a:solidFill>
              </a:rPr>
              <a:t>Supply Chain Android</a:t>
            </a:r>
            <a:endParaRPr sz="1500">
              <a:solidFill>
                <a:srgbClr val="767171"/>
              </a:solidFill>
            </a:endParaRPr>
          </a:p>
        </p:txBody>
      </p:sp>
      <p:sp>
        <p:nvSpPr>
          <p:cNvPr id="119" name="Google Shape;119;p23"/>
          <p:cNvSpPr txBox="1"/>
          <p:nvPr/>
        </p:nvSpPr>
        <p:spPr>
          <a:xfrm>
            <a:off x="3857100" y="3672025"/>
            <a:ext cx="142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767171"/>
                </a:solidFill>
              </a:rPr>
              <a:t>杨涛</a:t>
            </a:r>
            <a:endParaRPr>
              <a:solidFill>
                <a:srgbClr val="767171"/>
              </a:solidFill>
            </a:endParaRPr>
          </a:p>
          <a:p>
            <a:pPr indent="0" lvl="0" marL="0" rtl="0" algn="ctr">
              <a:spcBef>
                <a:spcPts val="0"/>
              </a:spcBef>
              <a:spcAft>
                <a:spcPts val="0"/>
              </a:spcAft>
              <a:buNone/>
            </a:pPr>
            <a:r>
              <a:rPr lang="en">
                <a:solidFill>
                  <a:srgbClr val="767171"/>
                </a:solidFill>
              </a:rPr>
              <a:t>2022.1.25</a:t>
            </a:r>
            <a:endParaRPr>
              <a:solidFill>
                <a:srgbClr val="76717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数字签名与报文加密</a:t>
            </a:r>
            <a:endParaRPr>
              <a:solidFill>
                <a:schemeClr val="dk1"/>
              </a:solidFill>
            </a:endParaRPr>
          </a:p>
        </p:txBody>
      </p:sp>
      <p:sp>
        <p:nvSpPr>
          <p:cNvPr id="212" name="Google Shape;212;p3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pic>
        <p:nvPicPr>
          <p:cNvPr id="213" name="Google Shape;213;p32"/>
          <p:cNvPicPr preferRelativeResize="0"/>
          <p:nvPr/>
        </p:nvPicPr>
        <p:blipFill>
          <a:blip r:embed="rId3">
            <a:alphaModFix/>
          </a:blip>
          <a:stretch>
            <a:fillRect/>
          </a:stretch>
        </p:blipFill>
        <p:spPr>
          <a:xfrm>
            <a:off x="1807800" y="1566863"/>
            <a:ext cx="4962525" cy="2009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Android网络安全解决方案</a:t>
            </a:r>
            <a:endParaRPr>
              <a:solidFill>
                <a:schemeClr val="dk1"/>
              </a:solidFill>
            </a:endParaRPr>
          </a:p>
        </p:txBody>
      </p:sp>
      <p:sp>
        <p:nvSpPr>
          <p:cNvPr id="219" name="Google Shape;219;p3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20" name="Google Shape;220;p33"/>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Android </a:t>
            </a:r>
            <a:r>
              <a:rPr lang="en"/>
              <a:t>默认网络限制</a:t>
            </a:r>
            <a:endParaRPr/>
          </a:p>
        </p:txBody>
      </p:sp>
      <p:sp>
        <p:nvSpPr>
          <p:cNvPr id="221" name="Google Shape;221;p33"/>
          <p:cNvSpPr txBox="1"/>
          <p:nvPr/>
        </p:nvSpPr>
        <p:spPr>
          <a:xfrm>
            <a:off x="707700" y="2069825"/>
            <a:ext cx="7728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​​&lt;network-security-config&gt;</a:t>
            </a:r>
            <a:endParaRPr/>
          </a:p>
          <a:p>
            <a:pPr indent="0" lvl="0" marL="0" rtl="0" algn="l">
              <a:spcBef>
                <a:spcPts val="0"/>
              </a:spcBef>
              <a:spcAft>
                <a:spcPts val="0"/>
              </a:spcAft>
              <a:buNone/>
            </a:pPr>
            <a:r>
              <a:rPr lang="en"/>
              <a:t>    </a:t>
            </a:r>
            <a:r>
              <a:rPr lang="en">
                <a:solidFill>
                  <a:srgbClr val="888888"/>
                </a:solidFill>
              </a:rPr>
              <a:t>&lt;!-- 默认允许所有明文通信 --&gt;</a:t>
            </a:r>
            <a:endParaRPr>
              <a:solidFill>
                <a:srgbClr val="888888"/>
              </a:solidFill>
            </a:endParaRPr>
          </a:p>
          <a:p>
            <a:pPr indent="0" lvl="0" marL="0" rtl="0" algn="l">
              <a:spcBef>
                <a:spcPts val="0"/>
              </a:spcBef>
              <a:spcAft>
                <a:spcPts val="0"/>
              </a:spcAft>
              <a:buNone/>
            </a:pPr>
            <a:r>
              <a:rPr lang="en"/>
              <a:t>    &lt;base-config cleartextTrafficPermitted="true"&gt;</a:t>
            </a:r>
            <a:endParaRPr/>
          </a:p>
          <a:p>
            <a:pPr indent="0" lvl="0" marL="0" rtl="0" algn="l">
              <a:spcBef>
                <a:spcPts val="0"/>
              </a:spcBef>
              <a:spcAft>
                <a:spcPts val="0"/>
              </a:spcAft>
              <a:buNone/>
            </a:pPr>
            <a:r>
              <a:rPr lang="en"/>
              <a:t>        &lt;trust-anchors&gt;</a:t>
            </a:r>
            <a:endParaRPr/>
          </a:p>
          <a:p>
            <a:pPr indent="0" lvl="0" marL="0" rtl="0" algn="l">
              <a:spcBef>
                <a:spcPts val="0"/>
              </a:spcBef>
              <a:spcAft>
                <a:spcPts val="0"/>
              </a:spcAft>
              <a:buNone/>
            </a:pPr>
            <a:r>
              <a:rPr lang="en"/>
              <a:t>	   </a:t>
            </a:r>
            <a:r>
              <a:rPr lang="en">
                <a:solidFill>
                  <a:srgbClr val="888888"/>
                </a:solidFill>
              </a:rPr>
              <a:t>&lt;!-- 信任系统预装 CA 证书 --&gt;</a:t>
            </a:r>
            <a:endParaRPr>
              <a:solidFill>
                <a:srgbClr val="888888"/>
              </a:solidFill>
            </a:endParaRPr>
          </a:p>
          <a:p>
            <a:pPr indent="0" lvl="0" marL="0" rtl="0" algn="l">
              <a:spcBef>
                <a:spcPts val="0"/>
              </a:spcBef>
              <a:spcAft>
                <a:spcPts val="0"/>
              </a:spcAft>
              <a:buNone/>
            </a:pPr>
            <a:r>
              <a:rPr lang="en"/>
              <a:t>            &lt;certificates src="system" overridePins="true" /&gt;</a:t>
            </a:r>
            <a:endParaRPr/>
          </a:p>
          <a:p>
            <a:pPr indent="0" lvl="0" marL="0" rtl="0" algn="l">
              <a:spcBef>
                <a:spcPts val="0"/>
              </a:spcBef>
              <a:spcAft>
                <a:spcPts val="0"/>
              </a:spcAft>
              <a:buNone/>
            </a:pPr>
            <a:r>
              <a:rPr lang="en"/>
              <a:t>	   </a:t>
            </a:r>
            <a:r>
              <a:rPr lang="en">
                <a:solidFill>
                  <a:srgbClr val="888888"/>
                </a:solidFill>
              </a:rPr>
              <a:t>&lt;!-- 信任用户添加的 CA 证书，Charles 和 Fiddler 抓包工具安装的证书属于此类 --&gt;</a:t>
            </a:r>
            <a:endParaRPr>
              <a:solidFill>
                <a:srgbClr val="888888"/>
              </a:solidFill>
            </a:endParaRPr>
          </a:p>
          <a:p>
            <a:pPr indent="0" lvl="0" marL="0" rtl="0" algn="l">
              <a:spcBef>
                <a:spcPts val="0"/>
              </a:spcBef>
              <a:spcAft>
                <a:spcPts val="0"/>
              </a:spcAft>
              <a:buNone/>
            </a:pPr>
            <a:r>
              <a:rPr lang="en"/>
              <a:t>            &lt;certificates src="user" overridePins="true" /&gt;</a:t>
            </a:r>
            <a:endParaRPr/>
          </a:p>
          <a:p>
            <a:pPr indent="0" lvl="0" marL="0" rtl="0" algn="l">
              <a:spcBef>
                <a:spcPts val="0"/>
              </a:spcBef>
              <a:spcAft>
                <a:spcPts val="0"/>
              </a:spcAft>
              <a:buNone/>
            </a:pPr>
            <a:r>
              <a:rPr lang="en"/>
              <a:t>        &lt;/trust-anchors&gt;</a:t>
            </a:r>
            <a:endParaRPr/>
          </a:p>
          <a:p>
            <a:pPr indent="0" lvl="0" marL="0" rtl="0" algn="l">
              <a:spcBef>
                <a:spcPts val="0"/>
              </a:spcBef>
              <a:spcAft>
                <a:spcPts val="0"/>
              </a:spcAft>
              <a:buNone/>
            </a:pPr>
            <a:r>
              <a:rPr lang="en"/>
              <a:t>    &lt;/base-config&gt;</a:t>
            </a:r>
            <a:endParaRPr/>
          </a:p>
          <a:p>
            <a:pPr indent="0" lvl="0" marL="0" rtl="0" algn="l">
              <a:spcBef>
                <a:spcPts val="0"/>
              </a:spcBef>
              <a:spcAft>
                <a:spcPts val="0"/>
              </a:spcAft>
              <a:buNone/>
            </a:pPr>
            <a:r>
              <a:rPr lang="en"/>
              <a:t>&lt;/network-security-config&gt;</a:t>
            </a:r>
            <a:endParaRPr/>
          </a:p>
        </p:txBody>
      </p:sp>
      <p:sp>
        <p:nvSpPr>
          <p:cNvPr id="222" name="Google Shape;222;p33"/>
          <p:cNvSpPr txBox="1"/>
          <p:nvPr/>
        </p:nvSpPr>
        <p:spPr>
          <a:xfrm>
            <a:off x="781750" y="1572375"/>
            <a:ext cx="511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Android 6.0（Marshmallow）（API 23）</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Android网络安全解决方案</a:t>
            </a:r>
            <a:endParaRPr>
              <a:solidFill>
                <a:schemeClr val="dk1"/>
              </a:solidFill>
            </a:endParaRPr>
          </a:p>
        </p:txBody>
      </p:sp>
      <p:sp>
        <p:nvSpPr>
          <p:cNvPr id="228" name="Google Shape;228;p3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29" name="Google Shape;229;p34"/>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Android 默认网络限制</a:t>
            </a:r>
            <a:endParaRPr/>
          </a:p>
        </p:txBody>
      </p:sp>
      <p:sp>
        <p:nvSpPr>
          <p:cNvPr id="230" name="Google Shape;230;p34"/>
          <p:cNvSpPr txBox="1"/>
          <p:nvPr/>
        </p:nvSpPr>
        <p:spPr>
          <a:xfrm>
            <a:off x="707700" y="2069825"/>
            <a:ext cx="7728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​​&lt;network-security-config&gt;</a:t>
            </a:r>
            <a:endParaRPr/>
          </a:p>
          <a:p>
            <a:pPr indent="0" lvl="0" marL="0" rtl="0" algn="l">
              <a:spcBef>
                <a:spcPts val="0"/>
              </a:spcBef>
              <a:spcAft>
                <a:spcPts val="0"/>
              </a:spcAft>
              <a:buNone/>
            </a:pPr>
            <a:r>
              <a:rPr lang="en"/>
              <a:t>    </a:t>
            </a:r>
            <a:r>
              <a:rPr lang="en">
                <a:solidFill>
                  <a:srgbClr val="888888"/>
                </a:solidFill>
              </a:rPr>
              <a:t>&lt;!-- 默认允许所有明文通信 --&gt;</a:t>
            </a:r>
            <a:endParaRPr>
              <a:solidFill>
                <a:srgbClr val="888888"/>
              </a:solidFill>
            </a:endParaRPr>
          </a:p>
          <a:p>
            <a:pPr indent="0" lvl="0" marL="0" rtl="0" algn="l">
              <a:spcBef>
                <a:spcPts val="0"/>
              </a:spcBef>
              <a:spcAft>
                <a:spcPts val="0"/>
              </a:spcAft>
              <a:buNone/>
            </a:pPr>
            <a:r>
              <a:rPr lang="en"/>
              <a:t>    &lt;base-config cleartextTrafficPermitted="true"&gt;</a:t>
            </a:r>
            <a:endParaRPr/>
          </a:p>
          <a:p>
            <a:pPr indent="0" lvl="0" marL="0" rtl="0" algn="l">
              <a:spcBef>
                <a:spcPts val="0"/>
              </a:spcBef>
              <a:spcAft>
                <a:spcPts val="0"/>
              </a:spcAft>
              <a:buNone/>
            </a:pPr>
            <a:r>
              <a:rPr lang="en"/>
              <a:t>        &lt;trust-anchors&gt;</a:t>
            </a:r>
            <a:endParaRPr/>
          </a:p>
          <a:p>
            <a:pPr indent="0" lvl="0" marL="0" rtl="0" algn="l">
              <a:spcBef>
                <a:spcPts val="0"/>
              </a:spcBef>
              <a:spcAft>
                <a:spcPts val="0"/>
              </a:spcAft>
              <a:buNone/>
            </a:pPr>
            <a:r>
              <a:rPr lang="en"/>
              <a:t>	   </a:t>
            </a:r>
            <a:r>
              <a:rPr lang="en">
                <a:solidFill>
                  <a:srgbClr val="888888"/>
                </a:solidFill>
              </a:rPr>
              <a:t>&lt;!-- 信任系统预装 CA 证书 --&gt;</a:t>
            </a:r>
            <a:endParaRPr>
              <a:solidFill>
                <a:srgbClr val="888888"/>
              </a:solidFill>
            </a:endParaRPr>
          </a:p>
          <a:p>
            <a:pPr indent="0" lvl="0" marL="0" rtl="0" algn="l">
              <a:spcBef>
                <a:spcPts val="0"/>
              </a:spcBef>
              <a:spcAft>
                <a:spcPts val="0"/>
              </a:spcAft>
              <a:buNone/>
            </a:pPr>
            <a:r>
              <a:rPr lang="en"/>
              <a:t>            &lt;certificates src="system" overridePins="true" /&gt;</a:t>
            </a:r>
            <a:endParaRPr/>
          </a:p>
          <a:p>
            <a:pPr indent="0" lvl="0" marL="0" rtl="0" algn="l">
              <a:spcBef>
                <a:spcPts val="0"/>
              </a:spcBef>
              <a:spcAft>
                <a:spcPts val="0"/>
              </a:spcAft>
              <a:buNone/>
            </a:pPr>
            <a:r>
              <a:rPr lang="en"/>
              <a:t>        &lt;/trust-anchors&gt;</a:t>
            </a:r>
            <a:endParaRPr/>
          </a:p>
          <a:p>
            <a:pPr indent="0" lvl="0" marL="0" rtl="0" algn="l">
              <a:spcBef>
                <a:spcPts val="0"/>
              </a:spcBef>
              <a:spcAft>
                <a:spcPts val="0"/>
              </a:spcAft>
              <a:buNone/>
            </a:pPr>
            <a:r>
              <a:rPr lang="en"/>
              <a:t>    &lt;/base-config&gt;</a:t>
            </a:r>
            <a:endParaRPr/>
          </a:p>
          <a:p>
            <a:pPr indent="0" lvl="0" marL="0" rtl="0" algn="l">
              <a:spcBef>
                <a:spcPts val="0"/>
              </a:spcBef>
              <a:spcAft>
                <a:spcPts val="0"/>
              </a:spcAft>
              <a:buNone/>
            </a:pPr>
            <a:r>
              <a:rPr lang="en"/>
              <a:t>&lt;/network-security-config&gt;</a:t>
            </a:r>
            <a:endParaRPr/>
          </a:p>
        </p:txBody>
      </p:sp>
      <p:sp>
        <p:nvSpPr>
          <p:cNvPr id="231" name="Google Shape;231;p34"/>
          <p:cNvSpPr txBox="1"/>
          <p:nvPr/>
        </p:nvSpPr>
        <p:spPr>
          <a:xfrm>
            <a:off x="781750" y="1572375"/>
            <a:ext cx="511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Android 7.0</a:t>
            </a:r>
            <a:r>
              <a:rPr b="1" lang="en" sz="1500">
                <a:solidFill>
                  <a:srgbClr val="333333"/>
                </a:solidFill>
                <a:highlight>
                  <a:srgbClr val="FFFFFF"/>
                </a:highlight>
                <a:latin typeface="Roboto"/>
                <a:ea typeface="Roboto"/>
                <a:cs typeface="Roboto"/>
                <a:sym typeface="Roboto"/>
              </a:rPr>
              <a:t>（Nougat</a:t>
            </a:r>
            <a:r>
              <a:rPr b="1" lang="en" sz="1500">
                <a:solidFill>
                  <a:srgbClr val="333333"/>
                </a:solidFill>
                <a:highlight>
                  <a:srgbClr val="FFFFFF"/>
                </a:highlight>
                <a:latin typeface="Roboto"/>
                <a:ea typeface="Roboto"/>
                <a:cs typeface="Roboto"/>
                <a:sym typeface="Roboto"/>
              </a:rPr>
              <a:t>）</a:t>
            </a:r>
            <a:r>
              <a:rPr b="1" lang="en" sz="1500">
                <a:solidFill>
                  <a:srgbClr val="333333"/>
                </a:solidFill>
                <a:highlight>
                  <a:srgbClr val="FFFFFF"/>
                </a:highlight>
                <a:latin typeface="Roboto"/>
                <a:ea typeface="Roboto"/>
                <a:cs typeface="Roboto"/>
                <a:sym typeface="Roboto"/>
              </a:rPr>
              <a:t>（</a:t>
            </a:r>
            <a:r>
              <a:rPr b="1" lang="en" sz="1500">
                <a:solidFill>
                  <a:srgbClr val="333333"/>
                </a:solidFill>
                <a:highlight>
                  <a:srgbClr val="FFFFFF"/>
                </a:highlight>
                <a:latin typeface="Roboto"/>
                <a:ea typeface="Roboto"/>
                <a:cs typeface="Roboto"/>
                <a:sym typeface="Roboto"/>
              </a:rPr>
              <a:t>API 24）</a:t>
            </a:r>
            <a:endParaRPr b="1" sz="1700"/>
          </a:p>
        </p:txBody>
      </p:sp>
      <p:sp>
        <p:nvSpPr>
          <p:cNvPr id="232" name="Google Shape;232;p34"/>
          <p:cNvSpPr txBox="1"/>
          <p:nvPr/>
        </p:nvSpPr>
        <p:spPr>
          <a:xfrm>
            <a:off x="707700" y="4193825"/>
            <a:ext cx="511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highlight>
                  <a:srgbClr val="FFFFFF"/>
                </a:highlight>
                <a:latin typeface="Roboto"/>
                <a:ea typeface="Roboto"/>
                <a:cs typeface="Roboto"/>
                <a:sym typeface="Roboto"/>
              </a:rPr>
              <a:t>Https 请求无法通过抓包工具配置的证书进行抓包</a:t>
            </a:r>
            <a:endParaRPr>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Android网络安全解决方案</a:t>
            </a:r>
            <a:endParaRPr>
              <a:solidFill>
                <a:schemeClr val="dk1"/>
              </a:solidFill>
            </a:endParaRPr>
          </a:p>
        </p:txBody>
      </p:sp>
      <p:sp>
        <p:nvSpPr>
          <p:cNvPr id="238" name="Google Shape;238;p3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39" name="Google Shape;239;p35"/>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Android 默认网络限制</a:t>
            </a:r>
            <a:endParaRPr/>
          </a:p>
        </p:txBody>
      </p:sp>
      <p:sp>
        <p:nvSpPr>
          <p:cNvPr id="240" name="Google Shape;240;p35"/>
          <p:cNvSpPr txBox="1"/>
          <p:nvPr/>
        </p:nvSpPr>
        <p:spPr>
          <a:xfrm>
            <a:off x="707700" y="2069825"/>
            <a:ext cx="77286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​​&lt;network-security-config&gt;</a:t>
            </a:r>
            <a:endParaRPr/>
          </a:p>
          <a:p>
            <a:pPr indent="0" lvl="0" marL="0" rtl="0" algn="l">
              <a:spcBef>
                <a:spcPts val="0"/>
              </a:spcBef>
              <a:spcAft>
                <a:spcPts val="0"/>
              </a:spcAft>
              <a:buNone/>
            </a:pPr>
            <a:r>
              <a:rPr lang="en"/>
              <a:t>    </a:t>
            </a:r>
            <a:r>
              <a:rPr lang="en">
                <a:solidFill>
                  <a:srgbClr val="888888"/>
                </a:solidFill>
              </a:rPr>
              <a:t>&lt;!-- 默认</a:t>
            </a:r>
            <a:r>
              <a:rPr lang="en">
                <a:solidFill>
                  <a:srgbClr val="888888"/>
                </a:solidFill>
              </a:rPr>
              <a:t>禁止</a:t>
            </a:r>
            <a:r>
              <a:rPr lang="en">
                <a:solidFill>
                  <a:srgbClr val="888888"/>
                </a:solidFill>
              </a:rPr>
              <a:t>所有明文通信 --&gt;</a:t>
            </a:r>
            <a:endParaRPr>
              <a:solidFill>
                <a:srgbClr val="888888"/>
              </a:solidFill>
            </a:endParaRPr>
          </a:p>
          <a:p>
            <a:pPr indent="0" lvl="0" marL="0" rtl="0" algn="l">
              <a:spcBef>
                <a:spcPts val="0"/>
              </a:spcBef>
              <a:spcAft>
                <a:spcPts val="0"/>
              </a:spcAft>
              <a:buNone/>
            </a:pPr>
            <a:r>
              <a:rPr lang="en"/>
              <a:t>    &lt;base-config cleartextTrafficPermitted="false"&gt;</a:t>
            </a:r>
            <a:endParaRPr/>
          </a:p>
          <a:p>
            <a:pPr indent="0" lvl="0" marL="0" rtl="0" algn="l">
              <a:spcBef>
                <a:spcPts val="0"/>
              </a:spcBef>
              <a:spcAft>
                <a:spcPts val="0"/>
              </a:spcAft>
              <a:buNone/>
            </a:pPr>
            <a:r>
              <a:rPr lang="en"/>
              <a:t>        &lt;trust-anchors&gt;</a:t>
            </a:r>
            <a:endParaRPr/>
          </a:p>
          <a:p>
            <a:pPr indent="0" lvl="0" marL="0" rtl="0" algn="l">
              <a:spcBef>
                <a:spcPts val="0"/>
              </a:spcBef>
              <a:spcAft>
                <a:spcPts val="0"/>
              </a:spcAft>
              <a:buNone/>
            </a:pPr>
            <a:r>
              <a:rPr lang="en"/>
              <a:t>	   </a:t>
            </a:r>
            <a:r>
              <a:rPr lang="en">
                <a:solidFill>
                  <a:srgbClr val="888888"/>
                </a:solidFill>
              </a:rPr>
              <a:t>&lt;!-- 信任系统预装 CA 证书 --&gt;</a:t>
            </a:r>
            <a:endParaRPr>
              <a:solidFill>
                <a:srgbClr val="888888"/>
              </a:solidFill>
            </a:endParaRPr>
          </a:p>
          <a:p>
            <a:pPr indent="0" lvl="0" marL="0" rtl="0" algn="l">
              <a:spcBef>
                <a:spcPts val="0"/>
              </a:spcBef>
              <a:spcAft>
                <a:spcPts val="0"/>
              </a:spcAft>
              <a:buNone/>
            </a:pPr>
            <a:r>
              <a:rPr lang="en"/>
              <a:t>            &lt;certificates src="system" overridePins="true" /&gt;</a:t>
            </a:r>
            <a:endParaRPr/>
          </a:p>
          <a:p>
            <a:pPr indent="0" lvl="0" marL="0" rtl="0" algn="l">
              <a:spcBef>
                <a:spcPts val="0"/>
              </a:spcBef>
              <a:spcAft>
                <a:spcPts val="0"/>
              </a:spcAft>
              <a:buNone/>
            </a:pPr>
            <a:r>
              <a:rPr lang="en"/>
              <a:t>        &lt;/trust-anchors&gt;</a:t>
            </a:r>
            <a:endParaRPr/>
          </a:p>
          <a:p>
            <a:pPr indent="0" lvl="0" marL="0" rtl="0" algn="l">
              <a:spcBef>
                <a:spcPts val="0"/>
              </a:spcBef>
              <a:spcAft>
                <a:spcPts val="0"/>
              </a:spcAft>
              <a:buNone/>
            </a:pPr>
            <a:r>
              <a:rPr lang="en"/>
              <a:t>    &lt;/base-config&gt;</a:t>
            </a:r>
            <a:endParaRPr/>
          </a:p>
          <a:p>
            <a:pPr indent="0" lvl="0" marL="0" rtl="0" algn="l">
              <a:spcBef>
                <a:spcPts val="0"/>
              </a:spcBef>
              <a:spcAft>
                <a:spcPts val="0"/>
              </a:spcAft>
              <a:buNone/>
            </a:pPr>
            <a:r>
              <a:rPr lang="en"/>
              <a:t>&lt;/network-security-config&gt;</a:t>
            </a:r>
            <a:endParaRPr/>
          </a:p>
        </p:txBody>
      </p:sp>
      <p:sp>
        <p:nvSpPr>
          <p:cNvPr id="241" name="Google Shape;241;p35"/>
          <p:cNvSpPr txBox="1"/>
          <p:nvPr/>
        </p:nvSpPr>
        <p:spPr>
          <a:xfrm>
            <a:off x="781750" y="1572375"/>
            <a:ext cx="511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Android 9.0（</a:t>
            </a:r>
            <a:r>
              <a:rPr b="1" lang="en" sz="1500">
                <a:solidFill>
                  <a:srgbClr val="333333"/>
                </a:solidFill>
                <a:highlight>
                  <a:srgbClr val="FFFFFF"/>
                </a:highlight>
                <a:latin typeface="Roboto"/>
                <a:ea typeface="Roboto"/>
                <a:cs typeface="Roboto"/>
                <a:sym typeface="Roboto"/>
              </a:rPr>
              <a:t>Pie</a:t>
            </a:r>
            <a:r>
              <a:rPr b="1" lang="en" sz="1500">
                <a:solidFill>
                  <a:srgbClr val="333333"/>
                </a:solidFill>
                <a:highlight>
                  <a:srgbClr val="FFFFFF"/>
                </a:highlight>
                <a:latin typeface="Roboto"/>
                <a:ea typeface="Roboto"/>
                <a:cs typeface="Roboto"/>
                <a:sym typeface="Roboto"/>
              </a:rPr>
              <a:t>）（API 28）</a:t>
            </a:r>
            <a:endParaRPr b="1" sz="1700"/>
          </a:p>
        </p:txBody>
      </p:sp>
      <p:sp>
        <p:nvSpPr>
          <p:cNvPr id="242" name="Google Shape;242;p35"/>
          <p:cNvSpPr txBox="1"/>
          <p:nvPr/>
        </p:nvSpPr>
        <p:spPr>
          <a:xfrm>
            <a:off x="707700" y="4193813"/>
            <a:ext cx="5116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0000"/>
                </a:solidFill>
                <a:highlight>
                  <a:srgbClr val="FFFFFF"/>
                </a:highlight>
                <a:latin typeface="Roboto"/>
                <a:ea typeface="Roboto"/>
                <a:cs typeface="Roboto"/>
                <a:sym typeface="Roboto"/>
              </a:rPr>
              <a:t>Http 请求都无法响应</a:t>
            </a:r>
            <a:endParaRPr>
              <a:solidFill>
                <a:srgbClr val="FF0000"/>
              </a:solidFill>
            </a:endParaRPr>
          </a:p>
        </p:txBody>
      </p:sp>
      <p:sp>
        <p:nvSpPr>
          <p:cNvPr id="243" name="Google Shape;243;p35"/>
          <p:cNvSpPr txBox="1"/>
          <p:nvPr/>
        </p:nvSpPr>
        <p:spPr>
          <a:xfrm>
            <a:off x="707700" y="4610500"/>
            <a:ext cx="85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网络安全配置指导文档：</a:t>
            </a:r>
            <a:r>
              <a:rPr lang="en" u="sng">
                <a:solidFill>
                  <a:schemeClr val="hlink"/>
                </a:solidFill>
                <a:hlinkClick r:id="rId3"/>
              </a:rPr>
              <a:t>https://developer.android.com/training/articles/security-config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Android网络安全解决方案</a:t>
            </a:r>
            <a:endParaRPr>
              <a:solidFill>
                <a:schemeClr val="dk1"/>
              </a:solidFill>
            </a:endParaRPr>
          </a:p>
        </p:txBody>
      </p:sp>
      <p:sp>
        <p:nvSpPr>
          <p:cNvPr id="249" name="Google Shape;249;p3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50" name="Google Shape;250;p36"/>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官方提供的安全解决方案</a:t>
            </a:r>
            <a:endParaRPr/>
          </a:p>
        </p:txBody>
      </p:sp>
      <p:sp>
        <p:nvSpPr>
          <p:cNvPr id="251" name="Google Shape;251;p36"/>
          <p:cNvSpPr txBox="1"/>
          <p:nvPr/>
        </p:nvSpPr>
        <p:spPr>
          <a:xfrm>
            <a:off x="552450" y="1314963"/>
            <a:ext cx="7710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SafetyNet API 保护应用免遭各种安全威胁，包括设备篡改、不良网址、潜在的有害应用以及虚假用户等。参考资料：</a:t>
            </a:r>
            <a:r>
              <a:rPr lang="en" u="sng">
                <a:solidFill>
                  <a:schemeClr val="hlink"/>
                </a:solidFill>
                <a:hlinkClick r:id="rId3"/>
              </a:rPr>
              <a:t>https://developer.android.com/training/safetynet</a:t>
            </a:r>
            <a:endParaRPr/>
          </a:p>
        </p:txBody>
      </p:sp>
      <p:pic>
        <p:nvPicPr>
          <p:cNvPr id="252" name="Google Shape;252;p36"/>
          <p:cNvPicPr preferRelativeResize="0"/>
          <p:nvPr/>
        </p:nvPicPr>
        <p:blipFill>
          <a:blip r:embed="rId4">
            <a:alphaModFix/>
          </a:blip>
          <a:stretch>
            <a:fillRect/>
          </a:stretch>
        </p:blipFill>
        <p:spPr>
          <a:xfrm>
            <a:off x="987450" y="2090250"/>
            <a:ext cx="6576215" cy="25849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Android 网络安全</a:t>
            </a:r>
            <a:endParaRPr b="1" sz="1800"/>
          </a:p>
        </p:txBody>
      </p:sp>
      <p:sp>
        <p:nvSpPr>
          <p:cNvPr id="258" name="Google Shape;258;p3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59" name="Google Shape;259;p37"/>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小结</a:t>
            </a:r>
            <a:endParaRPr/>
          </a:p>
        </p:txBody>
      </p:sp>
      <p:sp>
        <p:nvSpPr>
          <p:cNvPr id="260" name="Google Shape;260;p37"/>
          <p:cNvSpPr txBox="1"/>
          <p:nvPr/>
        </p:nvSpPr>
        <p:spPr>
          <a:xfrm>
            <a:off x="1409050" y="1617450"/>
            <a:ext cx="7074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网络安全措施包括但不限于：</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更强的安全协议</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强化身份识别</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更安全的加密算法</a:t>
            </a:r>
            <a:endParaRPr/>
          </a:p>
          <a:p>
            <a:pPr indent="0" lvl="0" marL="45720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8"/>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Android 存储安全</a:t>
            </a:r>
            <a:endParaRPr b="1" sz="1800"/>
          </a:p>
        </p:txBody>
      </p:sp>
      <p:sp>
        <p:nvSpPr>
          <p:cNvPr id="266" name="Google Shape;266;p38"/>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67" name="Google Shape;267;p38"/>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02</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268" name="Google Shape;268;p38"/>
          <p:cNvSpPr txBox="1"/>
          <p:nvPr/>
        </p:nvSpPr>
        <p:spPr>
          <a:xfrm>
            <a:off x="1184775" y="2798700"/>
            <a:ext cx="181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Android 存储安全</a:t>
            </a:r>
            <a:endParaRPr b="1" sz="1600">
              <a:solidFill>
                <a:schemeClr val="lt1"/>
              </a:solidFill>
            </a:endParaRPr>
          </a:p>
        </p:txBody>
      </p:sp>
      <p:sp>
        <p:nvSpPr>
          <p:cNvPr id="269" name="Google Shape;269;p38"/>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270" name="Google Shape;270;p3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71" name="Google Shape;271;p38"/>
          <p:cNvSpPr txBox="1"/>
          <p:nvPr/>
        </p:nvSpPr>
        <p:spPr>
          <a:xfrm>
            <a:off x="4095100" y="1724975"/>
            <a:ext cx="3716100" cy="877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存储加密</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密钥保存</a:t>
            </a:r>
            <a:endParaRPr b="1" sz="15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存储加密</a:t>
            </a:r>
            <a:endParaRPr>
              <a:solidFill>
                <a:schemeClr val="dk1"/>
              </a:solidFill>
            </a:endParaRPr>
          </a:p>
        </p:txBody>
      </p:sp>
      <p:sp>
        <p:nvSpPr>
          <p:cNvPr id="277" name="Google Shape;277;p3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78" name="Google Shape;278;p39"/>
          <p:cNvSpPr txBox="1"/>
          <p:nvPr/>
        </p:nvSpPr>
        <p:spPr>
          <a:xfrm>
            <a:off x="552450" y="1506750"/>
            <a:ext cx="5116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运行时数据：内存</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持久化数据：文件、网络</a:t>
            </a:r>
            <a:endParaRPr/>
          </a:p>
        </p:txBody>
      </p:sp>
      <p:sp>
        <p:nvSpPr>
          <p:cNvPr id="279" name="Google Shape;279;p39"/>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Android存储</a:t>
            </a:r>
            <a:endParaRPr/>
          </a:p>
        </p:txBody>
      </p:sp>
      <p:sp>
        <p:nvSpPr>
          <p:cNvPr id="280" name="Google Shape;280;p39"/>
          <p:cNvSpPr txBox="1"/>
          <p:nvPr/>
        </p:nvSpPr>
        <p:spPr>
          <a:xfrm>
            <a:off x="552450" y="2842700"/>
            <a:ext cx="7673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内存安全</a:t>
            </a:r>
            <a:r>
              <a:rPr lang="en"/>
              <a:t>更仰仗程序的代码安全，反Dump内存主要靠反调试手段，下一部分有涉及。</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这一部分主要讨论</a:t>
            </a:r>
            <a:r>
              <a:rPr b="1" lang="en"/>
              <a:t>文件安全</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存储加密</a:t>
            </a:r>
            <a:endParaRPr>
              <a:solidFill>
                <a:schemeClr val="dk1"/>
              </a:solidFill>
            </a:endParaRPr>
          </a:p>
        </p:txBody>
      </p:sp>
      <p:sp>
        <p:nvSpPr>
          <p:cNvPr id="286" name="Google Shape;286;p4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87" name="Google Shape;287;p40"/>
          <p:cNvSpPr txBox="1"/>
          <p:nvPr/>
        </p:nvSpPr>
        <p:spPr>
          <a:xfrm>
            <a:off x="506350" y="1555275"/>
            <a:ext cx="85815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文件存储：</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SharedPreferences：主要考虑对key、value进行加解密。</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数据库：可以考虑写读数据库前，先对数据进行加解密；也可以对数据库文件加密（</a:t>
            </a:r>
            <a:r>
              <a:rPr lang="en" u="sng">
                <a:solidFill>
                  <a:schemeClr val="hlink"/>
                </a:solidFill>
                <a:hlinkClick r:id="rId3"/>
              </a:rPr>
              <a:t>SQLCipher</a:t>
            </a:r>
            <a:r>
              <a:rPr lang="en"/>
              <a: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其他文件：对文件数据流加解密。</a:t>
            </a:r>
            <a:endParaRPr/>
          </a:p>
        </p:txBody>
      </p:sp>
      <p:sp>
        <p:nvSpPr>
          <p:cNvPr id="288" name="Google Shape;288;p40"/>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存储加密</a:t>
            </a:r>
            <a:endParaRPr/>
          </a:p>
        </p:txBody>
      </p:sp>
      <p:sp>
        <p:nvSpPr>
          <p:cNvPr id="289" name="Google Shape;289;p40"/>
          <p:cNvSpPr txBox="1"/>
          <p:nvPr/>
        </p:nvSpPr>
        <p:spPr>
          <a:xfrm>
            <a:off x="552450" y="3482300"/>
            <a:ext cx="80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加密算法和接入逻辑都是公开的，真正具有安全价值的是</a:t>
            </a:r>
            <a:r>
              <a:rPr b="1" lang="en"/>
              <a:t>密钥</a:t>
            </a:r>
            <a:r>
              <a:rPr lang="en"/>
              <a:t>。保证密钥安全是存储安全的关键。</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密钥保存</a:t>
            </a:r>
            <a:endParaRPr>
              <a:solidFill>
                <a:schemeClr val="dk1"/>
              </a:solidFill>
            </a:endParaRPr>
          </a:p>
        </p:txBody>
      </p:sp>
      <p:sp>
        <p:nvSpPr>
          <p:cNvPr id="295" name="Google Shape;295;p4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96" name="Google Shape;296;p41"/>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密钥保存位置</a:t>
            </a:r>
            <a:endParaRPr/>
          </a:p>
        </p:txBody>
      </p:sp>
      <p:pic>
        <p:nvPicPr>
          <p:cNvPr id="297" name="Google Shape;297;p41"/>
          <p:cNvPicPr preferRelativeResize="0"/>
          <p:nvPr/>
        </p:nvPicPr>
        <p:blipFill>
          <a:blip r:embed="rId3">
            <a:alphaModFix/>
          </a:blip>
          <a:stretch>
            <a:fillRect/>
          </a:stretch>
        </p:blipFill>
        <p:spPr>
          <a:xfrm>
            <a:off x="1156225" y="1518638"/>
            <a:ext cx="5724525" cy="2390775"/>
          </a:xfrm>
          <a:prstGeom prst="rect">
            <a:avLst/>
          </a:prstGeom>
          <a:noFill/>
          <a:ln>
            <a:noFill/>
          </a:ln>
        </p:spPr>
      </p:pic>
      <p:sp>
        <p:nvSpPr>
          <p:cNvPr id="298" name="Google Shape;298;p41"/>
          <p:cNvSpPr txBox="1"/>
          <p:nvPr/>
        </p:nvSpPr>
        <p:spPr>
          <a:xfrm>
            <a:off x="1137075" y="425515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保存本地的方案优先选择</a:t>
            </a:r>
            <a:r>
              <a:rPr lang="en" u="sng">
                <a:solidFill>
                  <a:schemeClr val="hlink"/>
                </a:solidFill>
                <a:hlinkClick r:id="rId4"/>
              </a:rPr>
              <a:t>官方密钥库（KeyStore）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序</a:t>
            </a:r>
            <a:endParaRPr>
              <a:solidFill>
                <a:schemeClr val="dk1"/>
              </a:solidFill>
            </a:endParaRPr>
          </a:p>
        </p:txBody>
      </p:sp>
      <p:sp>
        <p:nvSpPr>
          <p:cNvPr id="125" name="Google Shape;125;p2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26" name="Google Shape;126;p24"/>
          <p:cNvSpPr txBox="1"/>
          <p:nvPr/>
        </p:nvSpPr>
        <p:spPr>
          <a:xfrm>
            <a:off x="4807575" y="1145950"/>
            <a:ext cx="4306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Android</a:t>
            </a:r>
            <a:r>
              <a:rPr lang="en" sz="1500"/>
              <a:t>系统安全机制</a:t>
            </a:r>
            <a:endParaRPr sz="1500"/>
          </a:p>
        </p:txBody>
      </p:sp>
      <p:sp>
        <p:nvSpPr>
          <p:cNvPr id="127" name="Google Shape;127;p24"/>
          <p:cNvSpPr txBox="1"/>
          <p:nvPr/>
        </p:nvSpPr>
        <p:spPr>
          <a:xfrm>
            <a:off x="4807575" y="1725150"/>
            <a:ext cx="39516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进程沙盒隔离</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应用程序签名</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权限声明</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后台管理</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代码混淆</a:t>
            </a:r>
            <a:endParaRPr/>
          </a:p>
          <a:p>
            <a:pPr indent="0" lvl="0" marL="0" rtl="0" algn="l">
              <a:spcBef>
                <a:spcPts val="0"/>
              </a:spcBef>
              <a:spcAft>
                <a:spcPts val="0"/>
              </a:spcAft>
              <a:buNone/>
            </a:pPr>
            <a:r>
              <a:t/>
            </a:r>
            <a:endParaRPr/>
          </a:p>
          <a:p>
            <a:pPr indent="457200" lvl="0" marL="0" rtl="0" algn="l">
              <a:spcBef>
                <a:spcPts val="0"/>
              </a:spcBef>
              <a:spcAft>
                <a:spcPts val="0"/>
              </a:spcAft>
              <a:buNone/>
            </a:pPr>
            <a:r>
              <a:rPr lang="en"/>
              <a:t>……</a:t>
            </a:r>
            <a:endParaRPr/>
          </a:p>
        </p:txBody>
      </p:sp>
      <p:sp>
        <p:nvSpPr>
          <p:cNvPr id="128" name="Google Shape;128;p24"/>
          <p:cNvSpPr txBox="1"/>
          <p:nvPr/>
        </p:nvSpPr>
        <p:spPr>
          <a:xfrm>
            <a:off x="676825" y="1145950"/>
            <a:ext cx="316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Android安全</a:t>
            </a:r>
            <a:r>
              <a:rPr lang="en" sz="1500"/>
              <a:t>范畴</a:t>
            </a:r>
            <a:endParaRPr sz="1500"/>
          </a:p>
        </p:txBody>
      </p:sp>
      <p:sp>
        <p:nvSpPr>
          <p:cNvPr id="129" name="Google Shape;129;p24"/>
          <p:cNvSpPr txBox="1"/>
          <p:nvPr/>
        </p:nvSpPr>
        <p:spPr>
          <a:xfrm>
            <a:off x="676825" y="1853800"/>
            <a:ext cx="2636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保护设备系统</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保护用户信息</a:t>
            </a:r>
            <a:endParaRPr/>
          </a:p>
          <a:p>
            <a:pPr indent="0" lvl="0" marL="457200" rtl="0" algn="l">
              <a:spcBef>
                <a:spcPts val="0"/>
              </a:spcBef>
              <a:spcAft>
                <a:spcPts val="0"/>
              </a:spcAft>
              <a:buNone/>
            </a:pPr>
            <a:r>
              <a:t/>
            </a:r>
            <a:endParaRPr/>
          </a:p>
          <a:p>
            <a:pPr indent="-317500" lvl="0" marL="457200" rtl="0" algn="l">
              <a:spcBef>
                <a:spcPts val="0"/>
              </a:spcBef>
              <a:spcAft>
                <a:spcPts val="0"/>
              </a:spcAft>
              <a:buClr>
                <a:srgbClr val="EE4D2D"/>
              </a:buClr>
              <a:buSzPts val="1400"/>
              <a:buChar char="●"/>
            </a:pPr>
            <a:r>
              <a:rPr lang="en">
                <a:solidFill>
                  <a:srgbClr val="EE4D2D"/>
                </a:solidFill>
              </a:rPr>
              <a:t>保护应用程序</a:t>
            </a:r>
            <a:endParaRPr>
              <a:solidFill>
                <a:srgbClr val="EE4D2D"/>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密钥保存</a:t>
            </a:r>
            <a:endParaRPr>
              <a:solidFill>
                <a:schemeClr val="dk1"/>
              </a:solidFill>
            </a:endParaRPr>
          </a:p>
        </p:txBody>
      </p:sp>
      <p:sp>
        <p:nvSpPr>
          <p:cNvPr id="304" name="Google Shape;304;p4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05" name="Google Shape;305;p42"/>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密钥库</a:t>
            </a:r>
            <a:endParaRPr/>
          </a:p>
        </p:txBody>
      </p:sp>
      <p:sp>
        <p:nvSpPr>
          <p:cNvPr id="306" name="Google Shape;306;p42"/>
          <p:cNvSpPr txBox="1"/>
          <p:nvPr/>
        </p:nvSpPr>
        <p:spPr>
          <a:xfrm>
            <a:off x="552450" y="1347013"/>
            <a:ext cx="7931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密钥库系统</a:t>
            </a:r>
            <a:r>
              <a:rPr lang="en"/>
              <a:t> = </a:t>
            </a:r>
            <a:r>
              <a:rPr lang="en"/>
              <a:t>密钥容器 + 加解密工具，Android 4.0开始引入，迭代至今，不断提高其安全性和扩展功能。</a:t>
            </a:r>
            <a:endParaRPr/>
          </a:p>
        </p:txBody>
      </p:sp>
      <p:sp>
        <p:nvSpPr>
          <p:cNvPr id="307" name="Google Shape;307;p42"/>
          <p:cNvSpPr txBox="1"/>
          <p:nvPr/>
        </p:nvSpPr>
        <p:spPr>
          <a:xfrm>
            <a:off x="574500" y="2109913"/>
            <a:ext cx="79950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b="1" lang="en"/>
              <a:t>密钥资料只运行在系统进程：</a:t>
            </a:r>
            <a:r>
              <a:rPr lang="en"/>
              <a:t>密钥库将密钥资料存放在应用的进程空间之外，因此，密钥资料不会在可能受到网络钓鱼攻击的情形下被应用意外透露给用户，不会通过其他某种渠道泄漏，也不会在应用遭到入侵时陷入危险之中。</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b="1" lang="en"/>
              <a:t>安全硬件：</a:t>
            </a:r>
            <a:r>
              <a:rPr lang="en"/>
              <a:t>硬件的安全机制，这种机制将密钥资料完全存储在 Android 系统之外，因此即使 Linux 内核遭受入侵，密钥资料也不会泄漏。在绝大多数设备中，安全硬件都是主 CPU 的一种特殊模式，其通过硬件与 Linux 内核及 Android 用户空间强制隔离。</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自己的 CPU。</a:t>
            </a:r>
            <a:endParaRPr/>
          </a:p>
          <a:p>
            <a:pPr indent="-317500" lvl="0" marL="457200" rtl="0" algn="l">
              <a:spcBef>
                <a:spcPts val="0"/>
              </a:spcBef>
              <a:spcAft>
                <a:spcPts val="0"/>
              </a:spcAft>
              <a:buSzPts val="1400"/>
              <a:buChar char="●"/>
            </a:pPr>
            <a:r>
              <a:rPr lang="en"/>
              <a:t>安全存储空间。</a:t>
            </a:r>
            <a:endParaRPr/>
          </a:p>
          <a:p>
            <a:pPr indent="-317500" lvl="0" marL="457200" rtl="0" algn="l">
              <a:spcBef>
                <a:spcPts val="0"/>
              </a:spcBef>
              <a:spcAft>
                <a:spcPts val="0"/>
              </a:spcAft>
              <a:buSzPts val="1400"/>
              <a:buChar char="●"/>
            </a:pPr>
            <a:r>
              <a:rPr lang="en"/>
              <a:t>真实随机数生成器。</a:t>
            </a:r>
            <a:endParaRPr/>
          </a:p>
          <a:p>
            <a:pPr indent="-317500" lvl="0" marL="457200" rtl="0" algn="l">
              <a:spcBef>
                <a:spcPts val="0"/>
              </a:spcBef>
              <a:spcAft>
                <a:spcPts val="0"/>
              </a:spcAft>
              <a:buSzPts val="1400"/>
              <a:buChar char="●"/>
            </a:pPr>
            <a:r>
              <a:rPr lang="en"/>
              <a:t>可抵御软件包篡改和未经授权旁加载应用的附加机制。</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密钥保存</a:t>
            </a:r>
            <a:endParaRPr>
              <a:solidFill>
                <a:schemeClr val="dk1"/>
              </a:solidFill>
            </a:endParaRPr>
          </a:p>
        </p:txBody>
      </p:sp>
      <p:sp>
        <p:nvSpPr>
          <p:cNvPr id="313" name="Google Shape;313;p4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14" name="Google Shape;314;p43"/>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密钥库</a:t>
            </a:r>
            <a:r>
              <a:rPr lang="en"/>
              <a:t>使用</a:t>
            </a:r>
            <a:endParaRPr/>
          </a:p>
        </p:txBody>
      </p:sp>
      <p:sp>
        <p:nvSpPr>
          <p:cNvPr id="315" name="Google Shape;315;p43"/>
          <p:cNvSpPr txBox="1"/>
          <p:nvPr/>
        </p:nvSpPr>
        <p:spPr>
          <a:xfrm>
            <a:off x="506350" y="1302588"/>
            <a:ext cx="793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基本使用可以参考统一存储框架的</a:t>
            </a:r>
            <a:r>
              <a:rPr lang="en" u="sng">
                <a:solidFill>
                  <a:schemeClr val="hlink"/>
                </a:solidFill>
                <a:hlinkClick r:id="rId3"/>
              </a:rPr>
              <a:t>EncryptUtils</a:t>
            </a:r>
            <a:r>
              <a:rPr lang="en"/>
              <a:t>类</a:t>
            </a:r>
            <a:endParaRPr/>
          </a:p>
        </p:txBody>
      </p:sp>
      <p:sp>
        <p:nvSpPr>
          <p:cNvPr id="316" name="Google Shape;316;p43"/>
          <p:cNvSpPr txBox="1"/>
          <p:nvPr/>
        </p:nvSpPr>
        <p:spPr>
          <a:xfrm>
            <a:off x="568550" y="1874400"/>
            <a:ext cx="8172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密钥生成：</a:t>
            </a:r>
            <a:r>
              <a:rPr lang="en" u="sng">
                <a:solidFill>
                  <a:schemeClr val="hlink"/>
                </a:solidFill>
                <a:hlinkClick r:id="rId4"/>
              </a:rPr>
              <a:t>KeyPairGenerator</a:t>
            </a:r>
            <a:r>
              <a:rPr lang="en">
                <a:solidFill>
                  <a:srgbClr val="202124"/>
                </a:solidFill>
                <a:highlight>
                  <a:srgbClr val="FFFFFF"/>
                </a:highlight>
              </a:rPr>
              <a:t> 和 </a:t>
            </a:r>
            <a:r>
              <a:rPr lang="en" u="sng">
                <a:solidFill>
                  <a:schemeClr val="hlink"/>
                </a:solidFill>
                <a:hlinkClick r:id="rId5"/>
              </a:rPr>
              <a:t>KeyGenerator</a:t>
            </a:r>
            <a:r>
              <a:rPr lang="en">
                <a:solidFill>
                  <a:srgbClr val="202124"/>
                </a:solidFill>
                <a:highlight>
                  <a:srgbClr val="FFFFFF"/>
                </a:highlight>
              </a:rPr>
              <a:t> 类，需指定加密算法和提供程序。提供程序可以统一使用官方的"AndroidKeyStore"。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密钥容器：</a:t>
            </a:r>
            <a:r>
              <a:rPr lang="en" u="sng">
                <a:solidFill>
                  <a:schemeClr val="hlink"/>
                </a:solidFill>
                <a:hlinkClick r:id="rId6"/>
              </a:rPr>
              <a:t>KeyStore</a:t>
            </a:r>
            <a:r>
              <a:rPr lang="en"/>
              <a:t>类。getEntry和setEntry来读写密钥，通过String类型的alias识别密钥。</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加密工具：</a:t>
            </a:r>
            <a:r>
              <a:rPr lang="en" u="sng">
                <a:solidFill>
                  <a:schemeClr val="hlink"/>
                </a:solidFill>
                <a:hlinkClick r:id="rId7"/>
              </a:rPr>
              <a:t>Cipher</a:t>
            </a:r>
            <a:r>
              <a:rPr lang="en"/>
              <a:t>类。使用参考：</a:t>
            </a:r>
            <a:r>
              <a:rPr lang="en" u="sng">
                <a:solidFill>
                  <a:schemeClr val="hlink"/>
                </a:solidFill>
                <a:hlinkClick r:id="rId8"/>
              </a:rPr>
              <a:t>https://developer.android.com/guide/topics/security/cryptography</a:t>
            </a:r>
            <a:endParaRPr/>
          </a:p>
          <a:p>
            <a:pPr indent="0" lvl="0" marL="45720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Android </a:t>
            </a:r>
            <a:r>
              <a:rPr b="1" lang="en" sz="1800">
                <a:solidFill>
                  <a:schemeClr val="dk1"/>
                </a:solidFill>
              </a:rPr>
              <a:t>存储</a:t>
            </a:r>
            <a:r>
              <a:rPr b="1" lang="en" sz="1800">
                <a:solidFill>
                  <a:schemeClr val="dk1"/>
                </a:solidFill>
              </a:rPr>
              <a:t>安全</a:t>
            </a:r>
            <a:endParaRPr b="1" sz="1800"/>
          </a:p>
        </p:txBody>
      </p:sp>
      <p:sp>
        <p:nvSpPr>
          <p:cNvPr id="322" name="Google Shape;322;p4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23" name="Google Shape;323;p44"/>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小结</a:t>
            </a:r>
            <a:endParaRPr/>
          </a:p>
        </p:txBody>
      </p:sp>
      <p:sp>
        <p:nvSpPr>
          <p:cNvPr id="324" name="Google Shape;324;p44"/>
          <p:cNvSpPr txBox="1"/>
          <p:nvPr/>
        </p:nvSpPr>
        <p:spPr>
          <a:xfrm>
            <a:off x="1284700" y="1955000"/>
            <a:ext cx="7074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本地数据主要靠</a:t>
            </a:r>
            <a:r>
              <a:rPr b="1" lang="en"/>
              <a:t>加密</a:t>
            </a:r>
            <a:r>
              <a:rPr lang="en"/>
              <a:t>来保证安全性，包括文件加密和数据流加密。</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密钥存储：可选择网络和本地密钥库的存储方式。</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Android </a:t>
            </a:r>
            <a:r>
              <a:rPr b="1" lang="en" sz="1800">
                <a:solidFill>
                  <a:schemeClr val="dk1"/>
                </a:solidFill>
              </a:rPr>
              <a:t>代码</a:t>
            </a:r>
            <a:r>
              <a:rPr b="1" lang="en" sz="1800">
                <a:solidFill>
                  <a:schemeClr val="dk1"/>
                </a:solidFill>
              </a:rPr>
              <a:t>安全</a:t>
            </a:r>
            <a:endParaRPr b="1" sz="1800"/>
          </a:p>
        </p:txBody>
      </p:sp>
      <p:sp>
        <p:nvSpPr>
          <p:cNvPr id="330" name="Google Shape;330;p45"/>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1" name="Google Shape;331;p45"/>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03</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332" name="Google Shape;332;p45"/>
          <p:cNvSpPr txBox="1"/>
          <p:nvPr/>
        </p:nvSpPr>
        <p:spPr>
          <a:xfrm>
            <a:off x="1184775" y="2798700"/>
            <a:ext cx="181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Android </a:t>
            </a:r>
            <a:r>
              <a:rPr b="1" lang="en" sz="1500">
                <a:solidFill>
                  <a:schemeClr val="lt1"/>
                </a:solidFill>
              </a:rPr>
              <a:t>代码</a:t>
            </a:r>
            <a:r>
              <a:rPr b="1" lang="en" sz="1500">
                <a:solidFill>
                  <a:schemeClr val="lt1"/>
                </a:solidFill>
              </a:rPr>
              <a:t>安全</a:t>
            </a:r>
            <a:endParaRPr b="1" sz="1600">
              <a:solidFill>
                <a:schemeClr val="lt1"/>
              </a:solidFill>
            </a:endParaRPr>
          </a:p>
        </p:txBody>
      </p:sp>
      <p:sp>
        <p:nvSpPr>
          <p:cNvPr id="333" name="Google Shape;333;p45"/>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334" name="Google Shape;334;p4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35" name="Google Shape;335;p45"/>
          <p:cNvSpPr txBox="1"/>
          <p:nvPr/>
        </p:nvSpPr>
        <p:spPr>
          <a:xfrm>
            <a:off x="4095100" y="1724975"/>
            <a:ext cx="3716100" cy="1339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反编译</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混淆技术</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加壳技术</a:t>
            </a:r>
            <a:endParaRPr b="1" sz="15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反编译</a:t>
            </a:r>
            <a:endParaRPr>
              <a:solidFill>
                <a:schemeClr val="dk1"/>
              </a:solidFill>
            </a:endParaRPr>
          </a:p>
        </p:txBody>
      </p:sp>
      <p:sp>
        <p:nvSpPr>
          <p:cNvPr id="341" name="Google Shape;341;p4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pic>
        <p:nvPicPr>
          <p:cNvPr id="342" name="Google Shape;342;p46"/>
          <p:cNvPicPr preferRelativeResize="0"/>
          <p:nvPr/>
        </p:nvPicPr>
        <p:blipFill>
          <a:blip r:embed="rId3">
            <a:alphaModFix/>
          </a:blip>
          <a:stretch>
            <a:fillRect/>
          </a:stretch>
        </p:blipFill>
        <p:spPr>
          <a:xfrm>
            <a:off x="1401826" y="1199688"/>
            <a:ext cx="5238725" cy="2423275"/>
          </a:xfrm>
          <a:prstGeom prst="rect">
            <a:avLst/>
          </a:prstGeom>
          <a:noFill/>
          <a:ln>
            <a:noFill/>
          </a:ln>
        </p:spPr>
      </p:pic>
      <p:sp>
        <p:nvSpPr>
          <p:cNvPr id="343" name="Google Shape;343;p46"/>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代码的编译与反编译</a:t>
            </a:r>
            <a:endParaRPr/>
          </a:p>
        </p:txBody>
      </p:sp>
      <p:sp>
        <p:nvSpPr>
          <p:cNvPr id="344" name="Google Shape;344;p46"/>
          <p:cNvSpPr txBox="1"/>
          <p:nvPr/>
        </p:nvSpPr>
        <p:spPr>
          <a:xfrm>
            <a:off x="1231675" y="3764025"/>
            <a:ext cx="7242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原理探究：</a:t>
            </a:r>
            <a:r>
              <a:rPr lang="en"/>
              <a:t> </a:t>
            </a:r>
            <a:r>
              <a:rPr lang="en" u="sng">
                <a:solidFill>
                  <a:schemeClr val="hlink"/>
                </a:solidFill>
                <a:hlinkClick r:id="rId4"/>
              </a:rPr>
              <a:t>class文件</a:t>
            </a:r>
            <a:r>
              <a:rPr lang="en"/>
              <a:t>、</a:t>
            </a:r>
            <a:r>
              <a:rPr lang="en" u="sng">
                <a:solidFill>
                  <a:schemeClr val="hlink"/>
                </a:solidFill>
                <a:hlinkClick r:id="rId5"/>
              </a:rPr>
              <a:t>dex文件</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资源编译：文本格式xml（aapt）→  二进制格式xml（更小更快） </a:t>
            </a:r>
            <a:r>
              <a:rPr lang="en" u="sng">
                <a:solidFill>
                  <a:schemeClr val="hlink"/>
                </a:solidFill>
                <a:hlinkClick r:id="rId6"/>
              </a:rPr>
              <a:t>扩展资料</a:t>
            </a:r>
            <a:endParaRPr/>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反编译</a:t>
            </a:r>
            <a:endParaRPr>
              <a:solidFill>
                <a:schemeClr val="dk1"/>
              </a:solidFill>
            </a:endParaRPr>
          </a:p>
        </p:txBody>
      </p:sp>
      <p:sp>
        <p:nvSpPr>
          <p:cNvPr id="350" name="Google Shape;350;p4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51" name="Google Shape;351;p47"/>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Android逆向</a:t>
            </a:r>
            <a:r>
              <a:rPr lang="en"/>
              <a:t>工具</a:t>
            </a:r>
            <a:endParaRPr/>
          </a:p>
        </p:txBody>
      </p:sp>
      <p:sp>
        <p:nvSpPr>
          <p:cNvPr id="352" name="Google Shape;352;p47"/>
          <p:cNvSpPr txBox="1"/>
          <p:nvPr/>
        </p:nvSpPr>
        <p:spPr>
          <a:xfrm>
            <a:off x="485250" y="1459300"/>
            <a:ext cx="85047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Apk</a:t>
            </a:r>
            <a:r>
              <a:rPr lang="en"/>
              <a:t>反编译工具</a:t>
            </a:r>
            <a:r>
              <a:rPr lang="en" u="sng">
                <a:solidFill>
                  <a:schemeClr val="hlink"/>
                </a:solidFill>
                <a:hlinkClick r:id="rId3"/>
              </a:rPr>
              <a:t>Apktool</a:t>
            </a:r>
            <a:r>
              <a:rPr lang="en"/>
              <a:t>，能反编代码和资源，及重新打包。</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Dex反编译工具</a:t>
            </a:r>
            <a:r>
              <a:rPr lang="en" u="sng">
                <a:solidFill>
                  <a:schemeClr val="hlink"/>
                </a:solidFill>
                <a:hlinkClick r:id="rId4"/>
              </a:rPr>
              <a:t>dex2jar</a:t>
            </a:r>
            <a:r>
              <a:rPr lang="en"/>
              <a:t>、</a:t>
            </a:r>
            <a:r>
              <a:rPr lang="en" u="sng">
                <a:solidFill>
                  <a:schemeClr val="hlink"/>
                </a:solidFill>
                <a:hlinkClick r:id="rId5"/>
              </a:rPr>
              <a:t>jadx</a:t>
            </a:r>
            <a:r>
              <a:rPr lang="en"/>
              <a:t>，主要用来反编译代码。</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Jar反编译工具</a:t>
            </a:r>
            <a:r>
              <a:rPr lang="en" u="sng">
                <a:solidFill>
                  <a:schemeClr val="hlink"/>
                </a:solidFill>
                <a:hlinkClick r:id="rId6"/>
              </a:rPr>
              <a:t>jd</a:t>
            </a:r>
            <a:r>
              <a:rPr lang="en"/>
              <a:t>，将jar文件反编译为可读的Java文件。</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So反编译工具</a:t>
            </a:r>
            <a:r>
              <a:rPr lang="en" u="sng">
                <a:solidFill>
                  <a:schemeClr val="hlink"/>
                </a:solidFill>
                <a:hlinkClick r:id="rId7"/>
              </a:rPr>
              <a:t>IDA</a:t>
            </a:r>
            <a:r>
              <a:rPr lang="en"/>
              <a:t>，用来调试或反编译动态库。通常情况下，Native层比Java层反编译的难度更大。</a:t>
            </a:r>
            <a:endParaRPr/>
          </a:p>
        </p:txBody>
      </p:sp>
      <p:sp>
        <p:nvSpPr>
          <p:cNvPr id="353" name="Google Shape;353;p47"/>
          <p:cNvSpPr txBox="1"/>
          <p:nvPr/>
        </p:nvSpPr>
        <p:spPr>
          <a:xfrm>
            <a:off x="723400" y="3527488"/>
            <a:ext cx="51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对于反编译技术，一般应对方式是</a:t>
            </a:r>
            <a:r>
              <a:rPr lang="en">
                <a:solidFill>
                  <a:srgbClr val="FF0000"/>
                </a:solidFill>
              </a:rPr>
              <a:t>混淆</a:t>
            </a:r>
            <a:r>
              <a:rPr lang="en"/>
              <a:t>和</a:t>
            </a:r>
            <a:r>
              <a:rPr lang="en">
                <a:solidFill>
                  <a:srgbClr val="FF0000"/>
                </a:solidFill>
              </a:rPr>
              <a:t>加固</a:t>
            </a:r>
            <a:r>
              <a:rPr lang="en"/>
              <a:t>；</a:t>
            </a:r>
            <a:endParaRPr/>
          </a:p>
          <a:p>
            <a:pPr indent="0" lvl="0" marL="0" rtl="0" algn="l">
              <a:spcBef>
                <a:spcPts val="0"/>
              </a:spcBef>
              <a:spcAft>
                <a:spcPts val="0"/>
              </a:spcAft>
              <a:buNone/>
            </a:pPr>
            <a:r>
              <a:rPr lang="en"/>
              <a:t>对于运行时代码调试，也有一些</a:t>
            </a:r>
            <a:r>
              <a:rPr lang="en" u="sng">
                <a:solidFill>
                  <a:schemeClr val="hlink"/>
                </a:solidFill>
                <a:hlinkClick r:id="rId8"/>
              </a:rPr>
              <a:t>反调试方法</a:t>
            </a:r>
            <a:r>
              <a:rPr lang="en"/>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混淆技术</a:t>
            </a:r>
            <a:endParaRPr>
              <a:solidFill>
                <a:schemeClr val="dk1"/>
              </a:solidFill>
            </a:endParaRPr>
          </a:p>
        </p:txBody>
      </p:sp>
      <p:sp>
        <p:nvSpPr>
          <p:cNvPr id="359" name="Google Shape;359;p4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60" name="Google Shape;360;p48"/>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Java代码混淆</a:t>
            </a:r>
            <a:endParaRPr/>
          </a:p>
        </p:txBody>
      </p:sp>
      <p:sp>
        <p:nvSpPr>
          <p:cNvPr id="361" name="Google Shape;361;p48"/>
          <p:cNvSpPr txBox="1"/>
          <p:nvPr/>
        </p:nvSpPr>
        <p:spPr>
          <a:xfrm>
            <a:off x="506350" y="1459300"/>
            <a:ext cx="8235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通常使用官方提供的</a:t>
            </a:r>
            <a:r>
              <a:rPr lang="en" u="sng">
                <a:solidFill>
                  <a:schemeClr val="hlink"/>
                </a:solidFill>
                <a:hlinkClick r:id="rId3"/>
              </a:rPr>
              <a:t>ProGuard</a:t>
            </a:r>
            <a:r>
              <a:rPr lang="en"/>
              <a:t>、R8工具。混淆功能是使用短又没有语义的名字重命名非入口类的类名，变量名，方法名。入口类的名字保持不变。</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重命名的映射规则保存在一个mapping.txt文件，这个文件也有一定的安全性质。</a:t>
            </a:r>
            <a:endParaRPr/>
          </a:p>
        </p:txBody>
      </p:sp>
      <p:sp>
        <p:nvSpPr>
          <p:cNvPr id="362" name="Google Shape;362;p48"/>
          <p:cNvSpPr txBox="1"/>
          <p:nvPr/>
        </p:nvSpPr>
        <p:spPr>
          <a:xfrm>
            <a:off x="552450" y="2867550"/>
            <a:ext cx="636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Java代码混淆通常默认开启，是最基本的一层安全措施，</a:t>
            </a:r>
            <a:r>
              <a:rPr b="1" lang="en"/>
              <a:t>保护的程度很有限</a:t>
            </a:r>
            <a:r>
              <a:rPr lang="en"/>
              <a:t>。</a:t>
            </a:r>
            <a:endParaRPr/>
          </a:p>
        </p:txBody>
      </p:sp>
      <p:sp>
        <p:nvSpPr>
          <p:cNvPr id="363" name="Google Shape;363;p48"/>
          <p:cNvSpPr txBox="1"/>
          <p:nvPr/>
        </p:nvSpPr>
        <p:spPr>
          <a:xfrm>
            <a:off x="552450" y="3629300"/>
            <a:ext cx="7231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扩展资料：</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https://confluence.shopee.io/pages/viewpage.action?pageId=784414339</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5"/>
              </a:rPr>
              <a:t>https://www.jianshu.com/p/60e82aafcfd0/</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混淆技术</a:t>
            </a:r>
            <a:endParaRPr>
              <a:solidFill>
                <a:schemeClr val="dk1"/>
              </a:solidFill>
            </a:endParaRPr>
          </a:p>
        </p:txBody>
      </p:sp>
      <p:sp>
        <p:nvSpPr>
          <p:cNvPr id="369" name="Google Shape;369;p4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70" name="Google Shape;370;p49"/>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
            </a:r>
            <a:r>
              <a:rPr lang="en"/>
              <a:t>ative方法</a:t>
            </a:r>
            <a:r>
              <a:rPr lang="en"/>
              <a:t>混淆</a:t>
            </a:r>
            <a:endParaRPr/>
          </a:p>
        </p:txBody>
      </p:sp>
      <p:sp>
        <p:nvSpPr>
          <p:cNvPr id="371" name="Google Shape;371;p49"/>
          <p:cNvSpPr txBox="1"/>
          <p:nvPr/>
        </p:nvSpPr>
        <p:spPr>
          <a:xfrm>
            <a:off x="506350" y="1370475"/>
            <a:ext cx="8235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Java代码中对于native方法（带有“native”关键字），默认是不混淆的；并且由于一般使用javah生成头文件，默认生成方法名“Java_com_xxx”，导致native代码中对于JNI的默认方法名都很明显。</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比如我们创建一个TestSimple，在里面声明一个native方法showDsc()，最终得到的方法名是：</a:t>
            </a:r>
            <a:endParaRPr/>
          </a:p>
          <a:p>
            <a:pPr indent="0" lvl="0" marL="0" rtl="0" algn="l">
              <a:spcBef>
                <a:spcPts val="0"/>
              </a:spcBef>
              <a:spcAft>
                <a:spcPts val="0"/>
              </a:spcAft>
              <a:buNone/>
            </a:pPr>
            <a:r>
              <a:rPr lang="en"/>
              <a:t>      Java_com_example_xx_TestSimple_showDsc</a:t>
            </a:r>
            <a:endParaRPr/>
          </a:p>
        </p:txBody>
      </p:sp>
      <p:sp>
        <p:nvSpPr>
          <p:cNvPr id="372" name="Google Shape;372;p49"/>
          <p:cNvSpPr txBox="1"/>
          <p:nvPr/>
        </p:nvSpPr>
        <p:spPr>
          <a:xfrm>
            <a:off x="506350" y="2967025"/>
            <a:ext cx="789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可</a:t>
            </a:r>
            <a:r>
              <a:rPr lang="en"/>
              <a:t>根据JNI执行过程，修改JNI_OnLoad、registerNativeMethods方法，实现自定义方法名的效果。</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具体实现：</a:t>
            </a:r>
            <a:endParaRPr/>
          </a:p>
          <a:p>
            <a:pPr indent="0" lvl="0" marL="0" rtl="0" algn="l">
              <a:spcBef>
                <a:spcPts val="0"/>
              </a:spcBef>
              <a:spcAft>
                <a:spcPts val="0"/>
              </a:spcAft>
              <a:buNone/>
            </a:pPr>
            <a:r>
              <a:rPr lang="en" u="sng">
                <a:solidFill>
                  <a:schemeClr val="hlink"/>
                </a:solidFill>
                <a:hlinkClick r:id="rId3"/>
              </a:rPr>
              <a:t>https://www.jianshu.com/p/47a22863eee0</a:t>
            </a:r>
            <a:endParaRPr>
              <a:solidFill>
                <a:schemeClr val="dk1"/>
              </a:solidFill>
            </a:endParaRPr>
          </a:p>
          <a:p>
            <a:pPr indent="0" lvl="0" marL="0" rtl="0" algn="l">
              <a:spcBef>
                <a:spcPts val="0"/>
              </a:spcBef>
              <a:spcAft>
                <a:spcPts val="0"/>
              </a:spcAft>
              <a:buNone/>
            </a:pPr>
            <a:r>
              <a:rPr lang="en" u="sng">
                <a:solidFill>
                  <a:schemeClr val="hlink"/>
                </a:solidFill>
                <a:hlinkClick r:id="rId4"/>
              </a:rPr>
              <a:t>https://blog.csdn.net/lz8362/article/details/54880952</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混淆技术</a:t>
            </a:r>
            <a:endParaRPr>
              <a:solidFill>
                <a:schemeClr val="dk1"/>
              </a:solidFill>
            </a:endParaRPr>
          </a:p>
        </p:txBody>
      </p:sp>
      <p:sp>
        <p:nvSpPr>
          <p:cNvPr id="378" name="Google Shape;378;p5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79" name="Google Shape;379;p50"/>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Native混淆</a:t>
            </a:r>
            <a:r>
              <a:rPr lang="en"/>
              <a:t>工具</a:t>
            </a:r>
            <a:endParaRPr/>
          </a:p>
        </p:txBody>
      </p:sp>
      <p:sp>
        <p:nvSpPr>
          <p:cNvPr id="380" name="Google Shape;380;p50"/>
          <p:cNvSpPr txBox="1"/>
          <p:nvPr/>
        </p:nvSpPr>
        <p:spPr>
          <a:xfrm>
            <a:off x="481950" y="1296975"/>
            <a:ext cx="8199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Obfuscator-LLVM</a:t>
            </a:r>
            <a:r>
              <a:rPr lang="en"/>
              <a:t>（简称OLLVM）旨在提供一套开源的针对LLVM的代码混淆工具，以增加对逆向工程的难度。它适用LLVM支持的所有语言（C, C++, Objective-C, Ada 和 Fortran）和目标平台，可用作so库的混淆工具。</a:t>
            </a:r>
            <a:endParaRPr/>
          </a:p>
        </p:txBody>
      </p:sp>
      <p:sp>
        <p:nvSpPr>
          <p:cNvPr id="381" name="Google Shape;381;p50"/>
          <p:cNvSpPr txBox="1"/>
          <p:nvPr/>
        </p:nvSpPr>
        <p:spPr>
          <a:xfrm>
            <a:off x="507600" y="2172700"/>
            <a:ext cx="81288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三大默认功能：</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r>
              <a:rPr b="1" lang="en"/>
              <a:t>指令替换功能</a:t>
            </a:r>
            <a:r>
              <a:rPr lang="en"/>
              <a:t>（-sub）：随机选择一种功能上等效但更复杂的指令序列替换标准二元运算符；适用范围：加法操作、减法操作、布尔操作（与或非操作）且只能为整数类型。</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r>
              <a:rPr b="1" lang="en"/>
              <a:t>混淆控制流功能</a:t>
            </a:r>
            <a:r>
              <a:rPr lang="en"/>
              <a:t>（-bcf）：在当前基本块之前添加基本块来修改函数调用图，并且原始基本块也被克隆并填充随机选择的垃圾指令。</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a:t>
            </a:r>
            <a:r>
              <a:rPr b="1" lang="en"/>
              <a:t>控制流平展功能</a:t>
            </a:r>
            <a:r>
              <a:rPr lang="en"/>
              <a:t>（-fla）：目的是完全展平程序的控制流程图。</a:t>
            </a:r>
            <a:endParaRPr/>
          </a:p>
        </p:txBody>
      </p:sp>
      <p:sp>
        <p:nvSpPr>
          <p:cNvPr id="382" name="Google Shape;382;p50"/>
          <p:cNvSpPr txBox="1"/>
          <p:nvPr/>
        </p:nvSpPr>
        <p:spPr>
          <a:xfrm>
            <a:off x="506350" y="4341125"/>
            <a:ext cx="8199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直观上来说，</a:t>
            </a:r>
            <a:r>
              <a:rPr b="1" lang="en">
                <a:solidFill>
                  <a:schemeClr val="dk1"/>
                </a:solidFill>
              </a:rPr>
              <a:t>混淆之后代码会变得复杂难懂，会增加很多无关代码</a:t>
            </a:r>
            <a:r>
              <a:rPr lang="en"/>
              <a:t>。三种功能都用上会使so库文件增大50%左右。</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加壳</a:t>
            </a:r>
            <a:r>
              <a:rPr lang="en">
                <a:solidFill>
                  <a:schemeClr val="dk1"/>
                </a:solidFill>
              </a:rPr>
              <a:t>技术</a:t>
            </a:r>
            <a:endParaRPr>
              <a:solidFill>
                <a:schemeClr val="dk1"/>
              </a:solidFill>
            </a:endParaRPr>
          </a:p>
        </p:txBody>
      </p:sp>
      <p:sp>
        <p:nvSpPr>
          <p:cNvPr id="388" name="Google Shape;388;p5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89" name="Google Shape;389;p51"/>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a:t>
            </a:r>
            <a:r>
              <a:rPr lang="en"/>
              <a:t>PK加壳/加固</a:t>
            </a:r>
            <a:endParaRPr/>
          </a:p>
        </p:txBody>
      </p:sp>
      <p:sp>
        <p:nvSpPr>
          <p:cNvPr id="390" name="Google Shape;390;p51"/>
          <p:cNvSpPr txBox="1"/>
          <p:nvPr/>
        </p:nvSpPr>
        <p:spPr>
          <a:xfrm>
            <a:off x="506350" y="1350300"/>
            <a:ext cx="800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加壳是指在一个程序的外面再裹上另一段代码，保护程序的代码不被修改和反编译。</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457200" lvl="0" marL="457200" rtl="0" algn="l">
              <a:spcBef>
                <a:spcPts val="0"/>
              </a:spcBef>
              <a:spcAft>
                <a:spcPts val="0"/>
              </a:spcAft>
              <a:buNone/>
            </a:pPr>
            <a:r>
              <a:rPr b="1" lang="en"/>
              <a:t>应用启动   →   运行壳程序   →   脱壳   →   运行源程序</a:t>
            </a:r>
            <a:endParaRPr b="1"/>
          </a:p>
        </p:txBody>
      </p:sp>
      <p:sp>
        <p:nvSpPr>
          <p:cNvPr id="391" name="Google Shape;391;p51"/>
          <p:cNvSpPr txBox="1"/>
          <p:nvPr/>
        </p:nvSpPr>
        <p:spPr>
          <a:xfrm>
            <a:off x="519750" y="2967050"/>
            <a:ext cx="810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壳</a:t>
            </a:r>
            <a:r>
              <a:rPr lang="en"/>
              <a:t>程序：控制部分系统启动流程，从而自主运行脱壳操作及启动源程序。原理通常包含：自定义类加载器、Hook ActivityThread等类似</a:t>
            </a:r>
            <a:r>
              <a:rPr b="1" lang="en"/>
              <a:t>插件化</a:t>
            </a:r>
            <a:r>
              <a:rPr lang="en"/>
              <a:t>的原理。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脱壳：有可能会运行脱壳程序，如解密程序，来获取源程序，再通过DexClassLoader、AssetManager完成加载。</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序</a:t>
            </a:r>
            <a:endParaRPr>
              <a:solidFill>
                <a:schemeClr val="dk1"/>
              </a:solidFill>
            </a:endParaRPr>
          </a:p>
        </p:txBody>
      </p:sp>
      <p:sp>
        <p:nvSpPr>
          <p:cNvPr id="135" name="Google Shape;135;p2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36" name="Google Shape;136;p25"/>
          <p:cNvSpPr txBox="1"/>
          <p:nvPr/>
        </p:nvSpPr>
        <p:spPr>
          <a:xfrm>
            <a:off x="701800" y="986050"/>
            <a:ext cx="81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Android客户端的安全问题，涉及数据传输、本地数据存储和静态代码等方面的安全漏洞及防护策略。</a:t>
            </a:r>
            <a:endParaRPr/>
          </a:p>
        </p:txBody>
      </p:sp>
      <p:sp>
        <p:nvSpPr>
          <p:cNvPr id="137" name="Google Shape;137;p25"/>
          <p:cNvSpPr txBox="1"/>
          <p:nvPr/>
        </p:nvSpPr>
        <p:spPr>
          <a:xfrm>
            <a:off x="1723400" y="2595675"/>
            <a:ext cx="1545600" cy="400200"/>
          </a:xfrm>
          <a:prstGeom prst="rect">
            <a:avLst/>
          </a:prstGeom>
          <a:solidFill>
            <a:schemeClr val="accent1"/>
          </a:solid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APP Package</a:t>
            </a:r>
            <a:endParaRPr>
              <a:solidFill>
                <a:schemeClr val="lt1"/>
              </a:solidFill>
            </a:endParaRPr>
          </a:p>
        </p:txBody>
      </p:sp>
      <p:sp>
        <p:nvSpPr>
          <p:cNvPr id="138" name="Google Shape;138;p25"/>
          <p:cNvSpPr txBox="1"/>
          <p:nvPr/>
        </p:nvSpPr>
        <p:spPr>
          <a:xfrm>
            <a:off x="1723400" y="3430150"/>
            <a:ext cx="1545600" cy="400200"/>
          </a:xfrm>
          <a:prstGeom prst="rect">
            <a:avLst/>
          </a:prstGeom>
          <a:solidFill>
            <a:schemeClr val="accent1"/>
          </a:solid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Local Data</a:t>
            </a:r>
            <a:endParaRPr>
              <a:solidFill>
                <a:schemeClr val="lt1"/>
              </a:solidFill>
            </a:endParaRPr>
          </a:p>
        </p:txBody>
      </p:sp>
      <p:sp>
        <p:nvSpPr>
          <p:cNvPr id="139" name="Google Shape;139;p25"/>
          <p:cNvSpPr txBox="1"/>
          <p:nvPr/>
        </p:nvSpPr>
        <p:spPr>
          <a:xfrm>
            <a:off x="1723400" y="1761200"/>
            <a:ext cx="1545600" cy="400200"/>
          </a:xfrm>
          <a:prstGeom prst="rect">
            <a:avLst/>
          </a:prstGeom>
          <a:solidFill>
            <a:schemeClr val="accent1"/>
          </a:solidFill>
          <a:ln cap="flat" cmpd="sng" w="9525">
            <a:solidFill>
              <a:srgbClr val="0000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rPr>
              <a:t>External Data</a:t>
            </a:r>
            <a:endParaRPr>
              <a:solidFill>
                <a:schemeClr val="lt1"/>
              </a:solidFill>
            </a:endParaRPr>
          </a:p>
        </p:txBody>
      </p:sp>
      <p:cxnSp>
        <p:nvCxnSpPr>
          <p:cNvPr id="140" name="Google Shape;140;p25"/>
          <p:cNvCxnSpPr>
            <a:stCxn id="139" idx="2"/>
            <a:endCxn id="137" idx="0"/>
          </p:cNvCxnSpPr>
          <p:nvPr/>
        </p:nvCxnSpPr>
        <p:spPr>
          <a:xfrm>
            <a:off x="2496200" y="2161400"/>
            <a:ext cx="0" cy="434400"/>
          </a:xfrm>
          <a:prstGeom prst="straightConnector1">
            <a:avLst/>
          </a:prstGeom>
          <a:noFill/>
          <a:ln cap="flat" cmpd="sng" w="19050">
            <a:solidFill>
              <a:srgbClr val="FF9900"/>
            </a:solidFill>
            <a:prstDash val="solid"/>
            <a:round/>
            <a:headEnd len="med" w="med" type="triangle"/>
            <a:tailEnd len="med" w="med" type="triangle"/>
          </a:ln>
        </p:spPr>
      </p:cxnSp>
      <p:cxnSp>
        <p:nvCxnSpPr>
          <p:cNvPr id="141" name="Google Shape;141;p25"/>
          <p:cNvCxnSpPr/>
          <p:nvPr/>
        </p:nvCxnSpPr>
        <p:spPr>
          <a:xfrm>
            <a:off x="2496200" y="2995875"/>
            <a:ext cx="0" cy="434400"/>
          </a:xfrm>
          <a:prstGeom prst="straightConnector1">
            <a:avLst/>
          </a:prstGeom>
          <a:noFill/>
          <a:ln cap="flat" cmpd="sng" w="19050">
            <a:solidFill>
              <a:srgbClr val="FF9900"/>
            </a:solidFill>
            <a:prstDash val="solid"/>
            <a:round/>
            <a:headEnd len="med" w="med" type="triangle"/>
            <a:tailEnd len="med" w="med" type="triangle"/>
          </a:ln>
        </p:spPr>
      </p:cxnSp>
      <p:sp>
        <p:nvSpPr>
          <p:cNvPr id="142" name="Google Shape;142;p25"/>
          <p:cNvSpPr/>
          <p:nvPr/>
        </p:nvSpPr>
        <p:spPr>
          <a:xfrm>
            <a:off x="4832600" y="2389650"/>
            <a:ext cx="2922600" cy="1040400"/>
          </a:xfrm>
          <a:prstGeom prst="chevron">
            <a:avLst>
              <a:gd fmla="val 50000" name="adj"/>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安全程度</a:t>
            </a:r>
            <a:endParaRPr>
              <a:solidFill>
                <a:schemeClr val="lt1"/>
              </a:solidFill>
            </a:endParaRPr>
          </a:p>
        </p:txBody>
      </p:sp>
      <p:sp>
        <p:nvSpPr>
          <p:cNvPr id="143" name="Google Shape;143;p25"/>
          <p:cNvSpPr/>
          <p:nvPr/>
        </p:nvSpPr>
        <p:spPr>
          <a:xfrm>
            <a:off x="4832600" y="3430050"/>
            <a:ext cx="2709300" cy="628500"/>
          </a:xfrm>
          <a:prstGeom prst="chevron">
            <a:avLst>
              <a:gd fmla="val 50000"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破解成本</a:t>
            </a:r>
            <a:endParaRPr/>
          </a:p>
        </p:txBody>
      </p:sp>
      <p:sp>
        <p:nvSpPr>
          <p:cNvPr id="144" name="Google Shape;144;p25"/>
          <p:cNvSpPr/>
          <p:nvPr/>
        </p:nvSpPr>
        <p:spPr>
          <a:xfrm>
            <a:off x="4832600" y="1761200"/>
            <a:ext cx="2709300" cy="628500"/>
          </a:xfrm>
          <a:prstGeom prst="chevron">
            <a:avLst>
              <a:gd fmla="val 50000" name="adj"/>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实现成本</a:t>
            </a:r>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加壳技术</a:t>
            </a:r>
            <a:endParaRPr>
              <a:solidFill>
                <a:schemeClr val="dk1"/>
              </a:solidFill>
            </a:endParaRPr>
          </a:p>
        </p:txBody>
      </p:sp>
      <p:sp>
        <p:nvSpPr>
          <p:cNvPr id="397" name="Google Shape;397;p5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98" name="Google Shape;398;p52"/>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APK加壳/加固</a:t>
            </a:r>
            <a:endParaRPr/>
          </a:p>
        </p:txBody>
      </p:sp>
      <p:sp>
        <p:nvSpPr>
          <p:cNvPr id="399" name="Google Shape;399;p52"/>
          <p:cNvSpPr txBox="1"/>
          <p:nvPr/>
        </p:nvSpPr>
        <p:spPr>
          <a:xfrm>
            <a:off x="506350" y="1328063"/>
            <a:ext cx="800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加壳的</a:t>
            </a:r>
            <a:r>
              <a:rPr lang="en"/>
              <a:t>方式作为软件安全的一个研究方向，涉及技术面广，业界优秀的方案很可能作为企业机密。</a:t>
            </a:r>
            <a:endParaRPr b="1"/>
          </a:p>
        </p:txBody>
      </p:sp>
      <p:sp>
        <p:nvSpPr>
          <p:cNvPr id="400" name="Google Shape;400;p52"/>
          <p:cNvSpPr txBox="1"/>
          <p:nvPr/>
        </p:nvSpPr>
        <p:spPr>
          <a:xfrm>
            <a:off x="506350" y="1994775"/>
            <a:ext cx="7622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总结一些加壳思路：</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a:t>
            </a:r>
            <a:r>
              <a:rPr b="1" lang="en"/>
              <a:t>静态加密</a:t>
            </a:r>
            <a:r>
              <a:rPr lang="en"/>
              <a:t>：DEX加密/压缩、字符串加密、资源加密、so加密。</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a:t>
            </a:r>
            <a:r>
              <a:rPr b="1" lang="en"/>
              <a:t>指令抽取</a:t>
            </a:r>
            <a:r>
              <a:rPr lang="en"/>
              <a:t>：将某些重要方法代码抽取置空，再在类加载时Hook dexFindClass方法，还原代码。</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（3）结合混淆、反调试的</a:t>
            </a:r>
            <a:r>
              <a:rPr b="1" lang="en"/>
              <a:t>复合加壳</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（4）</a:t>
            </a:r>
            <a:r>
              <a:rPr b="1" lang="en"/>
              <a:t>代码虚拟化</a:t>
            </a:r>
            <a:r>
              <a:rPr lang="en"/>
              <a:t>：修改CPU指令集，脱壳时利用解释器来初始化虚拟环境。</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加壳技术</a:t>
            </a:r>
            <a:endParaRPr>
              <a:solidFill>
                <a:schemeClr val="dk1"/>
              </a:solidFill>
            </a:endParaRPr>
          </a:p>
        </p:txBody>
      </p:sp>
      <p:sp>
        <p:nvSpPr>
          <p:cNvPr id="406" name="Google Shape;406;p5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07" name="Google Shape;407;p53"/>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Dex</a:t>
            </a:r>
            <a:r>
              <a:rPr lang="en"/>
              <a:t>加固</a:t>
            </a:r>
            <a:endParaRPr/>
          </a:p>
        </p:txBody>
      </p:sp>
      <p:pic>
        <p:nvPicPr>
          <p:cNvPr id="408" name="Google Shape;408;p53"/>
          <p:cNvPicPr preferRelativeResize="0"/>
          <p:nvPr/>
        </p:nvPicPr>
        <p:blipFill>
          <a:blip r:embed="rId3">
            <a:alphaModFix/>
          </a:blip>
          <a:stretch>
            <a:fillRect/>
          </a:stretch>
        </p:blipFill>
        <p:spPr>
          <a:xfrm>
            <a:off x="738725" y="1326150"/>
            <a:ext cx="7380751" cy="2491200"/>
          </a:xfrm>
          <a:prstGeom prst="rect">
            <a:avLst/>
          </a:prstGeom>
          <a:noFill/>
          <a:ln>
            <a:noFill/>
          </a:ln>
        </p:spPr>
      </p:pic>
      <p:pic>
        <p:nvPicPr>
          <p:cNvPr id="409" name="Google Shape;409;p53"/>
          <p:cNvPicPr preferRelativeResize="0"/>
          <p:nvPr/>
        </p:nvPicPr>
        <p:blipFill>
          <a:blip r:embed="rId4">
            <a:alphaModFix/>
          </a:blip>
          <a:stretch>
            <a:fillRect/>
          </a:stretch>
        </p:blipFill>
        <p:spPr>
          <a:xfrm>
            <a:off x="995338" y="4085963"/>
            <a:ext cx="6867525" cy="581025"/>
          </a:xfrm>
          <a:prstGeom prst="rect">
            <a:avLst/>
          </a:prstGeom>
          <a:noFill/>
          <a:ln>
            <a:noFill/>
          </a:ln>
        </p:spPr>
      </p:pic>
      <p:sp>
        <p:nvSpPr>
          <p:cNvPr id="410" name="Google Shape;410;p53"/>
          <p:cNvSpPr txBox="1"/>
          <p:nvPr/>
        </p:nvSpPr>
        <p:spPr>
          <a:xfrm>
            <a:off x="8030550" y="4176388"/>
            <a:ext cx="103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5"/>
              </a:rPr>
              <a:t>Demo示例</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加壳技术</a:t>
            </a:r>
            <a:endParaRPr>
              <a:solidFill>
                <a:schemeClr val="dk1"/>
              </a:solidFill>
            </a:endParaRPr>
          </a:p>
        </p:txBody>
      </p:sp>
      <p:sp>
        <p:nvSpPr>
          <p:cNvPr id="416" name="Google Shape;416;p5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17" name="Google Shape;417;p54"/>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第三方</a:t>
            </a:r>
            <a:r>
              <a:rPr lang="en"/>
              <a:t>加固</a:t>
            </a:r>
            <a:r>
              <a:rPr lang="en"/>
              <a:t>方案</a:t>
            </a:r>
            <a:endParaRPr/>
          </a:p>
        </p:txBody>
      </p:sp>
      <p:sp>
        <p:nvSpPr>
          <p:cNvPr id="418" name="Google Shape;418;p54"/>
          <p:cNvSpPr txBox="1"/>
          <p:nvPr/>
        </p:nvSpPr>
        <p:spPr>
          <a:xfrm>
            <a:off x="506350" y="1298513"/>
            <a:ext cx="8004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toB服务，对release的APK包进行加固，兼具考虑加固方便、包体积影响小、启动性能和运行性能影响小、安全程度高等因素。</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常见的加固方案，如360加固、梆梆安全、腾讯云应用加固等。</a:t>
            </a:r>
            <a:endParaRPr b="1"/>
          </a:p>
        </p:txBody>
      </p:sp>
      <p:sp>
        <p:nvSpPr>
          <p:cNvPr id="419" name="Google Shape;419;p54"/>
          <p:cNvSpPr txBox="1"/>
          <p:nvPr/>
        </p:nvSpPr>
        <p:spPr>
          <a:xfrm>
            <a:off x="552450" y="2571738"/>
            <a:ext cx="5675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一些方案对比的文章：</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3"/>
              </a:rPr>
              <a:t>https://www.cnblogs.com/baiqiantao/p/9286449.html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4"/>
              </a:rPr>
              <a:t>https://zhuanlan.zhihu.com/p/78997266</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Android 代码安全</a:t>
            </a:r>
            <a:endParaRPr b="1" sz="1800"/>
          </a:p>
        </p:txBody>
      </p:sp>
      <p:sp>
        <p:nvSpPr>
          <p:cNvPr id="425" name="Google Shape;425;p5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26" name="Google Shape;426;p55"/>
          <p:cNvSpPr txBox="1"/>
          <p:nvPr/>
        </p:nvSpPr>
        <p:spPr>
          <a:xfrm>
            <a:off x="506350" y="799500"/>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小结</a:t>
            </a:r>
            <a:endParaRPr/>
          </a:p>
        </p:txBody>
      </p:sp>
      <p:sp>
        <p:nvSpPr>
          <p:cNvPr id="427" name="Google Shape;427;p55"/>
          <p:cNvSpPr txBox="1"/>
          <p:nvPr/>
        </p:nvSpPr>
        <p:spPr>
          <a:xfrm>
            <a:off x="739000" y="1450575"/>
            <a:ext cx="78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代码安全，是Android安全研究最重要的方面，保护的是开发者乃至企业的核心成果。</a:t>
            </a:r>
            <a:endParaRPr/>
          </a:p>
        </p:txBody>
      </p:sp>
      <p:sp>
        <p:nvSpPr>
          <p:cNvPr id="428" name="Google Shape;428;p55"/>
          <p:cNvSpPr txBox="1"/>
          <p:nvPr/>
        </p:nvSpPr>
        <p:spPr>
          <a:xfrm>
            <a:off x="739000" y="2263950"/>
            <a:ext cx="760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代码安全的核心技术归结为</a:t>
            </a:r>
            <a:r>
              <a:rPr lang="en">
                <a:solidFill>
                  <a:srgbClr val="FF0000"/>
                </a:solidFill>
              </a:rPr>
              <a:t>混淆</a:t>
            </a:r>
            <a:r>
              <a:rPr lang="en">
                <a:solidFill>
                  <a:schemeClr val="dk1"/>
                </a:solidFill>
              </a:rPr>
              <a:t>和</a:t>
            </a:r>
            <a:r>
              <a:rPr lang="en">
                <a:solidFill>
                  <a:srgbClr val="FF0000"/>
                </a:solidFill>
              </a:rPr>
              <a:t>加壳技术</a:t>
            </a:r>
            <a:r>
              <a:rPr lang="en"/>
              <a:t>，并随着逆向技术的发展，安全技术也在不断迭代发展。</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总结</a:t>
            </a:r>
            <a:endParaRPr b="1" sz="1800"/>
          </a:p>
        </p:txBody>
      </p:sp>
      <p:sp>
        <p:nvSpPr>
          <p:cNvPr id="434" name="Google Shape;434;p5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35" name="Google Shape;435;p56"/>
          <p:cNvSpPr txBox="1"/>
          <p:nvPr/>
        </p:nvSpPr>
        <p:spPr>
          <a:xfrm>
            <a:off x="512875" y="1015275"/>
            <a:ext cx="7832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Android安全，在数据传输、存储和代码管理方面环环相扣。</a:t>
            </a:r>
            <a:endParaRPr sz="1600"/>
          </a:p>
        </p:txBody>
      </p:sp>
      <p:sp>
        <p:nvSpPr>
          <p:cNvPr id="436" name="Google Shape;436;p56"/>
          <p:cNvSpPr txBox="1"/>
          <p:nvPr/>
        </p:nvSpPr>
        <p:spPr>
          <a:xfrm>
            <a:off x="512875" y="1830000"/>
            <a:ext cx="8246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t>安全是相对的，没有绝对的安全。提高程序安全程度，随之需要付出相应的代价，如性能损耗、研发成本。因此我们需要根据安全需求程度，来判断使用哪些安全措施，以及权衡安全措施带来的成本。</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nvSpPr>
        <p:spPr>
          <a:xfrm>
            <a:off x="1801525" y="2668425"/>
            <a:ext cx="5474400" cy="1789500"/>
          </a:xfrm>
          <a:prstGeom prst="rect">
            <a:avLst/>
          </a:prstGeom>
          <a:noFill/>
          <a:ln>
            <a:noFill/>
          </a:ln>
        </p:spPr>
        <p:txBody>
          <a:bodyPr anchorCtr="0" anchor="ctr" bIns="50800" lIns="50800" spcFirstLastPara="1" rIns="50800" wrap="square" tIns="50800">
            <a:normAutofit fontScale="55000"/>
          </a:bodyPr>
          <a:lstStyle/>
          <a:p>
            <a:pPr indent="0" lvl="0" marL="0" rtl="0" algn="ctr">
              <a:spcBef>
                <a:spcPts val="0"/>
              </a:spcBef>
              <a:spcAft>
                <a:spcPts val="0"/>
              </a:spcAft>
              <a:buNone/>
            </a:pPr>
            <a:r>
              <a:rPr b="1" lang="en" sz="13500">
                <a:solidFill>
                  <a:srgbClr val="EE4D2D"/>
                </a:solidFill>
                <a:latin typeface="Open Sans"/>
                <a:ea typeface="Open Sans"/>
                <a:cs typeface="Open Sans"/>
                <a:sym typeface="Open Sans"/>
              </a:rPr>
              <a:t>Thank You</a:t>
            </a:r>
            <a:endParaRPr b="1" sz="11200">
              <a:solidFill>
                <a:srgbClr val="EE4D2D"/>
              </a:solidFill>
              <a:latin typeface="Open Sans"/>
              <a:ea typeface="Open Sans"/>
              <a:cs typeface="Open Sans"/>
              <a:sym typeface="Open Sans"/>
            </a:endParaRPr>
          </a:p>
        </p:txBody>
      </p:sp>
      <p:sp>
        <p:nvSpPr>
          <p:cNvPr id="442" name="Google Shape;442;p57"/>
          <p:cNvSpPr txBox="1"/>
          <p:nvPr/>
        </p:nvSpPr>
        <p:spPr>
          <a:xfrm>
            <a:off x="3460375" y="1309569"/>
            <a:ext cx="3936300" cy="1119300"/>
          </a:xfrm>
          <a:prstGeom prst="rect">
            <a:avLst/>
          </a:prstGeom>
          <a:no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EE4D2D"/>
              </a:buClr>
              <a:buSzPts val="6600"/>
              <a:buFont typeface="Arial"/>
              <a:buNone/>
            </a:pPr>
            <a:r>
              <a:rPr b="1" i="0" lang="en" sz="6400" u="none" cap="none" strike="noStrike">
                <a:solidFill>
                  <a:srgbClr val="EE4D2D"/>
                </a:solidFill>
                <a:latin typeface="Arial"/>
                <a:ea typeface="Arial"/>
                <a:cs typeface="Arial"/>
                <a:sym typeface="Arial"/>
              </a:rPr>
              <a:t>Q&amp;A</a:t>
            </a:r>
            <a:endParaRPr b="1" i="0" sz="6400" u="none" cap="none" strike="noStrike">
              <a:solidFill>
                <a:srgbClr val="EE4D2D"/>
              </a:solidFill>
              <a:latin typeface="Arial"/>
              <a:ea typeface="Arial"/>
              <a:cs typeface="Arial"/>
              <a:sym typeface="Arial"/>
            </a:endParaRPr>
          </a:p>
        </p:txBody>
      </p:sp>
      <p:sp>
        <p:nvSpPr>
          <p:cNvPr id="443" name="Google Shape;443;p5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lang="en">
                <a:solidFill>
                  <a:schemeClr val="dk1"/>
                </a:solidFill>
              </a:rPr>
              <a:t>Android 安全浅析</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序</a:t>
            </a:r>
            <a:endParaRPr>
              <a:solidFill>
                <a:schemeClr val="dk1"/>
              </a:solidFill>
            </a:endParaRPr>
          </a:p>
        </p:txBody>
      </p:sp>
      <p:sp>
        <p:nvSpPr>
          <p:cNvPr id="150" name="Google Shape;150;p2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51" name="Google Shape;151;p26"/>
          <p:cNvSpPr txBox="1"/>
          <p:nvPr/>
        </p:nvSpPr>
        <p:spPr>
          <a:xfrm>
            <a:off x="701800" y="835050"/>
            <a:ext cx="81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加密算法</a:t>
            </a:r>
            <a:endParaRPr/>
          </a:p>
        </p:txBody>
      </p:sp>
      <p:sp>
        <p:nvSpPr>
          <p:cNvPr id="152" name="Google Shape;152;p26"/>
          <p:cNvSpPr txBox="1"/>
          <p:nvPr/>
        </p:nvSpPr>
        <p:spPr>
          <a:xfrm>
            <a:off x="684025" y="1412475"/>
            <a:ext cx="67071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对称加密算法     		AES、DES、3DES</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非对称加密算法		RSA、ECC</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签名算法			MD5、SHA1、HMAC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序</a:t>
            </a:r>
            <a:endParaRPr>
              <a:solidFill>
                <a:schemeClr val="dk1"/>
              </a:solidFill>
            </a:endParaRPr>
          </a:p>
        </p:txBody>
      </p:sp>
      <p:sp>
        <p:nvSpPr>
          <p:cNvPr id="158" name="Google Shape;158;p2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graphicFrame>
        <p:nvGraphicFramePr>
          <p:cNvPr id="159" name="Google Shape;159;p27"/>
          <p:cNvGraphicFramePr/>
          <p:nvPr/>
        </p:nvGraphicFramePr>
        <p:xfrm>
          <a:off x="952500" y="749188"/>
          <a:ext cx="3000000" cy="3000000"/>
        </p:xfrm>
        <a:graphic>
          <a:graphicData uri="http://schemas.openxmlformats.org/drawingml/2006/table">
            <a:tbl>
              <a:tblPr>
                <a:noFill/>
                <a:tableStyleId>{51A8A839-4D2D-4740-B335-FC6F8FF4F9E2}</a:tableStyleId>
              </a:tblPr>
              <a:tblGrid>
                <a:gridCol w="1136875"/>
                <a:gridCol w="1838675"/>
                <a:gridCol w="1367850"/>
                <a:gridCol w="1447800"/>
                <a:gridCol w="1447800"/>
              </a:tblGrid>
              <a:tr h="381000">
                <a:tc>
                  <a:txBody>
                    <a:bodyPr/>
                    <a:lstStyle/>
                    <a:p>
                      <a:pPr indent="0" lvl="0" marL="0" rtl="0" algn="l">
                        <a:spcBef>
                          <a:spcPts val="0"/>
                        </a:spcBef>
                        <a:spcAft>
                          <a:spcPts val="0"/>
                        </a:spcAft>
                        <a:buNone/>
                      </a:pPr>
                      <a:r>
                        <a:rPr lang="en" sz="1000"/>
                        <a:t>名称</a:t>
                      </a:r>
                      <a:endParaRPr sz="1000"/>
                    </a:p>
                  </a:txBody>
                  <a:tcPr marT="91425" marB="91425" marR="91425" marL="91425"/>
                </a:tc>
                <a:tc>
                  <a:txBody>
                    <a:bodyPr/>
                    <a:lstStyle/>
                    <a:p>
                      <a:pPr indent="0" lvl="0" marL="0" rtl="0" algn="l">
                        <a:spcBef>
                          <a:spcPts val="0"/>
                        </a:spcBef>
                        <a:spcAft>
                          <a:spcPts val="0"/>
                        </a:spcAft>
                        <a:buNone/>
                      </a:pPr>
                      <a:r>
                        <a:rPr lang="en" sz="1000"/>
                        <a:t>密钥</a:t>
                      </a:r>
                      <a:endParaRPr sz="1000"/>
                    </a:p>
                  </a:txBody>
                  <a:tcPr marT="91425" marB="91425" marR="91425" marL="91425"/>
                </a:tc>
                <a:tc>
                  <a:txBody>
                    <a:bodyPr/>
                    <a:lstStyle/>
                    <a:p>
                      <a:pPr indent="0" lvl="0" marL="0" rtl="0" algn="l">
                        <a:spcBef>
                          <a:spcPts val="0"/>
                        </a:spcBef>
                        <a:spcAft>
                          <a:spcPts val="0"/>
                        </a:spcAft>
                        <a:buNone/>
                      </a:pPr>
                      <a:r>
                        <a:rPr lang="en" sz="1000"/>
                        <a:t>速度</a:t>
                      </a:r>
                      <a:endParaRPr sz="1000"/>
                    </a:p>
                  </a:txBody>
                  <a:tcPr marT="91425" marB="91425" marR="91425" marL="91425"/>
                </a:tc>
                <a:tc>
                  <a:txBody>
                    <a:bodyPr/>
                    <a:lstStyle/>
                    <a:p>
                      <a:pPr indent="0" lvl="0" marL="0" rtl="0" algn="l">
                        <a:spcBef>
                          <a:spcPts val="0"/>
                        </a:spcBef>
                        <a:spcAft>
                          <a:spcPts val="0"/>
                        </a:spcAft>
                        <a:buNone/>
                      </a:pPr>
                      <a:r>
                        <a:rPr lang="en" sz="1000"/>
                        <a:t>安全性</a:t>
                      </a:r>
                      <a:endParaRPr sz="1000"/>
                    </a:p>
                  </a:txBody>
                  <a:tcPr marT="91425" marB="91425" marR="91425" marL="91425"/>
                </a:tc>
                <a:tc>
                  <a:txBody>
                    <a:bodyPr/>
                    <a:lstStyle/>
                    <a:p>
                      <a:pPr indent="0" lvl="0" marL="0" rtl="0" algn="l">
                        <a:spcBef>
                          <a:spcPts val="0"/>
                        </a:spcBef>
                        <a:spcAft>
                          <a:spcPts val="0"/>
                        </a:spcAft>
                        <a:buNone/>
                      </a:pPr>
                      <a:r>
                        <a:rPr lang="en" sz="1000"/>
                        <a:t>资源消耗</a:t>
                      </a:r>
                      <a:endParaRPr sz="1000"/>
                    </a:p>
                  </a:txBody>
                  <a:tcPr marT="91425" marB="91425" marR="91425" marL="91425"/>
                </a:tc>
              </a:tr>
              <a:tr h="381000">
                <a:tc>
                  <a:txBody>
                    <a:bodyPr/>
                    <a:lstStyle/>
                    <a:p>
                      <a:pPr indent="0" lvl="0" marL="0" rtl="0" algn="l">
                        <a:spcBef>
                          <a:spcPts val="0"/>
                        </a:spcBef>
                        <a:spcAft>
                          <a:spcPts val="0"/>
                        </a:spcAft>
                        <a:buNone/>
                      </a:pPr>
                      <a:r>
                        <a:rPr lang="en" sz="1000"/>
                        <a:t>DES</a:t>
                      </a:r>
                      <a:endParaRPr sz="1000"/>
                    </a:p>
                  </a:txBody>
                  <a:tcPr marT="91425" marB="91425" marR="91425" marL="91425"/>
                </a:tc>
                <a:tc>
                  <a:txBody>
                    <a:bodyPr/>
                    <a:lstStyle/>
                    <a:p>
                      <a:pPr indent="0" lvl="0" marL="0" rtl="0" algn="l">
                        <a:spcBef>
                          <a:spcPts val="0"/>
                        </a:spcBef>
                        <a:spcAft>
                          <a:spcPts val="0"/>
                        </a:spcAft>
                        <a:buNone/>
                      </a:pPr>
                      <a:r>
                        <a:rPr lang="en" sz="1000"/>
                        <a:t>56位</a:t>
                      </a:r>
                      <a:endParaRPr sz="1000"/>
                    </a:p>
                  </a:txBody>
                  <a:tcPr marT="91425" marB="91425" marR="91425" marL="91425"/>
                </a:tc>
                <a:tc>
                  <a:txBody>
                    <a:bodyPr/>
                    <a:lstStyle/>
                    <a:p>
                      <a:pPr indent="0" lvl="0" marL="0" rtl="0" algn="l">
                        <a:spcBef>
                          <a:spcPts val="0"/>
                        </a:spcBef>
                        <a:spcAft>
                          <a:spcPts val="0"/>
                        </a:spcAft>
                        <a:buNone/>
                      </a:pPr>
                      <a:r>
                        <a:rPr lang="en" sz="1000"/>
                        <a:t>较快</a:t>
                      </a:r>
                      <a:endParaRPr sz="1000"/>
                    </a:p>
                  </a:txBody>
                  <a:tcPr marT="91425" marB="91425" marR="91425" marL="91425"/>
                </a:tc>
                <a:tc>
                  <a:txBody>
                    <a:bodyPr/>
                    <a:lstStyle/>
                    <a:p>
                      <a:pPr indent="0" lvl="0" marL="0" rtl="0" algn="l">
                        <a:spcBef>
                          <a:spcPts val="0"/>
                        </a:spcBef>
                        <a:spcAft>
                          <a:spcPts val="0"/>
                        </a:spcAft>
                        <a:buNone/>
                      </a:pPr>
                      <a:r>
                        <a:rPr lang="en" sz="1000"/>
                        <a:t>低</a:t>
                      </a:r>
                      <a:endParaRPr sz="1000"/>
                    </a:p>
                  </a:txBody>
                  <a:tcPr marT="91425" marB="91425" marR="91425" marL="91425"/>
                </a:tc>
                <a:tc>
                  <a:txBody>
                    <a:bodyPr/>
                    <a:lstStyle/>
                    <a:p>
                      <a:pPr indent="0" lvl="0" marL="0" rtl="0" algn="l">
                        <a:spcBef>
                          <a:spcPts val="0"/>
                        </a:spcBef>
                        <a:spcAft>
                          <a:spcPts val="0"/>
                        </a:spcAft>
                        <a:buNone/>
                      </a:pPr>
                      <a:r>
                        <a:rPr lang="en" sz="1000"/>
                        <a:t>中</a:t>
                      </a:r>
                      <a:endParaRPr sz="1000"/>
                    </a:p>
                  </a:txBody>
                  <a:tcPr marT="91425" marB="91425" marR="91425" marL="91425"/>
                </a:tc>
              </a:tr>
              <a:tr h="381000">
                <a:tc>
                  <a:txBody>
                    <a:bodyPr/>
                    <a:lstStyle/>
                    <a:p>
                      <a:pPr indent="0" lvl="0" marL="0" rtl="0" algn="l">
                        <a:spcBef>
                          <a:spcPts val="0"/>
                        </a:spcBef>
                        <a:spcAft>
                          <a:spcPts val="0"/>
                        </a:spcAft>
                        <a:buNone/>
                      </a:pPr>
                      <a:r>
                        <a:rPr lang="en" sz="1000"/>
                        <a:t>3</a:t>
                      </a:r>
                      <a:r>
                        <a:rPr lang="en" sz="1000"/>
                        <a:t>DES</a:t>
                      </a:r>
                      <a:endParaRPr sz="1000"/>
                    </a:p>
                  </a:txBody>
                  <a:tcPr marT="91425" marB="91425" marR="91425" marL="91425"/>
                </a:tc>
                <a:tc>
                  <a:txBody>
                    <a:bodyPr/>
                    <a:lstStyle/>
                    <a:p>
                      <a:pPr indent="0" lvl="0" marL="0" rtl="0" algn="l">
                        <a:spcBef>
                          <a:spcPts val="0"/>
                        </a:spcBef>
                        <a:spcAft>
                          <a:spcPts val="0"/>
                        </a:spcAft>
                        <a:buNone/>
                      </a:pPr>
                      <a:r>
                        <a:rPr lang="en" sz="1000"/>
                        <a:t>112位或168位</a:t>
                      </a:r>
                      <a:endParaRPr sz="1000"/>
                    </a:p>
                  </a:txBody>
                  <a:tcPr marT="91425" marB="91425" marR="91425" marL="91425"/>
                </a:tc>
                <a:tc>
                  <a:txBody>
                    <a:bodyPr/>
                    <a:lstStyle/>
                    <a:p>
                      <a:pPr indent="0" lvl="0" marL="0" rtl="0" algn="l">
                        <a:spcBef>
                          <a:spcPts val="0"/>
                        </a:spcBef>
                        <a:spcAft>
                          <a:spcPts val="0"/>
                        </a:spcAft>
                        <a:buNone/>
                      </a:pPr>
                      <a:r>
                        <a:rPr lang="en" sz="1000"/>
                        <a:t>慢</a:t>
                      </a:r>
                      <a:endParaRPr sz="1000"/>
                    </a:p>
                  </a:txBody>
                  <a:tcPr marT="91425" marB="91425" marR="91425" marL="91425"/>
                </a:tc>
                <a:tc>
                  <a:txBody>
                    <a:bodyPr/>
                    <a:lstStyle/>
                    <a:p>
                      <a:pPr indent="0" lvl="0" marL="0" rtl="0" algn="l">
                        <a:spcBef>
                          <a:spcPts val="0"/>
                        </a:spcBef>
                        <a:spcAft>
                          <a:spcPts val="0"/>
                        </a:spcAft>
                        <a:buNone/>
                      </a:pPr>
                      <a:r>
                        <a:rPr lang="en" sz="1000"/>
                        <a:t>中</a:t>
                      </a:r>
                      <a:endParaRPr sz="1000"/>
                    </a:p>
                  </a:txBody>
                  <a:tcPr marT="91425" marB="91425" marR="91425" marL="91425"/>
                </a:tc>
                <a:tc>
                  <a:txBody>
                    <a:bodyPr/>
                    <a:lstStyle/>
                    <a:p>
                      <a:pPr indent="0" lvl="0" marL="0" rtl="0" algn="l">
                        <a:spcBef>
                          <a:spcPts val="0"/>
                        </a:spcBef>
                        <a:spcAft>
                          <a:spcPts val="0"/>
                        </a:spcAft>
                        <a:buNone/>
                      </a:pPr>
                      <a:r>
                        <a:rPr lang="en" sz="1000"/>
                        <a:t>高</a:t>
                      </a:r>
                      <a:endParaRPr sz="1000"/>
                    </a:p>
                  </a:txBody>
                  <a:tcPr marT="91425" marB="91425" marR="91425" marL="91425"/>
                </a:tc>
              </a:tr>
              <a:tr h="381000">
                <a:tc>
                  <a:txBody>
                    <a:bodyPr/>
                    <a:lstStyle/>
                    <a:p>
                      <a:pPr indent="0" lvl="0" marL="0" rtl="0" algn="l">
                        <a:spcBef>
                          <a:spcPts val="0"/>
                        </a:spcBef>
                        <a:spcAft>
                          <a:spcPts val="0"/>
                        </a:spcAft>
                        <a:buNone/>
                      </a:pPr>
                      <a:r>
                        <a:rPr lang="en" sz="1000"/>
                        <a:t>AES</a:t>
                      </a:r>
                      <a:endParaRPr sz="1000"/>
                    </a:p>
                  </a:txBody>
                  <a:tcPr marT="91425" marB="91425" marR="91425" marL="91425"/>
                </a:tc>
                <a:tc>
                  <a:txBody>
                    <a:bodyPr/>
                    <a:lstStyle/>
                    <a:p>
                      <a:pPr indent="0" lvl="0" marL="0" rtl="0" algn="l">
                        <a:spcBef>
                          <a:spcPts val="0"/>
                        </a:spcBef>
                        <a:spcAft>
                          <a:spcPts val="0"/>
                        </a:spcAft>
                        <a:buNone/>
                      </a:pPr>
                      <a:r>
                        <a:rPr lang="en" sz="1000"/>
                        <a:t>​​128、192、256位</a:t>
                      </a:r>
                      <a:endParaRPr sz="1000"/>
                    </a:p>
                  </a:txBody>
                  <a:tcPr marT="91425" marB="91425" marR="91425" marL="91425"/>
                </a:tc>
                <a:tc>
                  <a:txBody>
                    <a:bodyPr/>
                    <a:lstStyle/>
                    <a:p>
                      <a:pPr indent="0" lvl="0" marL="0" rtl="0" algn="l">
                        <a:spcBef>
                          <a:spcPts val="0"/>
                        </a:spcBef>
                        <a:spcAft>
                          <a:spcPts val="0"/>
                        </a:spcAft>
                        <a:buNone/>
                      </a:pPr>
                      <a:r>
                        <a:rPr lang="en" sz="1000"/>
                        <a:t>快</a:t>
                      </a:r>
                      <a:endParaRPr sz="1000"/>
                    </a:p>
                  </a:txBody>
                  <a:tcPr marT="91425" marB="91425" marR="91425" marL="91425"/>
                </a:tc>
                <a:tc>
                  <a:txBody>
                    <a:bodyPr/>
                    <a:lstStyle/>
                    <a:p>
                      <a:pPr indent="0" lvl="0" marL="0" rtl="0" algn="l">
                        <a:spcBef>
                          <a:spcPts val="0"/>
                        </a:spcBef>
                        <a:spcAft>
                          <a:spcPts val="0"/>
                        </a:spcAft>
                        <a:buNone/>
                      </a:pPr>
                      <a:r>
                        <a:rPr lang="en" sz="1000"/>
                        <a:t>高</a:t>
                      </a:r>
                      <a:endParaRPr sz="1000"/>
                    </a:p>
                  </a:txBody>
                  <a:tcPr marT="91425" marB="91425" marR="91425" marL="91425"/>
                </a:tc>
                <a:tc>
                  <a:txBody>
                    <a:bodyPr/>
                    <a:lstStyle/>
                    <a:p>
                      <a:pPr indent="0" lvl="0" marL="0" rtl="0" algn="l">
                        <a:spcBef>
                          <a:spcPts val="0"/>
                        </a:spcBef>
                        <a:spcAft>
                          <a:spcPts val="0"/>
                        </a:spcAft>
                        <a:buNone/>
                      </a:pPr>
                      <a:r>
                        <a:rPr lang="en" sz="1000"/>
                        <a:t>低</a:t>
                      </a:r>
                      <a:endParaRPr sz="1000"/>
                    </a:p>
                  </a:txBody>
                  <a:tcPr marT="91425" marB="91425" marR="91425" marL="91425"/>
                </a:tc>
              </a:tr>
            </a:tbl>
          </a:graphicData>
        </a:graphic>
      </p:graphicFrame>
      <p:graphicFrame>
        <p:nvGraphicFramePr>
          <p:cNvPr id="160" name="Google Shape;160;p27"/>
          <p:cNvGraphicFramePr/>
          <p:nvPr/>
        </p:nvGraphicFramePr>
        <p:xfrm>
          <a:off x="952500" y="2520325"/>
          <a:ext cx="3000000" cy="3000000"/>
        </p:xfrm>
        <a:graphic>
          <a:graphicData uri="http://schemas.openxmlformats.org/drawingml/2006/table">
            <a:tbl>
              <a:tblPr>
                <a:noFill/>
                <a:tableStyleId>{51A8A839-4D2D-4740-B335-FC6F8FF4F9E2}</a:tableStyleId>
              </a:tblPr>
              <a:tblGrid>
                <a:gridCol w="1809750"/>
                <a:gridCol w="1809750"/>
                <a:gridCol w="1809750"/>
                <a:gridCol w="1809750"/>
              </a:tblGrid>
              <a:tr h="381000">
                <a:tc>
                  <a:txBody>
                    <a:bodyPr/>
                    <a:lstStyle/>
                    <a:p>
                      <a:pPr indent="0" lvl="0" marL="0" rtl="0" algn="l">
                        <a:spcBef>
                          <a:spcPts val="0"/>
                        </a:spcBef>
                        <a:spcAft>
                          <a:spcPts val="0"/>
                        </a:spcAft>
                        <a:buNone/>
                      </a:pPr>
                      <a:r>
                        <a:rPr lang="en" sz="1000"/>
                        <a:t>名称</a:t>
                      </a:r>
                      <a:endParaRPr sz="1000"/>
                    </a:p>
                  </a:txBody>
                  <a:tcPr marT="91425" marB="91425" marR="91425" marL="91425"/>
                </a:tc>
                <a:tc>
                  <a:txBody>
                    <a:bodyPr/>
                    <a:lstStyle/>
                    <a:p>
                      <a:pPr indent="0" lvl="0" marL="0" rtl="0" algn="l">
                        <a:spcBef>
                          <a:spcPts val="0"/>
                        </a:spcBef>
                        <a:spcAft>
                          <a:spcPts val="0"/>
                        </a:spcAft>
                        <a:buNone/>
                      </a:pPr>
                      <a:r>
                        <a:rPr lang="en" sz="1000"/>
                        <a:t>安全性</a:t>
                      </a:r>
                      <a:endParaRPr sz="1000"/>
                    </a:p>
                  </a:txBody>
                  <a:tcPr marT="91425" marB="91425" marR="91425" marL="91425"/>
                </a:tc>
                <a:tc>
                  <a:txBody>
                    <a:bodyPr/>
                    <a:lstStyle/>
                    <a:p>
                      <a:pPr indent="0" lvl="0" marL="0" rtl="0" algn="l">
                        <a:spcBef>
                          <a:spcPts val="0"/>
                        </a:spcBef>
                        <a:spcAft>
                          <a:spcPts val="0"/>
                        </a:spcAft>
                        <a:buNone/>
                      </a:pPr>
                      <a:r>
                        <a:rPr lang="en" sz="1000"/>
                        <a:t>速度</a:t>
                      </a:r>
                      <a:endParaRPr sz="1000"/>
                    </a:p>
                  </a:txBody>
                  <a:tcPr marT="91425" marB="91425" marR="91425" marL="91425"/>
                </a:tc>
                <a:tc>
                  <a:txBody>
                    <a:bodyPr/>
                    <a:lstStyle/>
                    <a:p>
                      <a:pPr indent="0" lvl="0" marL="0" rtl="0" algn="l">
                        <a:spcBef>
                          <a:spcPts val="0"/>
                        </a:spcBef>
                        <a:spcAft>
                          <a:spcPts val="0"/>
                        </a:spcAft>
                        <a:buNone/>
                      </a:pPr>
                      <a:r>
                        <a:rPr lang="en" sz="1000"/>
                        <a:t>资源消耗</a:t>
                      </a:r>
                      <a:endParaRPr sz="1000"/>
                    </a:p>
                  </a:txBody>
                  <a:tcPr marT="91425" marB="91425" marR="91425" marL="91425"/>
                </a:tc>
              </a:tr>
              <a:tr h="381000">
                <a:tc>
                  <a:txBody>
                    <a:bodyPr/>
                    <a:lstStyle/>
                    <a:p>
                      <a:pPr indent="0" lvl="0" marL="0" rtl="0" algn="l">
                        <a:spcBef>
                          <a:spcPts val="0"/>
                        </a:spcBef>
                        <a:spcAft>
                          <a:spcPts val="0"/>
                        </a:spcAft>
                        <a:buNone/>
                      </a:pPr>
                      <a:r>
                        <a:rPr lang="en" sz="1000"/>
                        <a:t>RSA</a:t>
                      </a:r>
                      <a:endParaRPr sz="1000"/>
                    </a:p>
                  </a:txBody>
                  <a:tcPr marT="91425" marB="91425" marR="91425" marL="91425"/>
                </a:tc>
                <a:tc>
                  <a:txBody>
                    <a:bodyPr/>
                    <a:lstStyle/>
                    <a:p>
                      <a:pPr indent="0" lvl="0" marL="0" rtl="0" algn="l">
                        <a:spcBef>
                          <a:spcPts val="0"/>
                        </a:spcBef>
                        <a:spcAft>
                          <a:spcPts val="0"/>
                        </a:spcAft>
                        <a:buNone/>
                      </a:pPr>
                      <a:r>
                        <a:rPr lang="en" sz="1000"/>
                        <a:t>高</a:t>
                      </a:r>
                      <a:endParaRPr sz="1000"/>
                    </a:p>
                  </a:txBody>
                  <a:tcPr marT="91425" marB="91425" marR="91425" marL="91425"/>
                </a:tc>
                <a:tc>
                  <a:txBody>
                    <a:bodyPr/>
                    <a:lstStyle/>
                    <a:p>
                      <a:pPr indent="0" lvl="0" marL="0" rtl="0" algn="l">
                        <a:spcBef>
                          <a:spcPts val="0"/>
                        </a:spcBef>
                        <a:spcAft>
                          <a:spcPts val="0"/>
                        </a:spcAft>
                        <a:buNone/>
                      </a:pPr>
                      <a:r>
                        <a:rPr lang="en" sz="1000"/>
                        <a:t>中</a:t>
                      </a:r>
                      <a:endParaRPr sz="1000"/>
                    </a:p>
                  </a:txBody>
                  <a:tcPr marT="91425" marB="91425" marR="91425" marL="91425"/>
                </a:tc>
                <a:tc>
                  <a:txBody>
                    <a:bodyPr/>
                    <a:lstStyle/>
                    <a:p>
                      <a:pPr indent="0" lvl="0" marL="0" rtl="0" algn="l">
                        <a:spcBef>
                          <a:spcPts val="0"/>
                        </a:spcBef>
                        <a:spcAft>
                          <a:spcPts val="0"/>
                        </a:spcAft>
                        <a:buNone/>
                      </a:pPr>
                      <a:r>
                        <a:rPr lang="en" sz="1000"/>
                        <a:t>中</a:t>
                      </a:r>
                      <a:endParaRPr sz="1000"/>
                    </a:p>
                  </a:txBody>
                  <a:tcPr marT="91425" marB="91425" marR="91425" marL="91425"/>
                </a:tc>
              </a:tr>
              <a:tr h="381000">
                <a:tc>
                  <a:txBody>
                    <a:bodyPr/>
                    <a:lstStyle/>
                    <a:p>
                      <a:pPr indent="0" lvl="0" marL="0" rtl="0" algn="l">
                        <a:spcBef>
                          <a:spcPts val="0"/>
                        </a:spcBef>
                        <a:spcAft>
                          <a:spcPts val="0"/>
                        </a:spcAft>
                        <a:buNone/>
                      </a:pPr>
                      <a:r>
                        <a:rPr lang="en" sz="1000"/>
                        <a:t>ECC</a:t>
                      </a:r>
                      <a:endParaRPr sz="1000"/>
                    </a:p>
                  </a:txBody>
                  <a:tcPr marT="91425" marB="91425" marR="91425" marL="91425"/>
                </a:tc>
                <a:tc>
                  <a:txBody>
                    <a:bodyPr/>
                    <a:lstStyle/>
                    <a:p>
                      <a:pPr indent="0" lvl="0" marL="0" rtl="0" algn="l">
                        <a:spcBef>
                          <a:spcPts val="0"/>
                        </a:spcBef>
                        <a:spcAft>
                          <a:spcPts val="0"/>
                        </a:spcAft>
                        <a:buNone/>
                      </a:pPr>
                      <a:r>
                        <a:rPr lang="en" sz="1000"/>
                        <a:t>高</a:t>
                      </a:r>
                      <a:endParaRPr sz="1000"/>
                    </a:p>
                  </a:txBody>
                  <a:tcPr marT="91425" marB="91425" marR="91425" marL="91425"/>
                </a:tc>
                <a:tc>
                  <a:txBody>
                    <a:bodyPr/>
                    <a:lstStyle/>
                    <a:p>
                      <a:pPr indent="0" lvl="0" marL="0" rtl="0" algn="l">
                        <a:spcBef>
                          <a:spcPts val="0"/>
                        </a:spcBef>
                        <a:spcAft>
                          <a:spcPts val="0"/>
                        </a:spcAft>
                        <a:buNone/>
                      </a:pPr>
                      <a:r>
                        <a:rPr lang="en" sz="1000"/>
                        <a:t>慢</a:t>
                      </a:r>
                      <a:endParaRPr sz="1000"/>
                    </a:p>
                  </a:txBody>
                  <a:tcPr marT="91425" marB="91425" marR="91425" marL="91425"/>
                </a:tc>
                <a:tc>
                  <a:txBody>
                    <a:bodyPr/>
                    <a:lstStyle/>
                    <a:p>
                      <a:pPr indent="0" lvl="0" marL="0" rtl="0" algn="l">
                        <a:spcBef>
                          <a:spcPts val="0"/>
                        </a:spcBef>
                        <a:spcAft>
                          <a:spcPts val="0"/>
                        </a:spcAft>
                        <a:buNone/>
                      </a:pPr>
                      <a:r>
                        <a:rPr lang="en" sz="1000"/>
                        <a:t>高</a:t>
                      </a:r>
                      <a:endParaRPr sz="1000"/>
                    </a:p>
                  </a:txBody>
                  <a:tcPr marT="91425" marB="91425" marR="91425" marL="91425"/>
                </a:tc>
              </a:tr>
            </a:tbl>
          </a:graphicData>
        </a:graphic>
      </p:graphicFrame>
      <p:graphicFrame>
        <p:nvGraphicFramePr>
          <p:cNvPr id="161" name="Google Shape;161;p27"/>
          <p:cNvGraphicFramePr/>
          <p:nvPr/>
        </p:nvGraphicFramePr>
        <p:xfrm>
          <a:off x="952500" y="3910438"/>
          <a:ext cx="3000000" cy="3000000"/>
        </p:xfrm>
        <a:graphic>
          <a:graphicData uri="http://schemas.openxmlformats.org/drawingml/2006/table">
            <a:tbl>
              <a:tblPr>
                <a:noFill/>
                <a:tableStyleId>{51A8A839-4D2D-4740-B335-FC6F8FF4F9E2}</a:tableStyleId>
              </a:tblPr>
              <a:tblGrid>
                <a:gridCol w="2434050"/>
                <a:gridCol w="2391950"/>
                <a:gridCol w="2413000"/>
              </a:tblGrid>
              <a:tr h="274550">
                <a:tc>
                  <a:txBody>
                    <a:bodyPr/>
                    <a:lstStyle/>
                    <a:p>
                      <a:pPr indent="0" lvl="0" marL="0" rtl="0" algn="l">
                        <a:spcBef>
                          <a:spcPts val="0"/>
                        </a:spcBef>
                        <a:spcAft>
                          <a:spcPts val="0"/>
                        </a:spcAft>
                        <a:buNone/>
                      </a:pPr>
                      <a:r>
                        <a:rPr lang="en" sz="1000"/>
                        <a:t>名称</a:t>
                      </a:r>
                      <a:endParaRPr sz="1000"/>
                    </a:p>
                  </a:txBody>
                  <a:tcPr marT="91425" marB="91425" marR="91425" marL="91425"/>
                </a:tc>
                <a:tc>
                  <a:txBody>
                    <a:bodyPr/>
                    <a:lstStyle/>
                    <a:p>
                      <a:pPr indent="0" lvl="0" marL="0" rtl="0" algn="l">
                        <a:spcBef>
                          <a:spcPts val="0"/>
                        </a:spcBef>
                        <a:spcAft>
                          <a:spcPts val="0"/>
                        </a:spcAft>
                        <a:buNone/>
                      </a:pPr>
                      <a:r>
                        <a:rPr lang="en" sz="1000"/>
                        <a:t>安全性</a:t>
                      </a:r>
                      <a:endParaRPr sz="1000"/>
                    </a:p>
                  </a:txBody>
                  <a:tcPr marT="91425" marB="91425" marR="91425" marL="91425"/>
                </a:tc>
                <a:tc>
                  <a:txBody>
                    <a:bodyPr/>
                    <a:lstStyle/>
                    <a:p>
                      <a:pPr indent="0" lvl="0" marL="0" rtl="0" algn="l">
                        <a:spcBef>
                          <a:spcPts val="0"/>
                        </a:spcBef>
                        <a:spcAft>
                          <a:spcPts val="0"/>
                        </a:spcAft>
                        <a:buNone/>
                      </a:pPr>
                      <a:r>
                        <a:rPr lang="en" sz="1000"/>
                        <a:t>速度</a:t>
                      </a:r>
                      <a:endParaRPr sz="1000"/>
                    </a:p>
                  </a:txBody>
                  <a:tcPr marT="91425" marB="91425" marR="91425" marL="91425"/>
                </a:tc>
              </a:tr>
              <a:tr h="274550">
                <a:tc>
                  <a:txBody>
                    <a:bodyPr/>
                    <a:lstStyle/>
                    <a:p>
                      <a:pPr indent="0" lvl="0" marL="0" rtl="0" algn="l">
                        <a:spcBef>
                          <a:spcPts val="0"/>
                        </a:spcBef>
                        <a:spcAft>
                          <a:spcPts val="0"/>
                        </a:spcAft>
                        <a:buNone/>
                      </a:pPr>
                      <a:r>
                        <a:rPr lang="en" sz="1000"/>
                        <a:t>MD5</a:t>
                      </a:r>
                      <a:endParaRPr sz="1000"/>
                    </a:p>
                  </a:txBody>
                  <a:tcPr marT="91425" marB="91425" marR="91425" marL="91425"/>
                </a:tc>
                <a:tc>
                  <a:txBody>
                    <a:bodyPr/>
                    <a:lstStyle/>
                    <a:p>
                      <a:pPr indent="0" lvl="0" marL="0" rtl="0" algn="l">
                        <a:spcBef>
                          <a:spcPts val="0"/>
                        </a:spcBef>
                        <a:spcAft>
                          <a:spcPts val="0"/>
                        </a:spcAft>
                        <a:buNone/>
                      </a:pPr>
                      <a:r>
                        <a:rPr lang="en" sz="1000"/>
                        <a:t>低</a:t>
                      </a:r>
                      <a:endParaRPr sz="1000"/>
                    </a:p>
                  </a:txBody>
                  <a:tcPr marT="91425" marB="91425" marR="91425" marL="91425"/>
                </a:tc>
                <a:tc>
                  <a:txBody>
                    <a:bodyPr/>
                    <a:lstStyle/>
                    <a:p>
                      <a:pPr indent="0" lvl="0" marL="0" rtl="0" algn="l">
                        <a:spcBef>
                          <a:spcPts val="0"/>
                        </a:spcBef>
                        <a:spcAft>
                          <a:spcPts val="0"/>
                        </a:spcAft>
                        <a:buNone/>
                      </a:pPr>
                      <a:r>
                        <a:rPr lang="en" sz="1000"/>
                        <a:t>快</a:t>
                      </a:r>
                      <a:endParaRPr sz="1000"/>
                    </a:p>
                  </a:txBody>
                  <a:tcPr marT="91425" marB="91425" marR="91425" marL="91425"/>
                </a:tc>
              </a:tr>
              <a:tr h="274550">
                <a:tc>
                  <a:txBody>
                    <a:bodyPr/>
                    <a:lstStyle/>
                    <a:p>
                      <a:pPr indent="0" lvl="0" marL="0" rtl="0" algn="l">
                        <a:spcBef>
                          <a:spcPts val="0"/>
                        </a:spcBef>
                        <a:spcAft>
                          <a:spcPts val="0"/>
                        </a:spcAft>
                        <a:buNone/>
                      </a:pPr>
                      <a:r>
                        <a:rPr lang="en" sz="1000"/>
                        <a:t>SHA1</a:t>
                      </a:r>
                      <a:endParaRPr sz="1000"/>
                    </a:p>
                  </a:txBody>
                  <a:tcPr marT="91425" marB="91425" marR="91425" marL="91425"/>
                </a:tc>
                <a:tc>
                  <a:txBody>
                    <a:bodyPr/>
                    <a:lstStyle/>
                    <a:p>
                      <a:pPr indent="0" lvl="0" marL="0" rtl="0" algn="l">
                        <a:spcBef>
                          <a:spcPts val="0"/>
                        </a:spcBef>
                        <a:spcAft>
                          <a:spcPts val="0"/>
                        </a:spcAft>
                        <a:buNone/>
                      </a:pPr>
                      <a:r>
                        <a:rPr lang="en" sz="1000"/>
                        <a:t>高</a:t>
                      </a:r>
                      <a:endParaRPr sz="1000"/>
                    </a:p>
                  </a:txBody>
                  <a:tcPr marT="91425" marB="91425" marR="91425" marL="91425"/>
                </a:tc>
                <a:tc>
                  <a:txBody>
                    <a:bodyPr/>
                    <a:lstStyle/>
                    <a:p>
                      <a:pPr indent="0" lvl="0" marL="0" rtl="0" algn="l">
                        <a:spcBef>
                          <a:spcPts val="0"/>
                        </a:spcBef>
                        <a:spcAft>
                          <a:spcPts val="0"/>
                        </a:spcAft>
                        <a:buNone/>
                      </a:pPr>
                      <a:r>
                        <a:rPr lang="en" sz="1000"/>
                        <a:t>慢</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552450" y="57150"/>
            <a:ext cx="8058300" cy="435300"/>
          </a:xfrm>
          <a:prstGeom prst="rect">
            <a:avLst/>
          </a:prstGeom>
        </p:spPr>
        <p:txBody>
          <a:bodyPr anchorCtr="0" anchor="b" bIns="51425" lIns="51425" spcFirstLastPara="1" rIns="51425" wrap="square" tIns="51425">
            <a:normAutofit/>
          </a:bodyPr>
          <a:lstStyle/>
          <a:p>
            <a:pPr indent="0" lvl="0" marL="0" rtl="0" algn="l">
              <a:spcBef>
                <a:spcPts val="0"/>
              </a:spcBef>
              <a:spcAft>
                <a:spcPts val="0"/>
              </a:spcAft>
              <a:buNone/>
            </a:pPr>
            <a:r>
              <a:rPr lang="en"/>
              <a:t>目录</a:t>
            </a:r>
            <a:endParaRPr sz="1800"/>
          </a:p>
        </p:txBody>
      </p:sp>
      <p:sp>
        <p:nvSpPr>
          <p:cNvPr id="167" name="Google Shape;167;p28"/>
          <p:cNvSpPr/>
          <p:nvPr/>
        </p:nvSpPr>
        <p:spPr>
          <a:xfrm>
            <a:off x="955675" y="1447850"/>
            <a:ext cx="2264700" cy="17943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8" name="Google Shape;168;p28"/>
          <p:cNvSpPr txBox="1"/>
          <p:nvPr/>
        </p:nvSpPr>
        <p:spPr>
          <a:xfrm>
            <a:off x="1664500" y="2079250"/>
            <a:ext cx="938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目录</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169" name="Google Shape;169;p28"/>
          <p:cNvSpPr txBox="1"/>
          <p:nvPr/>
        </p:nvSpPr>
        <p:spPr>
          <a:xfrm>
            <a:off x="3622075" y="27262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170" name="Google Shape;170;p28"/>
          <p:cNvSpPr/>
          <p:nvPr/>
        </p:nvSpPr>
        <p:spPr>
          <a:xfrm>
            <a:off x="3675350" y="144785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01</a:t>
            </a:r>
            <a:endParaRPr>
              <a:solidFill>
                <a:srgbClr val="FFFFFF"/>
              </a:solidFill>
            </a:endParaRPr>
          </a:p>
        </p:txBody>
      </p:sp>
      <p:sp>
        <p:nvSpPr>
          <p:cNvPr id="171" name="Google Shape;171;p28"/>
          <p:cNvSpPr txBox="1"/>
          <p:nvPr/>
        </p:nvSpPr>
        <p:spPr>
          <a:xfrm>
            <a:off x="4365325" y="1391450"/>
            <a:ext cx="2630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rPr>
              <a:t>Android 网络安全</a:t>
            </a:r>
            <a:endParaRPr sz="1500">
              <a:solidFill>
                <a:srgbClr val="434343"/>
              </a:solidFill>
            </a:endParaRPr>
          </a:p>
        </p:txBody>
      </p:sp>
      <p:sp>
        <p:nvSpPr>
          <p:cNvPr id="172" name="Google Shape;172;p28"/>
          <p:cNvSpPr/>
          <p:nvPr/>
        </p:nvSpPr>
        <p:spPr>
          <a:xfrm>
            <a:off x="3675350" y="219365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02</a:t>
            </a:r>
            <a:endParaRPr>
              <a:solidFill>
                <a:srgbClr val="FFFFFF"/>
              </a:solidFill>
            </a:endParaRPr>
          </a:p>
        </p:txBody>
      </p:sp>
      <p:sp>
        <p:nvSpPr>
          <p:cNvPr id="173" name="Google Shape;173;p28"/>
          <p:cNvSpPr txBox="1"/>
          <p:nvPr/>
        </p:nvSpPr>
        <p:spPr>
          <a:xfrm>
            <a:off x="4365325" y="2137250"/>
            <a:ext cx="334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rPr>
              <a:t>Android 存储安全</a:t>
            </a:r>
            <a:endParaRPr sz="1500">
              <a:solidFill>
                <a:srgbClr val="434343"/>
              </a:solidFill>
            </a:endParaRPr>
          </a:p>
        </p:txBody>
      </p:sp>
      <p:sp>
        <p:nvSpPr>
          <p:cNvPr id="174" name="Google Shape;174;p28"/>
          <p:cNvSpPr/>
          <p:nvPr/>
        </p:nvSpPr>
        <p:spPr>
          <a:xfrm>
            <a:off x="3675350" y="293945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03</a:t>
            </a:r>
            <a:endParaRPr>
              <a:solidFill>
                <a:srgbClr val="FFFFFF"/>
              </a:solidFill>
            </a:endParaRPr>
          </a:p>
        </p:txBody>
      </p:sp>
      <p:sp>
        <p:nvSpPr>
          <p:cNvPr id="175" name="Google Shape;175;p28"/>
          <p:cNvSpPr txBox="1"/>
          <p:nvPr/>
        </p:nvSpPr>
        <p:spPr>
          <a:xfrm>
            <a:off x="4365325" y="2883050"/>
            <a:ext cx="4332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434343"/>
                </a:solidFill>
              </a:rPr>
              <a:t>Android 代码安全</a:t>
            </a:r>
            <a:endParaRPr sz="1500">
              <a:solidFill>
                <a:srgbClr val="434343"/>
              </a:solidFill>
            </a:endParaRPr>
          </a:p>
        </p:txBody>
      </p:sp>
      <p:sp>
        <p:nvSpPr>
          <p:cNvPr id="176" name="Google Shape;176;p2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Android 网络安全</a:t>
            </a:r>
            <a:endParaRPr b="1" sz="1800"/>
          </a:p>
        </p:txBody>
      </p:sp>
      <p:sp>
        <p:nvSpPr>
          <p:cNvPr id="182" name="Google Shape;182;p29"/>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3" name="Google Shape;183;p29"/>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01</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184" name="Google Shape;184;p29"/>
          <p:cNvSpPr txBox="1"/>
          <p:nvPr/>
        </p:nvSpPr>
        <p:spPr>
          <a:xfrm>
            <a:off x="1184775" y="2798700"/>
            <a:ext cx="1819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Android 网络安全</a:t>
            </a:r>
            <a:endParaRPr b="1" sz="1600">
              <a:solidFill>
                <a:schemeClr val="lt1"/>
              </a:solidFill>
            </a:endParaRPr>
          </a:p>
        </p:txBody>
      </p:sp>
      <p:sp>
        <p:nvSpPr>
          <p:cNvPr id="185" name="Google Shape;185;p29"/>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186" name="Google Shape;186;p2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87" name="Google Shape;187;p29"/>
          <p:cNvSpPr txBox="1"/>
          <p:nvPr/>
        </p:nvSpPr>
        <p:spPr>
          <a:xfrm>
            <a:off x="4095100" y="1724975"/>
            <a:ext cx="3716100" cy="1339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HTTPS</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数字签名与报文加密</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Android网络安全解决方案</a:t>
            </a:r>
            <a:endParaRPr b="1" sz="15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HTTPS</a:t>
            </a:r>
            <a:endParaRPr>
              <a:solidFill>
                <a:schemeClr val="dk1"/>
              </a:solidFill>
            </a:endParaRPr>
          </a:p>
        </p:txBody>
      </p:sp>
      <p:sp>
        <p:nvSpPr>
          <p:cNvPr id="193" name="Google Shape;193;p3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94" name="Google Shape;194;p30"/>
          <p:cNvSpPr txBox="1"/>
          <p:nvPr/>
        </p:nvSpPr>
        <p:spPr>
          <a:xfrm>
            <a:off x="723400" y="873625"/>
            <a:ext cx="51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安全套接字层 (SSL)（传输层安全协议 (TLS)）</a:t>
            </a:r>
            <a:endParaRPr/>
          </a:p>
        </p:txBody>
      </p:sp>
      <p:pic>
        <p:nvPicPr>
          <p:cNvPr id="195" name="Google Shape;195;p30"/>
          <p:cNvPicPr preferRelativeResize="0"/>
          <p:nvPr/>
        </p:nvPicPr>
        <p:blipFill>
          <a:blip r:embed="rId3">
            <a:alphaModFix/>
          </a:blip>
          <a:stretch>
            <a:fillRect/>
          </a:stretch>
        </p:blipFill>
        <p:spPr>
          <a:xfrm>
            <a:off x="3076575" y="1495200"/>
            <a:ext cx="1495425" cy="2771775"/>
          </a:xfrm>
          <a:prstGeom prst="rect">
            <a:avLst/>
          </a:prstGeom>
          <a:noFill/>
          <a:ln>
            <a:noFill/>
          </a:ln>
        </p:spPr>
      </p:pic>
      <p:sp>
        <p:nvSpPr>
          <p:cNvPr id="196" name="Google Shape;196;p30"/>
          <p:cNvSpPr txBox="1"/>
          <p:nvPr/>
        </p:nvSpPr>
        <p:spPr>
          <a:xfrm>
            <a:off x="5492550" y="2348000"/>
            <a:ext cx="311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漏洞在于：证书校验阶段可以引导用户信任不安全的证书</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数字签名与报文加密</a:t>
            </a:r>
            <a:endParaRPr>
              <a:solidFill>
                <a:schemeClr val="dk1"/>
              </a:solidFill>
            </a:endParaRPr>
          </a:p>
        </p:txBody>
      </p:sp>
      <p:sp>
        <p:nvSpPr>
          <p:cNvPr id="202" name="Google Shape;202;p3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pic>
        <p:nvPicPr>
          <p:cNvPr id="203" name="Google Shape;203;p31"/>
          <p:cNvPicPr preferRelativeResize="0"/>
          <p:nvPr/>
        </p:nvPicPr>
        <p:blipFill>
          <a:blip r:embed="rId3">
            <a:alphaModFix/>
          </a:blip>
          <a:stretch>
            <a:fillRect/>
          </a:stretch>
        </p:blipFill>
        <p:spPr>
          <a:xfrm>
            <a:off x="2614625" y="1033275"/>
            <a:ext cx="1495425" cy="2771775"/>
          </a:xfrm>
          <a:prstGeom prst="rect">
            <a:avLst/>
          </a:prstGeom>
          <a:noFill/>
          <a:ln>
            <a:noFill/>
          </a:ln>
        </p:spPr>
      </p:pic>
      <p:sp>
        <p:nvSpPr>
          <p:cNvPr id="204" name="Google Shape;204;p31"/>
          <p:cNvSpPr txBox="1"/>
          <p:nvPr/>
        </p:nvSpPr>
        <p:spPr>
          <a:xfrm>
            <a:off x="4817400" y="33316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增加安全校验，防止报文被篡改</a:t>
            </a:r>
            <a:endParaRPr/>
          </a:p>
        </p:txBody>
      </p:sp>
      <p:sp>
        <p:nvSpPr>
          <p:cNvPr id="205" name="Google Shape;205;p31"/>
          <p:cNvSpPr/>
          <p:nvPr/>
        </p:nvSpPr>
        <p:spPr>
          <a:xfrm>
            <a:off x="2220825" y="2861000"/>
            <a:ext cx="5827500" cy="1385400"/>
          </a:xfrm>
          <a:prstGeom prst="roundRect">
            <a:avLst>
              <a:gd fmla="val 16667" name="adj"/>
            </a:avLst>
          </a:prstGeom>
          <a:noFill/>
          <a:ln cap="flat" cmpd="sng" w="9525">
            <a:solidFill>
              <a:srgbClr val="EE4D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1"/>
          <p:cNvSpPr txBox="1"/>
          <p:nvPr/>
        </p:nvSpPr>
        <p:spPr>
          <a:xfrm>
            <a:off x="488575" y="3353600"/>
            <a:ext cx="187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保证这一步的安全</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