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49F26E-2C42-42D8-AF6A-334B676A77FD}">
  <a:tblStyle styleId="{9549F26E-2C42-42D8-AF6A-334B676A77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OpenSans-bold.fntdata"/><Relationship Id="rId21" Type="http://schemas.openxmlformats.org/officeDocument/2006/relationships/slide" Target="slides/slide14.xml"/><Relationship Id="rId43" Type="http://schemas.openxmlformats.org/officeDocument/2006/relationships/font" Target="fonts/OpenSans-regular.fntdata"/><Relationship Id="rId24" Type="http://schemas.openxmlformats.org/officeDocument/2006/relationships/slide" Target="slides/slide17.xml"/><Relationship Id="rId46" Type="http://schemas.openxmlformats.org/officeDocument/2006/relationships/font" Target="fonts/OpenSans-boldItalic.fntdata"/><Relationship Id="rId23" Type="http://schemas.openxmlformats.org/officeDocument/2006/relationships/slide" Target="slides/slide16.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6db61bb79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26db61bb7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f7d5227a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f7d5227a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f7d5227a9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f7d5227a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f7d5227a9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f7d5227a9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f7d5227a9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f7d5227a9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f7d5227a9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f7d5227a9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f7d5227a9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f7d5227a9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f7d5227a9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f7d5227a9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f7d5227a9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f7d5227a9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f7d5227a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f7d5227a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e856c0f0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e856c0f0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f7d5227a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f7d5227a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e856c0f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e856c0f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e856c0f0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e856c0f0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e856c0f0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e856c0f0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e856c0f0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e856c0f0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f7d5227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f7d5227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e856c0f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e856c0f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e856c0f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e856c0f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f7d5227a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f7d5227a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f7d5227a9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f7d5227a9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f7d5227a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f7d5227a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f7d5227a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f7d5227a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f7d5227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f7d5227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f7d5227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f7d5227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f7d5227a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f7d5227a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f7d5227a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f7d5227a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f7d5227a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f7d5227a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f7d5227a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f7d5227a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c8013695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c8013695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c8013695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c8013695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c8013695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c8013695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c8013695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c8013695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c8013695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c8013695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f7d5227a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f7d5227a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TITLE_1">
    <p:spTree>
      <p:nvGrpSpPr>
        <p:cNvPr id="50" name="Shape 50"/>
        <p:cNvGrpSpPr/>
        <p:nvPr/>
      </p:nvGrpSpPr>
      <p:grpSpPr>
        <a:xfrm>
          <a:off x="0" y="0"/>
          <a:ext cx="0" cy="0"/>
          <a:chOff x="0" y="0"/>
          <a:chExt cx="0" cy="0"/>
        </a:xfrm>
      </p:grpSpPr>
      <p:pic>
        <p:nvPicPr>
          <p:cNvPr descr="Picture 10" id="51" name="Google Shape;51;p13"/>
          <p:cNvPicPr preferRelativeResize="0"/>
          <p:nvPr/>
        </p:nvPicPr>
        <p:blipFill rotWithShape="1">
          <a:blip r:embed="rId2">
            <a:alphaModFix/>
          </a:blip>
          <a:srcRect b="0" l="0" r="0" t="0"/>
          <a:stretch/>
        </p:blipFill>
        <p:spPr>
          <a:xfrm>
            <a:off x="4071938" y="614753"/>
            <a:ext cx="991939" cy="1404515"/>
          </a:xfrm>
          <a:prstGeom prst="rect">
            <a:avLst/>
          </a:prstGeom>
          <a:noFill/>
          <a:ln>
            <a:noFill/>
          </a:ln>
        </p:spPr>
      </p:pic>
      <p:sp>
        <p:nvSpPr>
          <p:cNvPr id="52" name="Google Shape;52;p13"/>
          <p:cNvSpPr txBox="1"/>
          <p:nvPr>
            <p:ph type="title"/>
          </p:nvPr>
        </p:nvSpPr>
        <p:spPr>
          <a:xfrm>
            <a:off x="561108" y="2156378"/>
            <a:ext cx="8052900" cy="1059000"/>
          </a:xfrm>
          <a:prstGeom prst="rect">
            <a:avLst/>
          </a:prstGeom>
          <a:noFill/>
          <a:ln>
            <a:noFill/>
          </a:ln>
        </p:spPr>
        <p:txBody>
          <a:bodyPr anchorCtr="0" anchor="b" bIns="34250" lIns="34250" spcFirstLastPara="1" rIns="34250" wrap="square" tIns="34250">
            <a:normAutofit/>
          </a:bodyPr>
          <a:lstStyle>
            <a:lvl1pPr lvl="0" rtl="0" algn="ctr">
              <a:lnSpc>
                <a:spcPct val="90000"/>
              </a:lnSpc>
              <a:spcBef>
                <a:spcPts val="0"/>
              </a:spcBef>
              <a:spcAft>
                <a:spcPts val="0"/>
              </a:spcAft>
              <a:buClr>
                <a:srgbClr val="000000"/>
              </a:buClr>
              <a:buSzPts val="3300"/>
              <a:buFont typeface="Arial"/>
              <a:buNone/>
              <a:defRPr b="0" sz="33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3" name="Google Shape;53;p13"/>
          <p:cNvSpPr txBox="1"/>
          <p:nvPr>
            <p:ph idx="1" type="body"/>
          </p:nvPr>
        </p:nvSpPr>
        <p:spPr>
          <a:xfrm>
            <a:off x="561108" y="3215551"/>
            <a:ext cx="8052900" cy="419100"/>
          </a:xfrm>
          <a:prstGeom prst="rect">
            <a:avLst/>
          </a:prstGeom>
          <a:noFill/>
          <a:ln>
            <a:noFill/>
          </a:ln>
        </p:spPr>
        <p:txBody>
          <a:bodyPr anchorCtr="0" anchor="t" bIns="34250" lIns="34250" spcFirstLastPara="1" rIns="34250" wrap="square" tIns="34250">
            <a:normAutofit/>
          </a:bodyPr>
          <a:lstStyle>
            <a:lvl1pPr indent="-228600" lvl="0" marL="457200" rtl="0" algn="ctr">
              <a:lnSpc>
                <a:spcPct val="90000"/>
              </a:lnSpc>
              <a:spcBef>
                <a:spcPts val="800"/>
              </a:spcBef>
              <a:spcAft>
                <a:spcPts val="0"/>
              </a:spcAft>
              <a:buClr>
                <a:srgbClr val="767171"/>
              </a:buClr>
              <a:buSzPts val="1500"/>
              <a:buFont typeface="Arial"/>
              <a:buNone/>
              <a:defRPr sz="1500">
                <a:solidFill>
                  <a:srgbClr val="767171"/>
                </a:solidFill>
              </a:defRPr>
            </a:lvl1pPr>
            <a:lvl2pPr indent="-228600" lvl="1" marL="914400" rtl="0" algn="ctr">
              <a:lnSpc>
                <a:spcPct val="90000"/>
              </a:lnSpc>
              <a:spcBef>
                <a:spcPts val="800"/>
              </a:spcBef>
              <a:spcAft>
                <a:spcPts val="0"/>
              </a:spcAft>
              <a:buClr>
                <a:srgbClr val="767171"/>
              </a:buClr>
              <a:buSzPts val="1500"/>
              <a:buFont typeface="Arial"/>
              <a:buNone/>
              <a:defRPr sz="1500">
                <a:solidFill>
                  <a:srgbClr val="767171"/>
                </a:solidFill>
              </a:defRPr>
            </a:lvl2pPr>
            <a:lvl3pPr indent="-228600" lvl="2" marL="1371600" rtl="0" algn="ctr">
              <a:lnSpc>
                <a:spcPct val="90000"/>
              </a:lnSpc>
              <a:spcBef>
                <a:spcPts val="800"/>
              </a:spcBef>
              <a:spcAft>
                <a:spcPts val="0"/>
              </a:spcAft>
              <a:buClr>
                <a:srgbClr val="767171"/>
              </a:buClr>
              <a:buSzPts val="1500"/>
              <a:buFont typeface="Arial"/>
              <a:buNone/>
              <a:defRPr sz="1500">
                <a:solidFill>
                  <a:srgbClr val="767171"/>
                </a:solidFill>
              </a:defRPr>
            </a:lvl3pPr>
            <a:lvl4pPr indent="-228600" lvl="3" marL="1828800" rtl="0" algn="ctr">
              <a:lnSpc>
                <a:spcPct val="90000"/>
              </a:lnSpc>
              <a:spcBef>
                <a:spcPts val="800"/>
              </a:spcBef>
              <a:spcAft>
                <a:spcPts val="0"/>
              </a:spcAft>
              <a:buClr>
                <a:srgbClr val="767171"/>
              </a:buClr>
              <a:buSzPts val="1500"/>
              <a:buFont typeface="Arial"/>
              <a:buNone/>
              <a:defRPr sz="1500">
                <a:solidFill>
                  <a:srgbClr val="767171"/>
                </a:solidFill>
              </a:defRPr>
            </a:lvl4pPr>
            <a:lvl5pPr indent="-228600" lvl="4" marL="2286000" rtl="0" algn="ctr">
              <a:lnSpc>
                <a:spcPct val="90000"/>
              </a:lnSpc>
              <a:spcBef>
                <a:spcPts val="800"/>
              </a:spcBef>
              <a:spcAft>
                <a:spcPts val="0"/>
              </a:spcAft>
              <a:buClr>
                <a:srgbClr val="767171"/>
              </a:buClr>
              <a:buSzPts val="1500"/>
              <a:buFont typeface="Arial"/>
              <a:buNone/>
              <a:defRPr sz="1500">
                <a:solidFill>
                  <a:srgbClr val="767171"/>
                </a:solidFill>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54" name="Google Shape;54;p13"/>
          <p:cNvSpPr/>
          <p:nvPr/>
        </p:nvSpPr>
        <p:spPr>
          <a:xfrm>
            <a:off x="0" y="4328516"/>
            <a:ext cx="9144000" cy="843600"/>
          </a:xfrm>
          <a:prstGeom prst="rect">
            <a:avLst/>
          </a:prstGeom>
          <a:solidFill>
            <a:srgbClr val="EE4D2D"/>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3"/>
          <p:cNvSpPr txBox="1"/>
          <p:nvPr>
            <p:ph idx="12" type="sldNum"/>
          </p:nvPr>
        </p:nvSpPr>
        <p:spPr>
          <a:xfrm>
            <a:off x="4419600" y="4629150"/>
            <a:ext cx="2133600" cy="276300"/>
          </a:xfrm>
          <a:prstGeom prst="rect">
            <a:avLst/>
          </a:prstGeom>
          <a:noFill/>
          <a:ln>
            <a:noFill/>
          </a:ln>
        </p:spPr>
        <p:txBody>
          <a:bodyPr anchorCtr="0" anchor="ctr" bIns="34275" lIns="34275" spcFirstLastPara="1" rIns="34275" wrap="square" tIns="34275">
            <a:norm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1" showMasterSp="0">
  <p:cSld name="3_Sub Titles and Contents">
    <p:spTree>
      <p:nvGrpSpPr>
        <p:cNvPr id="56" name="Shape 56"/>
        <p:cNvGrpSpPr/>
        <p:nvPr/>
      </p:nvGrpSpPr>
      <p:grpSpPr>
        <a:xfrm>
          <a:off x="0" y="0"/>
          <a:ext cx="0" cy="0"/>
          <a:chOff x="0" y="0"/>
          <a:chExt cx="0" cy="0"/>
        </a:xfrm>
      </p:grpSpPr>
      <p:cxnSp>
        <p:nvCxnSpPr>
          <p:cNvPr id="57" name="Google Shape;57;p14"/>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sp>
        <p:nvSpPr>
          <p:cNvPr id="58" name="Google Shape;58;p14"/>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9" name="Google Shape;59;p14"/>
          <p:cNvSpPr txBox="1"/>
          <p:nvPr>
            <p:ph idx="1" type="body"/>
          </p:nvPr>
        </p:nvSpPr>
        <p:spPr>
          <a:xfrm>
            <a:off x="552450" y="1074075"/>
            <a:ext cx="4678200" cy="604200"/>
          </a:xfrm>
          <a:prstGeom prst="rect">
            <a:avLst/>
          </a:prstGeom>
          <a:noFill/>
          <a:ln>
            <a:noFill/>
          </a:ln>
        </p:spPr>
        <p:txBody>
          <a:bodyPr anchorCtr="0" anchor="t" bIns="34275" lIns="34275" spcFirstLastPara="1" rIns="34275" wrap="square" tIns="34275">
            <a:normAutofit/>
          </a:bodyPr>
          <a:lstStyle>
            <a:lvl1pPr indent="-298450" lvl="0" marL="457200" rtl="0" algn="l">
              <a:lnSpc>
                <a:spcPct val="100000"/>
              </a:lnSpc>
              <a:spcBef>
                <a:spcPts val="0"/>
              </a:spcBef>
              <a:spcAft>
                <a:spcPts val="0"/>
              </a:spcAft>
              <a:buSzPts val="1100"/>
              <a:buFont typeface="Arial"/>
              <a:buChar char="▪"/>
              <a:defRPr sz="1100"/>
            </a:lvl1pPr>
            <a:lvl2pPr indent="-298450" lvl="1" marL="914400" rtl="0" algn="l">
              <a:lnSpc>
                <a:spcPct val="100000"/>
              </a:lnSpc>
              <a:spcBef>
                <a:spcPts val="0"/>
              </a:spcBef>
              <a:spcAft>
                <a:spcPts val="0"/>
              </a:spcAft>
              <a:buSzPts val="1100"/>
              <a:buFont typeface="Arial"/>
              <a:buChar char="o"/>
              <a:defRPr sz="1100"/>
            </a:lvl2pPr>
            <a:lvl3pPr indent="-298450" lvl="2" marL="1371600" rtl="0" algn="l">
              <a:lnSpc>
                <a:spcPct val="100000"/>
              </a:lnSpc>
              <a:spcBef>
                <a:spcPts val="0"/>
              </a:spcBef>
              <a:spcAft>
                <a:spcPts val="0"/>
              </a:spcAft>
              <a:buSzPts val="1100"/>
              <a:buFont typeface="Arial"/>
              <a:buChar char="•"/>
              <a:defRPr sz="1100"/>
            </a:lvl3pPr>
            <a:lvl4pPr indent="-298450" lvl="3" marL="1828800" rtl="0" algn="l">
              <a:lnSpc>
                <a:spcPct val="100000"/>
              </a:lnSpc>
              <a:spcBef>
                <a:spcPts val="0"/>
              </a:spcBef>
              <a:spcAft>
                <a:spcPts val="0"/>
              </a:spcAft>
              <a:buSzPts val="1100"/>
              <a:buFont typeface="Arial"/>
              <a:buChar char="•"/>
              <a:defRPr sz="1100"/>
            </a:lvl4pPr>
            <a:lvl5pPr indent="-298450" lvl="4" marL="2286000" rtl="0" algn="l">
              <a:lnSpc>
                <a:spcPct val="100000"/>
              </a:lnSpc>
              <a:spcBef>
                <a:spcPts val="0"/>
              </a:spcBef>
              <a:spcAft>
                <a:spcPts val="0"/>
              </a:spcAft>
              <a:buSzPts val="1100"/>
              <a:buFont typeface="Arial"/>
              <a:buChar char="•"/>
              <a:defRPr sz="11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60" name="Google Shape;60;p14"/>
          <p:cNvSpPr txBox="1"/>
          <p:nvPr>
            <p:ph idx="2" type="body"/>
          </p:nvPr>
        </p:nvSpPr>
        <p:spPr>
          <a:xfrm>
            <a:off x="550069" y="736922"/>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61" name="Google Shape;61;p14"/>
          <p:cNvSpPr txBox="1"/>
          <p:nvPr>
            <p:ph idx="3" type="body"/>
          </p:nvPr>
        </p:nvSpPr>
        <p:spPr>
          <a:xfrm>
            <a:off x="550069" y="1841660"/>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62" name="Google Shape;62;p14"/>
          <p:cNvSpPr txBox="1"/>
          <p:nvPr>
            <p:ph idx="4" type="body"/>
          </p:nvPr>
        </p:nvSpPr>
        <p:spPr>
          <a:xfrm>
            <a:off x="550067" y="3041603"/>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63" name="Google Shape;63;p14"/>
          <p:cNvSpPr txBox="1"/>
          <p:nvPr>
            <p:ph idx="12" type="sldNum"/>
          </p:nvPr>
        </p:nvSpPr>
        <p:spPr>
          <a:xfrm>
            <a:off x="8790912" y="4805089"/>
            <a:ext cx="2052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hopee-logo-en.png" id="64" name="Google Shape;64;p14"/>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71" name="Shape 71"/>
        <p:cNvGrpSpPr/>
        <p:nvPr/>
      </p:nvGrpSpPr>
      <p:grpSpPr>
        <a:xfrm>
          <a:off x="0" y="0"/>
          <a:ext cx="0" cy="0"/>
          <a:chOff x="0" y="0"/>
          <a:chExt cx="0" cy="0"/>
        </a:xfrm>
      </p:grpSpPr>
      <p:pic>
        <p:nvPicPr>
          <p:cNvPr descr="Picture 10" id="72" name="Google Shape;72;p16"/>
          <p:cNvPicPr preferRelativeResize="0"/>
          <p:nvPr/>
        </p:nvPicPr>
        <p:blipFill rotWithShape="1">
          <a:blip r:embed="rId2">
            <a:alphaModFix/>
          </a:blip>
          <a:srcRect b="0" l="0" r="0" t="0"/>
          <a:stretch/>
        </p:blipFill>
        <p:spPr>
          <a:xfrm>
            <a:off x="4071938" y="614753"/>
            <a:ext cx="991939" cy="1404515"/>
          </a:xfrm>
          <a:prstGeom prst="rect">
            <a:avLst/>
          </a:prstGeom>
          <a:noFill/>
          <a:ln>
            <a:noFill/>
          </a:ln>
        </p:spPr>
      </p:pic>
      <p:sp>
        <p:nvSpPr>
          <p:cNvPr id="73" name="Google Shape;73;p16"/>
          <p:cNvSpPr txBox="1"/>
          <p:nvPr>
            <p:ph type="title"/>
          </p:nvPr>
        </p:nvSpPr>
        <p:spPr>
          <a:xfrm>
            <a:off x="561108" y="2156378"/>
            <a:ext cx="8052900" cy="1059000"/>
          </a:xfrm>
          <a:prstGeom prst="rect">
            <a:avLst/>
          </a:prstGeom>
          <a:noFill/>
          <a:ln>
            <a:noFill/>
          </a:ln>
        </p:spPr>
        <p:txBody>
          <a:bodyPr anchorCtr="0" anchor="b" bIns="34250" lIns="34250" spcFirstLastPara="1" rIns="34250" wrap="square" tIns="34250">
            <a:noAutofit/>
          </a:bodyPr>
          <a:lstStyle>
            <a:lvl1pPr lvl="0" rtl="0" algn="ctr">
              <a:lnSpc>
                <a:spcPct val="90000"/>
              </a:lnSpc>
              <a:spcBef>
                <a:spcPts val="0"/>
              </a:spcBef>
              <a:spcAft>
                <a:spcPts val="0"/>
              </a:spcAft>
              <a:buClr>
                <a:srgbClr val="000000"/>
              </a:buClr>
              <a:buSzPts val="3300"/>
              <a:buFont typeface="Arial"/>
              <a:buNone/>
              <a:defRPr b="0" sz="33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74" name="Google Shape;74;p16"/>
          <p:cNvSpPr txBox="1"/>
          <p:nvPr>
            <p:ph idx="1" type="body"/>
          </p:nvPr>
        </p:nvSpPr>
        <p:spPr>
          <a:xfrm>
            <a:off x="561108" y="3215551"/>
            <a:ext cx="8052900" cy="419100"/>
          </a:xfrm>
          <a:prstGeom prst="rect">
            <a:avLst/>
          </a:prstGeom>
          <a:noFill/>
          <a:ln>
            <a:noFill/>
          </a:ln>
        </p:spPr>
        <p:txBody>
          <a:bodyPr anchorCtr="0" anchor="t" bIns="34250" lIns="34250" spcFirstLastPara="1" rIns="34250" wrap="square" tIns="34250">
            <a:noAutofit/>
          </a:bodyPr>
          <a:lstStyle>
            <a:lvl1pPr indent="-228600" lvl="0" marL="457200" rtl="0" algn="ctr">
              <a:lnSpc>
                <a:spcPct val="90000"/>
              </a:lnSpc>
              <a:spcBef>
                <a:spcPts val="800"/>
              </a:spcBef>
              <a:spcAft>
                <a:spcPts val="0"/>
              </a:spcAft>
              <a:buClr>
                <a:srgbClr val="767171"/>
              </a:buClr>
              <a:buSzPts val="1500"/>
              <a:buFont typeface="Arial"/>
              <a:buNone/>
              <a:defRPr sz="1500">
                <a:solidFill>
                  <a:srgbClr val="767171"/>
                </a:solidFill>
              </a:defRPr>
            </a:lvl1pPr>
            <a:lvl2pPr indent="-228600" lvl="1" marL="914400" rtl="0" algn="ctr">
              <a:lnSpc>
                <a:spcPct val="90000"/>
              </a:lnSpc>
              <a:spcBef>
                <a:spcPts val="800"/>
              </a:spcBef>
              <a:spcAft>
                <a:spcPts val="0"/>
              </a:spcAft>
              <a:buClr>
                <a:srgbClr val="767171"/>
              </a:buClr>
              <a:buSzPts val="1500"/>
              <a:buFont typeface="Arial"/>
              <a:buNone/>
              <a:defRPr sz="1500">
                <a:solidFill>
                  <a:srgbClr val="767171"/>
                </a:solidFill>
              </a:defRPr>
            </a:lvl2pPr>
            <a:lvl3pPr indent="-228600" lvl="2" marL="1371600" rtl="0" algn="ctr">
              <a:lnSpc>
                <a:spcPct val="90000"/>
              </a:lnSpc>
              <a:spcBef>
                <a:spcPts val="800"/>
              </a:spcBef>
              <a:spcAft>
                <a:spcPts val="0"/>
              </a:spcAft>
              <a:buClr>
                <a:srgbClr val="767171"/>
              </a:buClr>
              <a:buSzPts val="1500"/>
              <a:buFont typeface="Arial"/>
              <a:buNone/>
              <a:defRPr sz="1500">
                <a:solidFill>
                  <a:srgbClr val="767171"/>
                </a:solidFill>
              </a:defRPr>
            </a:lvl3pPr>
            <a:lvl4pPr indent="-228600" lvl="3" marL="1828800" rtl="0" algn="ctr">
              <a:lnSpc>
                <a:spcPct val="90000"/>
              </a:lnSpc>
              <a:spcBef>
                <a:spcPts val="800"/>
              </a:spcBef>
              <a:spcAft>
                <a:spcPts val="0"/>
              </a:spcAft>
              <a:buClr>
                <a:srgbClr val="767171"/>
              </a:buClr>
              <a:buSzPts val="1500"/>
              <a:buFont typeface="Arial"/>
              <a:buNone/>
              <a:defRPr sz="1500">
                <a:solidFill>
                  <a:srgbClr val="767171"/>
                </a:solidFill>
              </a:defRPr>
            </a:lvl4pPr>
            <a:lvl5pPr indent="-228600" lvl="4" marL="2286000" rtl="0" algn="ctr">
              <a:lnSpc>
                <a:spcPct val="90000"/>
              </a:lnSpc>
              <a:spcBef>
                <a:spcPts val="800"/>
              </a:spcBef>
              <a:spcAft>
                <a:spcPts val="0"/>
              </a:spcAft>
              <a:buClr>
                <a:srgbClr val="767171"/>
              </a:buClr>
              <a:buSzPts val="1500"/>
              <a:buFont typeface="Arial"/>
              <a:buNone/>
              <a:defRPr sz="1500">
                <a:solidFill>
                  <a:srgbClr val="767171"/>
                </a:solidFill>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75" name="Google Shape;75;p16"/>
          <p:cNvSpPr/>
          <p:nvPr/>
        </p:nvSpPr>
        <p:spPr>
          <a:xfrm>
            <a:off x="0" y="4328516"/>
            <a:ext cx="9144000" cy="843600"/>
          </a:xfrm>
          <a:prstGeom prst="rect">
            <a:avLst/>
          </a:prstGeom>
          <a:solidFill>
            <a:srgbClr val="EE4D2D"/>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16"/>
          <p:cNvSpPr txBox="1"/>
          <p:nvPr>
            <p:ph idx="12" type="sldNum"/>
          </p:nvPr>
        </p:nvSpPr>
        <p:spPr>
          <a:xfrm>
            <a:off x="4419600" y="4629150"/>
            <a:ext cx="2133600" cy="2763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tx">
  <p:cSld name="TITLE_AND_BODY">
    <p:spTree>
      <p:nvGrpSpPr>
        <p:cNvPr id="77" name="Shape 77"/>
        <p:cNvGrpSpPr/>
        <p:nvPr/>
      </p:nvGrpSpPr>
      <p:grpSpPr>
        <a:xfrm>
          <a:off x="0" y="0"/>
          <a:ext cx="0" cy="0"/>
          <a:chOff x="0" y="0"/>
          <a:chExt cx="0" cy="0"/>
        </a:xfrm>
      </p:grpSpPr>
      <p:sp>
        <p:nvSpPr>
          <p:cNvPr id="78" name="Google Shape;78;p17"/>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79" name="Google Shape;79;p17"/>
          <p:cNvSpPr txBox="1"/>
          <p:nvPr>
            <p:ph idx="1" type="body"/>
          </p:nvPr>
        </p:nvSpPr>
        <p:spPr>
          <a:xfrm>
            <a:off x="552450" y="985966"/>
            <a:ext cx="8058300" cy="3263400"/>
          </a:xfrm>
          <a:prstGeom prst="rect">
            <a:avLst/>
          </a:prstGeom>
          <a:noFill/>
          <a:ln>
            <a:noFill/>
          </a:ln>
        </p:spPr>
        <p:txBody>
          <a:bodyPr anchorCtr="0" anchor="t" bIns="34275" lIns="34275" spcFirstLastPara="1" rIns="34275" wrap="square" tIns="34275">
            <a:noAutofit/>
          </a:bodyPr>
          <a:lstStyle>
            <a:lvl1pPr indent="-317500" lvl="0" marL="457200" rtl="0" algn="l">
              <a:lnSpc>
                <a:spcPct val="100000"/>
              </a:lnSpc>
              <a:spcBef>
                <a:spcPts val="0"/>
              </a:spcBef>
              <a:spcAft>
                <a:spcPts val="0"/>
              </a:spcAft>
              <a:buSzPts val="1400"/>
              <a:buChar char="▪"/>
              <a:defRPr sz="1300"/>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80" name="Google Shape;80;p17"/>
          <p:cNvSpPr txBox="1"/>
          <p:nvPr>
            <p:ph idx="12" type="sldNum"/>
          </p:nvPr>
        </p:nvSpPr>
        <p:spPr>
          <a:xfrm>
            <a:off x="8790912" y="4805089"/>
            <a:ext cx="205200" cy="1983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showMasterSp="0">
  <p:cSld name="3_Sub Titles and Contents">
    <p:spTree>
      <p:nvGrpSpPr>
        <p:cNvPr id="81" name="Shape 81"/>
        <p:cNvGrpSpPr/>
        <p:nvPr/>
      </p:nvGrpSpPr>
      <p:grpSpPr>
        <a:xfrm>
          <a:off x="0" y="0"/>
          <a:ext cx="0" cy="0"/>
          <a:chOff x="0" y="0"/>
          <a:chExt cx="0" cy="0"/>
        </a:xfrm>
      </p:grpSpPr>
      <p:cxnSp>
        <p:nvCxnSpPr>
          <p:cNvPr id="82" name="Google Shape;82;p18"/>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sp>
        <p:nvSpPr>
          <p:cNvPr id="83" name="Google Shape;83;p18"/>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84" name="Google Shape;84;p18"/>
          <p:cNvSpPr txBox="1"/>
          <p:nvPr>
            <p:ph idx="1" type="body"/>
          </p:nvPr>
        </p:nvSpPr>
        <p:spPr>
          <a:xfrm>
            <a:off x="552450" y="1074075"/>
            <a:ext cx="4677900" cy="604200"/>
          </a:xfrm>
          <a:prstGeom prst="rect">
            <a:avLst/>
          </a:prstGeom>
          <a:noFill/>
          <a:ln>
            <a:noFill/>
          </a:ln>
        </p:spPr>
        <p:txBody>
          <a:bodyPr anchorCtr="0" anchor="t" bIns="34275" lIns="34275" spcFirstLastPara="1" rIns="34275" wrap="square" tIns="34275">
            <a:noAutofit/>
          </a:bodyPr>
          <a:lstStyle>
            <a:lvl1pPr indent="-298450" lvl="0" marL="457200" rtl="0" algn="l">
              <a:lnSpc>
                <a:spcPct val="100000"/>
              </a:lnSpc>
              <a:spcBef>
                <a:spcPts val="0"/>
              </a:spcBef>
              <a:spcAft>
                <a:spcPts val="0"/>
              </a:spcAft>
              <a:buSzPts val="1100"/>
              <a:buFont typeface="Arial"/>
              <a:buChar char="▪"/>
              <a:defRPr sz="1100"/>
            </a:lvl1pPr>
            <a:lvl2pPr indent="-298450" lvl="1" marL="914400" rtl="0" algn="l">
              <a:lnSpc>
                <a:spcPct val="100000"/>
              </a:lnSpc>
              <a:spcBef>
                <a:spcPts val="0"/>
              </a:spcBef>
              <a:spcAft>
                <a:spcPts val="0"/>
              </a:spcAft>
              <a:buSzPts val="1100"/>
              <a:buFont typeface="Arial"/>
              <a:buChar char="o"/>
              <a:defRPr sz="1100"/>
            </a:lvl2pPr>
            <a:lvl3pPr indent="-298450" lvl="2" marL="1371600" rtl="0" algn="l">
              <a:lnSpc>
                <a:spcPct val="100000"/>
              </a:lnSpc>
              <a:spcBef>
                <a:spcPts val="0"/>
              </a:spcBef>
              <a:spcAft>
                <a:spcPts val="0"/>
              </a:spcAft>
              <a:buSzPts val="1100"/>
              <a:buFont typeface="Arial"/>
              <a:buChar char="•"/>
              <a:defRPr sz="1100"/>
            </a:lvl3pPr>
            <a:lvl4pPr indent="-298450" lvl="3" marL="1828800" rtl="0" algn="l">
              <a:lnSpc>
                <a:spcPct val="100000"/>
              </a:lnSpc>
              <a:spcBef>
                <a:spcPts val="0"/>
              </a:spcBef>
              <a:spcAft>
                <a:spcPts val="0"/>
              </a:spcAft>
              <a:buSzPts val="1100"/>
              <a:buFont typeface="Arial"/>
              <a:buChar char="•"/>
              <a:defRPr sz="1100"/>
            </a:lvl4pPr>
            <a:lvl5pPr indent="-298450" lvl="4" marL="2286000" rtl="0" algn="l">
              <a:lnSpc>
                <a:spcPct val="100000"/>
              </a:lnSpc>
              <a:spcBef>
                <a:spcPts val="0"/>
              </a:spcBef>
              <a:spcAft>
                <a:spcPts val="0"/>
              </a:spcAft>
              <a:buSzPts val="1100"/>
              <a:buFont typeface="Arial"/>
              <a:buChar char="•"/>
              <a:defRPr sz="11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85" name="Google Shape;85;p18"/>
          <p:cNvSpPr txBox="1"/>
          <p:nvPr>
            <p:ph idx="2" type="body"/>
          </p:nvPr>
        </p:nvSpPr>
        <p:spPr>
          <a:xfrm>
            <a:off x="550069" y="736922"/>
            <a:ext cx="3793200" cy="330000"/>
          </a:xfrm>
          <a:prstGeom prst="rect">
            <a:avLst/>
          </a:prstGeom>
          <a:noFill/>
          <a:ln>
            <a:noFill/>
          </a:ln>
        </p:spPr>
        <p:txBody>
          <a:bodyPr anchorCtr="0" anchor="ctr" bIns="34275" lIns="34275" spcFirstLastPara="1" rIns="34275" wrap="square" tIns="34275">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86" name="Google Shape;86;p18"/>
          <p:cNvSpPr txBox="1"/>
          <p:nvPr>
            <p:ph idx="3" type="body"/>
          </p:nvPr>
        </p:nvSpPr>
        <p:spPr>
          <a:xfrm>
            <a:off x="550069" y="1841660"/>
            <a:ext cx="3793200" cy="330000"/>
          </a:xfrm>
          <a:prstGeom prst="rect">
            <a:avLst/>
          </a:prstGeom>
          <a:noFill/>
          <a:ln>
            <a:noFill/>
          </a:ln>
        </p:spPr>
        <p:txBody>
          <a:bodyPr anchorCtr="0" anchor="ctr" bIns="34275" lIns="34275" spcFirstLastPara="1" rIns="34275" wrap="square" tIns="34275">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87" name="Google Shape;87;p18"/>
          <p:cNvSpPr txBox="1"/>
          <p:nvPr>
            <p:ph idx="4" type="body"/>
          </p:nvPr>
        </p:nvSpPr>
        <p:spPr>
          <a:xfrm>
            <a:off x="550067" y="3041603"/>
            <a:ext cx="3793200" cy="330000"/>
          </a:xfrm>
          <a:prstGeom prst="rect">
            <a:avLst/>
          </a:prstGeom>
          <a:noFill/>
          <a:ln>
            <a:noFill/>
          </a:ln>
        </p:spPr>
        <p:txBody>
          <a:bodyPr anchorCtr="0" anchor="ctr" bIns="34275" lIns="34275" spcFirstLastPara="1" rIns="34275" wrap="square" tIns="34275">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88" name="Google Shape;88;p18"/>
          <p:cNvSpPr txBox="1"/>
          <p:nvPr>
            <p:ph idx="12" type="sldNum"/>
          </p:nvPr>
        </p:nvSpPr>
        <p:spPr>
          <a:xfrm>
            <a:off x="8790912" y="4805089"/>
            <a:ext cx="205200" cy="1983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pic>
        <p:nvPicPr>
          <p:cNvPr descr="shopee-logo-en.png" id="89" name="Google Shape;89;p18"/>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Multiple Contents" showMasterSp="0">
  <p:cSld name="4_Multiple Contents">
    <p:spTree>
      <p:nvGrpSpPr>
        <p:cNvPr id="90" name="Shape 90"/>
        <p:cNvGrpSpPr/>
        <p:nvPr/>
      </p:nvGrpSpPr>
      <p:grpSpPr>
        <a:xfrm>
          <a:off x="0" y="0"/>
          <a:ext cx="0" cy="0"/>
          <a:chOff x="0" y="0"/>
          <a:chExt cx="0" cy="0"/>
        </a:xfrm>
      </p:grpSpPr>
      <p:sp>
        <p:nvSpPr>
          <p:cNvPr id="91" name="Google Shape;91;p19"/>
          <p:cNvSpPr txBox="1"/>
          <p:nvPr>
            <p:ph idx="1" type="body"/>
          </p:nvPr>
        </p:nvSpPr>
        <p:spPr>
          <a:xfrm>
            <a:off x="552450" y="2786971"/>
            <a:ext cx="3886200" cy="1714200"/>
          </a:xfrm>
          <a:prstGeom prst="rect">
            <a:avLst/>
          </a:prstGeom>
          <a:noFill/>
          <a:ln>
            <a:noFill/>
          </a:ln>
        </p:spPr>
        <p:txBody>
          <a:bodyPr anchorCtr="0" anchor="t" bIns="34275" lIns="34275" spcFirstLastPara="1" rIns="34275" wrap="square" tIns="34275">
            <a:noAutofit/>
          </a:bodyPr>
          <a:lstStyle>
            <a:lvl1pPr indent="-304800" lvl="0" marL="457200" rtl="0" algn="l">
              <a:lnSpc>
                <a:spcPct val="100000"/>
              </a:lnSpc>
              <a:spcBef>
                <a:spcPts val="0"/>
              </a:spcBef>
              <a:spcAft>
                <a:spcPts val="0"/>
              </a:spcAft>
              <a:buSzPts val="1200"/>
              <a:buFont typeface="Arial"/>
              <a:buChar char="▪"/>
              <a:defRPr sz="1200"/>
            </a:lvl1pPr>
            <a:lvl2pPr indent="-304800" lvl="1" marL="914400" rtl="0" algn="l">
              <a:lnSpc>
                <a:spcPct val="100000"/>
              </a:lnSpc>
              <a:spcBef>
                <a:spcPts val="0"/>
              </a:spcBef>
              <a:spcAft>
                <a:spcPts val="0"/>
              </a:spcAft>
              <a:buSzPts val="1200"/>
              <a:buFont typeface="Arial"/>
              <a:buChar char="o"/>
              <a:defRPr sz="1200"/>
            </a:lvl2pPr>
            <a:lvl3pPr indent="-304800" lvl="2" marL="1371600" rtl="0" algn="l">
              <a:lnSpc>
                <a:spcPct val="100000"/>
              </a:lnSpc>
              <a:spcBef>
                <a:spcPts val="0"/>
              </a:spcBef>
              <a:spcAft>
                <a:spcPts val="0"/>
              </a:spcAft>
              <a:buSzPts val="1200"/>
              <a:buFont typeface="Arial"/>
              <a:buChar char="•"/>
              <a:defRPr sz="1200"/>
            </a:lvl3pPr>
            <a:lvl4pPr indent="-304800" lvl="3" marL="1828800" rtl="0" algn="l">
              <a:lnSpc>
                <a:spcPct val="100000"/>
              </a:lnSpc>
              <a:spcBef>
                <a:spcPts val="0"/>
              </a:spcBef>
              <a:spcAft>
                <a:spcPts val="0"/>
              </a:spcAft>
              <a:buSzPts val="1200"/>
              <a:buFont typeface="Arial"/>
              <a:buChar char="•"/>
              <a:defRPr sz="1200"/>
            </a:lvl4pPr>
            <a:lvl5pPr indent="-304800" lvl="4" marL="2286000" rtl="0" algn="l">
              <a:lnSpc>
                <a:spcPct val="100000"/>
              </a:lnSpc>
              <a:spcBef>
                <a:spcPts val="0"/>
              </a:spcBef>
              <a:spcAft>
                <a:spcPts val="0"/>
              </a:spcAft>
              <a:buSzPts val="1200"/>
              <a:buFont typeface="Arial"/>
              <a:buChar char="•"/>
              <a:defRPr sz="12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92" name="Google Shape;92;p19"/>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93" name="Google Shape;93;p19"/>
          <p:cNvSpPr txBox="1"/>
          <p:nvPr>
            <p:ph idx="12" type="sldNum"/>
          </p:nvPr>
        </p:nvSpPr>
        <p:spPr>
          <a:xfrm>
            <a:off x="8790912" y="4805089"/>
            <a:ext cx="205200" cy="1983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cxnSp>
        <p:nvCxnSpPr>
          <p:cNvPr id="94" name="Google Shape;94;p19"/>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pic>
        <p:nvPicPr>
          <p:cNvPr descr="shopee-logo-en.png" id="95" name="Google Shape;95;p19"/>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mparison(Bullets)" showMasterSp="0">
  <p:cSld name="5_Comparison(Bullets)">
    <p:spTree>
      <p:nvGrpSpPr>
        <p:cNvPr id="96" name="Shape 96"/>
        <p:cNvGrpSpPr/>
        <p:nvPr/>
      </p:nvGrpSpPr>
      <p:grpSpPr>
        <a:xfrm>
          <a:off x="0" y="0"/>
          <a:ext cx="0" cy="0"/>
          <a:chOff x="0" y="0"/>
          <a:chExt cx="0" cy="0"/>
        </a:xfrm>
      </p:grpSpPr>
      <p:sp>
        <p:nvSpPr>
          <p:cNvPr id="97" name="Google Shape;97;p20"/>
          <p:cNvSpPr txBox="1"/>
          <p:nvPr>
            <p:ph idx="1" type="body"/>
          </p:nvPr>
        </p:nvSpPr>
        <p:spPr>
          <a:xfrm>
            <a:off x="801304" y="988995"/>
            <a:ext cx="3233100" cy="359700"/>
          </a:xfrm>
          <a:prstGeom prst="rect">
            <a:avLst/>
          </a:prstGeom>
          <a:noFill/>
          <a:ln>
            <a:noFill/>
          </a:ln>
        </p:spPr>
        <p:txBody>
          <a:bodyPr anchorCtr="0" anchor="b" bIns="34275" lIns="34275" spcFirstLastPara="1" rIns="34275" wrap="square" tIns="34275">
            <a:noAutofit/>
          </a:bodyPr>
          <a:lstStyle>
            <a:lvl1pPr indent="-228600" lvl="0" marL="457200" rtl="0" algn="l">
              <a:lnSpc>
                <a:spcPct val="100000"/>
              </a:lnSpc>
              <a:spcBef>
                <a:spcPts val="0"/>
              </a:spcBef>
              <a:spcAft>
                <a:spcPts val="0"/>
              </a:spcAft>
              <a:buClr>
                <a:srgbClr val="EE4D2D"/>
              </a:buClr>
              <a:buSzPts val="1500"/>
              <a:buFont typeface="Arial"/>
              <a:buNone/>
              <a:defRPr b="1" sz="1500">
                <a:solidFill>
                  <a:srgbClr val="EE4D2D"/>
                </a:solidFill>
              </a:defRPr>
            </a:lvl1pPr>
            <a:lvl2pPr indent="-228600" lvl="1" marL="914400" rtl="0" algn="l">
              <a:lnSpc>
                <a:spcPct val="100000"/>
              </a:lnSpc>
              <a:spcBef>
                <a:spcPts val="0"/>
              </a:spcBef>
              <a:spcAft>
                <a:spcPts val="0"/>
              </a:spcAft>
              <a:buClr>
                <a:srgbClr val="EE4D2D"/>
              </a:buClr>
              <a:buSzPts val="1500"/>
              <a:buFont typeface="Arial"/>
              <a:buNone/>
              <a:defRPr b="1" sz="1500">
                <a:solidFill>
                  <a:srgbClr val="EE4D2D"/>
                </a:solidFill>
              </a:defRPr>
            </a:lvl2pPr>
            <a:lvl3pPr indent="-228600" lvl="2" marL="1371600" rtl="0" algn="l">
              <a:lnSpc>
                <a:spcPct val="100000"/>
              </a:lnSpc>
              <a:spcBef>
                <a:spcPts val="0"/>
              </a:spcBef>
              <a:spcAft>
                <a:spcPts val="0"/>
              </a:spcAft>
              <a:buClr>
                <a:srgbClr val="EE4D2D"/>
              </a:buClr>
              <a:buSzPts val="1500"/>
              <a:buFont typeface="Arial"/>
              <a:buNone/>
              <a:defRPr b="1" sz="1500">
                <a:solidFill>
                  <a:srgbClr val="EE4D2D"/>
                </a:solidFill>
              </a:defRPr>
            </a:lvl3pPr>
            <a:lvl4pPr indent="-228600" lvl="3" marL="1828800" rtl="0" algn="l">
              <a:lnSpc>
                <a:spcPct val="100000"/>
              </a:lnSpc>
              <a:spcBef>
                <a:spcPts val="0"/>
              </a:spcBef>
              <a:spcAft>
                <a:spcPts val="0"/>
              </a:spcAft>
              <a:buClr>
                <a:srgbClr val="EE4D2D"/>
              </a:buClr>
              <a:buSzPts val="1500"/>
              <a:buFont typeface="Arial"/>
              <a:buNone/>
              <a:defRPr b="1" sz="1500">
                <a:solidFill>
                  <a:srgbClr val="EE4D2D"/>
                </a:solidFill>
              </a:defRPr>
            </a:lvl4pPr>
            <a:lvl5pPr indent="-228600" lvl="4" marL="2286000" rtl="0" algn="l">
              <a:lnSpc>
                <a:spcPct val="100000"/>
              </a:lnSpc>
              <a:spcBef>
                <a:spcPts val="0"/>
              </a:spcBef>
              <a:spcAft>
                <a:spcPts val="0"/>
              </a:spcAft>
              <a:buClr>
                <a:srgbClr val="EE4D2D"/>
              </a:buClr>
              <a:buSzPts val="1500"/>
              <a:buFont typeface="Arial"/>
              <a:buNone/>
              <a:defRPr b="1" sz="1500">
                <a:solidFill>
                  <a:srgbClr val="EE4D2D"/>
                </a:solidFill>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98" name="Google Shape;98;p20"/>
          <p:cNvSpPr txBox="1"/>
          <p:nvPr>
            <p:ph idx="2" type="body"/>
          </p:nvPr>
        </p:nvSpPr>
        <p:spPr>
          <a:xfrm>
            <a:off x="4973505" y="988995"/>
            <a:ext cx="3248700" cy="359700"/>
          </a:xfrm>
          <a:prstGeom prst="rect">
            <a:avLst/>
          </a:prstGeom>
          <a:noFill/>
          <a:ln>
            <a:noFill/>
          </a:ln>
        </p:spPr>
        <p:txBody>
          <a:bodyPr anchorCtr="0" anchor="b" bIns="34275" lIns="34275" spcFirstLastPara="1" rIns="34275" wrap="square" tIns="34275">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99" name="Google Shape;99;p20"/>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100" name="Google Shape;100;p20"/>
          <p:cNvSpPr txBox="1"/>
          <p:nvPr>
            <p:ph idx="12" type="sldNum"/>
          </p:nvPr>
        </p:nvSpPr>
        <p:spPr>
          <a:xfrm>
            <a:off x="8790912" y="4805089"/>
            <a:ext cx="205200" cy="1983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cxnSp>
        <p:nvCxnSpPr>
          <p:cNvPr id="101" name="Google Shape;101;p20"/>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pic>
        <p:nvPicPr>
          <p:cNvPr descr="shopee-logo-en.png" id="102" name="Google Shape;102;p20"/>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mparison(Numbers)" showMasterSp="0">
  <p:cSld name="6_Comparison(Numbers)">
    <p:spTree>
      <p:nvGrpSpPr>
        <p:cNvPr id="103" name="Shape 103"/>
        <p:cNvGrpSpPr/>
        <p:nvPr/>
      </p:nvGrpSpPr>
      <p:grpSpPr>
        <a:xfrm>
          <a:off x="0" y="0"/>
          <a:ext cx="0" cy="0"/>
          <a:chOff x="0" y="0"/>
          <a:chExt cx="0" cy="0"/>
        </a:xfrm>
      </p:grpSpPr>
      <p:sp>
        <p:nvSpPr>
          <p:cNvPr id="104" name="Google Shape;104;p21"/>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105" name="Google Shape;105;p21"/>
          <p:cNvSpPr txBox="1"/>
          <p:nvPr>
            <p:ph idx="1" type="body"/>
          </p:nvPr>
        </p:nvSpPr>
        <p:spPr>
          <a:xfrm>
            <a:off x="4973505" y="1739763"/>
            <a:ext cx="3248700" cy="2613900"/>
          </a:xfrm>
          <a:prstGeom prst="rect">
            <a:avLst/>
          </a:prstGeom>
          <a:noFill/>
          <a:ln>
            <a:noFill/>
          </a:ln>
        </p:spPr>
        <p:txBody>
          <a:bodyPr anchorCtr="0" anchor="t" bIns="34275" lIns="34275" spcFirstLastPara="1" rIns="34275" wrap="square" tIns="34275">
            <a:noAutofit/>
          </a:bodyPr>
          <a:lstStyle>
            <a:lvl1pPr indent="-279400" lvl="0" marL="457200" rtl="0" algn="l">
              <a:lnSpc>
                <a:spcPct val="100000"/>
              </a:lnSpc>
              <a:spcBef>
                <a:spcPts val="0"/>
              </a:spcBef>
              <a:spcAft>
                <a:spcPts val="0"/>
              </a:spcAft>
              <a:buSzPts val="800"/>
              <a:buFont typeface="Arial"/>
              <a:buAutoNum type="arabicPeriod"/>
              <a:defRPr sz="800"/>
            </a:lvl1pPr>
            <a:lvl2pPr indent="-228600" lvl="1" marL="914400" rtl="0" algn="l">
              <a:lnSpc>
                <a:spcPct val="100000"/>
              </a:lnSpc>
              <a:spcBef>
                <a:spcPts val="0"/>
              </a:spcBef>
              <a:spcAft>
                <a:spcPts val="0"/>
              </a:spcAft>
              <a:buSzPts val="800"/>
              <a:buFont typeface="Arial"/>
              <a:buNone/>
              <a:defRPr sz="800"/>
            </a:lvl2pPr>
            <a:lvl3pPr indent="-228600" lvl="2" marL="1371600" rtl="0" algn="l">
              <a:lnSpc>
                <a:spcPct val="100000"/>
              </a:lnSpc>
              <a:spcBef>
                <a:spcPts val="0"/>
              </a:spcBef>
              <a:spcAft>
                <a:spcPts val="0"/>
              </a:spcAft>
              <a:buSzPts val="800"/>
              <a:buFont typeface="Arial"/>
              <a:buNone/>
              <a:defRPr sz="800"/>
            </a:lvl3pPr>
            <a:lvl4pPr indent="-228600" lvl="3" marL="1828800" rtl="0" algn="l">
              <a:lnSpc>
                <a:spcPct val="100000"/>
              </a:lnSpc>
              <a:spcBef>
                <a:spcPts val="0"/>
              </a:spcBef>
              <a:spcAft>
                <a:spcPts val="0"/>
              </a:spcAft>
              <a:buSzPts val="800"/>
              <a:buFont typeface="Arial"/>
              <a:buNone/>
              <a:defRPr sz="800"/>
            </a:lvl4pPr>
            <a:lvl5pPr indent="-228600" lvl="4" marL="2286000" rtl="0" algn="l">
              <a:lnSpc>
                <a:spcPct val="100000"/>
              </a:lnSpc>
              <a:spcBef>
                <a:spcPts val="0"/>
              </a:spcBef>
              <a:spcAft>
                <a:spcPts val="0"/>
              </a:spcAft>
              <a:buSzPts val="800"/>
              <a:buFont typeface="Arial"/>
              <a:buNone/>
              <a:defRPr sz="8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6" name="Google Shape;106;p21"/>
          <p:cNvSpPr txBox="1"/>
          <p:nvPr>
            <p:ph idx="12" type="sldNum"/>
          </p:nvPr>
        </p:nvSpPr>
        <p:spPr>
          <a:xfrm>
            <a:off x="8790912" y="4805089"/>
            <a:ext cx="205200" cy="1983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21"/>
          <p:cNvSpPr txBox="1"/>
          <p:nvPr>
            <p:ph idx="2" type="body"/>
          </p:nvPr>
        </p:nvSpPr>
        <p:spPr>
          <a:xfrm>
            <a:off x="801304" y="988995"/>
            <a:ext cx="3233100" cy="359700"/>
          </a:xfrm>
          <a:prstGeom prst="rect">
            <a:avLst/>
          </a:prstGeom>
          <a:noFill/>
          <a:ln>
            <a:noFill/>
          </a:ln>
        </p:spPr>
        <p:txBody>
          <a:bodyPr anchorCtr="0" anchor="b" bIns="34275" lIns="34275" spcFirstLastPara="1" rIns="34275" wrap="square" tIns="34275">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8" name="Google Shape;108;p21"/>
          <p:cNvSpPr txBox="1"/>
          <p:nvPr>
            <p:ph idx="3" type="body"/>
          </p:nvPr>
        </p:nvSpPr>
        <p:spPr>
          <a:xfrm>
            <a:off x="4973505" y="988995"/>
            <a:ext cx="3248700" cy="359700"/>
          </a:xfrm>
          <a:prstGeom prst="rect">
            <a:avLst/>
          </a:prstGeom>
          <a:noFill/>
          <a:ln>
            <a:noFill/>
          </a:ln>
        </p:spPr>
        <p:txBody>
          <a:bodyPr anchorCtr="0" anchor="b" bIns="34275" lIns="34275" spcFirstLastPara="1" rIns="34275" wrap="square" tIns="34275">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cxnSp>
        <p:nvCxnSpPr>
          <p:cNvPr id="109" name="Google Shape;109;p21"/>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pic>
        <p:nvPicPr>
          <p:cNvPr descr="shopee-logo-en.png" id="110" name="Google Shape;110;p21"/>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lvl1pPr lvl="0"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9pPr>
          </a:lstStyle>
          <a:p/>
        </p:txBody>
      </p:sp>
      <p:sp>
        <p:nvSpPr>
          <p:cNvPr id="67" name="Google Shape;67;p15"/>
          <p:cNvSpPr txBox="1"/>
          <p:nvPr>
            <p:ph idx="1" type="body"/>
          </p:nvPr>
        </p:nvSpPr>
        <p:spPr>
          <a:xfrm>
            <a:off x="552450" y="985966"/>
            <a:ext cx="8058300" cy="3263400"/>
          </a:xfrm>
          <a:prstGeom prst="rect">
            <a:avLst/>
          </a:prstGeom>
          <a:noFill/>
          <a:ln>
            <a:noFill/>
          </a:ln>
        </p:spPr>
        <p:txBody>
          <a:bodyPr anchorCtr="0" anchor="t" bIns="34275" lIns="34275" spcFirstLastPara="1" rIns="34275" wrap="square" tIns="34275">
            <a:noAutofit/>
          </a:bodyPr>
          <a:lstStyle>
            <a:lvl1pPr indent="-317500" lvl="0" marL="4572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FF6600"/>
              </a:buClr>
              <a:buSzPts val="1400"/>
              <a:buFont typeface="Arial"/>
              <a:buChar char="o"/>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8" name="Google Shape;68;p15"/>
          <p:cNvSpPr txBox="1"/>
          <p:nvPr>
            <p:ph idx="12" type="sldNum"/>
          </p:nvPr>
        </p:nvSpPr>
        <p:spPr>
          <a:xfrm>
            <a:off x="8790912" y="4805089"/>
            <a:ext cx="205200" cy="1983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5"/>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pic>
        <p:nvPicPr>
          <p:cNvPr descr="shopee-logo-en.png" id="70" name="Google Shape;70;p15"/>
          <p:cNvPicPr preferRelativeResize="0"/>
          <p:nvPr/>
        </p:nvPicPr>
        <p:blipFill rotWithShape="1">
          <a:blip r:embed="rId1">
            <a:alphaModFix/>
          </a:blip>
          <a:srcRect b="0" l="0" r="71130" t="0"/>
          <a:stretch/>
        </p:blipFill>
        <p:spPr>
          <a:xfrm>
            <a:off x="155905" y="151934"/>
            <a:ext cx="337878" cy="3706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blog.csdn.net/Xiongjiayo/article/details/8651462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9.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4294967295" type="ctrTitle"/>
          </p:nvPr>
        </p:nvSpPr>
        <p:spPr>
          <a:xfrm>
            <a:off x="1774075" y="2354600"/>
            <a:ext cx="5752500" cy="653700"/>
          </a:xfrm>
          <a:prstGeom prst="rect">
            <a:avLst/>
          </a:prstGeom>
          <a:noFill/>
          <a:ln>
            <a:noFill/>
          </a:ln>
        </p:spPr>
        <p:txBody>
          <a:bodyPr anchorCtr="0" anchor="b" bIns="34250" lIns="34250" spcFirstLastPara="1" rIns="34250" wrap="square" tIns="34250">
            <a:normAutofit/>
          </a:bodyPr>
          <a:lstStyle/>
          <a:p>
            <a:pPr indent="0" lvl="0" marL="0" marR="0" rtl="0" algn="ctr">
              <a:lnSpc>
                <a:spcPct val="115000"/>
              </a:lnSpc>
              <a:spcBef>
                <a:spcPts val="0"/>
              </a:spcBef>
              <a:spcAft>
                <a:spcPts val="0"/>
              </a:spcAft>
              <a:buClr>
                <a:srgbClr val="000000"/>
              </a:buClr>
              <a:buSzPts val="3300"/>
              <a:buFont typeface="Arial"/>
              <a:buNone/>
            </a:pPr>
            <a:r>
              <a:rPr lang="en" sz="3300">
                <a:solidFill>
                  <a:srgbClr val="000000"/>
                </a:solidFill>
              </a:rPr>
              <a:t>Android视频压缩</a:t>
            </a:r>
            <a:endParaRPr b="0" i="0" sz="3300" u="none" cap="none" strike="noStrike">
              <a:solidFill>
                <a:srgbClr val="000000"/>
              </a:solidFill>
              <a:latin typeface="Arial"/>
              <a:ea typeface="Arial"/>
              <a:cs typeface="Arial"/>
              <a:sym typeface="Arial"/>
            </a:endParaRPr>
          </a:p>
        </p:txBody>
      </p:sp>
      <p:sp>
        <p:nvSpPr>
          <p:cNvPr id="116" name="Google Shape;116;p22"/>
          <p:cNvSpPr txBox="1"/>
          <p:nvPr/>
        </p:nvSpPr>
        <p:spPr>
          <a:xfrm>
            <a:off x="6471225" y="3658600"/>
            <a:ext cx="142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罗建伟</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FFmpeg</a:t>
            </a:r>
            <a:r>
              <a:rPr lang="en"/>
              <a:t>简介</a:t>
            </a:r>
            <a:endParaRPr/>
          </a:p>
        </p:txBody>
      </p:sp>
      <p:sp>
        <p:nvSpPr>
          <p:cNvPr id="189" name="Google Shape;189;p31"/>
          <p:cNvSpPr txBox="1"/>
          <p:nvPr>
            <p:ph idx="1" type="body"/>
          </p:nvPr>
        </p:nvSpPr>
        <p:spPr>
          <a:xfrm>
            <a:off x="542850" y="846317"/>
            <a:ext cx="8058300" cy="32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1100"/>
              <a:buFont typeface="Arial"/>
              <a:buNone/>
            </a:pPr>
            <a:r>
              <a:rPr lang="en"/>
              <a:t>FFmpeg 一个完整的跨平台解决方案，用于录制、转换和流式传输音视频。</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90" name="Google Shape;190;p31"/>
          <p:cNvSpPr txBox="1"/>
          <p:nvPr/>
        </p:nvSpPr>
        <p:spPr>
          <a:xfrm>
            <a:off x="583500" y="2718200"/>
            <a:ext cx="8058300" cy="20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rPr>
              <a:t>FFmpeg 主要模块：</a:t>
            </a:r>
            <a:endParaRPr sz="1300">
              <a:solidFill>
                <a:schemeClr val="dk1"/>
              </a:solidFill>
            </a:endParaRPr>
          </a:p>
          <a:p>
            <a:pPr indent="-317500" lvl="0" marL="457200" rtl="0" algn="l">
              <a:spcBef>
                <a:spcPts val="0"/>
              </a:spcBef>
              <a:spcAft>
                <a:spcPts val="0"/>
              </a:spcAft>
              <a:buClr>
                <a:schemeClr val="dk1"/>
              </a:buClr>
              <a:buSzPts val="1400"/>
              <a:buChar char="●"/>
            </a:pPr>
            <a:r>
              <a:rPr b="1" lang="en" sz="1300">
                <a:solidFill>
                  <a:schemeClr val="dk1"/>
                </a:solidFill>
              </a:rPr>
              <a:t>libavcodec</a:t>
            </a:r>
            <a:r>
              <a:rPr lang="en" sz="1300">
                <a:solidFill>
                  <a:schemeClr val="dk1"/>
                </a:solidFill>
              </a:rPr>
              <a:t>：包括大多数常用的编解码格式。除了支持MPEG4、AAC、MJPEG等自带的媒体格式也支持第三方的x264编码器、x265编码器、libMP3lame编码器；</a:t>
            </a:r>
            <a:endParaRPr sz="1300">
              <a:solidFill>
                <a:schemeClr val="dk1"/>
              </a:solidFill>
            </a:endParaRPr>
          </a:p>
          <a:p>
            <a:pPr indent="-317500" lvl="0" marL="457200" rtl="0" algn="l">
              <a:spcBef>
                <a:spcPts val="0"/>
              </a:spcBef>
              <a:spcAft>
                <a:spcPts val="0"/>
              </a:spcAft>
              <a:buClr>
                <a:schemeClr val="dk1"/>
              </a:buClr>
              <a:buSzPts val="1400"/>
              <a:buChar char="●"/>
            </a:pPr>
            <a:r>
              <a:rPr b="1" lang="en" sz="1300">
                <a:solidFill>
                  <a:schemeClr val="dk1"/>
                </a:solidFill>
              </a:rPr>
              <a:t>libavformat</a:t>
            </a:r>
            <a:r>
              <a:rPr lang="en" sz="1300">
                <a:solidFill>
                  <a:schemeClr val="dk1"/>
                </a:solidFill>
              </a:rPr>
              <a:t>：实现了绝大多数媒体封装格式，包括封装和解封装，如MP4、FLV等文件封装格式，RTMP、RTSP、MMS、HLS等网络协议封装格式；</a:t>
            </a:r>
            <a:endParaRPr sz="1300">
              <a:solidFill>
                <a:schemeClr val="dk1"/>
              </a:solidFill>
            </a:endParaRPr>
          </a:p>
          <a:p>
            <a:pPr indent="-317500" lvl="0" marL="457200" rtl="0" algn="l">
              <a:spcBef>
                <a:spcPts val="0"/>
              </a:spcBef>
              <a:spcAft>
                <a:spcPts val="0"/>
              </a:spcAft>
              <a:buClr>
                <a:schemeClr val="dk1"/>
              </a:buClr>
              <a:buSzPts val="1400"/>
              <a:buChar char="●"/>
            </a:pPr>
            <a:r>
              <a:rPr b="1" lang="en" sz="1300">
                <a:solidFill>
                  <a:schemeClr val="dk1"/>
                </a:solidFill>
              </a:rPr>
              <a:t>libavfilter</a:t>
            </a:r>
            <a:r>
              <a:rPr lang="en" sz="1300">
                <a:solidFill>
                  <a:schemeClr val="dk1"/>
                </a:solidFill>
              </a:rPr>
              <a:t>：音频、视频和字幕等滤镜处理框架；</a:t>
            </a:r>
            <a:endParaRPr sz="1300">
              <a:solidFill>
                <a:schemeClr val="dk1"/>
              </a:solidFill>
            </a:endParaRPr>
          </a:p>
          <a:p>
            <a:pPr indent="-317500" lvl="0" marL="457200" rtl="0" algn="l">
              <a:spcBef>
                <a:spcPts val="0"/>
              </a:spcBef>
              <a:spcAft>
                <a:spcPts val="0"/>
              </a:spcAft>
              <a:buClr>
                <a:schemeClr val="dk1"/>
              </a:buClr>
              <a:buSzPts val="1400"/>
              <a:buChar char="●"/>
            </a:pPr>
            <a:r>
              <a:rPr b="1" lang="en" sz="1300">
                <a:solidFill>
                  <a:schemeClr val="dk1"/>
                </a:solidFill>
              </a:rPr>
              <a:t>libswscale</a:t>
            </a:r>
            <a:r>
              <a:rPr lang="en" sz="1300">
                <a:solidFill>
                  <a:schemeClr val="dk1"/>
                </a:solidFill>
              </a:rPr>
              <a:t>：对图像进行缩放和像素格式转换；</a:t>
            </a:r>
            <a:endParaRPr sz="1300">
              <a:solidFill>
                <a:schemeClr val="dk1"/>
              </a:solidFill>
            </a:endParaRPr>
          </a:p>
          <a:p>
            <a:pPr indent="-317500" lvl="0" marL="457200" rtl="0" algn="l">
              <a:spcBef>
                <a:spcPts val="0"/>
              </a:spcBef>
              <a:spcAft>
                <a:spcPts val="0"/>
              </a:spcAft>
              <a:buClr>
                <a:schemeClr val="dk1"/>
              </a:buClr>
              <a:buSzPts val="1400"/>
              <a:buChar char="●"/>
            </a:pPr>
            <a:r>
              <a:rPr b="1" lang="en" sz="1300">
                <a:solidFill>
                  <a:schemeClr val="dk1"/>
                </a:solidFill>
              </a:rPr>
              <a:t>libswresample</a:t>
            </a:r>
            <a:r>
              <a:rPr lang="en" sz="1300">
                <a:solidFill>
                  <a:schemeClr val="dk1"/>
                </a:solidFill>
              </a:rPr>
              <a:t>：支持音频采样、音频通道布局、布局调整；</a:t>
            </a:r>
            <a:endParaRPr sz="1300">
              <a:solidFill>
                <a:schemeClr val="dk1"/>
              </a:solidFill>
            </a:endParaRPr>
          </a:p>
          <a:p>
            <a:pPr indent="-317500" lvl="0" marL="457200" rtl="0" algn="l">
              <a:spcBef>
                <a:spcPts val="0"/>
              </a:spcBef>
              <a:spcAft>
                <a:spcPts val="0"/>
              </a:spcAft>
              <a:buClr>
                <a:schemeClr val="dk1"/>
              </a:buClr>
              <a:buSzPts val="1400"/>
              <a:buChar char="●"/>
            </a:pPr>
            <a:r>
              <a:rPr b="1" lang="en" sz="1300">
                <a:solidFill>
                  <a:schemeClr val="dk1"/>
                </a:solidFill>
              </a:rPr>
              <a:t>libavutil</a:t>
            </a:r>
            <a:r>
              <a:rPr lang="en" sz="1300">
                <a:solidFill>
                  <a:schemeClr val="dk1"/>
                </a:solidFill>
              </a:rPr>
              <a:t>：工具库；</a:t>
            </a:r>
            <a:endParaRPr/>
          </a:p>
        </p:txBody>
      </p:sp>
      <p:pic>
        <p:nvPicPr>
          <p:cNvPr id="191" name="Google Shape;191;p31"/>
          <p:cNvPicPr preferRelativeResize="0"/>
          <p:nvPr/>
        </p:nvPicPr>
        <p:blipFill>
          <a:blip r:embed="rId3">
            <a:alphaModFix/>
          </a:blip>
          <a:stretch>
            <a:fillRect/>
          </a:stretch>
        </p:blipFill>
        <p:spPr>
          <a:xfrm>
            <a:off x="2165825" y="1171525"/>
            <a:ext cx="4833925" cy="144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FFmpeg</a:t>
            </a:r>
            <a:r>
              <a:rPr lang="en"/>
              <a:t>编译so库</a:t>
            </a:r>
            <a:endParaRPr/>
          </a:p>
        </p:txBody>
      </p:sp>
      <p:sp>
        <p:nvSpPr>
          <p:cNvPr id="197" name="Google Shape;197;p32"/>
          <p:cNvSpPr txBox="1"/>
          <p:nvPr>
            <p:ph idx="1" type="body"/>
          </p:nvPr>
        </p:nvSpPr>
        <p:spPr>
          <a:xfrm>
            <a:off x="552450" y="985966"/>
            <a:ext cx="8058300" cy="3263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b="1" lang="en"/>
              <a:t>1、</a:t>
            </a:r>
            <a:r>
              <a:rPr b="1" lang="en"/>
              <a:t>按需编译</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FFmpeg 不能全功能编译，要定制哪些组件需要，哪些组件不需要，才可以尽量减少so库的大小。</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如果不修改什么配置，直接编译的话，发现libavcodec.so有7.8MB，可以在这方面下手，指定 decoder 和 encoder，因为只需要视频压缩功能，所以编码器只需要 x264和 aac，至于解码器，挑几个常用的就可以了。</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最终打包到APK的so库在2.2MB左右。</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FFmpeg编译so库</a:t>
            </a:r>
            <a:endParaRPr/>
          </a:p>
        </p:txBody>
      </p:sp>
      <p:sp>
        <p:nvSpPr>
          <p:cNvPr id="203" name="Google Shape;203;p33"/>
          <p:cNvSpPr txBox="1"/>
          <p:nvPr>
            <p:ph idx="1" type="body"/>
          </p:nvPr>
        </p:nvSpPr>
        <p:spPr>
          <a:xfrm>
            <a:off x="552450" y="985975"/>
            <a:ext cx="8317200" cy="3263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b="1" lang="en"/>
              <a:t>2</a:t>
            </a:r>
            <a:r>
              <a:rPr b="1" lang="en"/>
              <a:t>、整合成一个So文件</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FFmpeg 会编译生成 libavcodec.so、libavfilter.so、libavformat.so、libavutil.so、libswresample.so、libswscale.so 6个so，</a:t>
            </a:r>
            <a:r>
              <a:rPr lang="en"/>
              <a:t>每次更新需要拷贝6个文件，</a:t>
            </a:r>
            <a:r>
              <a:rPr lang="en"/>
              <a:t>更新不</a:t>
            </a:r>
            <a:r>
              <a:rPr lang="en"/>
              <a:t>方便。</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
              <a:t>so文件不能直接合并，因为其中已经没有重定向信息。但多个静态库文件是可以合并成一个动态库文件：</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gcc -Wl,-soname,libffmpegsc.so -shared --sysroot=$SYSROOT \</a:t>
            </a:r>
            <a:endParaRPr/>
          </a:p>
          <a:p>
            <a:pPr indent="0" lvl="0" marL="0" rtl="0" algn="l">
              <a:spcBef>
                <a:spcPts val="0"/>
              </a:spcBef>
              <a:spcAft>
                <a:spcPts val="0"/>
              </a:spcAft>
              <a:buClr>
                <a:schemeClr val="dk1"/>
              </a:buClr>
              <a:buSzPts val="1100"/>
              <a:buFont typeface="Arial"/>
              <a:buNone/>
            </a:pPr>
            <a:r>
              <a:rPr lang="en"/>
              <a:t>        -Wl,--whole-archive libavcodec.a libavfilter.a libavformat.a libavutil.a libswresample.a libswscale.a libx264.a\</a:t>
            </a:r>
            <a:endParaRPr/>
          </a:p>
          <a:p>
            <a:pPr indent="0" lvl="0" marL="0" rtl="0" algn="l">
              <a:spcBef>
                <a:spcPts val="0"/>
              </a:spcBef>
              <a:spcAft>
                <a:spcPts val="0"/>
              </a:spcAft>
              <a:buClr>
                <a:schemeClr val="dk1"/>
              </a:buClr>
              <a:buSzPts val="1100"/>
              <a:buFont typeface="Arial"/>
              <a:buNone/>
            </a:pPr>
            <a:r>
              <a:rPr lang="en"/>
              <a:t>        -Wl,--no-whole-archive -lz -lc -lm \</a:t>
            </a:r>
            <a:endParaRPr/>
          </a:p>
          <a:p>
            <a:pPr indent="0" lvl="0" marL="0" rtl="0" algn="l">
              <a:spcBef>
                <a:spcPts val="0"/>
              </a:spcBef>
              <a:spcAft>
                <a:spcPts val="0"/>
              </a:spcAft>
              <a:buClr>
                <a:schemeClr val="dk1"/>
              </a:buClr>
              <a:buSzPts val="1100"/>
              <a:buFont typeface="Arial"/>
              <a:buNone/>
            </a:pPr>
            <a:r>
              <a:rPr lang="en"/>
              <a:t>        $EXTRA_ARCH_LDFLAGS \</a:t>
            </a:r>
            <a:endParaRPr/>
          </a:p>
          <a:p>
            <a:pPr indent="0" lvl="0" marL="0" rtl="0" algn="l">
              <a:spcBef>
                <a:spcPts val="0"/>
              </a:spcBef>
              <a:spcAft>
                <a:spcPts val="0"/>
              </a:spcAft>
              <a:buNone/>
            </a:pPr>
            <a:r>
              <a:rPr lang="en"/>
              <a:t>        -o libffmpegsc.so || exit 1</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修改FFmpeg源码</a:t>
            </a:r>
            <a:endParaRPr/>
          </a:p>
        </p:txBody>
      </p:sp>
      <p:sp>
        <p:nvSpPr>
          <p:cNvPr id="209" name="Google Shape;209;p34"/>
          <p:cNvSpPr txBox="1"/>
          <p:nvPr/>
        </p:nvSpPr>
        <p:spPr>
          <a:xfrm>
            <a:off x="552450" y="898363"/>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1、修改ffmpeg.c入口方法名：</a:t>
            </a:r>
            <a:endParaRPr sz="1300"/>
          </a:p>
        </p:txBody>
      </p:sp>
      <p:pic>
        <p:nvPicPr>
          <p:cNvPr id="210" name="Google Shape;210;p34"/>
          <p:cNvPicPr preferRelativeResize="0"/>
          <p:nvPr/>
        </p:nvPicPr>
        <p:blipFill>
          <a:blip r:embed="rId3">
            <a:alphaModFix/>
          </a:blip>
          <a:stretch>
            <a:fillRect/>
          </a:stretch>
        </p:blipFill>
        <p:spPr>
          <a:xfrm>
            <a:off x="628650" y="1546325"/>
            <a:ext cx="3514725" cy="180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修改FFmpeg源码</a:t>
            </a:r>
            <a:endParaRPr/>
          </a:p>
        </p:txBody>
      </p:sp>
      <p:sp>
        <p:nvSpPr>
          <p:cNvPr id="216" name="Google Shape;216;p35"/>
          <p:cNvSpPr txBox="1"/>
          <p:nvPr>
            <p:ph idx="1" type="body"/>
          </p:nvPr>
        </p:nvSpPr>
        <p:spPr>
          <a:xfrm>
            <a:off x="552450" y="985974"/>
            <a:ext cx="8058300" cy="3060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2、</a:t>
            </a:r>
            <a:r>
              <a:rPr lang="en"/>
              <a:t>修改exit_program函数：</a:t>
            </a:r>
            <a:endParaRPr/>
          </a:p>
        </p:txBody>
      </p:sp>
      <p:pic>
        <p:nvPicPr>
          <p:cNvPr id="217" name="Google Shape;217;p35"/>
          <p:cNvPicPr preferRelativeResize="0"/>
          <p:nvPr/>
        </p:nvPicPr>
        <p:blipFill>
          <a:blip r:embed="rId3">
            <a:alphaModFix/>
          </a:blip>
          <a:stretch>
            <a:fillRect/>
          </a:stretch>
        </p:blipFill>
        <p:spPr>
          <a:xfrm>
            <a:off x="552450" y="1480125"/>
            <a:ext cx="4857750" cy="194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修改FFmpeg源码</a:t>
            </a:r>
            <a:endParaRPr/>
          </a:p>
        </p:txBody>
      </p:sp>
      <p:sp>
        <p:nvSpPr>
          <p:cNvPr id="223" name="Google Shape;223;p36"/>
          <p:cNvSpPr txBox="1"/>
          <p:nvPr>
            <p:ph idx="1" type="body"/>
          </p:nvPr>
        </p:nvSpPr>
        <p:spPr>
          <a:xfrm>
            <a:off x="552450" y="985977"/>
            <a:ext cx="8058300" cy="330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3、</a:t>
            </a:r>
            <a:r>
              <a:rPr lang="en"/>
              <a:t>新建线程执行FFmpeg命令</a:t>
            </a:r>
            <a:endParaRPr/>
          </a:p>
        </p:txBody>
      </p:sp>
      <p:pic>
        <p:nvPicPr>
          <p:cNvPr id="224" name="Google Shape;224;p36"/>
          <p:cNvPicPr preferRelativeResize="0"/>
          <p:nvPr/>
        </p:nvPicPr>
        <p:blipFill>
          <a:blip r:embed="rId3">
            <a:alphaModFix/>
          </a:blip>
          <a:stretch>
            <a:fillRect/>
          </a:stretch>
        </p:blipFill>
        <p:spPr>
          <a:xfrm>
            <a:off x="552450" y="1447402"/>
            <a:ext cx="5638800" cy="216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修改FFmpeg源码</a:t>
            </a:r>
            <a:endParaRPr>
              <a:solidFill>
                <a:schemeClr val="dk1"/>
              </a:solidFill>
            </a:endParaRPr>
          </a:p>
        </p:txBody>
      </p:sp>
      <p:sp>
        <p:nvSpPr>
          <p:cNvPr id="230" name="Google Shape;230;p37"/>
          <p:cNvSpPr txBox="1"/>
          <p:nvPr>
            <p:ph idx="1" type="body"/>
          </p:nvPr>
        </p:nvSpPr>
        <p:spPr>
          <a:xfrm>
            <a:off x="552450" y="985967"/>
            <a:ext cx="8058300" cy="314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4、</a:t>
            </a:r>
            <a:r>
              <a:rPr lang="en"/>
              <a:t>在print_report函数中添加代码实现FFmpeg命令执行进度的回调：</a:t>
            </a:r>
            <a:endParaRPr/>
          </a:p>
        </p:txBody>
      </p:sp>
      <p:pic>
        <p:nvPicPr>
          <p:cNvPr id="231" name="Google Shape;231;p37"/>
          <p:cNvPicPr preferRelativeResize="0"/>
          <p:nvPr/>
        </p:nvPicPr>
        <p:blipFill>
          <a:blip r:embed="rId3">
            <a:alphaModFix/>
          </a:blip>
          <a:stretch>
            <a:fillRect/>
          </a:stretch>
        </p:blipFill>
        <p:spPr>
          <a:xfrm>
            <a:off x="552450" y="1460667"/>
            <a:ext cx="7515225" cy="233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Android中执行FFmpeg命令</a:t>
            </a:r>
            <a:endParaRPr/>
          </a:p>
        </p:txBody>
      </p:sp>
      <p:pic>
        <p:nvPicPr>
          <p:cNvPr id="237" name="Google Shape;237;p38"/>
          <p:cNvPicPr preferRelativeResize="0"/>
          <p:nvPr/>
        </p:nvPicPr>
        <p:blipFill>
          <a:blip r:embed="rId3">
            <a:alphaModFix/>
          </a:blip>
          <a:stretch>
            <a:fillRect/>
          </a:stretch>
        </p:blipFill>
        <p:spPr>
          <a:xfrm>
            <a:off x="2580975" y="578100"/>
            <a:ext cx="3982050" cy="4459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t/>
            </a:r>
            <a:endParaRPr b="1" sz="1800"/>
          </a:p>
        </p:txBody>
      </p:sp>
      <p:sp>
        <p:nvSpPr>
          <p:cNvPr id="243" name="Google Shape;243;p39"/>
          <p:cNvSpPr/>
          <p:nvPr/>
        </p:nvSpPr>
        <p:spPr>
          <a:xfrm>
            <a:off x="954225" y="11936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4" name="Google Shape;244;p39"/>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03</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245" name="Google Shape;245;p39"/>
          <p:cNvSpPr txBox="1"/>
          <p:nvPr/>
        </p:nvSpPr>
        <p:spPr>
          <a:xfrm>
            <a:off x="1051350" y="2901175"/>
            <a:ext cx="205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rPr>
              <a:t>同时压缩多个视频</a:t>
            </a:r>
            <a:endParaRPr b="1" sz="1600">
              <a:solidFill>
                <a:schemeClr val="lt1"/>
              </a:solidFill>
            </a:endParaRPr>
          </a:p>
        </p:txBody>
      </p:sp>
      <p:sp>
        <p:nvSpPr>
          <p:cNvPr id="246" name="Google Shape;246;p39"/>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247" name="Google Shape;247;p39"/>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48" name="Google Shape;248;p39"/>
          <p:cNvSpPr txBox="1"/>
          <p:nvPr/>
        </p:nvSpPr>
        <p:spPr>
          <a:xfrm>
            <a:off x="3653975" y="2055850"/>
            <a:ext cx="44685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FFmpeg同时压缩多个视频</a:t>
            </a:r>
            <a:endParaRPr sz="1300"/>
          </a:p>
          <a:p>
            <a:pPr indent="-311150" lvl="0" marL="457200" rtl="0" algn="l">
              <a:spcBef>
                <a:spcPts val="0"/>
              </a:spcBef>
              <a:spcAft>
                <a:spcPts val="0"/>
              </a:spcAft>
              <a:buSzPts val="1300"/>
              <a:buChar char="●"/>
            </a:pPr>
            <a:r>
              <a:rPr lang="en" sz="1300"/>
              <a:t>MediaCodec同时压缩多个视频</a:t>
            </a:r>
            <a:endParaRPr sz="1300"/>
          </a:p>
          <a:p>
            <a:pPr indent="-311150" lvl="0" marL="457200" rtl="0" algn="l">
              <a:spcBef>
                <a:spcPts val="0"/>
              </a:spcBef>
              <a:spcAft>
                <a:spcPts val="0"/>
              </a:spcAft>
              <a:buSzPts val="1300"/>
              <a:buChar char="●"/>
            </a:pPr>
            <a:r>
              <a:rPr lang="en" sz="1300"/>
              <a:t>最终方案</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业务痛点</a:t>
            </a:r>
            <a:endParaRPr/>
          </a:p>
        </p:txBody>
      </p:sp>
      <p:sp>
        <p:nvSpPr>
          <p:cNvPr id="254" name="Google Shape;254;p40"/>
          <p:cNvSpPr txBox="1"/>
          <p:nvPr>
            <p:ph idx="1" type="body"/>
          </p:nvPr>
        </p:nvSpPr>
        <p:spPr>
          <a:xfrm>
            <a:off x="4321175" y="2391450"/>
            <a:ext cx="3165300" cy="360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600"/>
              <a:t>支持同时压缩多个视频</a:t>
            </a:r>
            <a:endParaRPr sz="1600"/>
          </a:p>
        </p:txBody>
      </p:sp>
      <p:pic>
        <p:nvPicPr>
          <p:cNvPr id="255" name="Google Shape;255;p40"/>
          <p:cNvPicPr preferRelativeResize="0"/>
          <p:nvPr/>
        </p:nvPicPr>
        <p:blipFill>
          <a:blip r:embed="rId3">
            <a:alphaModFix/>
          </a:blip>
          <a:stretch>
            <a:fillRect/>
          </a:stretch>
        </p:blipFill>
        <p:spPr>
          <a:xfrm>
            <a:off x="1366964" y="621375"/>
            <a:ext cx="1908060" cy="4240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552450" y="57150"/>
            <a:ext cx="8058300" cy="435300"/>
          </a:xfrm>
          <a:prstGeom prst="rect">
            <a:avLst/>
          </a:prstGeom>
        </p:spPr>
        <p:txBody>
          <a:bodyPr anchorCtr="0" anchor="b" bIns="51425" lIns="51425" spcFirstLastPara="1" rIns="51425" wrap="square" tIns="51425">
            <a:normAutofit/>
          </a:bodyPr>
          <a:lstStyle/>
          <a:p>
            <a:pPr indent="0" lvl="0" marL="0" rtl="0" algn="l">
              <a:spcBef>
                <a:spcPts val="0"/>
              </a:spcBef>
              <a:spcAft>
                <a:spcPts val="0"/>
              </a:spcAft>
              <a:buNone/>
            </a:pPr>
            <a:r>
              <a:rPr b="1" lang="en" sz="1800"/>
              <a:t>目录</a:t>
            </a:r>
            <a:endParaRPr b="1" sz="1800"/>
          </a:p>
        </p:txBody>
      </p:sp>
      <p:sp>
        <p:nvSpPr>
          <p:cNvPr id="122" name="Google Shape;122;p23"/>
          <p:cNvSpPr/>
          <p:nvPr/>
        </p:nvSpPr>
        <p:spPr>
          <a:xfrm>
            <a:off x="963550" y="1702800"/>
            <a:ext cx="2264700" cy="17943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 name="Google Shape;123;p23"/>
          <p:cNvSpPr txBox="1"/>
          <p:nvPr/>
        </p:nvSpPr>
        <p:spPr>
          <a:xfrm>
            <a:off x="1672375" y="2334200"/>
            <a:ext cx="938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目录</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124" name="Google Shape;124;p23"/>
          <p:cNvSpPr/>
          <p:nvPr/>
        </p:nvSpPr>
        <p:spPr>
          <a:xfrm>
            <a:off x="3700200" y="1969925"/>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01</a:t>
            </a:r>
            <a:endParaRPr>
              <a:solidFill>
                <a:srgbClr val="FFFFFF"/>
              </a:solidFill>
            </a:endParaRPr>
          </a:p>
        </p:txBody>
      </p:sp>
      <p:sp>
        <p:nvSpPr>
          <p:cNvPr id="125" name="Google Shape;125;p23"/>
          <p:cNvSpPr txBox="1"/>
          <p:nvPr/>
        </p:nvSpPr>
        <p:spPr>
          <a:xfrm>
            <a:off x="4390175" y="1913525"/>
            <a:ext cx="2630400" cy="415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500">
                <a:solidFill>
                  <a:srgbClr val="434343"/>
                </a:solidFill>
              </a:rPr>
              <a:t>基础知识</a:t>
            </a:r>
            <a:endParaRPr sz="1500">
              <a:solidFill>
                <a:srgbClr val="434343"/>
              </a:solidFill>
            </a:endParaRPr>
          </a:p>
        </p:txBody>
      </p:sp>
      <p:sp>
        <p:nvSpPr>
          <p:cNvPr id="126" name="Google Shape;126;p23"/>
          <p:cNvSpPr/>
          <p:nvPr/>
        </p:nvSpPr>
        <p:spPr>
          <a:xfrm>
            <a:off x="3700200" y="2447925"/>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02</a:t>
            </a:r>
            <a:endParaRPr>
              <a:solidFill>
                <a:srgbClr val="FFFFFF"/>
              </a:solidFill>
            </a:endParaRPr>
          </a:p>
        </p:txBody>
      </p:sp>
      <p:sp>
        <p:nvSpPr>
          <p:cNvPr id="127" name="Google Shape;127;p23"/>
          <p:cNvSpPr txBox="1"/>
          <p:nvPr/>
        </p:nvSpPr>
        <p:spPr>
          <a:xfrm>
            <a:off x="4390175" y="2399175"/>
            <a:ext cx="3342000" cy="415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500">
                <a:solidFill>
                  <a:srgbClr val="434343"/>
                </a:solidFill>
              </a:rPr>
              <a:t>FFmpeg视频压缩</a:t>
            </a:r>
            <a:endParaRPr sz="1500">
              <a:solidFill>
                <a:srgbClr val="434343"/>
              </a:solidFill>
            </a:endParaRPr>
          </a:p>
        </p:txBody>
      </p:sp>
      <p:sp>
        <p:nvSpPr>
          <p:cNvPr id="128" name="Google Shape;128;p23"/>
          <p:cNvSpPr/>
          <p:nvPr/>
        </p:nvSpPr>
        <p:spPr>
          <a:xfrm>
            <a:off x="3700200" y="2925925"/>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03</a:t>
            </a:r>
            <a:endParaRPr>
              <a:solidFill>
                <a:srgbClr val="FFFFFF"/>
              </a:solidFill>
            </a:endParaRPr>
          </a:p>
        </p:txBody>
      </p:sp>
      <p:sp>
        <p:nvSpPr>
          <p:cNvPr id="129" name="Google Shape;129;p23"/>
          <p:cNvSpPr txBox="1"/>
          <p:nvPr/>
        </p:nvSpPr>
        <p:spPr>
          <a:xfrm>
            <a:off x="4390175" y="2909125"/>
            <a:ext cx="4332900" cy="415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500">
                <a:solidFill>
                  <a:srgbClr val="434343"/>
                </a:solidFill>
              </a:rPr>
              <a:t>同时压缩多个视频</a:t>
            </a:r>
            <a:endParaRPr sz="1500">
              <a:solidFill>
                <a:srgbClr val="434343"/>
              </a:solidFill>
            </a:endParaRPr>
          </a:p>
        </p:txBody>
      </p:sp>
      <p:sp>
        <p:nvSpPr>
          <p:cNvPr id="130" name="Google Shape;130;p23"/>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FFmpeg同时压缩多个</a:t>
            </a:r>
            <a:r>
              <a:rPr lang="en"/>
              <a:t>视频</a:t>
            </a:r>
            <a:endParaRPr/>
          </a:p>
        </p:txBody>
      </p:sp>
      <p:sp>
        <p:nvSpPr>
          <p:cNvPr id="261" name="Google Shape;261;p41"/>
          <p:cNvSpPr txBox="1"/>
          <p:nvPr>
            <p:ph idx="1" type="body"/>
          </p:nvPr>
        </p:nvSpPr>
        <p:spPr>
          <a:xfrm>
            <a:off x="552450" y="1187350"/>
            <a:ext cx="8206200" cy="3583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1277-1277/? A/DEBUG: Build fingerprint: 'Xiaomi/sagit/sagit:9/PKQ1.190118.001/V11.0.5.0.PCACNXM:user/release-keys'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Revision: '0'</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ABI: 'arm64'</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pid: 819, tid: 1211, name: sc.media.sample  &gt;&gt;&gt; com.shopee.sc.media.sample &lt;&lt;&lt;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signal 11 (SIGSEGV), code 1 (SEGV_MAPERR), fault addr 0x0</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Cause: null pointer dereference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x0  0000000000000000  x1  00000078883c9830  x2  0000007886f0d1b0  x3  0000007886f0d1a8</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x4  0000000000000000  x5  00000078859c6800  x6  0000007888dc8a00  x7  0000007888dc8a00</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x8  0000000000000020  x9  0000000000000000  x10 00000078883c9831  x11 0000000000000000</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x12 0000007886f0cd40  x13 0000000000000002  x14 ffffffffffffffff  x15 0a00000000000000</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x16 0000007888440748  x17 000000792b7c765c  x18 0000000000000010  x19 0000007886f0d1a8</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x20 0000007886f0d1b0  x21 0000007888dc2040  x22 0000000000000000  x23 0000000000000000</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x24 0000007888eff6f8  x25 0000007886f0d588  x26 000000792e38c5e0  x27 0000000000000058</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x28 0000000000000000  x29 0000007886f0d210</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1277-1277/? A/DEBUG:     sp  0000007886f0d110  lr  0000007888159b68  pc  000000792b7c767c</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rgbClr val="EE4D2D"/>
                </a:solidFill>
              </a:rPr>
              <a:t>1277-1277/? A/DEBUG: backtrace:</a:t>
            </a:r>
            <a:endParaRPr sz="1100">
              <a:solidFill>
                <a:srgbClr val="EE4D2D"/>
              </a:solidFill>
            </a:endParaRPr>
          </a:p>
          <a:p>
            <a:pPr indent="0" lvl="0" marL="0" rtl="0" algn="l">
              <a:spcBef>
                <a:spcPts val="0"/>
              </a:spcBef>
              <a:spcAft>
                <a:spcPts val="0"/>
              </a:spcAft>
              <a:buClr>
                <a:schemeClr val="dk1"/>
              </a:buClr>
              <a:buSzPts val="1100"/>
              <a:buFont typeface="Arial"/>
              <a:buNone/>
            </a:pPr>
            <a:r>
              <a:rPr lang="en" sz="1100">
                <a:solidFill>
                  <a:srgbClr val="EE4D2D"/>
                </a:solidFill>
              </a:rPr>
              <a:t>1277-1277/? A/DEBUG:     #00 pc 000000000007a67c  /system/lib64/libc.so (strspn+32)</a:t>
            </a:r>
            <a:endParaRPr sz="1100">
              <a:solidFill>
                <a:srgbClr val="EE4D2D"/>
              </a:solidFill>
            </a:endParaRPr>
          </a:p>
          <a:p>
            <a:pPr indent="0" lvl="0" marL="0" rtl="0" algn="l">
              <a:spcBef>
                <a:spcPts val="0"/>
              </a:spcBef>
              <a:spcAft>
                <a:spcPts val="0"/>
              </a:spcAft>
              <a:buNone/>
            </a:pPr>
            <a:r>
              <a:rPr lang="en" sz="1100">
                <a:solidFill>
                  <a:srgbClr val="EE4D2D"/>
                </a:solidFill>
              </a:rPr>
              <a:t>1277-1277/? A/DEBUG:     #01 pc 00000000001bab64  /data/app/com.shopee.sc.media.sample-at-i3iJuZKvygLJXh9sJ2w==/lib/arm64/libffmpegsc.so (avfilter_graph_parse2+68)</a:t>
            </a:r>
            <a:endParaRPr sz="1100">
              <a:solidFill>
                <a:srgbClr val="EE4D2D"/>
              </a:solidFill>
            </a:endParaRPr>
          </a:p>
        </p:txBody>
      </p:sp>
      <p:sp>
        <p:nvSpPr>
          <p:cNvPr id="262" name="Google Shape;262;p41"/>
          <p:cNvSpPr txBox="1"/>
          <p:nvPr/>
        </p:nvSpPr>
        <p:spPr>
          <a:xfrm>
            <a:off x="513675" y="802450"/>
            <a:ext cx="7539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启动两个线程</a:t>
            </a:r>
            <a:r>
              <a:rPr lang="en" sz="1300">
                <a:solidFill>
                  <a:schemeClr val="dk1"/>
                </a:solidFill>
              </a:rPr>
              <a:t>同时调用FFmpeg压缩不同的</a:t>
            </a:r>
            <a:r>
              <a:rPr lang="en" sz="1300">
                <a:solidFill>
                  <a:schemeClr val="dk1"/>
                </a:solidFill>
              </a:rPr>
              <a:t>视频，应用出现Crash，日志如下</a:t>
            </a:r>
            <a:r>
              <a:rPr lang="en" sz="1300">
                <a:solidFill>
                  <a:schemeClr val="dk1"/>
                </a:solidFill>
              </a:rPr>
              <a:t>：</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a</a:t>
            </a:r>
            <a:r>
              <a:rPr lang="en"/>
              <a:t>ddr2line地址转换 </a:t>
            </a:r>
            <a:endParaRPr/>
          </a:p>
        </p:txBody>
      </p:sp>
      <p:sp>
        <p:nvSpPr>
          <p:cNvPr id="268" name="Google Shape;268;p42"/>
          <p:cNvSpPr txBox="1"/>
          <p:nvPr>
            <p:ph idx="1" type="body"/>
          </p:nvPr>
        </p:nvSpPr>
        <p:spPr>
          <a:xfrm>
            <a:off x="552450" y="985966"/>
            <a:ext cx="8058300" cy="32634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a:solidFill>
                  <a:schemeClr val="dk1"/>
                </a:solidFill>
              </a:rPr>
              <a:t>上面的这些报错信息里面，backtrace部分显示的是错误的堆栈信息，所以我们只需要关注backtrace部分就可以了。</a:t>
            </a:r>
            <a:endParaRPr sz="1150">
              <a:solidFill>
                <a:schemeClr val="dk1"/>
              </a:solidFill>
            </a:endParaRPr>
          </a:p>
          <a:p>
            <a:pPr indent="0" lvl="0" marL="0" rtl="0" algn="l">
              <a:spcBef>
                <a:spcPts val="0"/>
              </a:spcBef>
              <a:spcAft>
                <a:spcPts val="0"/>
              </a:spcAft>
              <a:buNone/>
            </a:pPr>
            <a:r>
              <a:rPr lang="en" sz="1100">
                <a:solidFill>
                  <a:srgbClr val="EE4D2D"/>
                </a:solidFill>
              </a:rPr>
              <a:t>1277-1277/? A/DEBUG: backtrace:</a:t>
            </a:r>
            <a:endParaRPr sz="1100">
              <a:solidFill>
                <a:srgbClr val="EE4D2D"/>
              </a:solidFill>
            </a:endParaRPr>
          </a:p>
          <a:p>
            <a:pPr indent="0" lvl="0" marL="0" rtl="0" algn="l">
              <a:spcBef>
                <a:spcPts val="0"/>
              </a:spcBef>
              <a:spcAft>
                <a:spcPts val="0"/>
              </a:spcAft>
              <a:buNone/>
            </a:pPr>
            <a:r>
              <a:rPr lang="en" sz="1100">
                <a:solidFill>
                  <a:srgbClr val="EE4D2D"/>
                </a:solidFill>
              </a:rPr>
              <a:t>1277-1277/? A/DEBUG:     #00 pc 000000000007a67c  /system/lib64/libc.so (strspn+32)</a:t>
            </a:r>
            <a:endParaRPr sz="1100">
              <a:solidFill>
                <a:srgbClr val="EE4D2D"/>
              </a:solidFill>
            </a:endParaRPr>
          </a:p>
          <a:p>
            <a:pPr indent="0" lvl="0" marL="0" rtl="0" algn="l">
              <a:spcBef>
                <a:spcPts val="0"/>
              </a:spcBef>
              <a:spcAft>
                <a:spcPts val="0"/>
              </a:spcAft>
              <a:buNone/>
            </a:pPr>
            <a:r>
              <a:rPr lang="en" sz="1100">
                <a:solidFill>
                  <a:srgbClr val="EE4D2D"/>
                </a:solidFill>
              </a:rPr>
              <a:t>1277-1277/? A/DEBUG:     #01 pc 00000000001bab64  /data/app/com.shopee.sc.media.sample-at-i3iJuZKvygLJXh9sJ2w==/lib/arm64/libffmpegsc.so (avfilter_graph_parse2+68)</a:t>
            </a:r>
            <a:endParaRPr sz="1100">
              <a:solidFill>
                <a:srgbClr val="EE4D2D"/>
              </a:solidFill>
            </a:endParaRPr>
          </a:p>
          <a:p>
            <a:pPr indent="0" lvl="0" marL="0" rtl="0" algn="l">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a:solidFill>
                  <a:schemeClr val="dk1"/>
                </a:solidFill>
              </a:rPr>
              <a:t>址转换工具有addr2line、ndk-stack等。这里使用addr2line，使用方法：</a:t>
            </a:r>
            <a:r>
              <a:rPr lang="en" u="sng">
                <a:solidFill>
                  <a:schemeClr val="hlink"/>
                </a:solidFill>
                <a:hlinkClick r:id="rId3"/>
              </a:rPr>
              <a:t>使用addr2line分析Crash日志</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在Terminal输入：</a:t>
            </a:r>
            <a:endParaRPr>
              <a:solidFill>
                <a:schemeClr val="dk1"/>
              </a:solidFill>
            </a:endParaRPr>
          </a:p>
          <a:p>
            <a:pPr indent="0" lvl="0" marL="0" rtl="0" algn="l">
              <a:lnSpc>
                <a:spcPct val="115000"/>
              </a:lnSpc>
              <a:spcBef>
                <a:spcPts val="0"/>
              </a:spcBef>
              <a:spcAft>
                <a:spcPts val="0"/>
              </a:spcAft>
              <a:buNone/>
            </a:pPr>
            <a:r>
              <a:rPr lang="en">
                <a:solidFill>
                  <a:schemeClr val="dk1"/>
                </a:solidFill>
              </a:rPr>
              <a:t>$ arm-linux-androideabi-addr2line -C -f -e ${SO_PATH} </a:t>
            </a:r>
            <a:r>
              <a:rPr lang="en">
                <a:solidFill>
                  <a:schemeClr val="dk1"/>
                </a:solidFill>
              </a:rPr>
              <a:t>${ADDRESS}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输出：</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avfilter_graph_parse2</a:t>
            </a:r>
            <a:endParaRPr>
              <a:solidFill>
                <a:schemeClr val="dk1"/>
              </a:solidFill>
            </a:endParaRPr>
          </a:p>
          <a:p>
            <a:pPr indent="0" lvl="0" marL="0" rtl="0" algn="l">
              <a:lnSpc>
                <a:spcPct val="115000"/>
              </a:lnSpc>
              <a:spcBef>
                <a:spcPts val="0"/>
              </a:spcBef>
              <a:spcAft>
                <a:spcPts val="0"/>
              </a:spcAft>
              <a:buNone/>
            </a:pPr>
            <a:r>
              <a:rPr lang="en">
                <a:solidFill>
                  <a:schemeClr val="dk1"/>
                </a:solidFil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addr2line地址转换 </a:t>
            </a:r>
            <a:endParaRPr/>
          </a:p>
        </p:txBody>
      </p:sp>
      <p:sp>
        <p:nvSpPr>
          <p:cNvPr id="274" name="Google Shape;274;p43"/>
          <p:cNvSpPr txBox="1"/>
          <p:nvPr>
            <p:ph idx="1" type="body"/>
          </p:nvPr>
        </p:nvSpPr>
        <p:spPr>
          <a:xfrm>
            <a:off x="552450" y="985966"/>
            <a:ext cx="8058300" cy="3263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solidFill>
                  <a:schemeClr val="dk1"/>
                </a:solidFill>
              </a:rPr>
              <a:t>若要保留FFmpeg so库的符号表，在编译时在configure加上：</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--enable-debug</a:t>
            </a:r>
            <a:endParaRPr/>
          </a:p>
          <a:p>
            <a:pPr indent="0" lvl="0" marL="0" rtl="0" algn="l">
              <a:spcBef>
                <a:spcPts val="0"/>
              </a:spcBef>
              <a:spcAft>
                <a:spcPts val="0"/>
              </a:spcAft>
              <a:buNone/>
            </a:pPr>
            <a:r>
              <a:rPr lang="en"/>
              <a:t>--disable-stripping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在</a:t>
            </a:r>
            <a:r>
              <a:rPr lang="en">
                <a:solidFill>
                  <a:schemeClr val="dk1"/>
                </a:solidFill>
              </a:rPr>
              <a:t>Terminal输入：</a:t>
            </a:r>
            <a:endParaRPr>
              <a:solidFill>
                <a:schemeClr val="dk1"/>
              </a:solidFill>
            </a:endParaRPr>
          </a:p>
          <a:p>
            <a:pPr indent="0" lvl="0" marL="0" rtl="0" algn="l">
              <a:lnSpc>
                <a:spcPct val="115000"/>
              </a:lnSpc>
              <a:spcBef>
                <a:spcPts val="0"/>
              </a:spcBef>
              <a:spcAft>
                <a:spcPts val="0"/>
              </a:spcAft>
              <a:buNone/>
            </a:pPr>
            <a:r>
              <a:rPr lang="en">
                <a:solidFill>
                  <a:schemeClr val="dk1"/>
                </a:solidFill>
              </a:rPr>
              <a:t>$ arm-linux-androideabi-addr2line -C -f -e ${SO_PATH} ${ADDRESS}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输出：</a:t>
            </a:r>
            <a:endParaRPr>
              <a:solidFill>
                <a:schemeClr val="dk1"/>
              </a:solidFill>
            </a:endParaRPr>
          </a:p>
          <a:p>
            <a:pPr indent="0" lvl="0" marL="0" rtl="0" algn="l">
              <a:lnSpc>
                <a:spcPct val="115000"/>
              </a:lnSpc>
              <a:spcBef>
                <a:spcPts val="0"/>
              </a:spcBef>
              <a:spcAft>
                <a:spcPts val="0"/>
              </a:spcAft>
              <a:buNone/>
            </a:pPr>
            <a:r>
              <a:rPr b="1" lang="en">
                <a:solidFill>
                  <a:schemeClr val="dk1"/>
                </a:solidFill>
              </a:rPr>
              <a:t>avfilter_graph_parse2</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FFmpeg-n4.4.1/libavfilter/graphparser.c:427</a:t>
            </a:r>
            <a:endParaRPr b="1">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libavfilter/graphparser.c</a:t>
            </a:r>
            <a:endParaRPr/>
          </a:p>
        </p:txBody>
      </p:sp>
      <p:pic>
        <p:nvPicPr>
          <p:cNvPr id="280" name="Google Shape;280;p44"/>
          <p:cNvPicPr preferRelativeResize="0"/>
          <p:nvPr/>
        </p:nvPicPr>
        <p:blipFill>
          <a:blip r:embed="rId3">
            <a:alphaModFix/>
          </a:blip>
          <a:stretch>
            <a:fillRect/>
          </a:stretch>
        </p:blipFill>
        <p:spPr>
          <a:xfrm>
            <a:off x="1925201" y="587150"/>
            <a:ext cx="5293576" cy="43327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两个进程同时压缩视频</a:t>
            </a:r>
            <a:endParaRPr/>
          </a:p>
        </p:txBody>
      </p:sp>
      <p:graphicFrame>
        <p:nvGraphicFramePr>
          <p:cNvPr id="286" name="Google Shape;286;p45"/>
          <p:cNvGraphicFramePr/>
          <p:nvPr/>
        </p:nvGraphicFramePr>
        <p:xfrm>
          <a:off x="606750" y="3111035"/>
          <a:ext cx="3000000" cy="3000000"/>
        </p:xfrm>
        <a:graphic>
          <a:graphicData uri="http://schemas.openxmlformats.org/drawingml/2006/table">
            <a:tbl>
              <a:tblPr>
                <a:noFill/>
                <a:tableStyleId>{9549F26E-2C42-42D8-AF6A-334B676A77FD}</a:tableStyleId>
              </a:tblPr>
              <a:tblGrid>
                <a:gridCol w="1624225"/>
                <a:gridCol w="1017950"/>
                <a:gridCol w="2505825"/>
              </a:tblGrid>
              <a:tr h="380975">
                <a:tc>
                  <a:txBody>
                    <a:bodyPr/>
                    <a:lstStyle/>
                    <a:p>
                      <a:pPr indent="0" lvl="0" marL="0" rtl="0" algn="l">
                        <a:spcBef>
                          <a:spcPts val="0"/>
                        </a:spcBef>
                        <a:spcAft>
                          <a:spcPts val="0"/>
                        </a:spcAft>
                        <a:buNone/>
                      </a:pPr>
                      <a:r>
                        <a:rPr lang="en" sz="1300"/>
                        <a:t>进程名</a:t>
                      </a:r>
                      <a:endParaRPr sz="1300"/>
                    </a:p>
                  </a:txBody>
                  <a:tcPr marT="91425" marB="91425" marR="91425" marL="91425"/>
                </a:tc>
                <a:tc>
                  <a:txBody>
                    <a:bodyPr/>
                    <a:lstStyle/>
                    <a:p>
                      <a:pPr indent="0" lvl="0" marL="0" rtl="0" algn="l">
                        <a:spcBef>
                          <a:spcPts val="0"/>
                        </a:spcBef>
                        <a:spcAft>
                          <a:spcPts val="0"/>
                        </a:spcAft>
                        <a:buNone/>
                      </a:pPr>
                      <a:r>
                        <a:rPr lang="en" sz="1300"/>
                        <a:t>压缩时间</a:t>
                      </a:r>
                      <a:endParaRPr sz="1300"/>
                    </a:p>
                  </a:txBody>
                  <a:tcPr marT="91425" marB="91425" marR="91425" marL="91425"/>
                </a:tc>
                <a:tc>
                  <a:txBody>
                    <a:bodyPr/>
                    <a:lstStyle/>
                    <a:p>
                      <a:pPr indent="0" lvl="0" marL="0" rtl="0" algn="l">
                        <a:spcBef>
                          <a:spcPts val="0"/>
                        </a:spcBef>
                        <a:spcAft>
                          <a:spcPts val="0"/>
                        </a:spcAft>
                        <a:buNone/>
                      </a:pPr>
                      <a:r>
                        <a:rPr lang="en" sz="1300"/>
                        <a:t>备注</a:t>
                      </a:r>
                      <a:endParaRPr sz="1300"/>
                    </a:p>
                  </a:txBody>
                  <a:tcPr marT="91425" marB="91425" marR="91425" marL="91425"/>
                </a:tc>
              </a:tr>
              <a:tr h="381000">
                <a:tc>
                  <a:txBody>
                    <a:bodyPr/>
                    <a:lstStyle/>
                    <a:p>
                      <a:pPr indent="0" lvl="0" marL="0" rtl="0" algn="l">
                        <a:spcBef>
                          <a:spcPts val="0"/>
                        </a:spcBef>
                        <a:spcAft>
                          <a:spcPts val="0"/>
                        </a:spcAft>
                        <a:buNone/>
                      </a:pPr>
                      <a:r>
                        <a:rPr lang="en" sz="1300"/>
                        <a:t>进程</a:t>
                      </a:r>
                      <a:r>
                        <a:rPr lang="en" sz="1300"/>
                        <a:t>1（前台进程）</a:t>
                      </a:r>
                      <a:endParaRPr sz="1300"/>
                    </a:p>
                  </a:txBody>
                  <a:tcPr marT="91425" marB="91425" marR="91425" marL="91425"/>
                </a:tc>
                <a:tc>
                  <a:txBody>
                    <a:bodyPr/>
                    <a:lstStyle/>
                    <a:p>
                      <a:pPr indent="0" lvl="0" marL="0" rtl="0" algn="l">
                        <a:spcBef>
                          <a:spcPts val="0"/>
                        </a:spcBef>
                        <a:spcAft>
                          <a:spcPts val="0"/>
                        </a:spcAft>
                        <a:buNone/>
                      </a:pPr>
                      <a:r>
                        <a:rPr lang="en" sz="1300">
                          <a:solidFill>
                            <a:srgbClr val="FF0000"/>
                          </a:solidFill>
                        </a:rPr>
                        <a:t>7.6s</a:t>
                      </a:r>
                      <a:endParaRPr sz="1300">
                        <a:solidFill>
                          <a:srgbClr val="FF0000"/>
                        </a:solidFill>
                      </a:endParaRPr>
                    </a:p>
                  </a:txBody>
                  <a:tcPr marT="91425" marB="91425" marR="91425" marL="91425"/>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300"/>
                        <a:t>进程2</a:t>
                      </a:r>
                      <a:endParaRPr sz="1300"/>
                    </a:p>
                  </a:txBody>
                  <a:tcPr marT="91425" marB="91425" marR="91425" marL="91425"/>
                </a:tc>
                <a:tc>
                  <a:txBody>
                    <a:bodyPr/>
                    <a:lstStyle/>
                    <a:p>
                      <a:pPr indent="0" lvl="0" marL="0" rtl="0" algn="l">
                        <a:spcBef>
                          <a:spcPts val="0"/>
                        </a:spcBef>
                        <a:spcAft>
                          <a:spcPts val="0"/>
                        </a:spcAft>
                        <a:buNone/>
                      </a:pPr>
                      <a:r>
                        <a:rPr lang="en" sz="1300">
                          <a:solidFill>
                            <a:srgbClr val="EE4D2D"/>
                          </a:solidFill>
                        </a:rPr>
                        <a:t>35.4s</a:t>
                      </a:r>
                      <a:endParaRPr sz="1300">
                        <a:solidFill>
                          <a:srgbClr val="EE4D2D"/>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如果启动前台进程处理压缩，会直接被系统kill</a:t>
                      </a:r>
                      <a:endParaRPr sz="1300">
                        <a:solidFill>
                          <a:schemeClr val="dk1"/>
                        </a:solidFill>
                      </a:endParaRPr>
                    </a:p>
                  </a:txBody>
                  <a:tcPr marT="91425" marB="91425" marR="91425" marL="91425"/>
                </a:tc>
              </a:tr>
            </a:tbl>
          </a:graphicData>
        </a:graphic>
      </p:graphicFrame>
      <p:graphicFrame>
        <p:nvGraphicFramePr>
          <p:cNvPr id="287" name="Google Shape;287;p45"/>
          <p:cNvGraphicFramePr/>
          <p:nvPr/>
        </p:nvGraphicFramePr>
        <p:xfrm>
          <a:off x="611550" y="1670125"/>
          <a:ext cx="3000000" cy="3000000"/>
        </p:xfrm>
        <a:graphic>
          <a:graphicData uri="http://schemas.openxmlformats.org/drawingml/2006/table">
            <a:tbl>
              <a:tblPr>
                <a:noFill/>
                <a:tableStyleId>{9549F26E-2C42-42D8-AF6A-334B676A77FD}</a:tableStyleId>
              </a:tblPr>
              <a:tblGrid>
                <a:gridCol w="1619425"/>
                <a:gridCol w="971400"/>
              </a:tblGrid>
              <a:tr h="388750">
                <a:tc>
                  <a:txBody>
                    <a:bodyPr/>
                    <a:lstStyle/>
                    <a:p>
                      <a:pPr indent="0" lvl="0" marL="0" rtl="0" algn="l">
                        <a:spcBef>
                          <a:spcPts val="0"/>
                        </a:spcBef>
                        <a:spcAft>
                          <a:spcPts val="0"/>
                        </a:spcAft>
                        <a:buNone/>
                      </a:pPr>
                      <a:r>
                        <a:rPr lang="en" sz="1300"/>
                        <a:t>进程</a:t>
                      </a:r>
                      <a:endParaRPr sz="1300"/>
                    </a:p>
                  </a:txBody>
                  <a:tcPr marT="91425" marB="91425" marR="91425" marL="91425"/>
                </a:tc>
                <a:tc>
                  <a:txBody>
                    <a:bodyPr/>
                    <a:lstStyle/>
                    <a:p>
                      <a:pPr indent="0" lvl="0" marL="0" rtl="0" algn="l">
                        <a:spcBef>
                          <a:spcPts val="0"/>
                        </a:spcBef>
                        <a:spcAft>
                          <a:spcPts val="0"/>
                        </a:spcAft>
                        <a:buNone/>
                      </a:pPr>
                      <a:r>
                        <a:rPr lang="en" sz="1300"/>
                        <a:t>压缩时间</a:t>
                      </a:r>
                      <a:endParaRPr sz="1300"/>
                    </a:p>
                  </a:txBody>
                  <a:tcPr marT="91425" marB="91425" marR="91425" marL="91425"/>
                </a:tc>
              </a:tr>
              <a:tr h="381000">
                <a:tc>
                  <a:txBody>
                    <a:bodyPr/>
                    <a:lstStyle/>
                    <a:p>
                      <a:pPr indent="0" lvl="0" marL="0" rtl="0" algn="l">
                        <a:spcBef>
                          <a:spcPts val="0"/>
                        </a:spcBef>
                        <a:spcAft>
                          <a:spcPts val="0"/>
                        </a:spcAft>
                        <a:buNone/>
                      </a:pPr>
                      <a:r>
                        <a:rPr lang="en" sz="1300"/>
                        <a:t>前台进程</a:t>
                      </a:r>
                      <a:endParaRPr sz="1300"/>
                    </a:p>
                  </a:txBody>
                  <a:tcPr marT="91425" marB="91425" marR="91425" marL="91425"/>
                </a:tc>
                <a:tc>
                  <a:txBody>
                    <a:bodyPr/>
                    <a:lstStyle/>
                    <a:p>
                      <a:pPr indent="0" lvl="0" marL="0" rtl="0" algn="l">
                        <a:spcBef>
                          <a:spcPts val="0"/>
                        </a:spcBef>
                        <a:spcAft>
                          <a:spcPts val="0"/>
                        </a:spcAft>
                        <a:buNone/>
                      </a:pPr>
                      <a:r>
                        <a:rPr lang="en" sz="1300"/>
                        <a:t>5.5s</a:t>
                      </a:r>
                      <a:endParaRPr sz="1300"/>
                    </a:p>
                  </a:txBody>
                  <a:tcPr marT="91425" marB="91425" marR="91425" marL="91425"/>
                </a:tc>
              </a:tr>
            </a:tbl>
          </a:graphicData>
        </a:graphic>
      </p:graphicFrame>
      <p:sp>
        <p:nvSpPr>
          <p:cNvPr id="288" name="Google Shape;288;p45"/>
          <p:cNvSpPr txBox="1"/>
          <p:nvPr/>
        </p:nvSpPr>
        <p:spPr>
          <a:xfrm>
            <a:off x="552450" y="2666450"/>
            <a:ext cx="446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2、</a:t>
            </a:r>
            <a:r>
              <a:rPr lang="en" sz="1300"/>
              <a:t>两个进程</a:t>
            </a:r>
            <a:r>
              <a:rPr lang="en" sz="1300"/>
              <a:t>的</a:t>
            </a:r>
            <a:r>
              <a:rPr lang="en" sz="1300"/>
              <a:t>压缩耗时：</a:t>
            </a:r>
            <a:endParaRPr sz="1300"/>
          </a:p>
        </p:txBody>
      </p:sp>
      <p:sp>
        <p:nvSpPr>
          <p:cNvPr id="289" name="Google Shape;289;p45"/>
          <p:cNvSpPr txBox="1"/>
          <p:nvPr/>
        </p:nvSpPr>
        <p:spPr>
          <a:xfrm>
            <a:off x="552450" y="1208038"/>
            <a:ext cx="446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1、单</a:t>
            </a:r>
            <a:r>
              <a:rPr lang="en" sz="1300"/>
              <a:t>进程压缩</a:t>
            </a:r>
            <a:r>
              <a:rPr lang="en" sz="1300"/>
              <a:t>耗时</a:t>
            </a:r>
            <a:r>
              <a:rPr lang="en" sz="1300"/>
              <a:t>：</a:t>
            </a:r>
            <a:endParaRPr sz="1300"/>
          </a:p>
        </p:txBody>
      </p:sp>
      <p:sp>
        <p:nvSpPr>
          <p:cNvPr id="290" name="Google Shape;290;p45"/>
          <p:cNvSpPr txBox="1"/>
          <p:nvPr/>
        </p:nvSpPr>
        <p:spPr>
          <a:xfrm>
            <a:off x="552450" y="761575"/>
            <a:ext cx="446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测试数据：</a:t>
            </a:r>
            <a:r>
              <a:rPr lang="en" sz="1300">
                <a:solidFill>
                  <a:schemeClr val="dk1"/>
                </a:solidFill>
              </a:rPr>
              <a:t>15s的</a:t>
            </a:r>
            <a:r>
              <a:rPr lang="en" sz="1300"/>
              <a:t>1080p视频，</a:t>
            </a:r>
            <a:r>
              <a:rPr lang="en" sz="1300">
                <a:solidFill>
                  <a:schemeClr val="dk1"/>
                </a:solidFill>
              </a:rPr>
              <a:t>压缩为540p视频</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FFmpeg压缩视频性能分析</a:t>
            </a:r>
            <a:endParaRPr/>
          </a:p>
        </p:txBody>
      </p:sp>
      <p:pic>
        <p:nvPicPr>
          <p:cNvPr id="296" name="Google Shape;296;p46"/>
          <p:cNvPicPr preferRelativeResize="0"/>
          <p:nvPr/>
        </p:nvPicPr>
        <p:blipFill>
          <a:blip r:embed="rId3">
            <a:alphaModFix/>
          </a:blip>
          <a:stretch>
            <a:fillRect/>
          </a:stretch>
        </p:blipFill>
        <p:spPr>
          <a:xfrm>
            <a:off x="2282100" y="2790650"/>
            <a:ext cx="4436249" cy="2210274"/>
          </a:xfrm>
          <a:prstGeom prst="rect">
            <a:avLst/>
          </a:prstGeom>
          <a:noFill/>
          <a:ln>
            <a:noFill/>
          </a:ln>
        </p:spPr>
      </p:pic>
      <p:sp>
        <p:nvSpPr>
          <p:cNvPr id="297" name="Google Shape;297;p46"/>
          <p:cNvSpPr txBox="1"/>
          <p:nvPr/>
        </p:nvSpPr>
        <p:spPr>
          <a:xfrm>
            <a:off x="263700" y="1651213"/>
            <a:ext cx="17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CPU占用超过</a:t>
            </a:r>
            <a:r>
              <a:rPr lang="en" sz="1300">
                <a:solidFill>
                  <a:srgbClr val="FF0000"/>
                </a:solidFill>
              </a:rPr>
              <a:t>90%</a:t>
            </a:r>
            <a:endParaRPr sz="1300">
              <a:solidFill>
                <a:srgbClr val="FF0000"/>
              </a:solidFill>
            </a:endParaRPr>
          </a:p>
        </p:txBody>
      </p:sp>
      <p:sp>
        <p:nvSpPr>
          <p:cNvPr id="298" name="Google Shape;298;p46"/>
          <p:cNvSpPr txBox="1"/>
          <p:nvPr/>
        </p:nvSpPr>
        <p:spPr>
          <a:xfrm>
            <a:off x="263700" y="3703325"/>
            <a:ext cx="1986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主要是消耗Native内存</a:t>
            </a:r>
            <a:endParaRPr sz="1300"/>
          </a:p>
        </p:txBody>
      </p:sp>
      <p:pic>
        <p:nvPicPr>
          <p:cNvPr id="299" name="Google Shape;299;p46"/>
          <p:cNvPicPr preferRelativeResize="0"/>
          <p:nvPr/>
        </p:nvPicPr>
        <p:blipFill>
          <a:blip r:embed="rId4">
            <a:alphaModFix/>
          </a:blip>
          <a:stretch>
            <a:fillRect/>
          </a:stretch>
        </p:blipFill>
        <p:spPr>
          <a:xfrm>
            <a:off x="2291700" y="1115570"/>
            <a:ext cx="4436249" cy="1456180"/>
          </a:xfrm>
          <a:prstGeom prst="rect">
            <a:avLst/>
          </a:prstGeom>
          <a:noFill/>
          <a:ln>
            <a:noFill/>
          </a:ln>
        </p:spPr>
      </p:pic>
      <p:sp>
        <p:nvSpPr>
          <p:cNvPr id="300" name="Google Shape;300;p46"/>
          <p:cNvSpPr txBox="1"/>
          <p:nvPr/>
        </p:nvSpPr>
        <p:spPr>
          <a:xfrm>
            <a:off x="263700" y="606800"/>
            <a:ext cx="780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FFmpeg压缩1个15s的1080p视频，查看CPU和Memory使用情况：</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为什么FFmpeg压缩视频时</a:t>
            </a:r>
            <a:r>
              <a:rPr lang="en"/>
              <a:t>CPU占用高？</a:t>
            </a:r>
            <a:endParaRPr/>
          </a:p>
        </p:txBody>
      </p:sp>
      <p:pic>
        <p:nvPicPr>
          <p:cNvPr id="306" name="Google Shape;306;p47"/>
          <p:cNvPicPr preferRelativeResize="0"/>
          <p:nvPr/>
        </p:nvPicPr>
        <p:blipFill>
          <a:blip r:embed="rId3">
            <a:alphaModFix/>
          </a:blip>
          <a:stretch>
            <a:fillRect/>
          </a:stretch>
        </p:blipFill>
        <p:spPr>
          <a:xfrm>
            <a:off x="552449" y="1256826"/>
            <a:ext cx="6736901" cy="3033299"/>
          </a:xfrm>
          <a:prstGeom prst="rect">
            <a:avLst/>
          </a:prstGeom>
          <a:noFill/>
          <a:ln>
            <a:noFill/>
          </a:ln>
        </p:spPr>
      </p:pic>
      <p:sp>
        <p:nvSpPr>
          <p:cNvPr id="307" name="Google Shape;307;p47"/>
          <p:cNvSpPr txBox="1"/>
          <p:nvPr>
            <p:ph idx="1" type="body"/>
          </p:nvPr>
        </p:nvSpPr>
        <p:spPr>
          <a:xfrm>
            <a:off x="552450" y="765435"/>
            <a:ext cx="8058300" cy="3330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FFmpeg内部支持多线程编解码：</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Clr>
                <a:schemeClr val="dk1"/>
              </a:buClr>
              <a:buSzPts val="1100"/>
              <a:buFont typeface="Arial"/>
              <a:buNone/>
            </a:pPr>
            <a:r>
              <a:rPr lang="en">
                <a:solidFill>
                  <a:schemeClr val="dk1"/>
                </a:solidFill>
              </a:rPr>
              <a:t>FFmpeg支持同时压缩多个视频吗?</a:t>
            </a:r>
            <a:endParaRPr/>
          </a:p>
        </p:txBody>
      </p:sp>
      <p:sp>
        <p:nvSpPr>
          <p:cNvPr id="313" name="Google Shape;313;p48"/>
          <p:cNvSpPr txBox="1"/>
          <p:nvPr>
            <p:ph idx="1" type="body"/>
          </p:nvPr>
        </p:nvSpPr>
        <p:spPr>
          <a:xfrm>
            <a:off x="1574400" y="2209200"/>
            <a:ext cx="6014400" cy="7251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lang="en">
                <a:solidFill>
                  <a:schemeClr val="dk1"/>
                </a:solidFill>
              </a:rPr>
              <a:t>结论：</a:t>
            </a:r>
            <a:r>
              <a:rPr lang="en">
                <a:solidFill>
                  <a:schemeClr val="dk1"/>
                </a:solidFill>
              </a:rPr>
              <a:t>FFmpeg编解码会开启多线程最大限度利用CPU资源，受限制于CPU资源，</a:t>
            </a:r>
            <a:r>
              <a:rPr b="1" lang="en">
                <a:solidFill>
                  <a:schemeClr val="dk1"/>
                </a:solidFill>
              </a:rPr>
              <a:t>不能同时压缩多个视频</a:t>
            </a:r>
            <a:r>
              <a:rPr lang="en">
                <a:solidFill>
                  <a:schemeClr val="dk1"/>
                </a:solidFill>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软</a:t>
            </a:r>
            <a:r>
              <a:rPr lang="en">
                <a:solidFill>
                  <a:schemeClr val="dk1"/>
                </a:solidFill>
              </a:rPr>
              <a:t>编码</a:t>
            </a:r>
            <a:r>
              <a:rPr lang="en"/>
              <a:t>和硬编码</a:t>
            </a:r>
            <a:endParaRPr/>
          </a:p>
        </p:txBody>
      </p:sp>
      <p:sp>
        <p:nvSpPr>
          <p:cNvPr id="319" name="Google Shape;319;p49"/>
          <p:cNvSpPr txBox="1"/>
          <p:nvPr>
            <p:ph idx="1" type="body"/>
          </p:nvPr>
        </p:nvSpPr>
        <p:spPr>
          <a:xfrm>
            <a:off x="552450" y="985970"/>
            <a:ext cx="8058300" cy="132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编码器有两种模式，软件</a:t>
            </a:r>
            <a:r>
              <a:rPr lang="en">
                <a:solidFill>
                  <a:schemeClr val="dk1"/>
                </a:solidFill>
              </a:rPr>
              <a:t>编</a:t>
            </a:r>
            <a:r>
              <a:rPr lang="en"/>
              <a:t>码与硬件</a:t>
            </a:r>
            <a:r>
              <a:rPr lang="en">
                <a:solidFill>
                  <a:schemeClr val="dk1"/>
                </a:solidFill>
              </a:rPr>
              <a:t>编</a:t>
            </a:r>
            <a:r>
              <a:rPr lang="en"/>
              <a:t>码。</a:t>
            </a:r>
            <a:endParaRPr/>
          </a:p>
          <a:p>
            <a:pPr indent="-311150" lvl="0" marL="457200" rtl="0" algn="l">
              <a:spcBef>
                <a:spcPts val="0"/>
              </a:spcBef>
              <a:spcAft>
                <a:spcPts val="0"/>
              </a:spcAft>
              <a:buClr>
                <a:schemeClr val="dk1"/>
              </a:buClr>
              <a:buSzPts val="1300"/>
              <a:buChar char="▪"/>
            </a:pPr>
            <a:r>
              <a:rPr lang="en">
                <a:solidFill>
                  <a:schemeClr val="dk1"/>
                </a:solidFill>
              </a:rPr>
              <a:t>软件编码：目前业界有比较成熟的 FFmpeg ，利用 CPU 进行编码。</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硬件编码：在 Android 手机上，利用专用编码芯片进行解码。系统提供 MediaCodec ，用于访问底层硬件编码器。</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两种</a:t>
            </a:r>
            <a:r>
              <a:rPr lang="en">
                <a:solidFill>
                  <a:schemeClr val="dk1"/>
                </a:solidFill>
              </a:rPr>
              <a:t>编</a:t>
            </a:r>
            <a:r>
              <a:rPr lang="en"/>
              <a:t>码模式各有优缺点，在很多播放器中，两种模式并存。</a:t>
            </a:r>
            <a:endParaRPr/>
          </a:p>
          <a:p>
            <a:pPr indent="0" lvl="0" marL="0" rtl="0" algn="l">
              <a:spcBef>
                <a:spcPts val="0"/>
              </a:spcBef>
              <a:spcAft>
                <a:spcPts val="0"/>
              </a:spcAft>
              <a:buNone/>
            </a:pPr>
            <a:r>
              <a:t/>
            </a:r>
            <a:endParaRPr/>
          </a:p>
        </p:txBody>
      </p:sp>
      <p:graphicFrame>
        <p:nvGraphicFramePr>
          <p:cNvPr id="320" name="Google Shape;320;p49"/>
          <p:cNvGraphicFramePr/>
          <p:nvPr/>
        </p:nvGraphicFramePr>
        <p:xfrm>
          <a:off x="1866975" y="2571750"/>
          <a:ext cx="3000000" cy="3000000"/>
        </p:xfrm>
        <a:graphic>
          <a:graphicData uri="http://schemas.openxmlformats.org/drawingml/2006/table">
            <a:tbl>
              <a:tblPr>
                <a:noFill/>
                <a:tableStyleId>{9549F26E-2C42-42D8-AF6A-334B676A77FD}</a:tableStyleId>
              </a:tblPr>
              <a:tblGrid>
                <a:gridCol w="1487200"/>
                <a:gridCol w="2132300"/>
                <a:gridCol w="1809750"/>
              </a:tblGrid>
              <a:tr h="381000">
                <a:tc>
                  <a:txBody>
                    <a:bodyPr/>
                    <a:lstStyle/>
                    <a:p>
                      <a:pPr indent="0" lvl="0" marL="0" rtl="0" algn="l">
                        <a:spcBef>
                          <a:spcPts val="0"/>
                        </a:spcBef>
                        <a:spcAft>
                          <a:spcPts val="0"/>
                        </a:spcAft>
                        <a:buNone/>
                      </a:pPr>
                      <a:r>
                        <a:rPr lang="en" sz="1300"/>
                        <a:t>模式</a:t>
                      </a:r>
                      <a:endParaRPr sz="1300"/>
                    </a:p>
                  </a:txBody>
                  <a:tcPr marT="91425" marB="91425" marR="91425" marL="91425"/>
                </a:tc>
                <a:tc>
                  <a:txBody>
                    <a:bodyPr/>
                    <a:lstStyle/>
                    <a:p>
                      <a:pPr indent="0" lvl="0" marL="0" rtl="0" algn="l">
                        <a:spcBef>
                          <a:spcPts val="0"/>
                        </a:spcBef>
                        <a:spcAft>
                          <a:spcPts val="0"/>
                        </a:spcAft>
                        <a:buNone/>
                      </a:pPr>
                      <a:r>
                        <a:rPr lang="en" sz="1300"/>
                        <a:t>优点</a:t>
                      </a:r>
                      <a:endParaRPr sz="1300"/>
                    </a:p>
                  </a:txBody>
                  <a:tcPr marT="91425" marB="91425" marR="91425" marL="91425"/>
                </a:tc>
                <a:tc>
                  <a:txBody>
                    <a:bodyPr/>
                    <a:lstStyle/>
                    <a:p>
                      <a:pPr indent="0" lvl="0" marL="0" rtl="0" algn="l">
                        <a:spcBef>
                          <a:spcPts val="0"/>
                        </a:spcBef>
                        <a:spcAft>
                          <a:spcPts val="0"/>
                        </a:spcAft>
                        <a:buNone/>
                      </a:pPr>
                      <a:r>
                        <a:rPr lang="en" sz="1300"/>
                        <a:t>缺点</a:t>
                      </a:r>
                      <a:endParaRPr sz="1300"/>
                    </a:p>
                  </a:txBody>
                  <a:tcPr marT="91425" marB="91425" marR="91425" marL="91425"/>
                </a:tc>
              </a:tr>
              <a:tr h="381000">
                <a:tc>
                  <a:txBody>
                    <a:bodyPr/>
                    <a:lstStyle/>
                    <a:p>
                      <a:pPr indent="0" lvl="0" marL="0" rtl="0" algn="l">
                        <a:spcBef>
                          <a:spcPts val="0"/>
                        </a:spcBef>
                        <a:spcAft>
                          <a:spcPts val="0"/>
                        </a:spcAft>
                        <a:buNone/>
                      </a:pPr>
                      <a:r>
                        <a:rPr lang="en" sz="1300"/>
                        <a:t>FFmpeg</a:t>
                      </a:r>
                      <a:endParaRPr sz="1300"/>
                    </a:p>
                  </a:txBody>
                  <a:tcPr marT="91425" marB="91425" marR="91425" marL="91425"/>
                </a:tc>
                <a:tc>
                  <a:txBody>
                    <a:bodyPr/>
                    <a:lstStyle/>
                    <a:p>
                      <a:pPr indent="0" lvl="0" marL="0" rtl="0" algn="l">
                        <a:spcBef>
                          <a:spcPts val="0"/>
                        </a:spcBef>
                        <a:spcAft>
                          <a:spcPts val="0"/>
                        </a:spcAft>
                        <a:buNone/>
                      </a:pPr>
                      <a:r>
                        <a:rPr lang="en" sz="1300"/>
                        <a:t>支持格式多、兼容性强</a:t>
                      </a:r>
                      <a:endParaRPr sz="1300"/>
                    </a:p>
                  </a:txBody>
                  <a:tcPr marT="91425" marB="91425" marR="91425" marL="91425"/>
                </a:tc>
                <a:tc>
                  <a:txBody>
                    <a:bodyPr/>
                    <a:lstStyle/>
                    <a:p>
                      <a:pPr indent="0" lvl="0" marL="0" rtl="0" algn="l">
                        <a:spcBef>
                          <a:spcPts val="0"/>
                        </a:spcBef>
                        <a:spcAft>
                          <a:spcPts val="0"/>
                        </a:spcAft>
                        <a:buNone/>
                      </a:pPr>
                      <a:r>
                        <a:rPr lang="en" sz="1300"/>
                        <a:t>CPU负载较高</a:t>
                      </a:r>
                      <a:endParaRPr sz="1300"/>
                    </a:p>
                  </a:txBody>
                  <a:tcPr marT="91425" marB="91425" marR="91425" marL="91425"/>
                </a:tc>
              </a:tr>
              <a:tr h="381000">
                <a:tc>
                  <a:txBody>
                    <a:bodyPr/>
                    <a:lstStyle/>
                    <a:p>
                      <a:pPr indent="0" lvl="0" marL="0" rtl="0" algn="l">
                        <a:spcBef>
                          <a:spcPts val="0"/>
                        </a:spcBef>
                        <a:spcAft>
                          <a:spcPts val="0"/>
                        </a:spcAft>
                        <a:buNone/>
                      </a:pPr>
                      <a:r>
                        <a:rPr lang="en" sz="1300"/>
                        <a:t>MediaCodec</a:t>
                      </a:r>
                      <a:endParaRPr sz="1300"/>
                    </a:p>
                  </a:txBody>
                  <a:tcPr marT="91425" marB="91425" marR="91425" marL="91425"/>
                </a:tc>
                <a:tc>
                  <a:txBody>
                    <a:bodyPr/>
                    <a:lstStyle/>
                    <a:p>
                      <a:pPr indent="0" lvl="0" marL="0" rtl="0" algn="l">
                        <a:spcBef>
                          <a:spcPts val="0"/>
                        </a:spcBef>
                        <a:spcAft>
                          <a:spcPts val="0"/>
                        </a:spcAft>
                        <a:buNone/>
                      </a:pPr>
                      <a:r>
                        <a:rPr lang="en" sz="1300"/>
                        <a:t>性能更好、CPU/内存负载低</a:t>
                      </a:r>
                      <a:endParaRPr sz="1300"/>
                    </a:p>
                  </a:txBody>
                  <a:tcPr marT="91425" marB="91425" marR="91425" marL="91425"/>
                </a:tc>
                <a:tc>
                  <a:txBody>
                    <a:bodyPr/>
                    <a:lstStyle/>
                    <a:p>
                      <a:pPr indent="0" lvl="0" marL="0" rtl="0" algn="l">
                        <a:spcBef>
                          <a:spcPts val="0"/>
                        </a:spcBef>
                        <a:spcAft>
                          <a:spcPts val="0"/>
                        </a:spcAft>
                        <a:buNone/>
                      </a:pPr>
                      <a:r>
                        <a:rPr lang="en" sz="1300"/>
                        <a:t>支持的格式少、兼容性问题</a:t>
                      </a:r>
                      <a:endParaRPr sz="13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MediaCodec同时压缩多个视频</a:t>
            </a:r>
            <a:endParaRPr>
              <a:solidFill>
                <a:schemeClr val="dk1"/>
              </a:solidFill>
            </a:endParaRPr>
          </a:p>
        </p:txBody>
      </p:sp>
      <p:graphicFrame>
        <p:nvGraphicFramePr>
          <p:cNvPr id="326" name="Google Shape;326;p50"/>
          <p:cNvGraphicFramePr/>
          <p:nvPr/>
        </p:nvGraphicFramePr>
        <p:xfrm>
          <a:off x="611550" y="1794275"/>
          <a:ext cx="3000000" cy="3000000"/>
        </p:xfrm>
        <a:graphic>
          <a:graphicData uri="http://schemas.openxmlformats.org/drawingml/2006/table">
            <a:tbl>
              <a:tblPr>
                <a:noFill/>
                <a:tableStyleId>{9549F26E-2C42-42D8-AF6A-334B676A77FD}</a:tableStyleId>
              </a:tblPr>
              <a:tblGrid>
                <a:gridCol w="1607925"/>
                <a:gridCol w="1961550"/>
                <a:gridCol w="1053925"/>
              </a:tblGrid>
              <a:tr h="388750">
                <a:tc>
                  <a:txBody>
                    <a:bodyPr/>
                    <a:lstStyle/>
                    <a:p>
                      <a:pPr indent="0" lvl="0" marL="0" rtl="0" algn="l">
                        <a:spcBef>
                          <a:spcPts val="0"/>
                        </a:spcBef>
                        <a:spcAft>
                          <a:spcPts val="0"/>
                        </a:spcAft>
                        <a:buNone/>
                      </a:pPr>
                      <a:r>
                        <a:rPr lang="en" sz="1300"/>
                        <a:t>同时压缩视频数量</a:t>
                      </a:r>
                      <a:endParaRPr sz="1300"/>
                    </a:p>
                  </a:txBody>
                  <a:tcPr marT="91425" marB="91425" marR="91425" marL="91425"/>
                </a:tc>
                <a:tc>
                  <a:txBody>
                    <a:bodyPr/>
                    <a:lstStyle/>
                    <a:p>
                      <a:pPr indent="0" lvl="0" marL="0" rtl="0" algn="l">
                        <a:spcBef>
                          <a:spcPts val="0"/>
                        </a:spcBef>
                        <a:spcAft>
                          <a:spcPts val="0"/>
                        </a:spcAft>
                        <a:buNone/>
                      </a:pPr>
                      <a:r>
                        <a:rPr lang="en" sz="1300"/>
                        <a:t>压缩</a:t>
                      </a:r>
                      <a:r>
                        <a:rPr lang="en" sz="1300"/>
                        <a:t>耗时</a:t>
                      </a:r>
                      <a:endParaRPr sz="1300"/>
                    </a:p>
                  </a:txBody>
                  <a:tcPr marT="91425" marB="91425" marR="91425" marL="91425"/>
                </a:tc>
                <a:tc>
                  <a:txBody>
                    <a:bodyPr/>
                    <a:lstStyle/>
                    <a:p>
                      <a:pPr indent="0" lvl="0" marL="0" rtl="0" algn="l">
                        <a:spcBef>
                          <a:spcPts val="0"/>
                        </a:spcBef>
                        <a:spcAft>
                          <a:spcPts val="0"/>
                        </a:spcAft>
                        <a:buNone/>
                      </a:pPr>
                      <a:r>
                        <a:rPr lang="en" sz="1300"/>
                        <a:t>平均耗时</a:t>
                      </a:r>
                      <a:endParaRPr sz="1300"/>
                    </a:p>
                  </a:txBody>
                  <a:tcPr marT="91425" marB="91425" marR="91425" marL="91425"/>
                </a:tc>
              </a:tr>
              <a:tr h="381000">
                <a:tc>
                  <a:txBody>
                    <a:bodyPr/>
                    <a:lstStyle/>
                    <a:p>
                      <a:pPr indent="0" lvl="0" marL="0" rtl="0" algn="l">
                        <a:spcBef>
                          <a:spcPts val="0"/>
                        </a:spcBef>
                        <a:spcAft>
                          <a:spcPts val="0"/>
                        </a:spcAft>
                        <a:buNone/>
                      </a:pPr>
                      <a:r>
                        <a:rPr lang="en" sz="1300"/>
                        <a:t>1个</a:t>
                      </a:r>
                      <a:endParaRPr sz="1300"/>
                    </a:p>
                  </a:txBody>
                  <a:tcPr marT="91425" marB="91425" marR="91425" marL="91425"/>
                </a:tc>
                <a:tc>
                  <a:txBody>
                    <a:bodyPr/>
                    <a:lstStyle/>
                    <a:p>
                      <a:pPr indent="0" lvl="0" marL="0" rtl="0" algn="l">
                        <a:spcBef>
                          <a:spcPts val="0"/>
                        </a:spcBef>
                        <a:spcAft>
                          <a:spcPts val="0"/>
                        </a:spcAft>
                        <a:buNone/>
                      </a:pPr>
                      <a:r>
                        <a:rPr lang="en" sz="1300"/>
                        <a:t>5.1s</a:t>
                      </a:r>
                      <a:endParaRPr sz="1300"/>
                    </a:p>
                  </a:txBody>
                  <a:tcPr marT="91425" marB="91425" marR="91425" marL="91425"/>
                </a:tc>
                <a:tc>
                  <a:txBody>
                    <a:bodyPr/>
                    <a:lstStyle/>
                    <a:p>
                      <a:pPr indent="0" lvl="0" marL="0" rtl="0" algn="l">
                        <a:spcBef>
                          <a:spcPts val="0"/>
                        </a:spcBef>
                        <a:spcAft>
                          <a:spcPts val="0"/>
                        </a:spcAft>
                        <a:buNone/>
                      </a:pPr>
                      <a:r>
                        <a:rPr b="1" lang="en" sz="1300"/>
                        <a:t>5.1s</a:t>
                      </a:r>
                      <a:endParaRPr b="1" sz="1300"/>
                    </a:p>
                  </a:txBody>
                  <a:tcPr marT="91425" marB="91425" marR="91425" marL="91425"/>
                </a:tc>
              </a:tr>
              <a:tr h="381000">
                <a:tc>
                  <a:txBody>
                    <a:bodyPr/>
                    <a:lstStyle/>
                    <a:p>
                      <a:pPr indent="0" lvl="0" marL="0" rtl="0" algn="l">
                        <a:spcBef>
                          <a:spcPts val="0"/>
                        </a:spcBef>
                        <a:spcAft>
                          <a:spcPts val="0"/>
                        </a:spcAft>
                        <a:buNone/>
                      </a:pPr>
                      <a:r>
                        <a:rPr lang="en" sz="1300"/>
                        <a:t>2个</a:t>
                      </a:r>
                      <a:endParaRPr sz="1300"/>
                    </a:p>
                  </a:txBody>
                  <a:tcPr marT="91425" marB="91425" marR="91425" marL="91425"/>
                </a:tc>
                <a:tc>
                  <a:txBody>
                    <a:bodyPr/>
                    <a:lstStyle/>
                    <a:p>
                      <a:pPr indent="0" lvl="0" marL="0" rtl="0" algn="l">
                        <a:spcBef>
                          <a:spcPts val="0"/>
                        </a:spcBef>
                        <a:spcAft>
                          <a:spcPts val="0"/>
                        </a:spcAft>
                        <a:buNone/>
                      </a:pPr>
                      <a:r>
                        <a:rPr lang="en" sz="1300"/>
                        <a:t>5.4s、5.6s</a:t>
                      </a:r>
                      <a:endParaRPr sz="1300"/>
                    </a:p>
                  </a:txBody>
                  <a:tcPr marT="91425" marB="91425" marR="91425" marL="91425"/>
                </a:tc>
                <a:tc>
                  <a:txBody>
                    <a:bodyPr/>
                    <a:lstStyle/>
                    <a:p>
                      <a:pPr indent="0" lvl="0" marL="0" rtl="0" algn="l">
                        <a:spcBef>
                          <a:spcPts val="0"/>
                        </a:spcBef>
                        <a:spcAft>
                          <a:spcPts val="0"/>
                        </a:spcAft>
                        <a:buNone/>
                      </a:pPr>
                      <a:r>
                        <a:rPr b="1" lang="en" sz="1300"/>
                        <a:t>5.5s</a:t>
                      </a:r>
                      <a:endParaRPr b="1" sz="1300"/>
                    </a:p>
                  </a:txBody>
                  <a:tcPr marT="91425" marB="91425" marR="91425" marL="91425"/>
                </a:tc>
              </a:tr>
              <a:tr h="381000">
                <a:tc>
                  <a:txBody>
                    <a:bodyPr/>
                    <a:lstStyle/>
                    <a:p>
                      <a:pPr indent="0" lvl="0" marL="0" rtl="0" algn="l">
                        <a:spcBef>
                          <a:spcPts val="0"/>
                        </a:spcBef>
                        <a:spcAft>
                          <a:spcPts val="0"/>
                        </a:spcAft>
                        <a:buNone/>
                      </a:pPr>
                      <a:r>
                        <a:rPr lang="en" sz="1300"/>
                        <a:t>3个</a:t>
                      </a:r>
                      <a:endParaRPr sz="1300"/>
                    </a:p>
                  </a:txBody>
                  <a:tcPr marT="91425" marB="91425" marR="91425" marL="91425"/>
                </a:tc>
                <a:tc>
                  <a:txBody>
                    <a:bodyPr/>
                    <a:lstStyle/>
                    <a:p>
                      <a:pPr indent="0" lvl="0" marL="0" rtl="0" algn="l">
                        <a:spcBef>
                          <a:spcPts val="0"/>
                        </a:spcBef>
                        <a:spcAft>
                          <a:spcPts val="0"/>
                        </a:spcAft>
                        <a:buNone/>
                      </a:pPr>
                      <a:r>
                        <a:rPr lang="en" sz="1300"/>
                        <a:t>6.5s、6.5s、6.6s</a:t>
                      </a:r>
                      <a:endParaRPr sz="1300"/>
                    </a:p>
                  </a:txBody>
                  <a:tcPr marT="91425" marB="91425" marR="91425" marL="91425"/>
                </a:tc>
                <a:tc>
                  <a:txBody>
                    <a:bodyPr/>
                    <a:lstStyle/>
                    <a:p>
                      <a:pPr indent="0" lvl="0" marL="0" rtl="0" algn="l">
                        <a:spcBef>
                          <a:spcPts val="0"/>
                        </a:spcBef>
                        <a:spcAft>
                          <a:spcPts val="0"/>
                        </a:spcAft>
                        <a:buNone/>
                      </a:pPr>
                      <a:r>
                        <a:rPr b="1" lang="en" sz="1300"/>
                        <a:t>6.5s</a:t>
                      </a:r>
                      <a:endParaRPr b="1" sz="1300"/>
                    </a:p>
                  </a:txBody>
                  <a:tcPr marT="91425" marB="91425" marR="91425" marL="91425"/>
                </a:tc>
              </a:tr>
              <a:tr h="381000">
                <a:tc>
                  <a:txBody>
                    <a:bodyPr/>
                    <a:lstStyle/>
                    <a:p>
                      <a:pPr indent="0" lvl="0" marL="0" rtl="0" algn="l">
                        <a:spcBef>
                          <a:spcPts val="0"/>
                        </a:spcBef>
                        <a:spcAft>
                          <a:spcPts val="0"/>
                        </a:spcAft>
                        <a:buNone/>
                      </a:pPr>
                      <a:r>
                        <a:rPr lang="en" sz="1300"/>
                        <a:t>4个</a:t>
                      </a:r>
                      <a:endParaRPr sz="1300"/>
                    </a:p>
                  </a:txBody>
                  <a:tcPr marT="91425" marB="91425" marR="91425" marL="91425"/>
                </a:tc>
                <a:tc>
                  <a:txBody>
                    <a:bodyPr/>
                    <a:lstStyle/>
                    <a:p>
                      <a:pPr indent="0" lvl="0" marL="0" rtl="0" algn="l">
                        <a:spcBef>
                          <a:spcPts val="0"/>
                        </a:spcBef>
                        <a:spcAft>
                          <a:spcPts val="0"/>
                        </a:spcAft>
                        <a:buNone/>
                      </a:pPr>
                      <a:r>
                        <a:rPr lang="en" sz="1300"/>
                        <a:t>7s、7.1s、7.1s、7.2s</a:t>
                      </a:r>
                      <a:endParaRPr sz="1300"/>
                    </a:p>
                  </a:txBody>
                  <a:tcPr marT="91425" marB="91425" marR="91425" marL="91425"/>
                </a:tc>
                <a:tc>
                  <a:txBody>
                    <a:bodyPr/>
                    <a:lstStyle/>
                    <a:p>
                      <a:pPr indent="0" lvl="0" marL="0" rtl="0" algn="l">
                        <a:spcBef>
                          <a:spcPts val="0"/>
                        </a:spcBef>
                        <a:spcAft>
                          <a:spcPts val="0"/>
                        </a:spcAft>
                        <a:buNone/>
                      </a:pPr>
                      <a:r>
                        <a:rPr b="1" lang="en" sz="1300"/>
                        <a:t>7.1s</a:t>
                      </a:r>
                      <a:endParaRPr b="1" sz="1300"/>
                    </a:p>
                  </a:txBody>
                  <a:tcPr marT="91425" marB="91425" marR="91425" marL="91425"/>
                </a:tc>
              </a:tr>
            </a:tbl>
          </a:graphicData>
        </a:graphic>
      </p:graphicFrame>
      <p:sp>
        <p:nvSpPr>
          <p:cNvPr id="327" name="Google Shape;327;p50"/>
          <p:cNvSpPr txBox="1"/>
          <p:nvPr/>
        </p:nvSpPr>
        <p:spPr>
          <a:xfrm>
            <a:off x="552450" y="1208038"/>
            <a:ext cx="446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MediaCodec 压缩耗时：</a:t>
            </a:r>
            <a:endParaRPr sz="1300"/>
          </a:p>
        </p:txBody>
      </p:sp>
      <p:sp>
        <p:nvSpPr>
          <p:cNvPr id="328" name="Google Shape;328;p50"/>
          <p:cNvSpPr txBox="1"/>
          <p:nvPr/>
        </p:nvSpPr>
        <p:spPr>
          <a:xfrm>
            <a:off x="552450" y="761575"/>
            <a:ext cx="446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测试数据：</a:t>
            </a:r>
            <a:r>
              <a:rPr lang="en" sz="1300">
                <a:solidFill>
                  <a:schemeClr val="dk1"/>
                </a:solidFill>
              </a:rPr>
              <a:t>15s的</a:t>
            </a:r>
            <a:r>
              <a:rPr lang="en" sz="1300"/>
              <a:t>1080p视频，</a:t>
            </a:r>
            <a:r>
              <a:rPr lang="en" sz="1300"/>
              <a:t>压缩为540p视频</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t/>
            </a:r>
            <a:endParaRPr b="1" sz="1800"/>
          </a:p>
        </p:txBody>
      </p:sp>
      <p:sp>
        <p:nvSpPr>
          <p:cNvPr id="136" name="Google Shape;136;p24"/>
          <p:cNvSpPr/>
          <p:nvPr/>
        </p:nvSpPr>
        <p:spPr>
          <a:xfrm>
            <a:off x="954225" y="11936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7" name="Google Shape;137;p24"/>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01</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138" name="Google Shape;138;p24"/>
          <p:cNvSpPr txBox="1"/>
          <p:nvPr/>
        </p:nvSpPr>
        <p:spPr>
          <a:xfrm>
            <a:off x="1051350" y="2901175"/>
            <a:ext cx="205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rPr>
              <a:t>基础知识</a:t>
            </a:r>
            <a:endParaRPr b="1" sz="1600">
              <a:solidFill>
                <a:schemeClr val="lt1"/>
              </a:solidFill>
            </a:endParaRPr>
          </a:p>
        </p:txBody>
      </p:sp>
      <p:sp>
        <p:nvSpPr>
          <p:cNvPr id="139" name="Google Shape;139;p24"/>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140" name="Google Shape;140;p24"/>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41" name="Google Shape;141;p24"/>
          <p:cNvSpPr txBox="1"/>
          <p:nvPr/>
        </p:nvSpPr>
        <p:spPr>
          <a:xfrm>
            <a:off x="3653975" y="2055850"/>
            <a:ext cx="44685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帧、帧率和码率</a:t>
            </a:r>
            <a:endParaRPr sz="1300"/>
          </a:p>
          <a:p>
            <a:pPr indent="-311150" lvl="0" marL="457200" rtl="0" algn="l">
              <a:spcBef>
                <a:spcPts val="0"/>
              </a:spcBef>
              <a:spcAft>
                <a:spcPts val="0"/>
              </a:spcAft>
              <a:buSzPts val="1300"/>
              <a:buChar char="●"/>
            </a:pPr>
            <a:r>
              <a:rPr lang="en" sz="1300"/>
              <a:t>编码格式、封装格式</a:t>
            </a:r>
            <a:endParaRPr sz="1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MediaCodec</a:t>
            </a:r>
            <a:r>
              <a:rPr lang="en">
                <a:solidFill>
                  <a:schemeClr val="dk1"/>
                </a:solidFill>
              </a:rPr>
              <a:t>压缩视频性能分析</a:t>
            </a:r>
            <a:endParaRPr/>
          </a:p>
        </p:txBody>
      </p:sp>
      <p:pic>
        <p:nvPicPr>
          <p:cNvPr id="334" name="Google Shape;334;p51"/>
          <p:cNvPicPr preferRelativeResize="0"/>
          <p:nvPr/>
        </p:nvPicPr>
        <p:blipFill>
          <a:blip r:embed="rId3">
            <a:alphaModFix/>
          </a:blip>
          <a:stretch>
            <a:fillRect/>
          </a:stretch>
        </p:blipFill>
        <p:spPr>
          <a:xfrm>
            <a:off x="2641600" y="1128600"/>
            <a:ext cx="3231495" cy="1873450"/>
          </a:xfrm>
          <a:prstGeom prst="rect">
            <a:avLst/>
          </a:prstGeom>
          <a:noFill/>
          <a:ln>
            <a:noFill/>
          </a:ln>
        </p:spPr>
      </p:pic>
      <p:sp>
        <p:nvSpPr>
          <p:cNvPr id="335" name="Google Shape;335;p51"/>
          <p:cNvSpPr txBox="1"/>
          <p:nvPr/>
        </p:nvSpPr>
        <p:spPr>
          <a:xfrm>
            <a:off x="504200" y="1772825"/>
            <a:ext cx="1730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1、压缩1个视频，</a:t>
            </a:r>
            <a:r>
              <a:rPr lang="en" sz="1300"/>
              <a:t>CPU占用</a:t>
            </a:r>
            <a:r>
              <a:rPr lang="en" sz="1300">
                <a:solidFill>
                  <a:schemeClr val="dk1"/>
                </a:solidFill>
              </a:rPr>
              <a:t>19%左右：</a:t>
            </a:r>
            <a:endParaRPr sz="1300">
              <a:solidFill>
                <a:schemeClr val="dk1"/>
              </a:solidFill>
            </a:endParaRPr>
          </a:p>
        </p:txBody>
      </p:sp>
      <p:sp>
        <p:nvSpPr>
          <p:cNvPr id="336" name="Google Shape;336;p51"/>
          <p:cNvSpPr txBox="1"/>
          <p:nvPr/>
        </p:nvSpPr>
        <p:spPr>
          <a:xfrm>
            <a:off x="552450" y="3729250"/>
            <a:ext cx="2103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2、同时</a:t>
            </a:r>
            <a:r>
              <a:rPr lang="en" sz="1300">
                <a:solidFill>
                  <a:schemeClr val="dk1"/>
                </a:solidFill>
              </a:rPr>
              <a:t>压缩4个视频，CPU占用21%左右：</a:t>
            </a:r>
            <a:endParaRPr sz="1300"/>
          </a:p>
        </p:txBody>
      </p:sp>
      <p:sp>
        <p:nvSpPr>
          <p:cNvPr id="337" name="Google Shape;337;p51"/>
          <p:cNvSpPr txBox="1"/>
          <p:nvPr/>
        </p:nvSpPr>
        <p:spPr>
          <a:xfrm>
            <a:off x="504200" y="591300"/>
            <a:ext cx="498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对比压缩</a:t>
            </a:r>
            <a:r>
              <a:rPr lang="en" sz="1300"/>
              <a:t>1个和4个</a:t>
            </a:r>
            <a:r>
              <a:rPr lang="en" sz="1300"/>
              <a:t>视频</a:t>
            </a:r>
            <a:r>
              <a:rPr lang="en" sz="1300"/>
              <a:t>，CPU使用情况：</a:t>
            </a:r>
            <a:endParaRPr sz="1300"/>
          </a:p>
        </p:txBody>
      </p:sp>
      <p:pic>
        <p:nvPicPr>
          <p:cNvPr id="338" name="Google Shape;338;p51"/>
          <p:cNvPicPr preferRelativeResize="0"/>
          <p:nvPr/>
        </p:nvPicPr>
        <p:blipFill>
          <a:blip r:embed="rId4">
            <a:alphaModFix/>
          </a:blip>
          <a:stretch>
            <a:fillRect/>
          </a:stretch>
        </p:blipFill>
        <p:spPr>
          <a:xfrm>
            <a:off x="2641600" y="3203750"/>
            <a:ext cx="3231499" cy="16359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MediaCodec压缩视频性能分析</a:t>
            </a:r>
            <a:endParaRPr/>
          </a:p>
        </p:txBody>
      </p:sp>
      <p:pic>
        <p:nvPicPr>
          <p:cNvPr id="344" name="Google Shape;344;p52"/>
          <p:cNvPicPr preferRelativeResize="0"/>
          <p:nvPr/>
        </p:nvPicPr>
        <p:blipFill>
          <a:blip r:embed="rId3">
            <a:alphaModFix/>
          </a:blip>
          <a:stretch>
            <a:fillRect/>
          </a:stretch>
        </p:blipFill>
        <p:spPr>
          <a:xfrm>
            <a:off x="3233675" y="945150"/>
            <a:ext cx="2831575" cy="1832175"/>
          </a:xfrm>
          <a:prstGeom prst="rect">
            <a:avLst/>
          </a:prstGeom>
          <a:noFill/>
          <a:ln>
            <a:noFill/>
          </a:ln>
        </p:spPr>
      </p:pic>
      <p:sp>
        <p:nvSpPr>
          <p:cNvPr id="345" name="Google Shape;345;p52"/>
          <p:cNvSpPr txBox="1"/>
          <p:nvPr/>
        </p:nvSpPr>
        <p:spPr>
          <a:xfrm>
            <a:off x="504200" y="591300"/>
            <a:ext cx="498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对比压缩1个和4个视频，</a:t>
            </a:r>
            <a:r>
              <a:rPr lang="en" sz="1300"/>
              <a:t>Memory</a:t>
            </a:r>
            <a:r>
              <a:rPr lang="en" sz="1300"/>
              <a:t>使用情况：</a:t>
            </a:r>
            <a:endParaRPr sz="1300"/>
          </a:p>
        </p:txBody>
      </p:sp>
      <p:pic>
        <p:nvPicPr>
          <p:cNvPr id="346" name="Google Shape;346;p52"/>
          <p:cNvPicPr preferRelativeResize="0"/>
          <p:nvPr/>
        </p:nvPicPr>
        <p:blipFill>
          <a:blip r:embed="rId4">
            <a:alphaModFix/>
          </a:blip>
          <a:stretch>
            <a:fillRect/>
          </a:stretch>
        </p:blipFill>
        <p:spPr>
          <a:xfrm>
            <a:off x="3233675" y="2880225"/>
            <a:ext cx="2831575" cy="2147826"/>
          </a:xfrm>
          <a:prstGeom prst="rect">
            <a:avLst/>
          </a:prstGeom>
          <a:noFill/>
          <a:ln>
            <a:noFill/>
          </a:ln>
        </p:spPr>
      </p:pic>
      <p:sp>
        <p:nvSpPr>
          <p:cNvPr id="347" name="Google Shape;347;p52"/>
          <p:cNvSpPr txBox="1"/>
          <p:nvPr/>
        </p:nvSpPr>
        <p:spPr>
          <a:xfrm>
            <a:off x="504200" y="1668788"/>
            <a:ext cx="17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1、</a:t>
            </a:r>
            <a:r>
              <a:rPr lang="en" sz="1300"/>
              <a:t>压缩1个视频：</a:t>
            </a:r>
            <a:endParaRPr sz="1300">
              <a:solidFill>
                <a:schemeClr val="dk1"/>
              </a:solidFill>
            </a:endParaRPr>
          </a:p>
        </p:txBody>
      </p:sp>
      <p:sp>
        <p:nvSpPr>
          <p:cNvPr id="348" name="Google Shape;348;p52"/>
          <p:cNvSpPr txBox="1"/>
          <p:nvPr/>
        </p:nvSpPr>
        <p:spPr>
          <a:xfrm>
            <a:off x="504200" y="3761688"/>
            <a:ext cx="210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2、</a:t>
            </a:r>
            <a:r>
              <a:rPr lang="en" sz="1300">
                <a:solidFill>
                  <a:schemeClr val="dk1"/>
                </a:solidFill>
              </a:rPr>
              <a:t>同时压缩4个视频：</a:t>
            </a:r>
            <a:endParaRPr sz="1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MediaCodec</a:t>
            </a:r>
            <a:r>
              <a:rPr lang="en">
                <a:solidFill>
                  <a:schemeClr val="dk1"/>
                </a:solidFill>
              </a:rPr>
              <a:t>支持同时压缩多个视频吗?</a:t>
            </a:r>
            <a:endParaRPr/>
          </a:p>
        </p:txBody>
      </p:sp>
      <p:sp>
        <p:nvSpPr>
          <p:cNvPr id="354" name="Google Shape;354;p53"/>
          <p:cNvSpPr txBox="1"/>
          <p:nvPr>
            <p:ph idx="1" type="body"/>
          </p:nvPr>
        </p:nvSpPr>
        <p:spPr>
          <a:xfrm>
            <a:off x="1613250" y="2209200"/>
            <a:ext cx="5936700" cy="7251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lang="en">
                <a:solidFill>
                  <a:schemeClr val="dk1"/>
                </a:solidFill>
              </a:rPr>
              <a:t>结论：</a:t>
            </a:r>
            <a:r>
              <a:rPr lang="en">
                <a:solidFill>
                  <a:schemeClr val="dk1"/>
                </a:solidFill>
              </a:rPr>
              <a:t>MediaCodec</a:t>
            </a:r>
            <a:r>
              <a:rPr lang="en">
                <a:solidFill>
                  <a:schemeClr val="dk1"/>
                </a:solidFill>
              </a:rPr>
              <a:t>编解码</a:t>
            </a:r>
            <a:r>
              <a:rPr lang="en">
                <a:solidFill>
                  <a:schemeClr val="dk1"/>
                </a:solidFill>
              </a:rPr>
              <a:t>利用专用解码芯片进行解码，CPU和内存消耗更优，</a:t>
            </a:r>
            <a:r>
              <a:rPr b="1" lang="en">
                <a:solidFill>
                  <a:schemeClr val="dk1"/>
                </a:solidFill>
              </a:rPr>
              <a:t>支持同时压缩多个视频</a:t>
            </a:r>
            <a:r>
              <a:rPr lang="en">
                <a:solidFill>
                  <a:schemeClr val="dk1"/>
                </a:solidFill>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同时支持多个视频压缩方案</a:t>
            </a:r>
            <a:endParaRPr/>
          </a:p>
        </p:txBody>
      </p:sp>
      <p:sp>
        <p:nvSpPr>
          <p:cNvPr id="360" name="Google Shape;360;p54"/>
          <p:cNvSpPr txBox="1"/>
          <p:nvPr>
            <p:ph idx="1" type="body"/>
          </p:nvPr>
        </p:nvSpPr>
        <p:spPr>
          <a:xfrm>
            <a:off x="552450" y="985977"/>
            <a:ext cx="8058300" cy="1054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非黑名单机型调用MediaCodec进行压缩；</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上报</a:t>
            </a:r>
            <a:r>
              <a:rPr lang="en">
                <a:solidFill>
                  <a:schemeClr val="dk1"/>
                </a:solidFill>
              </a:rPr>
              <a:t>MediaCodec 编解码成功和失败事件，维护静态的MediaCodec黑名单机型；</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MediaCodec压缩失败切换为FFmpeg压缩。</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流程</a:t>
            </a:r>
            <a:endParaRPr/>
          </a:p>
        </p:txBody>
      </p:sp>
      <p:pic>
        <p:nvPicPr>
          <p:cNvPr id="366" name="Google Shape;366;p55"/>
          <p:cNvPicPr preferRelativeResize="0"/>
          <p:nvPr/>
        </p:nvPicPr>
        <p:blipFill>
          <a:blip r:embed="rId3">
            <a:alphaModFix/>
          </a:blip>
          <a:stretch>
            <a:fillRect/>
          </a:stretch>
        </p:blipFill>
        <p:spPr>
          <a:xfrm>
            <a:off x="2561888" y="627575"/>
            <a:ext cx="4039434" cy="4355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nvSpPr>
        <p:spPr>
          <a:xfrm>
            <a:off x="1834800" y="1677000"/>
            <a:ext cx="5474400" cy="1789500"/>
          </a:xfrm>
          <a:prstGeom prst="rect">
            <a:avLst/>
          </a:prstGeom>
          <a:noFill/>
          <a:ln>
            <a:noFill/>
          </a:ln>
        </p:spPr>
        <p:txBody>
          <a:bodyPr anchorCtr="0" anchor="ctr" bIns="50800" lIns="50800" spcFirstLastPara="1" rIns="50800" wrap="square" tIns="50800">
            <a:normAutofit fontScale="55000"/>
          </a:bodyPr>
          <a:lstStyle/>
          <a:p>
            <a:pPr indent="0" lvl="0" marL="0" rtl="0" algn="ctr">
              <a:spcBef>
                <a:spcPts val="0"/>
              </a:spcBef>
              <a:spcAft>
                <a:spcPts val="0"/>
              </a:spcAft>
              <a:buNone/>
            </a:pPr>
            <a:r>
              <a:rPr b="1" lang="en" sz="13500">
                <a:solidFill>
                  <a:srgbClr val="EE4D2D"/>
                </a:solidFill>
                <a:latin typeface="Open Sans"/>
                <a:ea typeface="Open Sans"/>
                <a:cs typeface="Open Sans"/>
                <a:sym typeface="Open Sans"/>
              </a:rPr>
              <a:t>Thank You</a:t>
            </a:r>
            <a:endParaRPr b="1" sz="11200">
              <a:solidFill>
                <a:srgbClr val="EE4D2D"/>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视频和图像的关系</a:t>
            </a:r>
            <a:endParaRPr/>
          </a:p>
        </p:txBody>
      </p:sp>
      <p:sp>
        <p:nvSpPr>
          <p:cNvPr id="147" name="Google Shape;147;p25"/>
          <p:cNvSpPr txBox="1"/>
          <p:nvPr>
            <p:ph idx="1" type="body"/>
          </p:nvPr>
        </p:nvSpPr>
        <p:spPr>
          <a:xfrm>
            <a:off x="552450" y="985966"/>
            <a:ext cx="8058300" cy="3263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本来是一本静态的动画书，通过翻动以后，就会变成一个有趣的小动画，如果画面够多，翻动速度够快的话，这其实就是一个小视频。</a:t>
            </a:r>
            <a:endParaRPr/>
          </a:p>
        </p:txBody>
      </p:sp>
      <p:pic>
        <p:nvPicPr>
          <p:cNvPr id="148" name="Google Shape;148;p25"/>
          <p:cNvPicPr preferRelativeResize="0"/>
          <p:nvPr/>
        </p:nvPicPr>
        <p:blipFill>
          <a:blip r:embed="rId3">
            <a:alphaModFix/>
          </a:blip>
          <a:stretch>
            <a:fillRect/>
          </a:stretch>
        </p:blipFill>
        <p:spPr>
          <a:xfrm>
            <a:off x="2676600" y="2079513"/>
            <a:ext cx="3810000"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Clr>
                <a:schemeClr val="dk1"/>
              </a:buClr>
              <a:buSzPts val="1100"/>
              <a:buFont typeface="Arial"/>
              <a:buNone/>
            </a:pPr>
            <a:r>
              <a:rPr lang="en"/>
              <a:t>帧和</a:t>
            </a:r>
            <a:r>
              <a:rPr lang="en">
                <a:solidFill>
                  <a:schemeClr val="dk1"/>
                </a:solidFill>
              </a:rPr>
              <a:t>帧率</a:t>
            </a:r>
            <a:endParaRPr/>
          </a:p>
        </p:txBody>
      </p:sp>
      <p:sp>
        <p:nvSpPr>
          <p:cNvPr id="154" name="Google Shape;154;p26"/>
          <p:cNvSpPr txBox="1"/>
          <p:nvPr>
            <p:ph idx="1" type="body"/>
          </p:nvPr>
        </p:nvSpPr>
        <p:spPr>
          <a:xfrm>
            <a:off x="552450" y="985966"/>
            <a:ext cx="8058300" cy="3263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b="1" lang="en"/>
              <a:t>帧（Frame）</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表示一张画面，如上面的翻页动画书中的一页，就是一帧。一个视频就是由许许多多帧组成的。</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帧率（FPS）</a:t>
            </a:r>
            <a:br>
              <a:rPr b="1" lang="en"/>
            </a:br>
            <a:br>
              <a:rPr b="1" lang="en"/>
            </a:br>
            <a:r>
              <a:rPr lang="en"/>
              <a:t>帧率，即单位时间内帧的数量，简称：FPS（Frames Per Second）。如动画书中，一秒内包含多少张图片，图片越多，画面越顺滑，过渡越自然。</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帧率的几个典型值：</a:t>
            </a:r>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24/25 fps：1秒 24/25 帧，一般的电影帧率；</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30/60 fps：1秒 30/60 帧，游戏的帧率，30帧可以接受，60帧会感觉更加流畅逼真；</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85 fps以上人眼基本无法察觉出来了，所以更高的帧率在视频里没有太大意义。</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码率</a:t>
            </a:r>
            <a:endParaRPr/>
          </a:p>
        </p:txBody>
      </p:sp>
      <p:sp>
        <p:nvSpPr>
          <p:cNvPr id="160" name="Google Shape;160;p27"/>
          <p:cNvSpPr txBox="1"/>
          <p:nvPr>
            <p:ph idx="1" type="body"/>
          </p:nvPr>
        </p:nvSpPr>
        <p:spPr>
          <a:xfrm>
            <a:off x="552450" y="985966"/>
            <a:ext cx="8058300" cy="3263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b="1" lang="en"/>
              <a:t>码率</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是指视频文件在单位时间内使用的数据流量，一般我们用的单位是</a:t>
            </a:r>
            <a:r>
              <a:rPr lang="en"/>
              <a:t>kb</a:t>
            </a:r>
            <a:r>
              <a:rPr lang="en"/>
              <a:t>/</a:t>
            </a:r>
            <a:r>
              <a:rPr lang="en"/>
              <a:t>s</a:t>
            </a:r>
            <a:r>
              <a:rPr lang="en"/>
              <a:t>或者</a:t>
            </a:r>
            <a:r>
              <a:rPr lang="en"/>
              <a:t>m</a:t>
            </a:r>
            <a:r>
              <a:rPr lang="en"/>
              <a:t>b/</a:t>
            </a:r>
            <a:r>
              <a:rPr lang="en"/>
              <a: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一般来说同样分辨率下，视频文件的码率越大，压缩比就越小，画面质量就越高。码率越大，说明单位时间内取样率越大，精度就越高，处理出来的文件就越接近原始文件。</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当然，码率越大，文件体积也越大，其计算公式：</a:t>
            </a:r>
            <a:r>
              <a:rPr b="1" lang="en"/>
              <a:t>文件体积 = 时间 x 码率 / 8</a:t>
            </a:r>
            <a:r>
              <a:rPr lang="en"/>
              <a:t>。例如，用手机拍摄一个15秒20mb/s码率的1080P MP4文件，其体积就=15秒 × 20MB / 8 = 37.5MB。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solidFill>
                  <a:schemeClr val="dk1"/>
                </a:solidFill>
              </a:rPr>
              <a:t>编码格式</a:t>
            </a:r>
            <a:endParaRPr/>
          </a:p>
        </p:txBody>
      </p:sp>
      <p:sp>
        <p:nvSpPr>
          <p:cNvPr id="166" name="Google Shape;166;p28"/>
          <p:cNvSpPr txBox="1"/>
          <p:nvPr>
            <p:ph idx="1" type="body"/>
          </p:nvPr>
        </p:nvSpPr>
        <p:spPr>
          <a:xfrm>
            <a:off x="552450" y="985966"/>
            <a:ext cx="8058300" cy="3263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1100"/>
              <a:buFont typeface="Arial"/>
              <a:buNone/>
            </a:pPr>
            <a:r>
              <a:rPr lang="en"/>
              <a:t>视频编码是对采用视频压缩算法将一种视频格式转换成另一种视频格式的描述，音频编码同理。</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Clr>
                <a:schemeClr val="dk1"/>
              </a:buClr>
              <a:buSzPts val="1400"/>
              <a:buChar char="▪"/>
            </a:pPr>
            <a:r>
              <a:rPr lang="en">
                <a:solidFill>
                  <a:schemeClr val="dk1"/>
                </a:solidFill>
              </a:rPr>
              <a:t>常见的视频编码格式有：H.261、H.263、</a:t>
            </a:r>
            <a:r>
              <a:rPr b="1" lang="en">
                <a:solidFill>
                  <a:schemeClr val="dk1"/>
                </a:solidFill>
              </a:rPr>
              <a:t>H.264</a:t>
            </a:r>
            <a:r>
              <a:rPr lang="en">
                <a:solidFill>
                  <a:schemeClr val="dk1"/>
                </a:solidFill>
              </a:rPr>
              <a:t>、H.265 、</a:t>
            </a:r>
            <a:r>
              <a:rPr lang="en">
                <a:solidFill>
                  <a:schemeClr val="dk1"/>
                </a:solidFill>
              </a:rPr>
              <a:t>VP8、VP9、</a:t>
            </a:r>
            <a:r>
              <a:rPr lang="en">
                <a:solidFill>
                  <a:schemeClr val="dk1"/>
                </a:solidFill>
              </a:rPr>
              <a:t>等。</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常见的音频编码格式有：MP3、</a:t>
            </a:r>
            <a:r>
              <a:rPr b="1" lang="en">
                <a:solidFill>
                  <a:schemeClr val="dk1"/>
                </a:solidFill>
              </a:rPr>
              <a:t>AAC</a:t>
            </a:r>
            <a:r>
              <a:rPr lang="en">
                <a:solidFill>
                  <a:schemeClr val="dk1"/>
                </a:solidFill>
              </a:rPr>
              <a:t>、WAV 等。</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552450" y="47625"/>
            <a:ext cx="8058300" cy="435300"/>
          </a:xfrm>
          <a:prstGeom prst="rect">
            <a:avLst/>
          </a:prstGeom>
        </p:spPr>
        <p:txBody>
          <a:bodyPr anchorCtr="0" anchor="b" bIns="51425" lIns="51425" spcFirstLastPara="1" rIns="51425" wrap="square" tIns="51425">
            <a:noAutofit/>
          </a:bodyPr>
          <a:lstStyle/>
          <a:p>
            <a:pPr indent="0" lvl="0" marL="0" rtl="0" algn="l">
              <a:lnSpc>
                <a:spcPct val="100000"/>
              </a:lnSpc>
              <a:spcBef>
                <a:spcPts val="0"/>
              </a:spcBef>
              <a:spcAft>
                <a:spcPts val="0"/>
              </a:spcAft>
              <a:buNone/>
            </a:pPr>
            <a:r>
              <a:rPr lang="en">
                <a:solidFill>
                  <a:schemeClr val="dk1"/>
                </a:solidFill>
              </a:rPr>
              <a:t>封装格式</a:t>
            </a:r>
            <a:endParaRPr>
              <a:solidFill>
                <a:schemeClr val="dk1"/>
              </a:solidFill>
            </a:endParaRPr>
          </a:p>
        </p:txBody>
      </p:sp>
      <p:sp>
        <p:nvSpPr>
          <p:cNvPr id="172" name="Google Shape;172;p29"/>
          <p:cNvSpPr txBox="1"/>
          <p:nvPr>
            <p:ph idx="1" type="body"/>
          </p:nvPr>
        </p:nvSpPr>
        <p:spPr>
          <a:xfrm>
            <a:off x="552450" y="985966"/>
            <a:ext cx="8058300" cy="3263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
              <a:t>前面我们介绍的</a:t>
            </a:r>
            <a:r>
              <a:rPr lang="en">
                <a:solidFill>
                  <a:schemeClr val="dk1"/>
                </a:solidFill>
              </a:rPr>
              <a:t>音频和视</a:t>
            </a:r>
            <a:r>
              <a:rPr lang="en"/>
              <a:t>频的编码格式，没有一种是我们平时使用到的视频格式，比如：mp4、rmvb、avi、mkv、mov。</a:t>
            </a:r>
            <a:r>
              <a:rPr lang="en">
                <a:solidFill>
                  <a:schemeClr val="dk1"/>
                </a:solidFill>
              </a:rPr>
              <a:t>视频格式</a:t>
            </a:r>
            <a:r>
              <a:rPr lang="en"/>
              <a:t>其实是包裹了音频和视频编码数据的容器，用来把以特定编码标准编码的视频流和音频流混在一起，成为一个文件。</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例如：mp4支持H264、H265等视频编码和AAC、MP3等音频编码。</a:t>
            </a:r>
            <a:endParaRPr/>
          </a:p>
          <a:p>
            <a:pPr indent="0" lvl="0" marL="0" rtl="0" algn="l">
              <a:spcBef>
                <a:spcPts val="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t/>
            </a:r>
            <a:endParaRPr b="1" sz="1800"/>
          </a:p>
        </p:txBody>
      </p:sp>
      <p:sp>
        <p:nvSpPr>
          <p:cNvPr id="178" name="Google Shape;178;p30"/>
          <p:cNvSpPr/>
          <p:nvPr/>
        </p:nvSpPr>
        <p:spPr>
          <a:xfrm>
            <a:off x="954225" y="11936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9" name="Google Shape;179;p30"/>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02</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180" name="Google Shape;180;p30"/>
          <p:cNvSpPr txBox="1"/>
          <p:nvPr/>
        </p:nvSpPr>
        <p:spPr>
          <a:xfrm>
            <a:off x="954225" y="2824400"/>
            <a:ext cx="2240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rPr>
              <a:t>FFmpeg视频压缩</a:t>
            </a:r>
            <a:endParaRPr b="1" sz="1600">
              <a:solidFill>
                <a:schemeClr val="lt1"/>
              </a:solidFill>
            </a:endParaRPr>
          </a:p>
        </p:txBody>
      </p:sp>
      <p:sp>
        <p:nvSpPr>
          <p:cNvPr id="181" name="Google Shape;181;p30"/>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182" name="Google Shape;182;p30"/>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83" name="Google Shape;183;p30"/>
          <p:cNvSpPr txBox="1"/>
          <p:nvPr/>
        </p:nvSpPr>
        <p:spPr>
          <a:xfrm>
            <a:off x="3653975" y="2055850"/>
            <a:ext cx="44685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FFmpeg</a:t>
            </a:r>
            <a:r>
              <a:rPr lang="en" sz="1300"/>
              <a:t>编译</a:t>
            </a:r>
            <a:endParaRPr sz="1300"/>
          </a:p>
          <a:p>
            <a:pPr indent="-311150" lvl="0" marL="457200" rtl="0" algn="l">
              <a:spcBef>
                <a:spcPts val="0"/>
              </a:spcBef>
              <a:spcAft>
                <a:spcPts val="0"/>
              </a:spcAft>
              <a:buSzPts val="1300"/>
              <a:buChar char="●"/>
            </a:pPr>
            <a:r>
              <a:rPr lang="en" sz="1300"/>
              <a:t>FFmpeg源码修改</a:t>
            </a:r>
            <a:endParaRPr sz="1300"/>
          </a:p>
          <a:p>
            <a:pPr indent="-311150" lvl="0" marL="457200" rtl="0" algn="l">
              <a:spcBef>
                <a:spcPts val="0"/>
              </a:spcBef>
              <a:spcAft>
                <a:spcPts val="0"/>
              </a:spcAft>
              <a:buSzPts val="1300"/>
              <a:buChar char="●"/>
            </a:pPr>
            <a:r>
              <a:rPr lang="en" sz="1300"/>
              <a:t>Android中执行FFmpeg命令</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