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61" r:id="rId6"/>
    <p:sldId id="264" r:id="rId7"/>
    <p:sldId id="265" r:id="rId8"/>
    <p:sldId id="275" r:id="rId9"/>
    <p:sldId id="274" r:id="rId10"/>
    <p:sldId id="266" r:id="rId11"/>
    <p:sldId id="268" r:id="rId12"/>
    <p:sldId id="270" r:id="rId13"/>
    <p:sldId id="272" r:id="rId14"/>
    <p:sldId id="271" r:id="rId15"/>
    <p:sldId id="273" r:id="rId16"/>
    <p:sldId id="269" r:id="rId17"/>
    <p:sldId id="284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5.xml"/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8.xml"/><Relationship Id="rId2" Type="http://schemas.openxmlformats.org/officeDocument/2006/relationships/image" Target="../media/image17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9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4.xml"/><Relationship Id="rId4" Type="http://schemas.openxmlformats.org/officeDocument/2006/relationships/image" Target="../media/image3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8.xml"/><Relationship Id="rId4" Type="http://schemas.openxmlformats.org/officeDocument/2006/relationships/image" Target="../media/image4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.xml"/><Relationship Id="rId3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7.xml"/><Relationship Id="rId7" Type="http://schemas.openxmlformats.org/officeDocument/2006/relationships/image" Target="../media/image6.png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hyperlink" Target="https://github.com/android10/Android-CleanArchitecture" TargetMode="Externa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3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6035" y="473710"/>
            <a:ext cx="9144000" cy="1054100"/>
          </a:xfrm>
        </p:spPr>
        <p:txBody>
          <a:bodyPr>
            <a:normAutofit/>
          </a:bodyPr>
          <a:p>
            <a:r>
              <a:rPr lang="zh-CN" altLang="en-US" sz="4400"/>
              <a:t>Android-CleanArchitecture探讨</a:t>
            </a:r>
            <a:endParaRPr lang="zh-CN" altLang="en-US" sz="4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28090" y="2178050"/>
            <a:ext cx="9144000" cy="3773805"/>
          </a:xfrm>
        </p:spPr>
        <p:txBody>
          <a:bodyPr>
            <a:normAutofit/>
          </a:bodyPr>
          <a:p>
            <a:pPr algn="l"/>
            <a:r>
              <a:rPr lang="en-US" altLang="zh-CN"/>
              <a:t>1.</a:t>
            </a:r>
            <a:r>
              <a:rPr lang="zh-CN" altLang="en-US"/>
              <a:t>框架独立。架构不依赖于一些满载功能的软件库。</a:t>
            </a:r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可测试性。</a:t>
            </a:r>
            <a:endParaRPr lang="zh-CN" altLang="en-US"/>
          </a:p>
          <a:p>
            <a:pPr algn="l"/>
            <a:r>
              <a:rPr lang="en-US" altLang="zh-CN"/>
              <a:t>3.</a:t>
            </a:r>
            <a:r>
              <a:rPr lang="zh-CN" altLang="en-US"/>
              <a:t>UI独立，在不改变系统其余部分的情况下完成对UI的简易更改。</a:t>
            </a:r>
            <a:endParaRPr lang="zh-CN" altLang="en-US"/>
          </a:p>
          <a:p>
            <a:pPr algn="l"/>
            <a:r>
              <a:rPr lang="en-US" altLang="zh-CN"/>
              <a:t>4.</a:t>
            </a:r>
            <a:r>
              <a:rPr lang="zh-CN" altLang="en-US"/>
              <a:t>数据库独立，业务规则不绑定与某个具体的数据库当中，可以随意更换数据库的具体实现：比如说从SQL换到BigTable，这种情况不会对业务规则产生影响。</a:t>
            </a:r>
            <a:endParaRPr lang="zh-CN" altLang="en-US"/>
          </a:p>
          <a:p>
            <a:pPr algn="l"/>
            <a:r>
              <a:rPr lang="en-US" altLang="zh-CN"/>
              <a:t>5.</a:t>
            </a:r>
            <a:r>
              <a:rPr lang="zh-CN" altLang="en-US"/>
              <a:t>外部机制独立，业务规则完全不知道外层的事情。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00060" y="2296795"/>
            <a:ext cx="3778250" cy="1655445"/>
          </a:xfrm>
        </p:spPr>
        <p:txBody>
          <a:bodyPr>
            <a:noAutofit/>
          </a:bodyPr>
          <a:p>
            <a:pPr algn="l">
              <a:lnSpc>
                <a:spcPct val="130000"/>
              </a:lnSpc>
            </a:pPr>
            <a:r>
              <a:rPr lang="zh-CN" altLang="en-US" sz="1400"/>
              <a:t>这个</a:t>
            </a:r>
            <a:r>
              <a:rPr lang="zh-CN" altLang="en-US" sz="1400" b="1"/>
              <a:t>UserDataStoreFactory</a:t>
            </a:r>
            <a:r>
              <a:rPr lang="zh-CN" altLang="en-US" sz="1400"/>
              <a:t>是一个工厂类，根据不同的条件选择不同生产类。有的是从缓存中获取，则生成</a:t>
            </a:r>
            <a:r>
              <a:rPr lang="en-US" altLang="zh-CN" sz="1400" b="1"/>
              <a:t>DiskUserDataStore</a:t>
            </a:r>
            <a:r>
              <a:rPr lang="zh-CN" altLang="en-US" sz="1400"/>
              <a:t>类，有的是从接口获取，即生成</a:t>
            </a:r>
            <a:r>
              <a:rPr lang="en-US" altLang="zh-CN" sz="1400" b="1"/>
              <a:t>CloudUserDataStore</a:t>
            </a:r>
            <a:r>
              <a:rPr lang="zh-CN" altLang="en-US" sz="1400"/>
              <a:t>类，工厂模式大致就是如此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035" y="412115"/>
            <a:ext cx="7689215" cy="56102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705" y="4258310"/>
            <a:ext cx="1933575" cy="10096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3730" y="1778000"/>
            <a:ext cx="3778250" cy="1655445"/>
          </a:xfrm>
        </p:spPr>
        <p:txBody>
          <a:bodyPr>
            <a:noAutofit/>
          </a:bodyPr>
          <a:p>
            <a:pPr algn="l">
              <a:lnSpc>
                <a:spcPct val="130000"/>
              </a:lnSpc>
            </a:pPr>
            <a:r>
              <a:rPr lang="zh-CN" altLang="en-US" sz="1400"/>
              <a:t>这个</a:t>
            </a:r>
            <a:r>
              <a:rPr lang="zh-CN" altLang="en-US" sz="1400" b="1"/>
              <a:t>UserRepository</a:t>
            </a:r>
            <a:r>
              <a:rPr lang="zh-CN" altLang="en-US" sz="1400"/>
              <a:t>是一个接口类，在</a:t>
            </a:r>
            <a:r>
              <a:rPr lang="en-US" altLang="zh-CN" sz="1400"/>
              <a:t>Domain  Layer</a:t>
            </a:r>
            <a:r>
              <a:rPr lang="zh-CN" altLang="en-US" sz="1400"/>
              <a:t>层可以定义你想要操作一切业务逻辑数据获取的接口类，具体的实现逻辑由</a:t>
            </a:r>
            <a:r>
              <a:rPr lang="en-US" altLang="zh-CN" sz="1400"/>
              <a:t>Data Layer</a:t>
            </a:r>
            <a:r>
              <a:rPr lang="zh-CN" altLang="en-US" sz="1400"/>
              <a:t>层接管，</a:t>
            </a:r>
            <a:r>
              <a:rPr lang="en-US" altLang="zh-CN" sz="1400"/>
              <a:t>Domain</a:t>
            </a:r>
            <a:r>
              <a:rPr lang="zh-CN" altLang="en-US" sz="1400"/>
              <a:t>层只负责获取数据，不需要关心获取的逻辑，具体的逻辑由</a:t>
            </a:r>
            <a:r>
              <a:rPr lang="en-US" altLang="zh-CN" sz="1400"/>
              <a:t>Data</a:t>
            </a:r>
            <a:r>
              <a:rPr lang="zh-CN" altLang="en-US" sz="1400"/>
              <a:t>层自己实现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" y="838835"/>
            <a:ext cx="7810500" cy="4333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415" y="3617595"/>
            <a:ext cx="1562100" cy="695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3730" y="1778000"/>
            <a:ext cx="3778250" cy="1655445"/>
          </a:xfrm>
        </p:spPr>
        <p:txBody>
          <a:bodyPr>
            <a:noAutofit/>
          </a:bodyPr>
          <a:p>
            <a:pPr algn="l">
              <a:lnSpc>
                <a:spcPct val="130000"/>
              </a:lnSpc>
            </a:pPr>
            <a:r>
              <a:rPr lang="zh-CN" altLang="en-US" sz="1400"/>
              <a:t>这个</a:t>
            </a:r>
            <a:r>
              <a:rPr lang="en-US" altLang="zh-CN" sz="1400" b="1"/>
              <a:t>UserCase</a:t>
            </a:r>
            <a:r>
              <a:rPr lang="zh-CN" altLang="en-US" sz="1400"/>
              <a:t>是一个接口类，具体的实现也是在</a:t>
            </a:r>
            <a:r>
              <a:rPr lang="en-US" altLang="zh-CN" sz="1400"/>
              <a:t>Domain</a:t>
            </a:r>
            <a:r>
              <a:rPr lang="zh-CN" altLang="en-US" sz="1400"/>
              <a:t>层实现，官方的实现是通过</a:t>
            </a:r>
            <a:r>
              <a:rPr lang="en-US" altLang="zh-CN" sz="1400"/>
              <a:t>Rxjava</a:t>
            </a:r>
            <a:r>
              <a:rPr lang="zh-CN" altLang="en-US" sz="1400"/>
              <a:t>的订阅者和观察者模式来实现的，具体怎么样可以自己写，你也可以用简单的接口回传就行了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9415" y="3617595"/>
            <a:ext cx="1562100" cy="695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" y="654685"/>
            <a:ext cx="7894955" cy="5029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3730" y="1778000"/>
            <a:ext cx="3778250" cy="1655445"/>
          </a:xfrm>
        </p:spPr>
        <p:txBody>
          <a:bodyPr>
            <a:noAutofit/>
          </a:bodyPr>
          <a:p>
            <a:pPr algn="l">
              <a:lnSpc>
                <a:spcPct val="130000"/>
              </a:lnSpc>
            </a:pPr>
            <a:r>
              <a:rPr lang="zh-CN" altLang="en-US" sz="1400"/>
              <a:t>这个</a:t>
            </a:r>
            <a:r>
              <a:rPr lang="zh-CN" altLang="en-US" sz="1400" b="1"/>
              <a:t>GetUserList</a:t>
            </a:r>
            <a:r>
              <a:rPr lang="zh-CN" altLang="en-US" sz="1400"/>
              <a:t>是一个接口类，在</a:t>
            </a:r>
            <a:r>
              <a:rPr lang="en-US" altLang="zh-CN" sz="1400"/>
              <a:t>Domain  Layer</a:t>
            </a:r>
            <a:r>
              <a:rPr lang="zh-CN" altLang="en-US" sz="1400"/>
              <a:t>层这里是提供给</a:t>
            </a:r>
            <a:r>
              <a:rPr lang="en-US" altLang="zh-CN" sz="1400"/>
              <a:t>presenter</a:t>
            </a:r>
            <a:r>
              <a:rPr lang="zh-CN" altLang="en-US" sz="1400"/>
              <a:t>层的一个处理类，可以在这里根据从</a:t>
            </a:r>
            <a:r>
              <a:rPr lang="en-US" altLang="zh-CN" sz="1400"/>
              <a:t>data</a:t>
            </a:r>
            <a:r>
              <a:rPr lang="zh-CN" altLang="en-US" sz="1400"/>
              <a:t>层获得的数据进行你想要完成的业务操作逻辑，处理完成之后回传给</a:t>
            </a:r>
            <a:r>
              <a:rPr lang="en-US" altLang="zh-CN" sz="1400"/>
              <a:t>presenter</a:t>
            </a:r>
            <a:r>
              <a:rPr lang="zh-CN" altLang="en-US" sz="1400"/>
              <a:t>层做展示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9415" y="3617595"/>
            <a:ext cx="1562100" cy="6953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1068070"/>
            <a:ext cx="7258050" cy="37052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76665" y="2171065"/>
            <a:ext cx="3068955" cy="1655445"/>
          </a:xfrm>
        </p:spPr>
        <p:txBody>
          <a:bodyPr>
            <a:noAutofit/>
          </a:bodyPr>
          <a:p>
            <a:pPr algn="l">
              <a:lnSpc>
                <a:spcPct val="130000"/>
              </a:lnSpc>
            </a:pPr>
            <a:r>
              <a:rPr lang="zh-CN" altLang="en-US" sz="1400"/>
              <a:t>这个</a:t>
            </a:r>
            <a:r>
              <a:rPr lang="en-US" altLang="zh-CN" sz="1400" b="1"/>
              <a:t>UserListPresenter</a:t>
            </a:r>
            <a:r>
              <a:rPr lang="zh-CN" altLang="en-US" sz="1400"/>
              <a:t>就是</a:t>
            </a:r>
            <a:r>
              <a:rPr lang="en-US" altLang="zh-CN" sz="1400"/>
              <a:t>mvp</a:t>
            </a:r>
            <a:r>
              <a:rPr lang="zh-CN" altLang="en-US" sz="1400"/>
              <a:t>模式中的</a:t>
            </a:r>
            <a:r>
              <a:rPr lang="en-US" altLang="zh-CN" sz="1400"/>
              <a:t>P</a:t>
            </a:r>
            <a:r>
              <a:rPr lang="zh-CN" altLang="en-US" sz="1400"/>
              <a:t>层的其中一个类了，这里通过</a:t>
            </a:r>
            <a:r>
              <a:rPr lang="en-US" altLang="zh-CN" sz="1400"/>
              <a:t>Domain</a:t>
            </a:r>
            <a:r>
              <a:rPr lang="zh-CN" altLang="en-US" sz="1400"/>
              <a:t>层提供的</a:t>
            </a:r>
            <a:r>
              <a:rPr lang="en-US" altLang="zh-CN" sz="1400"/>
              <a:t>usercase</a:t>
            </a:r>
            <a:r>
              <a:rPr lang="zh-CN" altLang="en-US" sz="1400"/>
              <a:t>类来获取经过</a:t>
            </a:r>
            <a:r>
              <a:rPr lang="en-US" altLang="zh-CN" sz="1400"/>
              <a:t>Domain Layer</a:t>
            </a:r>
            <a:r>
              <a:rPr lang="zh-CN" altLang="en-US" sz="1400"/>
              <a:t>层处理过的数据，然后回传给</a:t>
            </a:r>
            <a:r>
              <a:rPr lang="en-US" altLang="zh-CN" sz="1400"/>
              <a:t>Activity</a:t>
            </a:r>
            <a:r>
              <a:rPr lang="zh-CN" altLang="en-US" sz="1400"/>
              <a:t>或者</a:t>
            </a:r>
            <a:r>
              <a:rPr lang="en-US" altLang="zh-CN" sz="1400"/>
              <a:t>Fragment</a:t>
            </a:r>
            <a:r>
              <a:rPr lang="zh-CN" altLang="en-US" sz="1400"/>
              <a:t>层作展示</a:t>
            </a:r>
            <a:endParaRPr lang="zh-CN" altLang="en-US" sz="1400"/>
          </a:p>
          <a:p>
            <a:pPr algn="l">
              <a:lnSpc>
                <a:spcPct val="130000"/>
              </a:lnSpc>
            </a:pPr>
            <a:r>
              <a:rPr lang="zh-CN" altLang="en-US" sz="1400"/>
              <a:t>    在</a:t>
            </a:r>
            <a:r>
              <a:rPr lang="en-US" altLang="zh-CN" sz="1400"/>
              <a:t>Presenter</a:t>
            </a:r>
            <a:r>
              <a:rPr lang="zh-CN" altLang="en-US" sz="1400"/>
              <a:t>层你可以用</a:t>
            </a:r>
            <a:r>
              <a:rPr lang="en-US" altLang="zh-CN" sz="1400"/>
              <a:t>mvc</a:t>
            </a:r>
            <a:r>
              <a:rPr lang="zh-CN" altLang="en-US" sz="1400"/>
              <a:t>，</a:t>
            </a:r>
            <a:r>
              <a:rPr lang="en-US" altLang="zh-CN" sz="1400"/>
              <a:t>mvp</a:t>
            </a:r>
            <a:r>
              <a:rPr lang="zh-CN" altLang="en-US" sz="1400"/>
              <a:t>或者</a:t>
            </a:r>
            <a:r>
              <a:rPr lang="en-US" altLang="zh-CN" sz="1400"/>
              <a:t>mvvm</a:t>
            </a:r>
            <a:r>
              <a:rPr lang="zh-CN" altLang="en-US" sz="1400"/>
              <a:t>等任何你想要的模式开发。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70" y="171450"/>
            <a:ext cx="8274685" cy="6302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830" y="4799330"/>
            <a:ext cx="1952625" cy="6381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3600"/>
              <a:t>Live-Streaming</a:t>
            </a:r>
            <a:r>
              <a:rPr lang="zh-CN" altLang="en-US" sz="3600"/>
              <a:t>消息获取的时序图分析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370" y="1503680"/>
            <a:ext cx="10264140" cy="5274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3600"/>
              <a:t>Clean Architecture</a:t>
            </a:r>
            <a:endParaRPr lang="en-US" altLang="zh-CN" sz="3600"/>
          </a:p>
        </p:txBody>
      </p:sp>
      <p:pic>
        <p:nvPicPr>
          <p:cNvPr id="5" name="内容占位符 4" descr="QQ20190625-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79400" y="1824990"/>
            <a:ext cx="5740400" cy="393446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r>
              <a:rPr lang="zh-CN" altLang="en-US" sz="1800"/>
              <a:t>Entity：代表App的业务对象（business objects of the application）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r>
              <a:rPr lang="zh-CN" altLang="en-US" sz="1800"/>
              <a:t>Use Cases：编排数据从 Entity 入或出的流，也叫交互器(Interactors)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Interface Adapter: 把原来方便 Use Cases 或者 Entity 使用的数据结构转换成需要的形式。Presenters 和 Controllers 都属于这里。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r>
              <a:rPr lang="zh-CN" altLang="en-US" sz="1800"/>
              <a:t>框架和驱动：处理细节的地方：UI、工具（tools）、框架（framework）等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Three Layer</a:t>
            </a:r>
            <a:endParaRPr lang="en-US" altLang="zh-CN"/>
          </a:p>
        </p:txBody>
      </p:sp>
      <p:pic>
        <p:nvPicPr>
          <p:cNvPr id="5" name="内容占位符 4" descr="D7D571D3-49BF-4F05-9D95-66A430F4867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302510"/>
            <a:ext cx="5181600" cy="2576195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Presentation Layer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</a:t>
            </a:r>
            <a:r>
              <a:rPr lang="en-US" altLang="zh-CN"/>
              <a:t>--</a:t>
            </a:r>
            <a:r>
              <a:rPr lang="zh-CN" altLang="en-US"/>
              <a:t>展示</a:t>
            </a:r>
            <a:r>
              <a:rPr lang="en-US" altLang="zh-CN"/>
              <a:t>ui</a:t>
            </a:r>
            <a:r>
              <a:rPr lang="zh-CN" altLang="en-US"/>
              <a:t>／处理动画等    </a:t>
            </a:r>
            <a:endParaRPr lang="zh-CN" altLang="en-US"/>
          </a:p>
          <a:p>
            <a:r>
              <a:rPr lang="zh-CN" altLang="en-US"/>
              <a:t>Domain Layer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</a:t>
            </a:r>
            <a:r>
              <a:rPr lang="en-US" altLang="zh-CN"/>
              <a:t>--</a:t>
            </a:r>
            <a:r>
              <a:rPr lang="zh-CN" altLang="en-US"/>
              <a:t>业务逻辑处理</a:t>
            </a:r>
            <a:endParaRPr lang="zh-CN" altLang="en-US"/>
          </a:p>
          <a:p>
            <a:r>
              <a:rPr lang="zh-CN" altLang="en-US"/>
              <a:t>Data Layer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</a:t>
            </a:r>
            <a:r>
              <a:rPr lang="en-US" altLang="zh-CN"/>
              <a:t>-- </a:t>
            </a:r>
            <a:r>
              <a:rPr lang="zh-CN" altLang="en-US"/>
              <a:t>数据处理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 Rectangle 96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7878" y="1654299"/>
            <a:ext cx="4565085" cy="124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1400" spc="300" dirty="0">
                <a:solidFill>
                  <a:srgbClr val="D7D7D7">
                    <a:lumMod val="10000"/>
                  </a:srgbClr>
                </a:solidFill>
                <a:latin typeface="Arial" panose="020B0604020202090204" pitchFamily="34" charset="0"/>
                <a:ea typeface="微软雅黑" panose="020B0503020204020204" charset="-122"/>
              </a:rPr>
              <a:t>在这里，与视图和动画相关的逻辑发生在哪里。它只使用Model View Presenter（从现在开始的MVP），但您可以使用任何其他模式，如MVC或MVVM。这里的片段和活动只是视图，除了UI逻辑之外，它们内部没有逻辑，这就是所有渲染内容发生的地方。</a:t>
            </a:r>
            <a:endParaRPr lang="zh-CN" altLang="en-US" sz="1400" spc="300" dirty="0">
              <a:solidFill>
                <a:srgbClr val="D7D7D7">
                  <a:lumMod val="10000"/>
                </a:srgbClr>
              </a:solidFill>
              <a:latin typeface="Arial" panose="020B0604020202090204" pitchFamily="34" charset="0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endParaRPr lang="zh-CN" altLang="en-US" sz="1400" spc="300" dirty="0">
              <a:solidFill>
                <a:srgbClr val="D7D7D7">
                  <a:lumMod val="10000"/>
                </a:srgbClr>
              </a:solidFill>
              <a:latin typeface="Arial" panose="020B0604020202090204" pitchFamily="34" charset="0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400" spc="300" dirty="0">
                <a:solidFill>
                  <a:srgbClr val="D7D7D7">
                    <a:lumMod val="10000"/>
                  </a:srgbClr>
                </a:solidFill>
                <a:latin typeface="Arial" panose="020B0604020202090204" pitchFamily="34" charset="0"/>
                <a:ea typeface="微软雅黑" panose="020B0503020204020204" charset="-122"/>
              </a:rPr>
              <a:t>此层中的演示者由交互者（用例）组成，这些交互者在主要的UI UI线程之外的新线程中执行作业，并使用将在视图中呈现的数据的回调返回。</a:t>
            </a:r>
            <a:endParaRPr lang="zh-CN" altLang="en-US" sz="1400" spc="300" dirty="0">
              <a:solidFill>
                <a:srgbClr val="D7D7D7">
                  <a:lumMod val="10000"/>
                </a:srgbClr>
              </a:solidFill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sp>
        <p:nvSpPr>
          <p:cNvPr id="11" name="文本 文本框 4627"/>
          <p:cNvSpPr txBox="1"/>
          <p:nvPr>
            <p:custDataLst>
              <p:tags r:id="rId2"/>
            </p:custDataLst>
          </p:nvPr>
        </p:nvSpPr>
        <p:spPr>
          <a:xfrm>
            <a:off x="827878" y="330632"/>
            <a:ext cx="4565086" cy="185679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4000">
                <a:sym typeface="+mn-ea"/>
              </a:rPr>
              <a:t>Presentation Layer</a:t>
            </a:r>
            <a:endParaRPr lang="zh-CN" altLang="en-US" sz="4000" b="1" spc="140" dirty="0">
              <a:solidFill>
                <a:srgbClr val="D7D7D7">
                  <a:lumMod val="1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0" y="2187710"/>
            <a:ext cx="458644" cy="1638944"/>
          </a:xfrm>
          <a:prstGeom prst="rect">
            <a:avLst/>
          </a:prstGeom>
          <a:solidFill>
            <a:srgbClr val="583821"/>
          </a:solidFill>
          <a:ln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5" y="1949450"/>
            <a:ext cx="5229225" cy="26289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 Rectangle 96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22060" y="2216785"/>
            <a:ext cx="4947285" cy="137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1600" spc="300" dirty="0">
                <a:solidFill>
                  <a:srgbClr val="4F4F51"/>
                </a:solidFill>
                <a:latin typeface="Arial" panose="020B0604020202090204" pitchFamily="34" charset="0"/>
                <a:ea typeface="微软雅黑" panose="020B0503020204020204" charset="-122"/>
              </a:rPr>
              <a:t>这里的业务规则：所有逻辑都发生在这一层。关于android项目，将在这里看到所有的交互者（</a:t>
            </a:r>
            <a:r>
              <a:rPr lang="en-US" altLang="zh-CN" sz="1600" spc="300" dirty="0">
                <a:solidFill>
                  <a:srgbClr val="4F4F51"/>
                </a:solidFill>
                <a:latin typeface="Arial" panose="020B0604020202090204" pitchFamily="34" charset="0"/>
                <a:ea typeface="微软雅黑" panose="020B0503020204020204" charset="-122"/>
              </a:rPr>
              <a:t>usecase</a:t>
            </a:r>
            <a:r>
              <a:rPr lang="zh-CN" altLang="en-US" sz="1600" spc="300" dirty="0">
                <a:solidFill>
                  <a:srgbClr val="4F4F51"/>
                </a:solidFill>
                <a:latin typeface="Arial" panose="020B0604020202090204" pitchFamily="34" charset="0"/>
                <a:ea typeface="微软雅黑" panose="020B0503020204020204" charset="-122"/>
              </a:rPr>
              <a:t>）实现。</a:t>
            </a:r>
            <a:endParaRPr lang="zh-CN" altLang="en-US" sz="1600" spc="300" dirty="0">
              <a:solidFill>
                <a:srgbClr val="4F4F51"/>
              </a:solidFill>
              <a:latin typeface="Arial" panose="020B0604020202090204" pitchFamily="34" charset="0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endParaRPr lang="zh-CN" altLang="en-US" sz="1600" spc="300" dirty="0">
              <a:solidFill>
                <a:srgbClr val="4F4F51"/>
              </a:solidFill>
              <a:latin typeface="Arial" panose="020B0604020202090204" pitchFamily="34" charset="0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spc="300" dirty="0">
                <a:solidFill>
                  <a:srgbClr val="4F4F51"/>
                </a:solidFill>
                <a:latin typeface="Arial" panose="020B0604020202090204" pitchFamily="34" charset="0"/>
                <a:ea typeface="微软雅黑" panose="020B0503020204020204" charset="-122"/>
              </a:rPr>
              <a:t>这个层是一个纯java模块，没有任何android依赖项。连接到业务对象时，所有外部组件都使用接口</a:t>
            </a:r>
            <a:r>
              <a:rPr lang="zh-CN" altLang="en-US" sz="600" spc="300" dirty="0">
                <a:solidFill>
                  <a:srgbClr val="4F4F51"/>
                </a:solidFill>
                <a:latin typeface="Arial" panose="020B0604020202090204" pitchFamily="34" charset="0"/>
                <a:ea typeface="微软雅黑" panose="020B0503020204020204" charset="-122"/>
              </a:rPr>
              <a:t>。</a:t>
            </a:r>
            <a:endParaRPr lang="zh-CN" altLang="en-US" sz="600" spc="300" dirty="0">
              <a:solidFill>
                <a:srgbClr val="4F4F51"/>
              </a:solidFill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sp>
        <p:nvSpPr>
          <p:cNvPr id="11" name="文本 文本框 4627"/>
          <p:cNvSpPr txBox="1"/>
          <p:nvPr>
            <p:custDataLst>
              <p:tags r:id="rId2"/>
            </p:custDataLst>
          </p:nvPr>
        </p:nvSpPr>
        <p:spPr>
          <a:xfrm>
            <a:off x="6512586" y="920495"/>
            <a:ext cx="4947057" cy="70040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3600" b="1" spc="14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Domain Layer</a:t>
            </a:r>
            <a:endParaRPr lang="zh-CN" altLang="en-US" sz="3600" b="1" spc="14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装饰 椭圆 6"/>
          <p:cNvSpPr/>
          <p:nvPr>
            <p:custDataLst>
              <p:tags r:id="rId3"/>
            </p:custDataLst>
          </p:nvPr>
        </p:nvSpPr>
        <p:spPr>
          <a:xfrm>
            <a:off x="671195" y="1388110"/>
            <a:ext cx="3863975" cy="3863975"/>
          </a:xfrm>
          <a:prstGeom prst="ellipse">
            <a:avLst/>
          </a:prstGeom>
          <a:pattFill prst="pct10">
            <a:fgClr>
              <a:srgbClr val="559A53"/>
            </a:fgClr>
            <a:bgClr>
              <a:srgbClr val="FFFFFF"/>
            </a:bgClr>
          </a:pattFill>
          <a:ln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/>
          <a:lstStyle>
            <a:defPPr>
              <a:defRPr lang="zh-CN">
                <a:solidFill>
                  <a:srgbClr val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45" y="1909445"/>
            <a:ext cx="3190875" cy="30384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 Rectangle 96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7325" y="1362710"/>
            <a:ext cx="5177790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sz="1600" spc="300" dirty="0">
                <a:solidFill>
                  <a:srgbClr val="4F4F51"/>
                </a:solidFill>
                <a:latin typeface="Arial" panose="020B0604020202090204" pitchFamily="34" charset="0"/>
                <a:ea typeface="微软雅黑" panose="020B0503020204020204" charset="-122"/>
              </a:rPr>
              <a:t>应用程序所需的所有数据都来自此层，通过UserRepository实现（接口位于域层中），该实现使用存储库模式，其策略通过工厂根据特定条件选择不同的数据源。</a:t>
            </a:r>
            <a:endParaRPr sz="1600" spc="300" dirty="0">
              <a:solidFill>
                <a:srgbClr val="4F4F51"/>
              </a:solidFill>
              <a:latin typeface="Arial" panose="020B0604020202090204" pitchFamily="34" charset="0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endParaRPr sz="1600" spc="300" dirty="0">
              <a:solidFill>
                <a:srgbClr val="4F4F51"/>
              </a:solidFill>
              <a:latin typeface="Arial" panose="020B0604020202090204" pitchFamily="34" charset="0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sz="1600" spc="300" dirty="0">
                <a:solidFill>
                  <a:srgbClr val="4F4F51"/>
                </a:solidFill>
                <a:latin typeface="Arial" panose="020B0604020202090204" pitchFamily="34" charset="0"/>
                <a:ea typeface="微软雅黑" panose="020B0503020204020204" charset="-122"/>
              </a:rPr>
              <a:t>例如，当通过id获取用户时，如果用户已经存在于缓存中，则将选择磁盘缓存数据源，否则将查询云以检索数据，然后将其保存到磁盘缓存中。</a:t>
            </a:r>
            <a:endParaRPr sz="1600" spc="300" dirty="0">
              <a:solidFill>
                <a:srgbClr val="4F4F51"/>
              </a:solidFill>
              <a:latin typeface="Arial" panose="020B0604020202090204" pitchFamily="34" charset="0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endParaRPr sz="1600" spc="300" dirty="0">
              <a:solidFill>
                <a:srgbClr val="4F4F51"/>
              </a:solidFill>
              <a:latin typeface="Arial" panose="020B0604020202090204" pitchFamily="34" charset="0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sz="1600" spc="300" dirty="0">
                <a:solidFill>
                  <a:srgbClr val="4F4F51"/>
                </a:solidFill>
                <a:latin typeface="Arial" panose="020B0604020202090204" pitchFamily="34" charset="0"/>
                <a:ea typeface="微软雅黑" panose="020B0503020204020204" charset="-122"/>
              </a:rPr>
              <a:t>所有这一切背后的想法是数据的来源对客户端是透明的，它不关心数据是来自内存，磁盘还是云，唯一的事实是信息将到达并将被获取</a:t>
            </a:r>
            <a:endParaRPr sz="1600" spc="300" dirty="0">
              <a:solidFill>
                <a:srgbClr val="4F4F51"/>
              </a:solidFill>
              <a:latin typeface="Arial" panose="020B0604020202090204" pitchFamily="34" charset="0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endParaRPr lang="zh-CN" altLang="en-US" sz="1600" spc="300" dirty="0">
              <a:solidFill>
                <a:srgbClr val="4F4F51"/>
              </a:solidFill>
              <a:latin typeface="Arial" panose="020B0604020202090204" pitchFamily="34" charset="0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endParaRPr lang="zh-CN" altLang="en-US" sz="600" spc="300" dirty="0">
              <a:solidFill>
                <a:srgbClr val="4F4F51"/>
              </a:solidFill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sp>
        <p:nvSpPr>
          <p:cNvPr id="11" name="文本 文本框 4627"/>
          <p:cNvSpPr txBox="1"/>
          <p:nvPr>
            <p:custDataLst>
              <p:tags r:id="rId2"/>
            </p:custDataLst>
          </p:nvPr>
        </p:nvSpPr>
        <p:spPr>
          <a:xfrm>
            <a:off x="7040906" y="1035430"/>
            <a:ext cx="4947057" cy="70040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3600">
                <a:sym typeface="+mn-ea"/>
              </a:rPr>
              <a:t>Data Layer</a:t>
            </a:r>
            <a:endParaRPr lang="zh-CN" altLang="en-US" sz="3600" b="1" spc="14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485" y="2119630"/>
            <a:ext cx="6825615" cy="39814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 Rectangle 96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9273" y="4117464"/>
            <a:ext cx="4565085" cy="124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normAutofit fontScale="9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9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zh-CN" sz="1600" spc="300" dirty="0">
                <a:solidFill>
                  <a:srgbClr val="D7D7D7">
                    <a:lumMod val="10000"/>
                  </a:srgbClr>
                </a:solidFill>
                <a:latin typeface="Arial" panose="020B0604020202090204" pitchFamily="34" charset="0"/>
                <a:ea typeface="微软雅黑" panose="020B0503020204020204" charset="-122"/>
              </a:rPr>
              <a:t>github</a:t>
            </a:r>
            <a:r>
              <a:rPr lang="zh-CN" altLang="en-US" sz="1600" spc="300" dirty="0">
                <a:solidFill>
                  <a:srgbClr val="D7D7D7">
                    <a:lumMod val="10000"/>
                  </a:srgbClr>
                </a:solidFill>
                <a:latin typeface="Arial" panose="020B0604020202090204" pitchFamily="34" charset="0"/>
                <a:ea typeface="微软雅黑" panose="020B0503020204020204" charset="-122"/>
              </a:rPr>
              <a:t>提供的Android-CleanArchitecture示例</a:t>
            </a:r>
            <a:endParaRPr lang="zh-CN" altLang="en-US" sz="1600" spc="300" dirty="0">
              <a:solidFill>
                <a:srgbClr val="D7D7D7">
                  <a:lumMod val="10000"/>
                </a:srgbClr>
              </a:solidFill>
              <a:latin typeface="Arial" panose="020B0604020202090204" pitchFamily="34" charset="0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spc="300" dirty="0">
                <a:solidFill>
                  <a:srgbClr val="D7D7D7">
                    <a:lumMod val="10000"/>
                  </a:srgbClr>
                </a:solidFill>
                <a:latin typeface="Arial" panose="020B0604020202090204" pitchFamily="34" charset="0"/>
                <a:ea typeface="微软雅黑" panose="020B0503020204020204" charset="-122"/>
                <a:hlinkClick r:id="rId2" action="ppaction://hlinkfile"/>
              </a:rPr>
              <a:t>https://github.com/android10/Android-CleanArchitecture</a:t>
            </a:r>
            <a:endParaRPr lang="zh-CN" altLang="en-US" sz="1200" spc="300" dirty="0">
              <a:solidFill>
                <a:srgbClr val="D7D7D7">
                  <a:lumMod val="10000"/>
                </a:srgbClr>
              </a:solidFill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sp>
        <p:nvSpPr>
          <p:cNvPr id="11" name="文本 文本框 4627"/>
          <p:cNvSpPr txBox="1"/>
          <p:nvPr>
            <p:custDataLst>
              <p:tags r:id="rId3"/>
            </p:custDataLst>
          </p:nvPr>
        </p:nvSpPr>
        <p:spPr>
          <a:xfrm>
            <a:off x="559273" y="2420417"/>
            <a:ext cx="4565086" cy="185679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5400" b="1" spc="140" dirty="0">
                <a:solidFill>
                  <a:srgbClr val="D7D7D7">
                    <a:lumMod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官方示例分析</a:t>
            </a:r>
            <a:endParaRPr lang="zh-CN" altLang="en-US" sz="5400" b="1" spc="140" dirty="0">
              <a:solidFill>
                <a:srgbClr val="D7D7D7">
                  <a:lumMod val="1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0" y="2187710"/>
            <a:ext cx="458644" cy="1638944"/>
          </a:xfrm>
          <a:prstGeom prst="rect">
            <a:avLst/>
          </a:prstGeom>
          <a:solidFill>
            <a:srgbClr val="583821"/>
          </a:solidFill>
          <a:ln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5"/>
          <p:cNvSpPr/>
          <p:nvPr>
            <p:custDataLst>
              <p:tags r:id="rId5"/>
            </p:custDataLst>
          </p:nvPr>
        </p:nvSpPr>
        <p:spPr bwMode="auto">
          <a:xfrm rot="3444223">
            <a:off x="7179945" y="2131695"/>
            <a:ext cx="1586230" cy="614680"/>
          </a:xfrm>
          <a:custGeom>
            <a:avLst/>
            <a:gdLst>
              <a:gd name="T0" fmla="*/ 44 w 252"/>
              <a:gd name="T1" fmla="*/ 0 h 96"/>
              <a:gd name="T2" fmla="*/ 252 w 252"/>
              <a:gd name="T3" fmla="*/ 8 h 96"/>
              <a:gd name="T4" fmla="*/ 52 w 252"/>
              <a:gd name="T5" fmla="*/ 96 h 96"/>
              <a:gd name="T6" fmla="*/ 44 w 252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2" h="96">
                <a:moveTo>
                  <a:pt x="44" y="0"/>
                </a:moveTo>
                <a:cubicBezTo>
                  <a:pt x="252" y="8"/>
                  <a:pt x="252" y="8"/>
                  <a:pt x="252" y="8"/>
                </a:cubicBezTo>
                <a:cubicBezTo>
                  <a:pt x="52" y="96"/>
                  <a:pt x="52" y="96"/>
                  <a:pt x="52" y="96"/>
                </a:cubicBezTo>
                <a:cubicBezTo>
                  <a:pt x="52" y="96"/>
                  <a:pt x="0" y="44"/>
                  <a:pt x="44" y="0"/>
                </a:cubicBezTo>
                <a:close/>
              </a:path>
            </a:pathLst>
          </a:custGeom>
          <a:gradFill>
            <a:gsLst>
              <a:gs pos="100000">
                <a:srgbClr val="1D6DC2">
                  <a:lumMod val="0"/>
                  <a:lumOff val="100000"/>
                  <a:alpha val="0"/>
                </a:srgbClr>
              </a:gs>
              <a:gs pos="31000">
                <a:srgbClr val="767676">
                  <a:lumMod val="50000"/>
                </a:srgb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"/>
          <p:cNvSpPr/>
          <p:nvPr>
            <p:custDataLst>
              <p:tags r:id="rId6"/>
            </p:custDataLst>
          </p:nvPr>
        </p:nvSpPr>
        <p:spPr bwMode="auto">
          <a:xfrm rot="19070001">
            <a:off x="7179945" y="3933190"/>
            <a:ext cx="1586230" cy="614680"/>
          </a:xfrm>
          <a:custGeom>
            <a:avLst/>
            <a:gdLst>
              <a:gd name="T0" fmla="*/ 44 w 252"/>
              <a:gd name="T1" fmla="*/ 0 h 96"/>
              <a:gd name="T2" fmla="*/ 252 w 252"/>
              <a:gd name="T3" fmla="*/ 8 h 96"/>
              <a:gd name="T4" fmla="*/ 52 w 252"/>
              <a:gd name="T5" fmla="*/ 96 h 96"/>
              <a:gd name="T6" fmla="*/ 44 w 252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2" h="96">
                <a:moveTo>
                  <a:pt x="44" y="0"/>
                </a:moveTo>
                <a:cubicBezTo>
                  <a:pt x="252" y="8"/>
                  <a:pt x="252" y="8"/>
                  <a:pt x="252" y="8"/>
                </a:cubicBezTo>
                <a:cubicBezTo>
                  <a:pt x="52" y="96"/>
                  <a:pt x="52" y="96"/>
                  <a:pt x="52" y="96"/>
                </a:cubicBezTo>
                <a:cubicBezTo>
                  <a:pt x="52" y="96"/>
                  <a:pt x="0" y="44"/>
                  <a:pt x="44" y="0"/>
                </a:cubicBezTo>
                <a:close/>
              </a:path>
            </a:pathLst>
          </a:custGeom>
          <a:gradFill>
            <a:gsLst>
              <a:gs pos="100000">
                <a:srgbClr val="1D6DC2">
                  <a:lumMod val="0"/>
                  <a:lumOff val="100000"/>
                  <a:alpha val="0"/>
                </a:srgbClr>
              </a:gs>
              <a:gs pos="32000">
                <a:srgbClr val="767676">
                  <a:lumMod val="50000"/>
                </a:srgb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0375" y="288925"/>
            <a:ext cx="6098540" cy="612076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-14605"/>
            <a:ext cx="12192000" cy="6042660"/>
          </a:xfrm>
          <a:prstGeom prst="rect">
            <a:avLst/>
          </a:prstGeom>
          <a:gradFill>
            <a:gsLst>
              <a:gs pos="100000">
                <a:srgbClr val="DBF4FF"/>
              </a:gs>
              <a:gs pos="51000">
                <a:srgbClr val="DBEBFF"/>
              </a:gs>
              <a:gs pos="0">
                <a:srgbClr val="FDEDFF"/>
              </a:gs>
            </a:gsLst>
            <a:lin ang="5400000" scaled="0"/>
          </a:gradFill>
          <a:ln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0" y="6028266"/>
            <a:ext cx="12192000" cy="829733"/>
          </a:xfrm>
          <a:prstGeom prst="rect">
            <a:avLst/>
          </a:prstGeom>
          <a:gradFill>
            <a:gsLst>
              <a:gs pos="99000">
                <a:srgbClr val="FCC4FF">
                  <a:alpha val="92000"/>
                </a:srgbClr>
              </a:gs>
              <a:gs pos="23000">
                <a:srgbClr val="7AD2FF">
                  <a:alpha val="58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AutoShape 3"/>
          <p:cNvSpPr>
            <a:spLocks noChangeAspect="1" noChangeArrowheads="1" noTextEdit="1"/>
          </p:cNvSpPr>
          <p:nvPr>
            <p:custDataLst>
              <p:tags r:id="rId3"/>
            </p:custDataLst>
          </p:nvPr>
        </p:nvSpPr>
        <p:spPr bwMode="auto">
          <a:xfrm>
            <a:off x="1687513" y="457200"/>
            <a:ext cx="4122737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4"/>
            </p:custDataLst>
          </p:nvPr>
        </p:nvSpPr>
        <p:spPr>
          <a:xfrm>
            <a:off x="4942205" y="1092200"/>
            <a:ext cx="1918335" cy="1390015"/>
          </a:xfrm>
          <a:prstGeom prst="ellipse">
            <a:avLst/>
          </a:prstGeom>
          <a:gradFill>
            <a:gsLst>
              <a:gs pos="0">
                <a:srgbClr val="FFFFFF">
                  <a:lumMod val="95000"/>
                </a:srgbClr>
              </a:gs>
              <a:gs pos="100000">
                <a:srgbClr val="FFFFFF">
                  <a:lumMod val="95000"/>
                  <a:alpha val="26000"/>
                </a:srgbClr>
              </a:gs>
              <a:gs pos="85000">
                <a:srgbClr val="F2F2F2">
                  <a:alpha val="18000"/>
                </a:srgbClr>
              </a:gs>
              <a:gs pos="54000">
                <a:srgbClr val="FFFFFF">
                  <a:lumMod val="95000"/>
                  <a:alpha val="10000"/>
                </a:srgbClr>
              </a:gs>
            </a:gsLst>
            <a:lin ang="5400000" scaled="0"/>
          </a:gradFill>
          <a:ln>
            <a:noFill/>
          </a:ln>
          <a:effectLst>
            <a:softEdge rad="0"/>
          </a:effectLst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>
            <p:custDataLst>
              <p:tags r:id="rId5"/>
            </p:custDataLst>
          </p:nvPr>
        </p:nvSpPr>
        <p:spPr>
          <a:xfrm>
            <a:off x="4255135" y="1026160"/>
            <a:ext cx="3282950" cy="3282950"/>
          </a:xfrm>
          <a:prstGeom prst="ellipse">
            <a:avLst/>
          </a:prstGeom>
          <a:noFill/>
          <a:ln w="50800"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240" y="200025"/>
            <a:ext cx="3562350" cy="3629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7675" y="514350"/>
            <a:ext cx="3676650" cy="2781300"/>
          </a:xfrm>
          <a:prstGeom prst="rect">
            <a:avLst/>
          </a:prstGeom>
        </p:spPr>
      </p:pic>
      <p:pic>
        <p:nvPicPr>
          <p:cNvPr id="14" name="内容占位符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8055" y="457200"/>
            <a:ext cx="3295650" cy="30003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7330" y="3935095"/>
            <a:ext cx="6257925" cy="240982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19745" y="2204720"/>
            <a:ext cx="3778250" cy="1655445"/>
          </a:xfrm>
        </p:spPr>
        <p:txBody>
          <a:bodyPr>
            <a:noAutofit/>
          </a:bodyPr>
          <a:p>
            <a:pPr algn="l">
              <a:lnSpc>
                <a:spcPct val="130000"/>
              </a:lnSpc>
            </a:pPr>
            <a:r>
              <a:rPr lang="zh-CN" altLang="en-US" sz="1400"/>
              <a:t>这个</a:t>
            </a:r>
            <a:r>
              <a:rPr lang="zh-CN" altLang="en-US" sz="1400" b="1"/>
              <a:t>UserDataRepository</a:t>
            </a:r>
            <a:r>
              <a:rPr lang="zh-CN" altLang="en-US" sz="1400"/>
              <a:t>是从不同地方获取数据的一个工厂类，</a:t>
            </a:r>
            <a:r>
              <a:rPr lang="zh-CN" altLang="en-US" sz="1400" b="1"/>
              <a:t>UserEntityDataMapper</a:t>
            </a:r>
            <a:r>
              <a:rPr lang="zh-CN" altLang="en-US" sz="1400"/>
              <a:t>是我们的数据包装类，</a:t>
            </a:r>
            <a:r>
              <a:rPr lang="zh-CN" altLang="en-US" sz="1400" b="1"/>
              <a:t>UserDataRepository</a:t>
            </a:r>
            <a:r>
              <a:rPr lang="zh-CN" altLang="en-US" sz="1400"/>
              <a:t>实现了</a:t>
            </a:r>
            <a:r>
              <a:rPr lang="zh-CN" altLang="en-US" sz="1400" b="1">
                <a:sym typeface="+mn-ea"/>
              </a:rPr>
              <a:t>DataRepository</a:t>
            </a:r>
            <a:r>
              <a:rPr lang="zh-CN" altLang="en-US" sz="1400"/>
              <a:t>，但是</a:t>
            </a:r>
            <a:r>
              <a:rPr lang="zh-CN" altLang="en-US" sz="1400" b="1">
                <a:sym typeface="+mn-ea"/>
              </a:rPr>
              <a:t>DataRepository</a:t>
            </a:r>
            <a:r>
              <a:rPr lang="zh-CN" altLang="en-US" sz="1400"/>
              <a:t>并非数据层的东西，而是领域层的东西，很显然，以接口进行关联，但内容独立，没错，这就是传说中的依赖倒置原则。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" y="633730"/>
            <a:ext cx="7781925" cy="5276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615" y="4392930"/>
            <a:ext cx="1933575" cy="10096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PRESET_TEXT" val="含3个USB 5V2A快充接口|远程控制|定时开关|用电统计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ζ1ζ2-1"/>
  <p:tag name="KSO_WM_UNIT_TYPE" val="f"/>
  <p:tag name="KSO_WM_UNIT_INDEX" val="1"/>
  <p:tag name="KSO_WM_UNIT_ID" val="diagram20201258_1*f*1"/>
  <p:tag name="KSO_WM_TEMPLATE_CATEGORY" val="diagram"/>
  <p:tag name="KSO_WM_TEMPLATE_INDEX" val="20201258"/>
  <p:tag name="KSO_WM_UNIT_LAYERLEVEL" val="1"/>
  <p:tag name="KSO_WM_TAG_VERSION" val="1.0"/>
  <p:tag name="KSO_WM_BEAUTIFY_FLAG" val="#wm#"/>
  <p:tag name="KSO_WM_UNIT_TEXT_FILL_FORE_SCHEMECOLOR_INDEX" val="16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ISCONTENTSTITLE" val="0"/>
  <p:tag name="KSO_WM_UNIT_PRESET_TEXT" val="小米6X 前后两千万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247_1*a*1"/>
  <p:tag name="KSO_WM_TEMPLATE_CATEGORY" val="diagram"/>
  <p:tag name="KSO_WM_TEMPLATE_INDEX" val="20201247"/>
  <p:tag name="KSO_WM_UNIT_LAYERLEVEL" val="1"/>
  <p:tag name="KSO_WM_TAG_VERSION" val="1.0"/>
  <p:tag name="KSO_WM_BEAUTIFY_FLAG" val="#wm#"/>
  <p:tag name="KSO_WM_DIAGRAM_GROUP_CODE" val="ζ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BEAUTIFY_FLAG" val="#wm#"/>
  <p:tag name="KSO_WM_TEMPLATE_CATEGORY" val="diagram"/>
  <p:tag name="KSO_WM_TEMPLATE_INDEX" val="20201247"/>
  <p:tag name="KSO_WM_SLIDE_ID" val="diagram20201247_1"/>
  <p:tag name="KSO_WM_TEMPLATE_SUBCATEGORY" val="6"/>
  <p:tag name="KSO_WM_SLIDE_ITEM_CNT" val="1"/>
  <p:tag name="KSO_WM_SLIDE_INDEX" val="1"/>
  <p:tag name="KSO_WM_TAG_VERSION" val="1.0"/>
  <p:tag name="KSO_WM_SLIDE_LAYOUT" val="a_d_f_ζ"/>
  <p:tag name="KSO_WM_SLIDE_LAYOUT_CNT" val="1_1_1_1"/>
  <p:tag name="KSO_WM_SLIDE_TYPE" val="text"/>
  <p:tag name="KSO_WM_SLIDE_SUBTYPE" val="picTxt"/>
  <p:tag name="KSO_WM_SLIDE_SIZE" val="304.25*304.25"/>
  <p:tag name="KSO_WM_SLIDE_POSITION" val="20.35*104.05"/>
  <p:tag name="KSO_WM_DIAGRAM_GROUP_CODE" val="ζ1-1"/>
  <p:tag name="KSO_WM_SLIDE_DIAGTYPE" val="ζ"/>
</p:tagLst>
</file>

<file path=ppt/tags/tag12.xml><?xml version="1.0" encoding="utf-8"?>
<p:tagLst xmlns:p="http://schemas.openxmlformats.org/presentationml/2006/main">
  <p:tag name="KSO_WM_UNIT_PRESET_TEXT" val="含3个USB 5V2A快充接口|远程控制|定时开关|用电统计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ζ1ζ2-1"/>
  <p:tag name="KSO_WM_UNIT_TYPE" val="f"/>
  <p:tag name="KSO_WM_UNIT_INDEX" val="1"/>
  <p:tag name="KSO_WM_UNIT_ID" val="diagram20201258_1*f*1"/>
  <p:tag name="KSO_WM_TEMPLATE_CATEGORY" val="diagram"/>
  <p:tag name="KSO_WM_TEMPLATE_INDEX" val="20201258"/>
  <p:tag name="KSO_WM_UNIT_LAYERLEVEL" val="1"/>
  <p:tag name="KSO_WM_TAG_VERSION" val="1.0"/>
  <p:tag name="KSO_WM_BEAUTIFY_FLAG" val="#wm#"/>
  <p:tag name="KSO_WM_UNIT_TEXT_FILL_FORE_SCHEMECOLOR_INDEX" val="16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ISCONTENTSTITLE" val="0"/>
  <p:tag name="KSO_WM_UNIT_PRESET_TEXT" val="青米&#13;智能插线板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ζ1ζ2-1"/>
  <p:tag name="KSO_WM_UNIT_TYPE" val="a"/>
  <p:tag name="KSO_WM_UNIT_INDEX" val="1"/>
  <p:tag name="KSO_WM_UNIT_ID" val="diagram20201258_1*a*1"/>
  <p:tag name="KSO_WM_TEMPLATE_CATEGORY" val="diagram"/>
  <p:tag name="KSO_WM_TEMPLATE_INDEX" val="20201258"/>
  <p:tag name="KSO_WM_UNIT_LAYERLEVEL" val="1"/>
  <p:tag name="KSO_WM_TAG_VERSION" val="1.0"/>
  <p:tag name="KSO_WM_BEAUTIFY_FLAG" val="#wm#"/>
  <p:tag name="KSO_WM_UNIT_TEXT_FILL_FORE_SCHEMECOLOR_INDEX" val="16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ζ2-1"/>
  <p:tag name="KSO_WM_UNIT_ID" val="diagram20201258_1*i*1"/>
  <p:tag name="KSO_WM_TEMPLATE_CATEGORY" val="diagram"/>
  <p:tag name="KSO_WM_TEMPLATE_INDEX" val="20201258"/>
  <p:tag name="KSO_WM_UNIT_LAYERLEVEL" val="1"/>
  <p:tag name="KSO_WM_TAG_VERSION" val="1.0"/>
  <p:tag name="KSO_WM_BEAUTIFY_FLAG" val="#wm#"/>
  <p:tag name="KSO_WM_UNIT_TYPE" val="i"/>
  <p:tag name="KSO_WM_UNIT_INDEX" val="1"/>
  <p:tag name="KSO_WM_UNIT_TEXT_FILL_FORE_SCHEMECOLOR_INDEX" val="2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ζ2-1"/>
  <p:tag name="KSO_WM_UNIT_ID" val="diagram20201258_1*ζ_h_i*1_1_2"/>
  <p:tag name="KSO_WM_TEMPLATE_CATEGORY" val="diagram"/>
  <p:tag name="KSO_WM_TEMPLATE_INDEX" val="20201258"/>
  <p:tag name="KSO_WM_UNIT_LAYERLEVEL" val="1_1_1"/>
  <p:tag name="KSO_WM_TAG_VERSION" val="1.0"/>
  <p:tag name="KSO_WM_BEAUTIFY_FLAG" val="#wm#"/>
  <p:tag name="KSO_WM_UNIT_TYPE" val="ζ_h_i"/>
  <p:tag name="KSO_WM_UNIT_INDEX" val="1_1_2"/>
  <p:tag name="KSO_WM_UNIT_DIAGRAM_MODELTYPE" val="partialZoom"/>
  <p:tag name="KSO_WM_PARTIAL_ZOOM_TEMPLATE_ID" val="0"/>
  <p:tag name="KSO_WM_PARTIAL_ZOOM_ORG_WIDTH" val="3540"/>
  <p:tag name="KSO_WM_PARTIAL_ZOOM_ORG_HEIGHT" val="3540"/>
  <p:tag name="KSO_WM_PARTIAL_ZOOM_CONFIRM_ZOOM_AREA" val="1"/>
  <p:tag name="KSO_WM_UNIT_PARTIAL_ZOOM_MAGNIFICATION" val="110"/>
  <p:tag name="KSO_WM_UNIT_PARTIAL_ZOOM_CHECKED_STATAUS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ζ2-1"/>
  <p:tag name="KSO_WM_UNIT_ID" val="diagram20201258_1*ζ_h_i*2_1_2"/>
  <p:tag name="KSO_WM_TEMPLATE_CATEGORY" val="diagram"/>
  <p:tag name="KSO_WM_TEMPLATE_INDEX" val="20201258"/>
  <p:tag name="KSO_WM_UNIT_LAYERLEVEL" val="1_1_1"/>
  <p:tag name="KSO_WM_TAG_VERSION" val="1.0"/>
  <p:tag name="KSO_WM_BEAUTIFY_FLAG" val="#wm#"/>
  <p:tag name="KSO_WM_UNIT_TYPE" val="ζ_h_i"/>
  <p:tag name="KSO_WM_UNIT_INDEX" val="2_1_2"/>
  <p:tag name="KSO_WM_UNIT_DIAGRAM_MODELTYPE" val="partialZoom"/>
  <p:tag name="KSO_WM_PARTIAL_ZOOM_TEMPLATE_ID" val="0"/>
  <p:tag name="KSO_WM_PARTIAL_ZOOM_ORG_WIDTH" val="2240"/>
  <p:tag name="KSO_WM_PARTIAL_ZOOM_ORG_HEIGHT" val="2240"/>
  <p:tag name="KSO_WM_PARTIAL_ZOOM_CONFIRM_ZOOM_AREA" val="1"/>
  <p:tag name="KSO_WM_UNIT_PARTIAL_ZOOM_MAGNIFICATION" val="177"/>
  <p:tag name="KSO_WM_UNIT_PARTIAL_ZOOM_CHECKED_STATAUS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BEAUTIFY_FLAG" val="#wm#"/>
  <p:tag name="KSO_WM_TEMPLATE_CATEGORY" val="diagram"/>
  <p:tag name="KSO_WM_TEMPLATE_INDEX" val="20201258"/>
  <p:tag name="KSO_WM_SLIDE_ID" val="diagram20201258_1"/>
  <p:tag name="KSO_WM_TEMPLATE_SUBCATEGORY" val="6"/>
  <p:tag name="KSO_WM_SLIDE_ITEM_CNT" val="2"/>
  <p:tag name="KSO_WM_SLIDE_INDEX" val="1"/>
  <p:tag name="KSO_WM_DIAGRAM_GROUP_CODE" val="ζ1ζ2-1"/>
  <p:tag name="KSO_WM_SLIDE_DIAGTYPE" val="ζ|ζ"/>
  <p:tag name="KSO_WM_TAG_VERSION" val="1.0"/>
  <p:tag name="KSO_WM_SLIDE_LAYOUT" val="a_d_f_ζ"/>
  <p:tag name="KSO_WM_SLIDE_LAYOUT_CNT" val="1_1_1_2"/>
  <p:tag name="KSO_WM_SLIDE_TYPE" val="text"/>
  <p:tag name="KSO_WM_SLIDE_SUBTYPE" val="picTxt"/>
  <p:tag name="KSO_WM_SLIDE_SIZE" val="228*431.3"/>
  <p:tag name="KSO_WM_SLIDE_POSITION" val="462.25*50.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1"/>
  <p:tag name="KSO_WM_UNIT_ID" val="diagram20201265_1*i*1"/>
  <p:tag name="KSO_WM_TEMPLATE_CATEGORY" val="diagram"/>
  <p:tag name="KSO_WM_TEMPLATE_INDEX" val="20201265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2"/>
  <p:tag name="KSO_WM_UNIT_ID" val="diagram20201265_1*i*2"/>
  <p:tag name="KSO_WM_TEMPLATE_CATEGORY" val="diagram"/>
  <p:tag name="KSO_WM_TEMPLATE_INDEX" val="20201265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ISCONTENTSTITLE" val="0"/>
  <p:tag name="KSO_WM_UNIT_PRESET_TEXT" val="青米&#13;智能插线板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ζ1ζ2-1"/>
  <p:tag name="KSO_WM_UNIT_TYPE" val="a"/>
  <p:tag name="KSO_WM_UNIT_INDEX" val="1"/>
  <p:tag name="KSO_WM_UNIT_ID" val="diagram20201258_1*a*1"/>
  <p:tag name="KSO_WM_TEMPLATE_CATEGORY" val="diagram"/>
  <p:tag name="KSO_WM_TEMPLATE_INDEX" val="20201258"/>
  <p:tag name="KSO_WM_UNIT_LAYERLEVEL" val="1"/>
  <p:tag name="KSO_WM_TAG_VERSION" val="1.0"/>
  <p:tag name="KSO_WM_BEAUTIFY_FLAG" val="#wm#"/>
  <p:tag name="KSO_WM_UNIT_TEXT_FILL_FORE_SCHEMECOLOR_INDEX" val="16"/>
  <p:tag name="KSO_WM_UNIT_TEXT_FILL_TYPE" val="1"/>
  <p:tag name="KSO_WM_UNIT_USESOURCEFORMAT_APPLY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4"/>
  <p:tag name="KSO_WM_UNIT_ID" val="diagram20201265_1*i*4"/>
  <p:tag name="KSO_WM_TEMPLATE_CATEGORY" val="diagram"/>
  <p:tag name="KSO_WM_TEMPLATE_INDEX" val="2020126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3"/>
  <p:tag name="KSO_WM_UNIT_ID" val="diagram20201265_1*ζ_h_i*1_1_3"/>
  <p:tag name="KSO_WM_TEMPLATE_CATEGORY" val="diagram"/>
  <p:tag name="KSO_WM_TEMPLATE_INDEX" val="20201265"/>
  <p:tag name="KSO_WM_UNIT_LAYERLEVEL" val="1_1_1"/>
  <p:tag name="KSO_WM_TAG_VERSION" val="1.0"/>
  <p:tag name="KSO_WM_BEAUTIFY_FLAG" val="#wm#"/>
  <p:tag name="KSO_WM_UNIT_DIAGRAM_MODELTYPE" val="partialZoom"/>
  <p:tag name="KSO_WM_PARTIAL_ZOOM_TEMPLATE_ID" val="0"/>
  <p:tag name="KSO_WM_PARTIAL_ZOOM_ORG_WIDTH" val="4770"/>
  <p:tag name="KSO_WM_PARTIAL_ZOOM_ORG_HEIGHT" val="4770"/>
  <p:tag name="KSO_WM_PARTIAL_ZOOM_CONFIRM_ZOOM_AREA" val="1"/>
  <p:tag name="KSO_WM_UNIT_PARTIAL_ZOOM_MAGNIFICATION" val="108"/>
  <p:tag name="KSO_WM_UNIT_PARTIAL_ZOOM_CHECKED_STATAUS" val="0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4"/>
  <p:tag name="KSO_WM_UNIT_ID" val="diagram20201265_1*ζ_h_i*1_1_4"/>
  <p:tag name="KSO_WM_TEMPLATE_CATEGORY" val="diagram"/>
  <p:tag name="KSO_WM_TEMPLATE_INDEX" val="20201265"/>
  <p:tag name="KSO_WM_UNIT_LAYERLEVEL" val="1_1_1"/>
  <p:tag name="KSO_WM_TAG_VERSION" val="1.0"/>
  <p:tag name="KSO_WM_BEAUTIFY_FLAG" val="#wm#"/>
  <p:tag name="KSO_WM_UNIT_DIAGRAM_MODELTYPE" val="partialZoom"/>
  <p:tag name="KSO_WM_PARTIAL_ZOOM_TEMPLATE_ID" val="0"/>
  <p:tag name="KSO_WM_PARTIAL_ZOOM_ORG_WIDTH" val="4770"/>
  <p:tag name="KSO_WM_PARTIAL_ZOOM_ORG_HEIGHT" val="4770"/>
  <p:tag name="KSO_WM_PARTIAL_ZOOM_CONFIRM_ZOOM_AREA" val="1"/>
  <p:tag name="KSO_WM_UNIT_PARTIAL_ZOOM_MAGNIFICATION" val="108"/>
  <p:tag name="KSO_WM_UNIT_PARTIAL_ZOOM_CHECKED_STATAUS" val="0"/>
  <p:tag name="KSO_WM_UNIT_TEXT_FILL_FORE_SCHEMECOLOR_INDEX" val="2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BEAUTIFY_FLAG" val="#wm#"/>
  <p:tag name="KSO_WM_TEMPLATE_CATEGORY" val="diagram"/>
  <p:tag name="KSO_WM_TEMPLATE_INDEX" val="20201265"/>
  <p:tag name="KSO_WM_SLIDE_ID" val="diagram20201265_1"/>
  <p:tag name="KSO_WM_TEMPLATE_SUBCATEGORY" val="6"/>
  <p:tag name="KSO_WM_SLIDE_ITEM_CNT" val="1"/>
  <p:tag name="KSO_WM_SLIDE_INDEX" val="1"/>
  <p:tag name="KSO_WM_DIAGRAM_GROUP_CODE" val="ζ1-1"/>
  <p:tag name="KSO_WM_SLIDE_DIAGTYPE" val="ζ"/>
  <p:tag name="KSO_WM_TAG_VERSION" val="1.0"/>
  <p:tag name="KSO_WM_SLIDE_LAYOUT" val="a_d_f_ζ"/>
  <p:tag name="KSO_WM_SLIDE_LAYOUT_CNT" val="1_1_1_1"/>
  <p:tag name="KSO_WM_SLIDE_TYPE" val="text"/>
  <p:tag name="KSO_WM_SLIDE_SUBTYPE" val="picTxt"/>
  <p:tag name="KSO_WM_SLIDE_SIZE" val="258.5*258.5"/>
  <p:tag name="KSO_WM_SLIDE_POSITION" val="335.05*80.8"/>
</p:tagLst>
</file>

<file path=ppt/tags/tag24.xml><?xml version="1.0" encoding="utf-8"?>
<p:tagLst xmlns:p="http://schemas.openxmlformats.org/presentationml/2006/main">
  <p:tag name="KSO_WM_BEAUTIFY_FLAG" val="#wm#"/>
  <p:tag name="KSO_WM_TEMPLATE_CATEGORY" val="diagram"/>
  <p:tag name="KSO_WM_TEMPLATE_INDEX" val="20201247"/>
</p:tagLst>
</file>

<file path=ppt/tags/tag25.xml><?xml version="1.0" encoding="utf-8"?>
<p:tagLst xmlns:p="http://schemas.openxmlformats.org/presentationml/2006/main">
  <p:tag name="KSO_WM_BEAUTIFY_FLAG" val="#wm#"/>
  <p:tag name="KSO_WM_TEMPLATE_CATEGORY" val="diagram"/>
  <p:tag name="KSO_WM_TEMPLATE_INDEX" val="20201247"/>
</p:tagLst>
</file>

<file path=ppt/tags/tag26.xml><?xml version="1.0" encoding="utf-8"?>
<p:tagLst xmlns:p="http://schemas.openxmlformats.org/presentationml/2006/main">
  <p:tag name="KSO_WM_BEAUTIFY_FLAG" val="#wm#"/>
  <p:tag name="KSO_WM_TEMPLATE_CATEGORY" val="diagram"/>
  <p:tag name="KSO_WM_TEMPLATE_INDEX" val="20201247"/>
</p:tagLst>
</file>

<file path=ppt/tags/tag27.xml><?xml version="1.0" encoding="utf-8"?>
<p:tagLst xmlns:p="http://schemas.openxmlformats.org/presentationml/2006/main">
  <p:tag name="KSO_WM_BEAUTIFY_FLAG" val="#wm#"/>
  <p:tag name="KSO_WM_TEMPLATE_CATEGORY" val="diagram"/>
  <p:tag name="KSO_WM_TEMPLATE_INDEX" val="20201247"/>
</p:tagLst>
</file>

<file path=ppt/tags/tag28.xml><?xml version="1.0" encoding="utf-8"?>
<p:tagLst xmlns:p="http://schemas.openxmlformats.org/presentationml/2006/main">
  <p:tag name="KSO_WM_BEAUTIFY_FLAG" val="#wm#"/>
  <p:tag name="KSO_WM_TEMPLATE_CATEGORY" val="diagram"/>
  <p:tag name="KSO_WM_TEMPLATE_INDEX" val="20201247"/>
</p:tagLst>
</file>

<file path=ppt/tags/tag29.xml><?xml version="1.0" encoding="utf-8"?>
<p:tagLst xmlns:p="http://schemas.openxmlformats.org/presentationml/2006/main">
  <p:tag name="KSO_WM_BEAUTIFY_FLAG" val="#wm#"/>
  <p:tag name="KSO_WM_TEMPLATE_CATEGORY" val="diagram"/>
  <p:tag name="KSO_WM_TEMPLATE_INDEX" val="20201247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ζ2-1"/>
  <p:tag name="KSO_WM_UNIT_ID" val="diagram20201258_1*i*1"/>
  <p:tag name="KSO_WM_TEMPLATE_CATEGORY" val="diagram"/>
  <p:tag name="KSO_WM_TEMPLATE_INDEX" val="20201258"/>
  <p:tag name="KSO_WM_UNIT_LAYERLEVEL" val="1"/>
  <p:tag name="KSO_WM_TAG_VERSION" val="1.0"/>
  <p:tag name="KSO_WM_BEAUTIFY_FLAG" val="#wm#"/>
  <p:tag name="KSO_WM_UNIT_TYPE" val="i"/>
  <p:tag name="KSO_WM_UNIT_INDEX" val="1"/>
  <p:tag name="KSO_WM_UNIT_TEXT_FILL_FORE_SCHEMECOLOR_INDEX" val="2"/>
  <p:tag name="KSO_WM_UNIT_TEXT_FILL_TYPE" val="1"/>
  <p:tag name="KSO_WM_UNIT_USESOURCEFORMAT_APPLY" val="1"/>
</p:tagLst>
</file>

<file path=ppt/tags/tag30.xml><?xml version="1.0" encoding="utf-8"?>
<p:tagLst xmlns:p="http://schemas.openxmlformats.org/presentationml/2006/main">
  <p:tag name="KSO_WM_BEAUTIFY_FLAG" val="#wm#"/>
  <p:tag name="KSO_WM_TEMPLATE_CATEGORY" val="diagram"/>
  <p:tag name="KSO_WM_TEMPLATE_INDEX" val="20201247"/>
</p:tagLst>
</file>

<file path=ppt/tags/tag31.xml><?xml version="1.0" encoding="utf-8"?>
<p:tagLst xmlns:p="http://schemas.openxmlformats.org/presentationml/2006/main">
  <p:tag name="KSO_WM_BEAUTIFY_FLAG" val="#wm#"/>
  <p:tag name="KSO_WM_TEMPLATE_CATEGORY" val="diagram"/>
  <p:tag name="KSO_WM_TEMPLATE_INDEX" val="20201247"/>
</p:tagLst>
</file>

<file path=ppt/tags/tag4.xml><?xml version="1.0" encoding="utf-8"?>
<p:tagLst xmlns:p="http://schemas.openxmlformats.org/presentationml/2006/main">
  <p:tag name="KSO_WM_SLIDE_ID" val="diagram20201258_1"/>
  <p:tag name="KSO_WM_TEMPLATE_SUBCATEGORY" val="6"/>
  <p:tag name="KSO_WM_SLIDE_ITEM_CNT" val="2"/>
  <p:tag name="KSO_WM_SLIDE_INDEX" val="1"/>
  <p:tag name="KSO_WM_DIAGRAM_GROUP_CODE" val="ζ1ζ2-1"/>
  <p:tag name="KSO_WM_SLIDE_DIAGTYPE" val="ζ|ζ"/>
  <p:tag name="KSO_WM_TAG_VERSION" val="1.0"/>
  <p:tag name="KSO_WM_BEAUTIFY_FLAG" val="#wm#"/>
  <p:tag name="KSO_WM_TEMPLATE_CATEGORY" val="diagram"/>
  <p:tag name="KSO_WM_TEMPLATE_INDEX" val="20201258"/>
  <p:tag name="KSO_WM_SLIDE_LAYOUT" val="a_d_f_ζ"/>
  <p:tag name="KSO_WM_SLIDE_LAYOUT_CNT" val="1_1_1_2"/>
  <p:tag name="KSO_WM_SLIDE_TYPE" val="text"/>
  <p:tag name="KSO_WM_SLIDE_SUBTYPE" val="picTxt"/>
  <p:tag name="KSO_WM_SLIDE_SIZE" val="228*431.3"/>
  <p:tag name="KSO_WM_SLIDE_POSITION" val="462.25*50.1"/>
</p:tagLst>
</file>

<file path=ppt/tags/tag5.xml><?xml version="1.0" encoding="utf-8"?>
<p:tagLst xmlns:p="http://schemas.openxmlformats.org/presentationml/2006/main">
  <p:tag name="KSO_WM_UNIT_PRESET_TEXT" val="采用索尼 2000 万像素感光元件，可智能合成 2μm 超大像素，感光能力提升 3 倍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247_1*f*1"/>
  <p:tag name="KSO_WM_TEMPLATE_CATEGORY" val="diagram"/>
  <p:tag name="KSO_WM_TEMPLATE_INDEX" val="20201247"/>
  <p:tag name="KSO_WM_UNIT_LAYERLEVEL" val="1"/>
  <p:tag name="KSO_WM_TAG_VERSION" val="1.0"/>
  <p:tag name="KSO_WM_BEAUTIFY_FLAG" val="#wm#"/>
  <p:tag name="KSO_WM_DIAGRAM_GROUP_CODE" val="ζ1-1"/>
  <p:tag name="KSO_WM_UNIT_USESOURCEFORMAT_APPLY" val="1"/>
</p:tagLst>
</file>

<file path=ppt/tags/tag6.xml><?xml version="1.0" encoding="utf-8"?>
<p:tagLst xmlns:p="http://schemas.openxmlformats.org/presentationml/2006/main">
  <p:tag name="KSO_WM_UNIT_ISCONTENTSTITLE" val="0"/>
  <p:tag name="KSO_WM_UNIT_PRESET_TEXT" val="小米6X 前后两千万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247_1*a*1"/>
  <p:tag name="KSO_WM_TEMPLATE_CATEGORY" val="diagram"/>
  <p:tag name="KSO_WM_TEMPLATE_INDEX" val="20201247"/>
  <p:tag name="KSO_WM_UNIT_LAYERLEVEL" val="1"/>
  <p:tag name="KSO_WM_TAG_VERSION" val="1.0"/>
  <p:tag name="KSO_WM_BEAUTIFY_FLAG" val="#wm#"/>
  <p:tag name="KSO_WM_DIAGRAM_GROUP_CODE" val="ζ1-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247_1*ζ_h_i*1_1_2"/>
  <p:tag name="KSO_WM_TEMPLATE_CATEGORY" val="diagram"/>
  <p:tag name="KSO_WM_TEMPLATE_INDEX" val="20201247"/>
  <p:tag name="KSO_WM_UNIT_LAYERLEVEL" val="1_1_1"/>
  <p:tag name="KSO_WM_TAG_VERSION" val="1.0"/>
  <p:tag name="KSO_WM_BEAUTIFY_FLAG" val="#wm#"/>
  <p:tag name="KSO_WM_UNIT_DIAGRAM_MODELTYPE" val="partialZoom"/>
  <p:tag name="KSO_WM_DIAGRAM_GROUP_CODE" val="ζ1-1"/>
  <p:tag name="KSO_WM_UNIT_TYPE" val="ζ_h_i"/>
  <p:tag name="KSO_WM_UNIT_INDEX" val="1_1_2"/>
  <p:tag name="KSO_WM_PARTIAL_ZOOM_TEMPLATE_ID" val="0"/>
  <p:tag name="KSO_WM_PARTIAL_ZOOM_ORG_WIDTH" val="3780"/>
  <p:tag name="KSO_WM_PARTIAL_ZOOM_ORG_HEIGHT" val="3780"/>
  <p:tag name="KSO_WM_PARTIAL_ZOOM_CONFIRM_ZOOM_AREA" val="1"/>
  <p:tag name="KSO_WM_UNIT_PARTIAL_ZOOM_MAGNIFICATION" val="150"/>
  <p:tag name="KSO_WM_UNIT_PARTIAL_ZOOM_CHECKED_STATAUS" val="0"/>
  <p:tag name="KSO_WM_UNIT_FILL_BACK_SCHEMECOLOR_INDEX" val="14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BEAUTIFY_FLAG" val="#wm#"/>
  <p:tag name="KSO_WM_TEMPLATE_CATEGORY" val="diagram"/>
  <p:tag name="KSO_WM_TEMPLATE_INDEX" val="20201247"/>
  <p:tag name="KSO_WM_SLIDE_ID" val="diagram20201247_1"/>
  <p:tag name="KSO_WM_TEMPLATE_SUBCATEGORY" val="6"/>
  <p:tag name="KSO_WM_SLIDE_ITEM_CNT" val="1"/>
  <p:tag name="KSO_WM_SLIDE_INDEX" val="1"/>
  <p:tag name="KSO_WM_TAG_VERSION" val="1.0"/>
  <p:tag name="KSO_WM_SLIDE_LAYOUT" val="a_d_f_ζ"/>
  <p:tag name="KSO_WM_SLIDE_LAYOUT_CNT" val="1_1_1_1"/>
  <p:tag name="KSO_WM_SLIDE_TYPE" val="text"/>
  <p:tag name="KSO_WM_SLIDE_SUBTYPE" val="picTxt"/>
  <p:tag name="KSO_WM_SLIDE_SIZE" val="304.25*304.25"/>
  <p:tag name="KSO_WM_SLIDE_POSITION" val="20.35*104.05"/>
  <p:tag name="KSO_WM_DIAGRAM_GROUP_CODE" val="ζ1-1"/>
  <p:tag name="KSO_WM_SLIDE_DIAGTYPE" val="ζ"/>
</p:tagLst>
</file>

<file path=ppt/tags/tag9.xml><?xml version="1.0" encoding="utf-8"?>
<p:tagLst xmlns:p="http://schemas.openxmlformats.org/presentationml/2006/main">
  <p:tag name="KSO_WM_UNIT_PRESET_TEXT" val="采用索尼 2000 万像素感光元件，可智能合成 2μm 超大像素，感光能力提升 3 倍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247_1*f*1"/>
  <p:tag name="KSO_WM_TEMPLATE_CATEGORY" val="diagram"/>
  <p:tag name="KSO_WM_TEMPLATE_INDEX" val="20201247"/>
  <p:tag name="KSO_WM_UNIT_LAYERLEVEL" val="1"/>
  <p:tag name="KSO_WM_TAG_VERSION" val="1.0"/>
  <p:tag name="KSO_WM_BEAUTIFY_FLAG" val="#wm#"/>
  <p:tag name="KSO_WM_DIAGRAM_GROUP_CODE" val="ζ1-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1973</Words>
  <Application>WPS 演示</Application>
  <PresentationFormat>宽屏</PresentationFormat>
  <Paragraphs>74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方正书宋_GBK</vt:lpstr>
      <vt:lpstr>Wingdings</vt:lpstr>
      <vt:lpstr>微软雅黑</vt:lpstr>
      <vt:lpstr>Calibri Light</vt:lpstr>
      <vt:lpstr>Verdana</vt:lpstr>
      <vt:lpstr>宋体</vt:lpstr>
      <vt:lpstr>汉仪书宋二KW</vt:lpstr>
      <vt:lpstr>Calibri</vt:lpstr>
      <vt:lpstr>汉仪旗黑KW</vt:lpstr>
      <vt:lpstr>Arial Unicode MS</vt:lpstr>
      <vt:lpstr>Office 主题</vt:lpstr>
      <vt:lpstr>Android-CleanArchitecture探讨</vt:lpstr>
      <vt:lpstr>Clean Architecture</vt:lpstr>
      <vt:lpstr>Three Layer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Live-Streaming消息获取的时序图分析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weisheng.xu</dc:creator>
  <cp:lastModifiedBy>weisheng.xu</cp:lastModifiedBy>
  <cp:revision>4</cp:revision>
  <dcterms:created xsi:type="dcterms:W3CDTF">2019-07-04T10:18:27Z</dcterms:created>
  <dcterms:modified xsi:type="dcterms:W3CDTF">2019-07-04T10:18:27Z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