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4" r:id="rId2"/>
    <p:sldId id="319" r:id="rId3"/>
    <p:sldId id="360" r:id="rId4"/>
    <p:sldId id="364" r:id="rId5"/>
    <p:sldId id="369" r:id="rId6"/>
    <p:sldId id="366" r:id="rId7"/>
    <p:sldId id="367" r:id="rId8"/>
    <p:sldId id="368" r:id="rId9"/>
    <p:sldId id="370" r:id="rId10"/>
    <p:sldId id="371" r:id="rId11"/>
    <p:sldId id="372" r:id="rId12"/>
    <p:sldId id="375" r:id="rId13"/>
    <p:sldId id="373" r:id="rId14"/>
    <p:sldId id="374" r:id="rId15"/>
    <p:sldId id="378" r:id="rId16"/>
    <p:sldId id="376" r:id="rId17"/>
    <p:sldId id="377" r:id="rId18"/>
    <p:sldId id="31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pos="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01"/>
    <a:srgbClr val="FF39FF"/>
    <a:srgbClr val="64CF95"/>
    <a:srgbClr val="F1985B"/>
    <a:srgbClr val="3F93D0"/>
    <a:srgbClr val="FF00FF"/>
    <a:srgbClr val="FFE5E5"/>
    <a:srgbClr val="FF0000"/>
    <a:srgbClr val="FF9B9B"/>
    <a:srgbClr val="F3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 autoAdjust="0"/>
    <p:restoredTop sz="85952"/>
  </p:normalViewPr>
  <p:slideViewPr>
    <p:cSldViewPr snapToGrid="0">
      <p:cViewPr>
        <p:scale>
          <a:sx n="100" d="100"/>
          <a:sy n="100" d="100"/>
        </p:scale>
        <p:origin x="1784" y="608"/>
      </p:cViewPr>
      <p:guideLst>
        <p:guide orient="horz" pos="799"/>
        <p:guide pos="3840"/>
        <p:guide pos="7355"/>
        <p:guide pos="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8C8FE-AF92-40EF-8C08-1C10152ABD71}" type="datetimeFigureOut">
              <a:rPr lang="en-SG" smtClean="0"/>
              <a:t>8/4/19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BB958-A741-4F7F-ADCC-F7FE464C397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3159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FEDB5-07C3-4CE1-BB0B-04060061294E}" type="datetimeFigureOut">
              <a:rPr lang="en-SG" smtClean="0"/>
              <a:t>8/4/19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6EDC0-4E72-4A9F-B184-CAAFC910D39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346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1BFC-87A9-4DFF-B117-A9A4EDFEFA3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58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1BFC-87A9-4DFF-B117-A9A4EDFEFA3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34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1BFC-87A9-4DFF-B117-A9A4EDFEFA3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93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hape 106"/>
          <p:cNvGrpSpPr/>
          <p:nvPr userDrawn="1"/>
        </p:nvGrpSpPr>
        <p:grpSpPr>
          <a:xfrm>
            <a:off x="0" y="700194"/>
            <a:ext cx="12072395" cy="81444"/>
            <a:chOff x="173" y="457"/>
            <a:chExt cx="6055" cy="51"/>
          </a:xfrm>
        </p:grpSpPr>
        <p:cxnSp>
          <p:nvCxnSpPr>
            <p:cNvPr id="8" name="Shape 107"/>
            <p:cNvCxnSpPr/>
            <p:nvPr/>
          </p:nvCxnSpPr>
          <p:spPr>
            <a:xfrm>
              <a:off x="173" y="483"/>
              <a:ext cx="5924" cy="0"/>
            </a:xfrm>
            <a:prstGeom prst="straightConnector1">
              <a:avLst/>
            </a:prstGeom>
            <a:noFill/>
            <a:ln w="38100" cap="flat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108"/>
            <p:cNvSpPr/>
            <p:nvPr/>
          </p:nvSpPr>
          <p:spPr>
            <a:xfrm>
              <a:off x="6177" y="457"/>
              <a:ext cx="51" cy="5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endParaRPr sz="12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Shape 109"/>
          <p:cNvPicPr preferRelativeResize="0"/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213" y="260268"/>
            <a:ext cx="401255" cy="4012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08641" y="6247378"/>
            <a:ext cx="2826240" cy="4622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97"/>
          <p:cNvSpPr txBox="1"/>
          <p:nvPr userDrawn="1"/>
        </p:nvSpPr>
        <p:spPr>
          <a:xfrm>
            <a:off x="1532161" y="6615207"/>
            <a:ext cx="9173763" cy="168497"/>
          </a:xfrm>
          <a:prstGeom prst="rect">
            <a:avLst/>
          </a:prstGeom>
          <a:noFill/>
          <a:ln>
            <a:noFill/>
          </a:ln>
        </p:spPr>
        <p:txBody>
          <a:bodyPr lIns="61219" tIns="37219" rIns="61219" bIns="30600" anchor="t" anchorCtr="0">
            <a:noAutofit/>
          </a:bodyPr>
          <a:lstStyle/>
          <a:p>
            <a:pPr algn="ctr">
              <a:buClr>
                <a:srgbClr val="808080"/>
              </a:buClr>
              <a:buSzPct val="25000"/>
            </a:pPr>
            <a:r>
              <a:rPr lang="en-US" sz="748" dirty="0">
                <a:solidFill>
                  <a:srgbClr val="808080"/>
                </a:solidFill>
              </a:rPr>
              <a:t>Private &amp; Confidential</a:t>
            </a:r>
          </a:p>
        </p:txBody>
      </p:sp>
      <p:sp>
        <p:nvSpPr>
          <p:cNvPr id="11" name="Shape 15"/>
          <p:cNvSpPr txBox="1">
            <a:spLocks noGrp="1"/>
          </p:cNvSpPr>
          <p:nvPr>
            <p:ph type="title"/>
          </p:nvPr>
        </p:nvSpPr>
        <p:spPr>
          <a:xfrm>
            <a:off x="608642" y="164767"/>
            <a:ext cx="10957439" cy="5630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54000" anchor="b" anchorCtr="0">
            <a:normAutofit/>
          </a:bodyPr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1">
                <a:latin typeface="+mn-lt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08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1BFC-87A9-4DFF-B117-A9A4EDFEFA3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43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1BFC-87A9-4DFF-B117-A9A4EDFEFA3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36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1BFC-87A9-4DFF-B117-A9A4EDFEFA3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86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1BFC-87A9-4DFF-B117-A9A4EDFEFA3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88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1BFC-87A9-4DFF-B117-A9A4EDFEFA3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1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1BFC-87A9-4DFF-B117-A9A4EDFEFA3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70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1BFC-87A9-4DFF-B117-A9A4EDFEFA3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67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1BFC-87A9-4DFF-B117-A9A4EDFEFA3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74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1BFC-87A9-4DFF-B117-A9A4EDFEFA3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00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drive.google.com/drive/folders/1jizCvq05UT8pSDREhbr8rsHAK1TdRHg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onfluence.shopee.io/pages/viewpage.action?pageId=4870403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5733256"/>
            <a:ext cx="12192000" cy="1124744"/>
          </a:xfrm>
          <a:prstGeom prst="rect">
            <a:avLst/>
          </a:prstGeom>
          <a:solidFill>
            <a:srgbClr val="FF6501"/>
          </a:solidFill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194" y="3092674"/>
            <a:ext cx="9144000" cy="785354"/>
          </a:xfrm>
        </p:spPr>
        <p:txBody>
          <a:bodyPr>
            <a:normAutofit/>
          </a:bodyPr>
          <a:lstStyle/>
          <a:p>
            <a:r>
              <a:rPr kumimoji="1" lang="en-US" altLang="zh-CN" sz="4400" dirty="0" smtClean="0"/>
              <a:t>Client-Group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Android</a:t>
            </a:r>
            <a:r>
              <a:rPr kumimoji="1" lang="zh-CN" altLang="en-US" sz="4400" dirty="0" smtClean="0"/>
              <a:t>新员工培训</a:t>
            </a:r>
            <a:endParaRPr lang="en-GB" sz="41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86436"/>
            <a:ext cx="9144000" cy="691058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2019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年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3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月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20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日</a:t>
            </a:r>
            <a:endParaRPr lang="en-GB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764704"/>
            <a:ext cx="1872208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2834" y="43930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lt"/>
              </a:rPr>
              <a:t>熊天平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49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buClrTx/>
            </a:pPr>
            <a:r>
              <a:rPr kumimoji="1" lang="en-US" altLang="zh-CN" sz="2800" b="0" dirty="0">
                <a:solidFill>
                  <a:prstClr val="black"/>
                </a:solidFill>
                <a:ea typeface="等线" charset="-122"/>
              </a:rPr>
              <a:t/>
            </a:r>
            <a:br>
              <a:rPr kumimoji="1" lang="en-US" altLang="zh-CN" sz="2800" b="0" dirty="0">
                <a:solidFill>
                  <a:prstClr val="black"/>
                </a:solidFill>
                <a:ea typeface="等线" charset="-122"/>
              </a:rPr>
            </a:br>
            <a:r>
              <a:rPr lang="zh-CN" altLang="en-US" b="0" dirty="0">
                <a:latin typeface="Microsoft YaHei" charset="-122"/>
                <a:ea typeface="Microsoft YaHei" charset="-122"/>
                <a:cs typeface="Microsoft YaHei" charset="-122"/>
              </a:rPr>
              <a:t>入职培训</a:t>
            </a:r>
            <a:r>
              <a:rPr lang="en-US" altLang="zh-CN" b="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800" b="0" dirty="0">
                <a:solidFill>
                  <a:prstClr val="black"/>
                </a:solidFill>
                <a:ea typeface="等线" charset="-122"/>
              </a:rPr>
              <a:t>团队培训</a:t>
            </a:r>
            <a:endParaRPr kumimoji="1" lang="en-US" altLang="zh-CN" dirty="0"/>
          </a:p>
        </p:txBody>
      </p:sp>
      <p:sp>
        <p:nvSpPr>
          <p:cNvPr id="5" name="TextBox 11"/>
          <p:cNvSpPr txBox="1"/>
          <p:nvPr/>
        </p:nvSpPr>
        <p:spPr>
          <a:xfrm>
            <a:off x="914400" y="1290743"/>
            <a:ext cx="741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导师制</a:t>
            </a:r>
            <a:r>
              <a:rPr kumimoji="1" lang="en-US" altLang="zh-CN" sz="2800" dirty="0" smtClean="0"/>
              <a:t>:</a:t>
            </a:r>
            <a:r>
              <a:rPr kumimoji="1" lang="zh-CN" altLang="en-US" sz="2800" dirty="0" smtClean="0"/>
              <a:t>会为每个新员工配备一位导师</a:t>
            </a:r>
            <a:endParaRPr kumimoji="1" lang="en-US" altLang="zh-CN" sz="2800" dirty="0" smtClean="0"/>
          </a:p>
        </p:txBody>
      </p:sp>
      <p:sp>
        <p:nvSpPr>
          <p:cNvPr id="6" name="TextBox 11"/>
          <p:cNvSpPr txBox="1"/>
          <p:nvPr/>
        </p:nvSpPr>
        <p:spPr>
          <a:xfrm>
            <a:off x="914400" y="2608094"/>
            <a:ext cx="10985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/>
              <a:t>EntryTask</a:t>
            </a:r>
            <a:r>
              <a:rPr kumimoji="1" lang="en-US" altLang="zh-CN" sz="2800" dirty="0" smtClean="0"/>
              <a:t>:</a:t>
            </a:r>
            <a:r>
              <a:rPr kumimoji="1" lang="zh-CN" altLang="en-US" sz="2800" dirty="0" smtClean="0"/>
              <a:t>根据不同的项目有不同的入门任务，主要是帮助新员工快速熟悉环境搭建，开发中常用的技术栈，代码规范</a:t>
            </a:r>
            <a:endParaRPr kumimoji="1" lang="en-US" altLang="zh-CN" sz="2800" dirty="0" smtClean="0"/>
          </a:p>
        </p:txBody>
      </p:sp>
      <p:sp>
        <p:nvSpPr>
          <p:cNvPr id="7" name="TextBox 11"/>
          <p:cNvSpPr txBox="1"/>
          <p:nvPr/>
        </p:nvSpPr>
        <p:spPr>
          <a:xfrm>
            <a:off x="914400" y="4314082"/>
            <a:ext cx="1005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入职材料学习</a:t>
            </a:r>
            <a:r>
              <a:rPr kumimoji="1" lang="en-US" altLang="zh-CN" sz="2800" dirty="0" smtClean="0"/>
              <a:t>:</a:t>
            </a:r>
            <a:r>
              <a:rPr kumimoji="1" lang="zh-CN" altLang="en-US" sz="2800" dirty="0" smtClean="0"/>
              <a:t> 包括代码规范，技术栈，业务介绍，项目流程</a:t>
            </a:r>
            <a:endParaRPr kumimoji="1" lang="en-US" altLang="zh-CN" sz="2800" dirty="0" smtClean="0"/>
          </a:p>
        </p:txBody>
      </p:sp>
      <p:sp>
        <p:nvSpPr>
          <p:cNvPr id="8" name="TextBox 11"/>
          <p:cNvSpPr txBox="1"/>
          <p:nvPr/>
        </p:nvSpPr>
        <p:spPr>
          <a:xfrm>
            <a:off x="914400" y="5551707"/>
            <a:ext cx="1049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分享</a:t>
            </a:r>
            <a:r>
              <a:rPr kumimoji="1" lang="en-US" altLang="zh-CN" sz="2800" dirty="0" smtClean="0"/>
              <a:t>: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Android</a:t>
            </a:r>
            <a:r>
              <a:rPr kumimoji="1" lang="zh-CN" altLang="en-US" sz="2800" dirty="0" smtClean="0"/>
              <a:t>团队的双周技术分享，公司组织的一些技术分享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6304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Microsoft YaHei" charset="-122"/>
                <a:ea typeface="Microsoft YaHei" charset="-122"/>
                <a:cs typeface="Microsoft YaHei" charset="-122"/>
              </a:rPr>
              <a:t>入职培训</a:t>
            </a:r>
            <a:r>
              <a:rPr lang="en-US" altLang="zh-CN" b="0" dirty="0" smtClean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2800" b="0" dirty="0" smtClean="0">
                <a:solidFill>
                  <a:prstClr val="black"/>
                </a:solidFill>
                <a:ea typeface="等线" charset="-122"/>
              </a:rPr>
              <a:t>公司培训</a:t>
            </a:r>
            <a:endParaRPr kumimoji="1" lang="en-US" altLang="zh-CN" dirty="0"/>
          </a:p>
        </p:txBody>
      </p:sp>
      <p:sp>
        <p:nvSpPr>
          <p:cNvPr id="5" name="TextBox 11"/>
          <p:cNvSpPr txBox="1"/>
          <p:nvPr/>
        </p:nvSpPr>
        <p:spPr>
          <a:xfrm>
            <a:off x="914401" y="1844785"/>
            <a:ext cx="741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入职指引：新员工第一天都</a:t>
            </a:r>
            <a:r>
              <a:rPr kumimoji="1" lang="zh-CN" altLang="en-US" sz="2800" dirty="0"/>
              <a:t>会参加，主要是介绍</a:t>
            </a:r>
            <a:r>
              <a:rPr kumimoji="1" lang="en-US" altLang="zh-CN" sz="2800" dirty="0" err="1"/>
              <a:t>Shopee</a:t>
            </a:r>
            <a:r>
              <a:rPr kumimoji="1" lang="zh-CN" altLang="en-US" sz="2800" dirty="0"/>
              <a:t>，深圳研发组织架构，业务范围，公司规章制度，公司福利</a:t>
            </a:r>
            <a:endParaRPr kumimoji="1" lang="en-US" altLang="zh-CN" sz="2800" dirty="0" smtClean="0"/>
          </a:p>
        </p:txBody>
      </p:sp>
      <p:sp>
        <p:nvSpPr>
          <p:cNvPr id="9" name="TextBox 11"/>
          <p:cNvSpPr txBox="1"/>
          <p:nvPr/>
        </p:nvSpPr>
        <p:spPr>
          <a:xfrm>
            <a:off x="914400" y="4426354"/>
            <a:ext cx="7327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分享：公司定期会组织一些技术分享，新员工可以根据自己的技术栈，兴趣爱好，时间安排，选择参加。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200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Microsoft YaHei" charset="-122"/>
                <a:ea typeface="Microsoft YaHei" charset="-122"/>
                <a:cs typeface="Microsoft YaHei" charset="-122"/>
              </a:rPr>
              <a:t>项目流程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08642" y="1041400"/>
            <a:ext cx="100593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当你完成了前两周的入职学习之后，你需要了解一下整体的项目流程和工作流程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具体可以参考：</a:t>
            </a:r>
            <a:r>
              <a:rPr lang="en-US" altLang="zh-CN" dirty="0">
                <a:hlinkClick r:id="rId2"/>
              </a:rPr>
              <a:t>https://drive.google.com/drive/folders/1jizCvq05UT8pSDREhbr8rsHAK1TdRHgd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相关知识：</a:t>
            </a:r>
            <a:r>
              <a:rPr kumimoji="1" lang="en-US" altLang="zh-CN" dirty="0" smtClean="0"/>
              <a:t>BPM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BRD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PRD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jira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，版本文件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BRD: </a:t>
            </a:r>
            <a:r>
              <a:rPr kumimoji="1" lang="zh-CN" altLang="en-US" dirty="0" smtClean="0"/>
              <a:t>业务需求文档，</a:t>
            </a:r>
            <a:r>
              <a:rPr kumimoji="1" lang="en-US" altLang="zh-CN" dirty="0" smtClean="0"/>
              <a:t>Business PM</a:t>
            </a:r>
            <a:r>
              <a:rPr kumimoji="1" lang="zh-CN" altLang="en-US" dirty="0" smtClean="0"/>
              <a:t>产出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PRD: </a:t>
            </a:r>
            <a:r>
              <a:rPr kumimoji="1" lang="zh-CN" altLang="en-US" dirty="0" smtClean="0"/>
              <a:t>产品需求文档，</a:t>
            </a:r>
            <a:r>
              <a:rPr kumimoji="1" lang="en-US" altLang="zh-CN" dirty="0" smtClean="0"/>
              <a:t>Feature PM</a:t>
            </a:r>
            <a:r>
              <a:rPr kumimoji="1" lang="zh-CN" altLang="en-US" dirty="0" smtClean="0"/>
              <a:t>产出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Jira:</a:t>
            </a:r>
            <a:r>
              <a:rPr kumimoji="1" lang="zh-CN" altLang="en-US" dirty="0" smtClean="0"/>
              <a:t>记录每个需求，状态流转，问题记录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版本文件：整体对应一个</a:t>
            </a:r>
            <a:r>
              <a:rPr kumimoji="1" lang="en-US" altLang="zh-CN" dirty="0" smtClean="0"/>
              <a:t>PRD</a:t>
            </a:r>
            <a:r>
              <a:rPr kumimoji="1" lang="zh-CN" altLang="en-US" dirty="0" smtClean="0"/>
              <a:t>文档，管理若干</a:t>
            </a:r>
            <a:r>
              <a:rPr kumimoji="1" lang="en-US" altLang="zh-CN" dirty="0" err="1" smtClean="0"/>
              <a:t>jira</a:t>
            </a:r>
            <a:r>
              <a:rPr kumimoji="1" lang="zh-CN" altLang="en-US" dirty="0" smtClean="0"/>
              <a:t>状态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4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Microsoft YaHei" charset="-122"/>
                <a:ea typeface="Microsoft YaHei" charset="-122"/>
                <a:cs typeface="Microsoft YaHei" charset="-122"/>
              </a:rPr>
              <a:t>项目流程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08642" y="1193800"/>
            <a:ext cx="111896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新员工前两周主要任务</a:t>
            </a:r>
            <a:r>
              <a:rPr kumimoji="1" lang="en-US" altLang="zh-CN" dirty="0" smtClean="0"/>
              <a:t>: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熟悉公司规章制度，办公环境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熟悉团队业务项目，技术栈，开发环境搭建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熟悉导师提供的入职材料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完成</a:t>
            </a:r>
            <a:r>
              <a:rPr kumimoji="1" lang="en-US" altLang="zh-CN" dirty="0" err="1" smtClean="0"/>
              <a:t>EntryTask</a:t>
            </a:r>
            <a:r>
              <a:rPr kumimoji="1" lang="zh-CN" altLang="en-US" dirty="0" smtClean="0"/>
              <a:t>相关内容，导师</a:t>
            </a:r>
            <a:r>
              <a:rPr kumimoji="1" lang="en-US" altLang="zh-CN" dirty="0" smtClean="0"/>
              <a:t>review</a:t>
            </a:r>
            <a:r>
              <a:rPr kumimoji="1" lang="zh-CN" altLang="en-US" dirty="0" smtClean="0"/>
              <a:t>，评分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沟通试用期目标（一般</a:t>
            </a:r>
            <a:r>
              <a:rPr kumimoji="1" lang="en-US" altLang="zh-CN" dirty="0" err="1" smtClean="0"/>
              <a:t>EntryTask</a:t>
            </a:r>
            <a:r>
              <a:rPr kumimoji="1" lang="zh-CN" altLang="en-US" dirty="0" smtClean="0"/>
              <a:t>完成之后进行）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12192000" cy="54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Microsoft YaHei" charset="-122"/>
                <a:ea typeface="Microsoft YaHei" charset="-122"/>
                <a:cs typeface="Microsoft YaHei" charset="-122"/>
              </a:rPr>
              <a:t>项目流程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08642" y="1041400"/>
            <a:ext cx="1005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我们需要重点关注</a:t>
            </a:r>
            <a:r>
              <a:rPr kumimoji="1" lang="en-US" altLang="zh-CN" dirty="0" smtClean="0"/>
              <a:t>Developing</a:t>
            </a:r>
            <a:r>
              <a:rPr kumimoji="1" lang="zh-CN" altLang="en-US" dirty="0" smtClean="0"/>
              <a:t>阶段的流程，下面是深圳研发中心整体的流程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227"/>
            <a:ext cx="12192000" cy="47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Microsoft YaHei" charset="-122"/>
                <a:ea typeface="Microsoft YaHei" charset="-122"/>
                <a:cs typeface="Microsoft YaHei" charset="-122"/>
              </a:rPr>
              <a:t>项目流程</a:t>
            </a:r>
            <a:endParaRPr kumimoji="1" lang="en-US" altLang="zh-CN" dirty="0"/>
          </a:p>
        </p:txBody>
      </p:sp>
      <p:sp>
        <p:nvSpPr>
          <p:cNvPr id="3" name="AutoShape 2" descr="ttps://confluence.shopee.io/download/attachments/51116209/APP%E7%89%88%E6%9C%AC%E5%BC%80%E5%8F%91%E6%B5%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71" y="952500"/>
            <a:ext cx="8605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Microsoft YaHei" charset="-122"/>
                <a:ea typeface="Microsoft YaHei" charset="-122"/>
                <a:cs typeface="Microsoft YaHei" charset="-122"/>
              </a:rPr>
              <a:t>项目流程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08642" y="1041400"/>
            <a:ext cx="100593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项目沟通机制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1.Member</a:t>
            </a:r>
            <a:r>
              <a:rPr kumimoji="1" lang="zh-CN" altLang="en-US" dirty="0" smtClean="0"/>
              <a:t>周报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格式参考：</a:t>
            </a:r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confluence.shopee.io/pages/viewpage.action?pageId=48704031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zh-CN" altLang="en-US" dirty="0" smtClean="0"/>
              <a:t>结合</a:t>
            </a:r>
            <a:r>
              <a:rPr kumimoji="1" lang="en-US" altLang="zh-CN" dirty="0" err="1" smtClean="0"/>
              <a:t>jira</a:t>
            </a:r>
            <a:r>
              <a:rPr kumimoji="1" lang="zh-CN" altLang="en-US" dirty="0" smtClean="0"/>
              <a:t>，版本文件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抄送</a:t>
            </a:r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manager</a:t>
            </a:r>
            <a:r>
              <a:rPr kumimoji="1" lang="zh-CN" altLang="en-US" dirty="0" smtClean="0"/>
              <a:t>和团队成员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2.</a:t>
            </a:r>
            <a:r>
              <a:rPr kumimoji="1" lang="zh-CN" altLang="en-US" dirty="0"/>
              <a:t>项目组周报（</a:t>
            </a:r>
            <a:r>
              <a:rPr kumimoji="1" lang="en-US" altLang="zh-CN" dirty="0"/>
              <a:t>Leader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项目组周会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项目</a:t>
            </a:r>
            <a:r>
              <a:rPr kumimoji="1" lang="en-US" altLang="zh-CN" dirty="0" smtClean="0"/>
              <a:t>IM</a:t>
            </a:r>
            <a:r>
              <a:rPr kumimoji="1" lang="zh-CN" altLang="en-US" dirty="0" smtClean="0"/>
              <a:t>群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071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Microsoft YaHei" charset="-122"/>
                <a:ea typeface="Microsoft YaHei" charset="-122"/>
                <a:cs typeface="Microsoft YaHei" charset="-122"/>
              </a:rPr>
              <a:t>考核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282700"/>
            <a:ext cx="48013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考核周期：试用期考核，季度考核，年度考核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考核等级：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考核依据：</a:t>
            </a:r>
            <a:r>
              <a:rPr kumimoji="1" lang="en-US" altLang="zh-CN" dirty="0" err="1" smtClean="0"/>
              <a:t>jira</a:t>
            </a:r>
            <a:r>
              <a:rPr kumimoji="1"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13" y="3862388"/>
            <a:ext cx="10668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5463" y="4327180"/>
            <a:ext cx="101219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308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SG" altLang="en-US" sz="2800" b="1" dirty="0">
                <a:solidFill>
                  <a:srgbClr val="333333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THANK YOU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b="16170"/>
          <a:stretch/>
        </p:blipFill>
        <p:spPr>
          <a:xfrm>
            <a:off x="4928775" y="1452936"/>
            <a:ext cx="1872208" cy="21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  <a:endParaRPr kumimoji="1"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2222501" y="939801"/>
            <a:ext cx="68018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业务介绍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入职培训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项目流程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4.</a:t>
            </a:r>
            <a:r>
              <a:rPr kumimoji="1" lang="zh-CN" altLang="en-US" sz="2800" dirty="0" smtClean="0"/>
              <a:t>考核相关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7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业务介绍</a:t>
            </a:r>
            <a:endParaRPr lang="en-US" b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7200" y="139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25500" y="1317625"/>
            <a:ext cx="9998167" cy="777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欢迎您加入东南亚最大的电商平台</a:t>
            </a:r>
            <a:r>
              <a:rPr lang="en-US" altLang="zh-CN" b="1" dirty="0" smtClean="0"/>
              <a:t>---</a:t>
            </a:r>
            <a:r>
              <a:rPr lang="en-US" altLang="zh-CN" b="1" dirty="0" err="1" smtClean="0"/>
              <a:t>Shopee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181100" y="4143375"/>
            <a:ext cx="16637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SZ Dev Center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71900" y="4143375"/>
            <a:ext cx="17272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 Group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1000" y="2685275"/>
            <a:ext cx="17272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 Team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30999" y="5413375"/>
            <a:ext cx="1747883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Ios</a:t>
            </a:r>
            <a:r>
              <a:rPr kumimoji="1" lang="en-US" altLang="zh-CN" dirty="0" smtClean="0"/>
              <a:t> Team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5" idx="3"/>
            <a:endCxn id="7" idx="1"/>
          </p:cNvCxnSpPr>
          <p:nvPr/>
        </p:nvCxnSpPr>
        <p:spPr>
          <a:xfrm>
            <a:off x="2844800" y="4778375"/>
            <a:ext cx="927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7" idx="3"/>
          </p:cNvCxnSpPr>
          <p:nvPr/>
        </p:nvCxnSpPr>
        <p:spPr>
          <a:xfrm>
            <a:off x="5499100" y="4778375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5824583" y="3581400"/>
            <a:ext cx="0" cy="246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5842000" y="35814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9" idx="1"/>
          </p:cNvCxnSpPr>
          <p:nvPr/>
        </p:nvCxnSpPr>
        <p:spPr>
          <a:xfrm>
            <a:off x="5824583" y="6048375"/>
            <a:ext cx="906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业务介绍</a:t>
            </a:r>
            <a:endParaRPr lang="en-US" b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7200" y="139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351055" y="1317625"/>
            <a:ext cx="9472612" cy="4740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895350" y="3052762"/>
            <a:ext cx="150495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 Team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76650" y="1054100"/>
            <a:ext cx="1663700" cy="116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ToC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项目组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76650" y="2867283"/>
            <a:ext cx="16637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SSC</a:t>
            </a:r>
            <a:r>
              <a:rPr kumimoji="1" lang="zh-CN" altLang="en-US" dirty="0" smtClean="0"/>
              <a:t> 项目组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Shopee</a:t>
            </a:r>
            <a:r>
              <a:rPr kumimoji="1" lang="en-US" altLang="zh-CN" dirty="0" smtClean="0"/>
              <a:t> Supply Chain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76650" y="4787900"/>
            <a:ext cx="16637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AirPay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项目组</a:t>
            </a:r>
            <a:endParaRPr kumimoji="1" lang="zh-CN" altLang="en-US" dirty="0"/>
          </a:p>
        </p:txBody>
      </p:sp>
      <p:cxnSp>
        <p:nvCxnSpPr>
          <p:cNvPr id="12" name="直线连接符 11"/>
          <p:cNvCxnSpPr>
            <a:stCxn id="7" idx="3"/>
          </p:cNvCxnSpPr>
          <p:nvPr/>
        </p:nvCxnSpPr>
        <p:spPr>
          <a:xfrm flipV="1">
            <a:off x="2400300" y="3683000"/>
            <a:ext cx="44450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2806700" y="1511300"/>
            <a:ext cx="3810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2806700" y="1511300"/>
            <a:ext cx="869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2844800" y="3683000"/>
            <a:ext cx="83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2844800" y="5549900"/>
            <a:ext cx="831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515100" y="806450"/>
            <a:ext cx="124460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Live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515100" y="1423432"/>
            <a:ext cx="124460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Feeds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15100" y="2013207"/>
            <a:ext cx="124460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Game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5100" y="2718057"/>
            <a:ext cx="124460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SPX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15100" y="3309937"/>
            <a:ext cx="124460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TWS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515100" y="3916620"/>
            <a:ext cx="124460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WMS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515100" y="4801522"/>
            <a:ext cx="124460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515100" y="5609838"/>
            <a:ext cx="1244600" cy="44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APC</a:t>
            </a:r>
            <a:endParaRPr kumimoji="1" lang="zh-CN" altLang="en-US" dirty="0"/>
          </a:p>
        </p:txBody>
      </p:sp>
      <p:cxnSp>
        <p:nvCxnSpPr>
          <p:cNvPr id="32" name="直线箭头连接符 31"/>
          <p:cNvCxnSpPr>
            <a:stCxn id="8" idx="3"/>
            <a:endCxn id="23" idx="1"/>
          </p:cNvCxnSpPr>
          <p:nvPr/>
        </p:nvCxnSpPr>
        <p:spPr>
          <a:xfrm flipV="1">
            <a:off x="5340350" y="1027113"/>
            <a:ext cx="1174750" cy="60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24" idx="1"/>
          </p:cNvCxnSpPr>
          <p:nvPr/>
        </p:nvCxnSpPr>
        <p:spPr>
          <a:xfrm>
            <a:off x="5340350" y="1635383"/>
            <a:ext cx="1174750" cy="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8" idx="3"/>
            <a:endCxn id="25" idx="1"/>
          </p:cNvCxnSpPr>
          <p:nvPr/>
        </p:nvCxnSpPr>
        <p:spPr>
          <a:xfrm>
            <a:off x="5340350" y="1635383"/>
            <a:ext cx="1174750" cy="59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9" idx="3"/>
            <a:endCxn id="26" idx="1"/>
          </p:cNvCxnSpPr>
          <p:nvPr/>
        </p:nvCxnSpPr>
        <p:spPr>
          <a:xfrm flipV="1">
            <a:off x="5340350" y="2938720"/>
            <a:ext cx="1174750" cy="56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9" idx="3"/>
            <a:endCxn id="27" idx="1"/>
          </p:cNvCxnSpPr>
          <p:nvPr/>
        </p:nvCxnSpPr>
        <p:spPr>
          <a:xfrm>
            <a:off x="5340350" y="3502283"/>
            <a:ext cx="1174750" cy="2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9" idx="3"/>
            <a:endCxn id="28" idx="1"/>
          </p:cNvCxnSpPr>
          <p:nvPr/>
        </p:nvCxnSpPr>
        <p:spPr>
          <a:xfrm>
            <a:off x="5340350" y="3502283"/>
            <a:ext cx="117475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0" idx="3"/>
            <a:endCxn id="29" idx="1"/>
          </p:cNvCxnSpPr>
          <p:nvPr/>
        </p:nvCxnSpPr>
        <p:spPr>
          <a:xfrm flipV="1">
            <a:off x="5340350" y="5022185"/>
            <a:ext cx="1174750" cy="40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0" idx="3"/>
            <a:endCxn id="30" idx="1"/>
          </p:cNvCxnSpPr>
          <p:nvPr/>
        </p:nvCxnSpPr>
        <p:spPr>
          <a:xfrm>
            <a:off x="5340350" y="5422900"/>
            <a:ext cx="1174750" cy="40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Microsoft YaHei" charset="-122"/>
                <a:ea typeface="Microsoft YaHei" charset="-122"/>
                <a:cs typeface="Microsoft YaHei" charset="-122"/>
              </a:rPr>
              <a:t>业务介绍</a:t>
            </a:r>
            <a:endParaRPr kumimoji="1"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482601" y="939800"/>
            <a:ext cx="66675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/>
              <a:t>AirPay</a:t>
            </a:r>
            <a:r>
              <a:rPr kumimoji="1" lang="zh-CN" altLang="en-US" sz="2800" dirty="0" smtClean="0"/>
              <a:t>（</a:t>
            </a:r>
            <a:r>
              <a:rPr kumimoji="1" lang="en-US" altLang="zh-CN" sz="2800" dirty="0" smtClean="0"/>
              <a:t>APA</a:t>
            </a:r>
            <a:r>
              <a:rPr kumimoji="1" lang="zh-CN" altLang="en-US" sz="2800" dirty="0" smtClean="0"/>
              <a:t>）主要是针对东南亚的支付类</a:t>
            </a:r>
            <a:r>
              <a:rPr kumimoji="1" lang="en-US" altLang="zh-CN" sz="2800" dirty="0" smtClean="0"/>
              <a:t>APP</a:t>
            </a:r>
            <a:r>
              <a:rPr kumimoji="1" lang="zh-CN" altLang="en-US" sz="2800" dirty="0" smtClean="0"/>
              <a:t>，属于</a:t>
            </a:r>
            <a:r>
              <a:rPr kumimoji="1" lang="en-US" altLang="zh-CN" sz="2800" dirty="0" smtClean="0"/>
              <a:t>Sea</a:t>
            </a:r>
            <a:r>
              <a:rPr kumimoji="1" lang="zh-CN" altLang="en-US" sz="2800" dirty="0" smtClean="0"/>
              <a:t>集团旗下的三大子业务之一。为东南亚用户提供支付，充值，数字购买，电影票，酒店以及其他生活类缴费服务。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en-US" altLang="zh-CN" sz="2800" dirty="0" err="1" smtClean="0"/>
              <a:t>AirPay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Counter</a:t>
            </a:r>
            <a:r>
              <a:rPr kumimoji="1" lang="zh-CN" altLang="en-US" sz="2800" dirty="0" smtClean="0"/>
              <a:t>（</a:t>
            </a:r>
            <a:r>
              <a:rPr kumimoji="1" lang="en-US" altLang="zh-CN" sz="2800" dirty="0" smtClean="0"/>
              <a:t>APC</a:t>
            </a:r>
            <a:r>
              <a:rPr kumimoji="1" lang="zh-CN" altLang="en-US" sz="2800" dirty="0" smtClean="0"/>
              <a:t>）主要是为东南亚商家提供钱包管理，支付管理，订单管理。类似天猫小店的一款产品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endParaRPr kumimoji="1" lang="en-US" altLang="zh-CN" sz="2800" dirty="0" smtClean="0"/>
          </a:p>
          <a:p>
            <a:endParaRPr kumimoji="1" lang="en-US" altLang="zh-CN" sz="2800" dirty="0"/>
          </a:p>
          <a:p>
            <a:endParaRPr kumimoji="1"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00" y="901367"/>
            <a:ext cx="3429000" cy="595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Microsoft YaHei" charset="-122"/>
                <a:ea typeface="Microsoft YaHei" charset="-122"/>
                <a:cs typeface="Microsoft YaHei" charset="-122"/>
              </a:rPr>
              <a:t>业务介绍</a:t>
            </a:r>
            <a:endParaRPr kumimoji="1"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482601" y="939800"/>
            <a:ext cx="6667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Feeds</a:t>
            </a:r>
            <a:r>
              <a:rPr kumimoji="1" lang="zh-CN" altLang="en-US" sz="2800" dirty="0" smtClean="0"/>
              <a:t>主要是一款类似于微淘的产品，是属于</a:t>
            </a:r>
            <a:r>
              <a:rPr kumimoji="1" lang="en-US" altLang="zh-CN" sz="2800" dirty="0" err="1" smtClean="0"/>
              <a:t>Shopee</a:t>
            </a:r>
            <a:r>
              <a:rPr kumimoji="1" lang="zh-CN" altLang="en-US" sz="2800" dirty="0" smtClean="0"/>
              <a:t>主</a:t>
            </a:r>
            <a:r>
              <a:rPr kumimoji="1" lang="en-US" altLang="zh-CN" sz="2800" dirty="0" smtClean="0"/>
              <a:t>APP</a:t>
            </a:r>
            <a:r>
              <a:rPr kumimoji="1" lang="zh-CN" altLang="en-US" sz="2800" dirty="0" smtClean="0"/>
              <a:t>第二个</a:t>
            </a:r>
            <a:r>
              <a:rPr kumimoji="1" lang="en-US" altLang="zh-CN" sz="2800" dirty="0" smtClean="0"/>
              <a:t>Tab</a:t>
            </a:r>
            <a:r>
              <a:rPr kumimoji="1" lang="zh-CN" altLang="en-US" sz="2800" dirty="0" smtClean="0"/>
              <a:t>的内容。主要功能包括信息流产生，传播，展示。具体内容介绍：</a:t>
            </a:r>
            <a:r>
              <a:rPr lang="zh-CN" altLang="en-US" sz="2800" dirty="0" smtClean="0"/>
              <a:t>https</a:t>
            </a:r>
            <a:r>
              <a:rPr lang="zh-CN" altLang="en-US" sz="2800" dirty="0"/>
              <a:t>://confluence.shopee.io/pages/viewpage.action?pageId=51110005</a:t>
            </a:r>
          </a:p>
          <a:p>
            <a:endParaRPr kumimoji="1"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75" y="838200"/>
            <a:ext cx="37434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Microsoft YaHei" charset="-122"/>
                <a:ea typeface="Microsoft YaHei" charset="-122"/>
                <a:cs typeface="Microsoft YaHei" charset="-122"/>
              </a:rPr>
              <a:t>业务介绍</a:t>
            </a:r>
            <a:endParaRPr kumimoji="1"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482601" y="939801"/>
            <a:ext cx="650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Live </a:t>
            </a:r>
            <a:r>
              <a:rPr kumimoji="1" lang="zh-CN" altLang="en-US" sz="2800" dirty="0" smtClean="0"/>
              <a:t>主要是</a:t>
            </a:r>
            <a:r>
              <a:rPr kumimoji="1" lang="en-US" altLang="zh-CN" sz="2800" dirty="0" err="1" smtClean="0"/>
              <a:t>Shopee</a:t>
            </a:r>
            <a:r>
              <a:rPr kumimoji="1" lang="en-US" altLang="zh-CN" sz="2800" dirty="0" smtClean="0"/>
              <a:t> App </a:t>
            </a:r>
            <a:r>
              <a:rPr kumimoji="1" lang="zh-CN" altLang="en-US" sz="2800" dirty="0" smtClean="0"/>
              <a:t>上面的直播频道，主要有两种产品形态，直播答题和边卖边播。产品设计以及主要交互介绍：</a:t>
            </a:r>
            <a:r>
              <a:rPr kumimoji="1" lang="en-US" altLang="zh-CN" sz="2800" dirty="0"/>
              <a:t> https://</a:t>
            </a:r>
            <a:r>
              <a:rPr kumimoji="1" lang="en-US" altLang="zh-CN" sz="2800" dirty="0" err="1"/>
              <a:t>confluence.shopee.io</a:t>
            </a:r>
            <a:r>
              <a:rPr kumimoji="1" lang="en-US" altLang="zh-CN" sz="2800" dirty="0"/>
              <a:t>/pages/</a:t>
            </a:r>
            <a:r>
              <a:rPr kumimoji="1" lang="en-US" altLang="zh-CN" sz="2800" dirty="0" err="1"/>
              <a:t>viewpage.action?pageId</a:t>
            </a:r>
            <a:r>
              <a:rPr kumimoji="1" lang="en-US" altLang="zh-CN" sz="2800" dirty="0"/>
              <a:t>=53384570</a:t>
            </a:r>
            <a:endParaRPr kumimoji="1"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895" y="850901"/>
            <a:ext cx="3798593" cy="59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Microsoft YaHei" charset="-122"/>
                <a:ea typeface="Microsoft YaHei" charset="-122"/>
                <a:cs typeface="Microsoft YaHei" charset="-122"/>
              </a:rPr>
              <a:t>业务介绍</a:t>
            </a:r>
            <a:endParaRPr kumimoji="1"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482601" y="939801"/>
            <a:ext cx="741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SPX</a:t>
            </a:r>
            <a:r>
              <a:rPr kumimoji="1" lang="zh-CN" altLang="en-US" sz="2800" dirty="0" smtClean="0"/>
              <a:t>（</a:t>
            </a:r>
            <a:r>
              <a:rPr kumimoji="1" lang="en-US" altLang="zh-CN" sz="2800" dirty="0" err="1" smtClean="0"/>
              <a:t>Shopee</a:t>
            </a:r>
            <a:r>
              <a:rPr kumimoji="1" lang="en-US" altLang="zh-CN" sz="2800" dirty="0" smtClean="0"/>
              <a:t> Express</a:t>
            </a:r>
            <a:r>
              <a:rPr kumimoji="1" lang="zh-CN" altLang="en-US" sz="2800" dirty="0" smtClean="0"/>
              <a:t>）主要是一款物流类，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协助</a:t>
            </a:r>
            <a:r>
              <a:rPr kumimoji="1" lang="en-US" altLang="zh-CN" sz="2800" dirty="0" err="1" smtClean="0"/>
              <a:t>Shopee</a:t>
            </a:r>
            <a:r>
              <a:rPr kumimoji="1" lang="zh-CN" altLang="en-US" sz="2800" dirty="0" smtClean="0"/>
              <a:t>自建物流体系快速运转的产品。主要功能是给终端快递员快速的实现揽件，地图导航，智能路径规划，用户收件。</a:t>
            </a:r>
            <a:endParaRPr kumimoji="1"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081" y="939801"/>
            <a:ext cx="3429000" cy="59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7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Microsoft YaHei" charset="-122"/>
                <a:ea typeface="Microsoft YaHei" charset="-122"/>
                <a:cs typeface="Microsoft YaHei" charset="-122"/>
              </a:rPr>
              <a:t>业务介绍</a:t>
            </a:r>
            <a:endParaRPr kumimoji="1"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482601" y="939801"/>
            <a:ext cx="741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PDA</a:t>
            </a:r>
            <a:r>
              <a:rPr kumimoji="1" lang="zh-CN" altLang="en-US" sz="2800" dirty="0" smtClean="0"/>
              <a:t>（</a:t>
            </a:r>
            <a:r>
              <a:rPr kumimoji="1" lang="en-US" altLang="zh-CN" sz="2800" dirty="0" smtClean="0"/>
              <a:t>WMS/TMS</a:t>
            </a:r>
            <a:r>
              <a:rPr kumimoji="1" lang="zh-CN" altLang="en-US" sz="2800" dirty="0" smtClean="0"/>
              <a:t>）主要是为</a:t>
            </a:r>
            <a:r>
              <a:rPr kumimoji="1" lang="en-US" altLang="zh-CN" sz="2800" dirty="0" err="1" smtClean="0"/>
              <a:t>Shopee</a:t>
            </a:r>
            <a:r>
              <a:rPr kumimoji="1" lang="zh-CN" altLang="en-US" sz="2800" dirty="0" smtClean="0"/>
              <a:t>的物流仓库提供仓库管理服务的应用，包括</a:t>
            </a:r>
            <a:r>
              <a:rPr kumimoji="1" lang="en-US" altLang="zh-CN" sz="2800" dirty="0" smtClean="0"/>
              <a:t>TMS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WMS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01" y="939801"/>
            <a:ext cx="3555999" cy="588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98614</TotalTime>
  <Words>709</Words>
  <Application>Microsoft Macintosh PowerPoint</Application>
  <PresentationFormat>宽屏</PresentationFormat>
  <Paragraphs>118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Adobe 繁黑體 Std B</vt:lpstr>
      <vt:lpstr>Arial</vt:lpstr>
      <vt:lpstr>Calibri</vt:lpstr>
      <vt:lpstr>Calibri Light</vt:lpstr>
      <vt:lpstr>Microsoft YaHei</vt:lpstr>
      <vt:lpstr>等线</vt:lpstr>
      <vt:lpstr>等线 Light</vt:lpstr>
      <vt:lpstr>Office Theme</vt:lpstr>
      <vt:lpstr>Client-Group Android新员工培训</vt:lpstr>
      <vt:lpstr>目录</vt:lpstr>
      <vt:lpstr>业务介绍</vt:lpstr>
      <vt:lpstr>业务介绍</vt:lpstr>
      <vt:lpstr>业务介绍</vt:lpstr>
      <vt:lpstr>业务介绍</vt:lpstr>
      <vt:lpstr>业务介绍</vt:lpstr>
      <vt:lpstr>业务介绍</vt:lpstr>
      <vt:lpstr>业务介绍</vt:lpstr>
      <vt:lpstr> 入职培训-团队培训</vt:lpstr>
      <vt:lpstr>入职培训-公司培训</vt:lpstr>
      <vt:lpstr>项目流程</vt:lpstr>
      <vt:lpstr>项目流程</vt:lpstr>
      <vt:lpstr>项目流程</vt:lpstr>
      <vt:lpstr>项目流程</vt:lpstr>
      <vt:lpstr>项目流程</vt:lpstr>
      <vt:lpstr>考核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Check Results</dc:title>
  <dc:creator>Isabelle Low</dc:creator>
  <cp:lastModifiedBy>Microsoft Office 用户</cp:lastModifiedBy>
  <cp:revision>752</cp:revision>
  <dcterms:created xsi:type="dcterms:W3CDTF">2016-07-18T02:02:25Z</dcterms:created>
  <dcterms:modified xsi:type="dcterms:W3CDTF">2019-04-08T10:19:37Z</dcterms:modified>
</cp:coreProperties>
</file>