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6D65D5-F016-4EBF-A1A0-404ECB22FC07}">
  <a:tblStyle styleId="{246D65D5-F016-4EBF-A1A0-404ECB22FC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a5d6672d_1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https://docs.google.com/spreadsheets/d/1iEsypQXWgp128gJihGkT_8yGo-X1mE9kAme9kqctWK0/edit#gid=284074319</a:t>
            </a:r>
            <a:endParaRPr/>
          </a:p>
        </p:txBody>
      </p:sp>
      <p:sp>
        <p:nvSpPr>
          <p:cNvPr id="83" name="Google Shape;83;gffa5d6672d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695a0f28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695a0f28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91e9c0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91e9c0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cd2dde6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cd2dde6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cd2dde6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cd2dde6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80568130c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680568130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43747bbff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643747bbff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95a0f2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95a0f2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695a0f28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695a0f28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看</a:t>
            </a:r>
            <a:r>
              <a:rPr lang="en"/>
              <a:t>长期运行过程中的量化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module的必要性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除了Average &lt;300ms，还需要花时间解决少数的慢查询问题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诊断结论暴露出来让用户报问题时候能提供有效问题信息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PC、PDA使用比例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跟BPM协商后续反馈机制，怎么将这个网络健康闭环掉。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考虑region维度增加基准线/P90，描述被Average平均掉的异常信息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cd2dde63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cd2dde63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cd2dde6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cd2dde6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8785346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8785346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cd2dde6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cd2dde6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9200" y="688650"/>
            <a:ext cx="1865625" cy="165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173178" y="3780761"/>
            <a:ext cx="4578148" cy="467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sz="1500">
                <a:solidFill>
                  <a:srgbClr val="EE4D2D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sz="1500">
                <a:solidFill>
                  <a:srgbClr val="EE4D2D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sz="1500">
                <a:solidFill>
                  <a:srgbClr val="EE4D2D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sz="1500">
                <a:solidFill>
                  <a:srgbClr val="EE4D2D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sz="1500">
                <a:solidFill>
                  <a:srgbClr val="EE4D2D"/>
                </a:solidFill>
              </a:defRPr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1524725" y="1847948"/>
            <a:ext cx="5875052" cy="1193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sz="4800">
                <a:solidFill>
                  <a:srgbClr val="EE4D2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4676100"/>
            <a:ext cx="9307800" cy="4674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9200" y="688650"/>
            <a:ext cx="1865625" cy="16596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>
            <p:ph type="title"/>
          </p:nvPr>
        </p:nvSpPr>
        <p:spPr>
          <a:xfrm>
            <a:off x="1524725" y="2412473"/>
            <a:ext cx="58752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sz="4800">
                <a:solidFill>
                  <a:srgbClr val="EE4D2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0" y="4676100"/>
            <a:ext cx="9307800" cy="4674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showMasterSp="0">
  <p:cSld name="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716643" y="589177"/>
            <a:ext cx="8166198" cy="1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3883419" y="4723811"/>
            <a:ext cx="1383283" cy="23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975" lIns="76975" spcFirstLastPara="1" rIns="76975" wrap="square" tIns="7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50" y="121264"/>
            <a:ext cx="634500" cy="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9200" y="688650"/>
            <a:ext cx="1865625" cy="165965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561108" y="2156378"/>
            <a:ext cx="8052955" cy="1059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  <a:defRPr>
                <a:solidFill>
                  <a:srgbClr val="EE4D2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61108" y="3215551"/>
            <a:ext cx="80529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0" y="4676100"/>
            <a:ext cx="9307800" cy="4674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54824" y="155373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57225" y="992317"/>
            <a:ext cx="80583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996153" y="4795875"/>
            <a:ext cx="226432" cy="21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62704" y="160191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66750" y="1074075"/>
            <a:ext cx="4678052" cy="604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711994" y="736922"/>
            <a:ext cx="3793331" cy="329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711994" y="1841660"/>
            <a:ext cx="3793331" cy="329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711993" y="3041603"/>
            <a:ext cx="3793332" cy="329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996153" y="4795875"/>
            <a:ext cx="226432" cy="21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716643" y="589177"/>
            <a:ext cx="8166198" cy="1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6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975" lIns="76975" spcFirstLastPara="1" rIns="76975" wrap="square" tIns="7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50" y="121264"/>
            <a:ext cx="634500" cy="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60400" y="2761571"/>
            <a:ext cx="3886201" cy="1714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048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658521" y="155227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996153" y="4795875"/>
            <a:ext cx="226432" cy="21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716643" y="589177"/>
            <a:ext cx="8166198" cy="1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7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975" lIns="76975" spcFirstLastPara="1" rIns="76975" wrap="square" tIns="7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50" y="121264"/>
            <a:ext cx="634500" cy="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10816" y="927082"/>
            <a:ext cx="3232953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973505" y="927082"/>
            <a:ext cx="3248876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661988" y="157956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996153" y="4795875"/>
            <a:ext cx="226432" cy="21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716643" y="589177"/>
            <a:ext cx="8166198" cy="1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975" lIns="76975" spcFirstLastPara="1" rIns="76975" wrap="square" tIns="7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50" y="121264"/>
            <a:ext cx="634500" cy="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60760" y="163269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973505" y="1663563"/>
            <a:ext cx="3248876" cy="2613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794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996153" y="4795875"/>
            <a:ext cx="226432" cy="21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09075" y="988995"/>
            <a:ext cx="3232954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973505" y="988995"/>
            <a:ext cx="3248876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67" name="Google Shape;67;p9"/>
          <p:cNvCxnSpPr/>
          <p:nvPr/>
        </p:nvCxnSpPr>
        <p:spPr>
          <a:xfrm>
            <a:off x="716643" y="589177"/>
            <a:ext cx="8166198" cy="1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9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975" lIns="76975" spcFirstLastPara="1" rIns="76975" wrap="square" tIns="7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50" y="121264"/>
            <a:ext cx="634500" cy="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4676100"/>
            <a:ext cx="9307800" cy="4674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2775" y="202325"/>
            <a:ext cx="3570826" cy="15866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1377392" y="1788986"/>
            <a:ext cx="58752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800"/>
              <a:buFont typeface="Arial"/>
              <a:buNone/>
              <a:defRPr sz="4800">
                <a:solidFill>
                  <a:srgbClr val="EE4D2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1383184" y="3324262"/>
            <a:ext cx="723950" cy="1"/>
          </a:xfrm>
          <a:prstGeom prst="straightConnector1">
            <a:avLst/>
          </a:prstGeom>
          <a:noFill/>
          <a:ln cap="flat" cmpd="sng" w="762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/>
        </p:nvSpPr>
        <p:spPr>
          <a:xfrm>
            <a:off x="2064600" y="4743971"/>
            <a:ext cx="5014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50" y="121264"/>
            <a:ext cx="634500" cy="564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54824" y="155373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57225" y="992317"/>
            <a:ext cx="80583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996153" y="4795875"/>
            <a:ext cx="226432" cy="216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716643" y="589177"/>
            <a:ext cx="8166198" cy="1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975" lIns="76975" spcFirstLastPara="1" rIns="76975" wrap="square" tIns="7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nfluence.shopee.io/pages/viewpage.action?pageId=1477716374" TargetMode="External"/><Relationship Id="rId4" Type="http://schemas.openxmlformats.org/officeDocument/2006/relationships/hyperlink" Target="https://confluence.shopee.io/pages/viewpage.action?pageId=1503930884" TargetMode="External"/><Relationship Id="rId5" Type="http://schemas.openxmlformats.org/officeDocument/2006/relationships/hyperlink" Target="https://docs.google.com/document/d/1q0Rw-CP51UZy8iXVuwD2LtIjKemiXlkLp9K6UppeQ3Y/edit" TargetMode="External"/><Relationship Id="rId6" Type="http://schemas.openxmlformats.org/officeDocument/2006/relationships/hyperlink" Target="https://www.figma.com/file/FjLvEDLOoBd8ljRTqlawZc/20221114-%E7%BD%91%E7%BB%9C%E5%81%A5%E5%BA%B7%E5%BA%A6%E7%9B%91%E6%B5%8B%E4%B8%8E%E8%AF%8A%E6%96%AD?node-id=556%3A820&amp;t=tfBAUNpoGYei6TAl-0" TargetMode="External"/><Relationship Id="rId7" Type="http://schemas.openxmlformats.org/officeDocument/2006/relationships/hyperlink" Target="https://mail.google.com/mail/u/0/#search/weekly/FMfcgzGrblZkpFvgzBwhLnvWpBgTWkd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nfluence.shopee.io/pages/viewpage.action?pageId=157172729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634400" y="2241548"/>
            <a:ext cx="58752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90"/>
              <a:buFont typeface="Arial"/>
              <a:buNone/>
            </a:pPr>
            <a:r>
              <a:rPr lang="en" sz="2400"/>
              <a:t>Network Health Project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Appendix</a:t>
            </a:r>
            <a:endParaRPr sz="1100"/>
          </a:p>
        </p:txBody>
      </p:sp>
      <p:sp>
        <p:nvSpPr>
          <p:cNvPr id="209" name="Google Shape;209;p21"/>
          <p:cNvSpPr txBox="1"/>
          <p:nvPr/>
        </p:nvSpPr>
        <p:spPr>
          <a:xfrm>
            <a:off x="703400" y="833650"/>
            <a:ext cx="75549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PRD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PDA Tech Design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PC Tech Design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❏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UI Design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❏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Weekly Report of Station Network Health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Project Tracker</a:t>
            </a:r>
            <a:endParaRPr sz="1100"/>
          </a:p>
        </p:txBody>
      </p:sp>
      <p:cxnSp>
        <p:nvCxnSpPr>
          <p:cNvPr id="215" name="Google Shape;215;p22"/>
          <p:cNvCxnSpPr/>
          <p:nvPr/>
        </p:nvCxnSpPr>
        <p:spPr>
          <a:xfrm>
            <a:off x="621975" y="1869700"/>
            <a:ext cx="7771200" cy="0"/>
          </a:xfrm>
          <a:prstGeom prst="straightConnector1">
            <a:avLst/>
          </a:prstGeom>
          <a:noFill/>
          <a:ln cap="flat" cmpd="sng" w="9525">
            <a:solidFill>
              <a:srgbClr val="172B4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2"/>
          <p:cNvSpPr/>
          <p:nvPr/>
        </p:nvSpPr>
        <p:spPr>
          <a:xfrm>
            <a:off x="1136275" y="1778800"/>
            <a:ext cx="181800" cy="181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265850" y="1778800"/>
            <a:ext cx="181800" cy="181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587225" y="2067863"/>
            <a:ext cx="130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Product Design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852901" y="2067863"/>
            <a:ext cx="10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Tech Design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5946764" y="2067863"/>
            <a:ext cx="118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PH Live Testing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355425" y="2067863"/>
            <a:ext cx="150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Roll out to all regions</a:t>
            </a:r>
            <a:endParaRPr sz="1000"/>
          </a:p>
        </p:txBody>
      </p:sp>
      <p:sp>
        <p:nvSpPr>
          <p:cNvPr id="222" name="Google Shape;222;p22"/>
          <p:cNvSpPr txBox="1"/>
          <p:nvPr/>
        </p:nvSpPr>
        <p:spPr>
          <a:xfrm>
            <a:off x="4452047" y="2067863"/>
            <a:ext cx="71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Test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3509050" y="1778800"/>
            <a:ext cx="181800" cy="181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4718000" y="1778788"/>
            <a:ext cx="181800" cy="181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6448513" y="1778800"/>
            <a:ext cx="181800" cy="181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831175" y="1778800"/>
            <a:ext cx="181800" cy="1818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692225" y="1218075"/>
            <a:ext cx="109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Early Nov 2022</a:t>
            </a:r>
            <a:endParaRPr i="1" sz="1000"/>
          </a:p>
        </p:txBody>
      </p:sp>
      <p:sp>
        <p:nvSpPr>
          <p:cNvPr id="228" name="Google Shape;228;p22"/>
          <p:cNvSpPr txBox="1"/>
          <p:nvPr/>
        </p:nvSpPr>
        <p:spPr>
          <a:xfrm>
            <a:off x="1839497" y="1218075"/>
            <a:ext cx="10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Mid-Nov 2022</a:t>
            </a:r>
            <a:endParaRPr i="1" sz="1000"/>
          </a:p>
        </p:txBody>
      </p:sp>
      <p:sp>
        <p:nvSpPr>
          <p:cNvPr id="229" name="Google Shape;229;p22"/>
          <p:cNvSpPr txBox="1"/>
          <p:nvPr/>
        </p:nvSpPr>
        <p:spPr>
          <a:xfrm>
            <a:off x="5971113" y="1218075"/>
            <a:ext cx="109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21th Dec 2022 </a:t>
            </a:r>
            <a:endParaRPr i="1" sz="1000"/>
          </a:p>
        </p:txBody>
      </p:sp>
      <p:sp>
        <p:nvSpPr>
          <p:cNvPr id="230" name="Google Shape;230;p22"/>
          <p:cNvSpPr txBox="1"/>
          <p:nvPr/>
        </p:nvSpPr>
        <p:spPr>
          <a:xfrm>
            <a:off x="7354176" y="1218075"/>
            <a:ext cx="112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11th Jan 2023</a:t>
            </a:r>
            <a:endParaRPr i="1" sz="1000"/>
          </a:p>
        </p:txBody>
      </p:sp>
      <p:sp>
        <p:nvSpPr>
          <p:cNvPr id="231" name="Google Shape;231;p22"/>
          <p:cNvSpPr txBox="1"/>
          <p:nvPr/>
        </p:nvSpPr>
        <p:spPr>
          <a:xfrm>
            <a:off x="4369551" y="1218075"/>
            <a:ext cx="87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8 Dec 2022</a:t>
            </a:r>
            <a:endParaRPr i="1" sz="1000"/>
          </a:p>
        </p:txBody>
      </p:sp>
      <p:sp>
        <p:nvSpPr>
          <p:cNvPr id="232" name="Google Shape;232;p22"/>
          <p:cNvSpPr txBox="1"/>
          <p:nvPr/>
        </p:nvSpPr>
        <p:spPr>
          <a:xfrm>
            <a:off x="3077497" y="1218075"/>
            <a:ext cx="10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End </a:t>
            </a:r>
            <a:r>
              <a:rPr i="1" lang="en" sz="1000"/>
              <a:t>Nov 2022</a:t>
            </a:r>
            <a:endParaRPr i="1" sz="1000"/>
          </a:p>
        </p:txBody>
      </p:sp>
      <p:sp>
        <p:nvSpPr>
          <p:cNvPr id="233" name="Google Shape;233;p22"/>
          <p:cNvSpPr txBox="1"/>
          <p:nvPr/>
        </p:nvSpPr>
        <p:spPr>
          <a:xfrm>
            <a:off x="3136938" y="2067863"/>
            <a:ext cx="92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PRD Sign off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587225" y="2817950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4D2D"/>
                </a:solidFill>
              </a:rPr>
              <a:t>Current Stage</a:t>
            </a:r>
            <a:endParaRPr>
              <a:solidFill>
                <a:srgbClr val="EE4D2D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869975" y="3272450"/>
            <a:ext cx="63642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Based on previous feedback, PH was selected as the pilot region for live testing, which has been signed off.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❏"/>
            </a:pPr>
            <a:r>
              <a:rPr lang="en" sz="1200"/>
              <a:t>BPM schedule to roll out to all regions on January 11.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Network Health Simulation</a:t>
            </a:r>
            <a:endParaRPr sz="1100"/>
          </a:p>
        </p:txBody>
      </p:sp>
      <p:sp>
        <p:nvSpPr>
          <p:cNvPr id="241" name="Google Shape;241;p23"/>
          <p:cNvSpPr txBox="1"/>
          <p:nvPr/>
        </p:nvSpPr>
        <p:spPr>
          <a:xfrm>
            <a:off x="924600" y="2268525"/>
            <a:ext cx="72948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Operation Scene:</a:t>
            </a:r>
            <a:r>
              <a:rPr lang="en" sz="1200"/>
              <a:t> Single Receive/ TO-Pack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Portal</a:t>
            </a:r>
            <a:r>
              <a:rPr lang="en" sz="1200"/>
              <a:t>: PC &amp; PDA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PIC of Presentation</a:t>
            </a:r>
            <a:r>
              <a:rPr lang="en" sz="1200"/>
              <a:t> @junbo.wang @ xing.wu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演示说明0110</a:t>
            </a:r>
            <a:endParaRPr sz="1200"/>
          </a:p>
        </p:txBody>
      </p:sp>
      <p:sp>
        <p:nvSpPr>
          <p:cNvPr id="242" name="Google Shape;242;p23"/>
          <p:cNvSpPr txBox="1"/>
          <p:nvPr/>
        </p:nvSpPr>
        <p:spPr>
          <a:xfrm>
            <a:off x="890550" y="1196875"/>
            <a:ext cx="77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Experience different ranges of network latency to determine network health grading criteria.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57450" y="783400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Objective</a:t>
            </a:r>
            <a:endParaRPr b="1"/>
          </a:p>
        </p:txBody>
      </p:sp>
      <p:sp>
        <p:nvSpPr>
          <p:cNvPr id="244" name="Google Shape;244;p23"/>
          <p:cNvSpPr txBox="1"/>
          <p:nvPr/>
        </p:nvSpPr>
        <p:spPr>
          <a:xfrm>
            <a:off x="757450" y="1803800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Presentation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Conclusion</a:t>
            </a:r>
            <a:endParaRPr sz="1100"/>
          </a:p>
        </p:txBody>
      </p:sp>
      <p:sp>
        <p:nvSpPr>
          <p:cNvPr id="250" name="Google Shape;250;p24"/>
          <p:cNvSpPr txBox="1"/>
          <p:nvPr/>
        </p:nvSpPr>
        <p:spPr>
          <a:xfrm>
            <a:off x="781050" y="878725"/>
            <a:ext cx="7294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模拟体验结论：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看长期运行过程中的量化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offline module的必要性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除了Average &lt;300ms，还需要花时间解决少数的慢查询问题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诊断结论暴露出来让用户报问题时候能提供有效问题信息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PC、PDA使用比例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跟BPM协商后续反馈机制，怎么将这个网络健康闭环掉。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考虑region维度增加基准线/P90，描述被Average平均掉的异常信息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7048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Agenda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80903" y="1400606"/>
            <a:ext cx="32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56960" y="1406800"/>
            <a:ext cx="606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lang="en" sz="2100">
                <a:solidFill>
                  <a:srgbClr val="EE4D2D"/>
                </a:solidFill>
              </a:rPr>
              <a:t>Background</a:t>
            </a:r>
            <a:endParaRPr b="1" sz="2100">
              <a:solidFill>
                <a:srgbClr val="EE4D2D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49687" y="1905281"/>
            <a:ext cx="32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468075" y="1914800"/>
            <a:ext cx="740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/>
              <a:t>Objectives and Solution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468075" y="2386850"/>
            <a:ext cx="740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/>
              <a:t>Product Design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49687" y="2367806"/>
            <a:ext cx="32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468551" y="2864525"/>
            <a:ext cx="740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/>
              <a:t>Tech Design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50163" y="2845481"/>
            <a:ext cx="32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471388" y="3342200"/>
            <a:ext cx="740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/>
              <a:t>Network Quality Simulation</a:t>
            </a:r>
            <a:endParaRPr sz="2100"/>
          </a:p>
        </p:txBody>
      </p:sp>
      <p:sp>
        <p:nvSpPr>
          <p:cNvPr id="100" name="Google Shape;100;p13"/>
          <p:cNvSpPr txBox="1"/>
          <p:nvPr/>
        </p:nvSpPr>
        <p:spPr>
          <a:xfrm>
            <a:off x="853000" y="3323156"/>
            <a:ext cx="32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Background</a:t>
            </a:r>
            <a:endParaRPr b="1" sz="1800">
              <a:solidFill>
                <a:srgbClr val="EE4D2D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5075" y="703150"/>
            <a:ext cx="8211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Target</a:t>
            </a:r>
            <a:r>
              <a:rPr b="1" lang="en">
                <a:solidFill>
                  <a:srgbClr val="EE4D2D"/>
                </a:solidFill>
              </a:rPr>
              <a:t> Scene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SPX operators sometimes face </a:t>
            </a:r>
            <a:r>
              <a:rPr lang="en" sz="1200">
                <a:solidFill>
                  <a:srgbClr val="EE4D2D"/>
                </a:solidFill>
              </a:rPr>
              <a:t>slow system response</a:t>
            </a:r>
            <a:r>
              <a:rPr lang="en" sz="1200">
                <a:solidFill>
                  <a:schemeClr val="dk1"/>
                </a:solidFill>
              </a:rPr>
              <a:t>, especially in high-volume operations like receiving, TO-packing.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25" y="2083450"/>
            <a:ext cx="713100" cy="7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104" y="2083450"/>
            <a:ext cx="638556" cy="638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/>
          <p:nvPr/>
        </p:nvCxnSpPr>
        <p:spPr>
          <a:xfrm>
            <a:off x="1515175" y="2796550"/>
            <a:ext cx="0" cy="1636200"/>
          </a:xfrm>
          <a:prstGeom prst="straightConnector1">
            <a:avLst/>
          </a:prstGeom>
          <a:noFill/>
          <a:ln cap="flat" cmpd="sng" w="19050">
            <a:solidFill>
              <a:srgbClr val="172B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3364687" y="2796550"/>
            <a:ext cx="0" cy="1636200"/>
          </a:xfrm>
          <a:prstGeom prst="straightConnector1">
            <a:avLst/>
          </a:prstGeom>
          <a:noFill/>
          <a:ln cap="flat" cmpd="sng" w="19050">
            <a:solidFill>
              <a:srgbClr val="172B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1151425" y="1667426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lient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007837" y="1663476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>
            <a:off x="1597900" y="3099575"/>
            <a:ext cx="1696800" cy="0"/>
          </a:xfrm>
          <a:prstGeom prst="straightConnector1">
            <a:avLst/>
          </a:prstGeom>
          <a:noFill/>
          <a:ln cap="flat" cmpd="sng" w="9525">
            <a:solidFill>
              <a:srgbClr val="172B4D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1553350" y="4152950"/>
            <a:ext cx="1696800" cy="0"/>
          </a:xfrm>
          <a:prstGeom prst="straightConnector1">
            <a:avLst/>
          </a:prstGeom>
          <a:noFill/>
          <a:ln cap="flat" cmpd="sng" w="9525">
            <a:solidFill>
              <a:srgbClr val="172B4D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762925" y="3092000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172B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762925" y="4152950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172B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/>
          <p:nvPr/>
        </p:nvSpPr>
        <p:spPr>
          <a:xfrm>
            <a:off x="3325025" y="2993075"/>
            <a:ext cx="90900" cy="124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72B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80563" y="2814351"/>
            <a:ext cx="9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 Request</a:t>
            </a:r>
            <a:endParaRPr sz="800"/>
          </a:p>
        </p:txBody>
      </p:sp>
      <p:sp>
        <p:nvSpPr>
          <p:cNvPr id="119" name="Google Shape;119;p14"/>
          <p:cNvSpPr txBox="1"/>
          <p:nvPr/>
        </p:nvSpPr>
        <p:spPr>
          <a:xfrm>
            <a:off x="580563" y="4117701"/>
            <a:ext cx="9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Receive</a:t>
            </a:r>
            <a:r>
              <a:rPr lang="en" sz="800"/>
              <a:t> Request</a:t>
            </a:r>
            <a:endParaRPr sz="800"/>
          </a:p>
        </p:txBody>
      </p:sp>
      <p:cxnSp>
        <p:nvCxnSpPr>
          <p:cNvPr id="120" name="Google Shape;120;p14"/>
          <p:cNvCxnSpPr>
            <a:stCxn id="118" idx="2"/>
            <a:endCxn id="119" idx="0"/>
          </p:cNvCxnSpPr>
          <p:nvPr/>
        </p:nvCxnSpPr>
        <p:spPr>
          <a:xfrm>
            <a:off x="1066413" y="3122151"/>
            <a:ext cx="0" cy="995700"/>
          </a:xfrm>
          <a:prstGeom prst="straightConnector1">
            <a:avLst/>
          </a:prstGeom>
          <a:noFill/>
          <a:ln cap="flat" cmpd="sng" w="9525">
            <a:solidFill>
              <a:srgbClr val="172B4D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21" name="Google Shape;121;p14"/>
          <p:cNvSpPr txBox="1"/>
          <p:nvPr/>
        </p:nvSpPr>
        <p:spPr>
          <a:xfrm>
            <a:off x="752025" y="3465725"/>
            <a:ext cx="6288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4D2D"/>
                </a:solidFill>
              </a:rPr>
              <a:t>RTT</a:t>
            </a:r>
            <a:endParaRPr sz="1000">
              <a:solidFill>
                <a:srgbClr val="EE4D2D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895350" y="4159175"/>
            <a:ext cx="11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4D2D"/>
                </a:solidFill>
              </a:rPr>
              <a:t>Network Latency</a:t>
            </a:r>
            <a:endParaRPr sz="1000">
              <a:solidFill>
                <a:srgbClr val="EE4D2D"/>
              </a:solidFill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409600" y="3388775"/>
            <a:ext cx="9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4D2D"/>
                </a:solidFill>
              </a:rPr>
              <a:t>Processing</a:t>
            </a:r>
            <a:r>
              <a:rPr lang="en" sz="1000">
                <a:solidFill>
                  <a:srgbClr val="EE4D2D"/>
                </a:solidFill>
              </a:rPr>
              <a:t> Latency</a:t>
            </a:r>
            <a:endParaRPr sz="1000">
              <a:solidFill>
                <a:srgbClr val="EE4D2D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4533700" y="2343400"/>
            <a:ext cx="713700" cy="338700"/>
          </a:xfrm>
          <a:prstGeom prst="roundRect">
            <a:avLst>
              <a:gd fmla="val 16667" name="adj"/>
            </a:avLst>
          </a:prstGeom>
          <a:solidFill>
            <a:srgbClr val="EE4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RTT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5559675" y="2343413"/>
            <a:ext cx="1295100" cy="338700"/>
          </a:xfrm>
          <a:prstGeom prst="roundRect">
            <a:avLst>
              <a:gd fmla="val 16667" name="adj"/>
            </a:avLst>
          </a:prstGeom>
          <a:solidFill>
            <a:srgbClr val="EE4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Network Latency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166950" y="2343413"/>
            <a:ext cx="1446000" cy="338700"/>
          </a:xfrm>
          <a:prstGeom prst="roundRect">
            <a:avLst>
              <a:gd fmla="val 16667" name="adj"/>
            </a:avLst>
          </a:prstGeom>
          <a:solidFill>
            <a:srgbClr val="EE4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Processing</a:t>
            </a:r>
            <a:r>
              <a:rPr lang="en" sz="1000">
                <a:solidFill>
                  <a:schemeClr val="lt1"/>
                </a:solidFill>
              </a:rPr>
              <a:t> Latency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5303788" y="2448413"/>
            <a:ext cx="199500" cy="128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6928600" y="2441413"/>
            <a:ext cx="199500" cy="135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7844275" y="2768201"/>
            <a:ext cx="166800" cy="2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>
            <a:off x="6123825" y="2768201"/>
            <a:ext cx="166800" cy="2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6972475" y="3717650"/>
            <a:ext cx="6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</a:t>
            </a:r>
            <a:endParaRPr sz="1200"/>
          </a:p>
        </p:txBody>
      </p:sp>
      <p:sp>
        <p:nvSpPr>
          <p:cNvPr id="132" name="Google Shape;132;p14"/>
          <p:cNvSpPr txBox="1"/>
          <p:nvPr/>
        </p:nvSpPr>
        <p:spPr>
          <a:xfrm>
            <a:off x="5380000" y="3717650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 IT</a:t>
            </a:r>
            <a:endParaRPr sz="1200"/>
          </a:p>
        </p:txBody>
      </p:sp>
      <p:sp>
        <p:nvSpPr>
          <p:cNvPr id="133" name="Google Shape;133;p14"/>
          <p:cNvSpPr/>
          <p:nvPr/>
        </p:nvSpPr>
        <p:spPr>
          <a:xfrm>
            <a:off x="5441975" y="3104250"/>
            <a:ext cx="7878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Network</a:t>
            </a:r>
            <a:endParaRPr sz="1000"/>
          </a:p>
        </p:txBody>
      </p:sp>
      <p:sp>
        <p:nvSpPr>
          <p:cNvPr id="134" name="Google Shape;134;p14"/>
          <p:cNvSpPr/>
          <p:nvPr/>
        </p:nvSpPr>
        <p:spPr>
          <a:xfrm>
            <a:off x="6184675" y="3104250"/>
            <a:ext cx="7878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</p:txBody>
      </p:sp>
      <p:sp>
        <p:nvSpPr>
          <p:cNvPr id="135" name="Google Shape;135;p14"/>
          <p:cNvSpPr/>
          <p:nvPr/>
        </p:nvSpPr>
        <p:spPr>
          <a:xfrm>
            <a:off x="7219075" y="3108600"/>
            <a:ext cx="13563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API Performance</a:t>
            </a:r>
            <a:endParaRPr sz="1000"/>
          </a:p>
        </p:txBody>
      </p:sp>
      <p:cxnSp>
        <p:nvCxnSpPr>
          <p:cNvPr id="136" name="Google Shape;136;p14"/>
          <p:cNvCxnSpPr>
            <a:stCxn id="133" idx="2"/>
            <a:endCxn id="132" idx="0"/>
          </p:cNvCxnSpPr>
          <p:nvPr/>
        </p:nvCxnSpPr>
        <p:spPr>
          <a:xfrm flipH="1" rot="-5400000">
            <a:off x="5683925" y="3564000"/>
            <a:ext cx="305700" cy="18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>
            <a:stCxn id="134" idx="2"/>
            <a:endCxn id="131" idx="0"/>
          </p:cNvCxnSpPr>
          <p:nvPr/>
        </p:nvCxnSpPr>
        <p:spPr>
          <a:xfrm flipH="1" rot="-5400000">
            <a:off x="6779875" y="3210750"/>
            <a:ext cx="305700" cy="7083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>
            <a:stCxn id="131" idx="0"/>
            <a:endCxn id="135" idx="2"/>
          </p:cNvCxnSpPr>
          <p:nvPr/>
        </p:nvCxnSpPr>
        <p:spPr>
          <a:xfrm rot="-5400000">
            <a:off x="7441525" y="3261800"/>
            <a:ext cx="301200" cy="6105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Background - Pain Point</a:t>
            </a:r>
            <a:endParaRPr b="1" sz="1800">
              <a:solidFill>
                <a:srgbClr val="EE4D2D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003263" y="1709688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Station </a:t>
            </a:r>
            <a:r>
              <a:rPr lang="en" sz="1200"/>
              <a:t>Operator</a:t>
            </a:r>
            <a:endParaRPr sz="1200"/>
          </a:p>
        </p:txBody>
      </p:sp>
      <p:sp>
        <p:nvSpPr>
          <p:cNvPr id="145" name="Google Shape;145;p15"/>
          <p:cNvSpPr txBox="1"/>
          <p:nvPr/>
        </p:nvSpPr>
        <p:spPr>
          <a:xfrm>
            <a:off x="2971557" y="1709688"/>
            <a:ext cx="10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Supervisor</a:t>
            </a:r>
            <a:endParaRPr sz="1200"/>
          </a:p>
        </p:txBody>
      </p:sp>
      <p:sp>
        <p:nvSpPr>
          <p:cNvPr id="146" name="Google Shape;146;p15"/>
          <p:cNvSpPr txBox="1"/>
          <p:nvPr/>
        </p:nvSpPr>
        <p:spPr>
          <a:xfrm>
            <a:off x="4695103" y="1709688"/>
            <a:ext cx="10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PS Team</a:t>
            </a:r>
            <a:endParaRPr sz="1200"/>
          </a:p>
        </p:txBody>
      </p:sp>
      <p:sp>
        <p:nvSpPr>
          <p:cNvPr id="147" name="Google Shape;147;p15"/>
          <p:cNvSpPr txBox="1"/>
          <p:nvPr/>
        </p:nvSpPr>
        <p:spPr>
          <a:xfrm>
            <a:off x="6684233" y="1709688"/>
            <a:ext cx="5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</a:t>
            </a:r>
            <a:endParaRPr sz="1200"/>
          </a:p>
        </p:txBody>
      </p:sp>
      <p:cxnSp>
        <p:nvCxnSpPr>
          <p:cNvPr id="148" name="Google Shape;148;p15"/>
          <p:cNvCxnSpPr>
            <a:stCxn id="144" idx="3"/>
            <a:endCxn id="145" idx="1"/>
          </p:cNvCxnSpPr>
          <p:nvPr/>
        </p:nvCxnSpPr>
        <p:spPr>
          <a:xfrm>
            <a:off x="2373363" y="1894338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5"/>
          <p:cNvCxnSpPr>
            <a:stCxn id="145" idx="3"/>
            <a:endCxn id="146" idx="1"/>
          </p:cNvCxnSpPr>
          <p:nvPr/>
        </p:nvCxnSpPr>
        <p:spPr>
          <a:xfrm>
            <a:off x="4023657" y="1894338"/>
            <a:ext cx="6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>
            <a:stCxn id="146" idx="3"/>
            <a:endCxn id="147" idx="1"/>
          </p:cNvCxnSpPr>
          <p:nvPr/>
        </p:nvCxnSpPr>
        <p:spPr>
          <a:xfrm>
            <a:off x="5747203" y="1894338"/>
            <a:ext cx="9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>
            <a:stCxn id="147" idx="2"/>
            <a:endCxn id="146" idx="2"/>
          </p:cNvCxnSpPr>
          <p:nvPr/>
        </p:nvCxnSpPr>
        <p:spPr>
          <a:xfrm rot="5400000">
            <a:off x="6085433" y="1214688"/>
            <a:ext cx="600" cy="1729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>
            <a:stCxn id="146" idx="2"/>
            <a:endCxn id="145" idx="2"/>
          </p:cNvCxnSpPr>
          <p:nvPr/>
        </p:nvCxnSpPr>
        <p:spPr>
          <a:xfrm rot="5400000">
            <a:off x="4359103" y="1217538"/>
            <a:ext cx="600" cy="1723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757450" y="783400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Troubleshooting Process</a:t>
            </a:r>
            <a:endParaRPr b="1"/>
          </a:p>
        </p:txBody>
      </p:sp>
      <p:sp>
        <p:nvSpPr>
          <p:cNvPr id="154" name="Google Shape;154;p15"/>
          <p:cNvSpPr txBox="1"/>
          <p:nvPr/>
        </p:nvSpPr>
        <p:spPr>
          <a:xfrm>
            <a:off x="757450" y="2384275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Pain Points</a:t>
            </a:r>
            <a:endParaRPr b="1"/>
          </a:p>
        </p:txBody>
      </p:sp>
      <p:sp>
        <p:nvSpPr>
          <p:cNvPr id="155" name="Google Shape;155;p15"/>
          <p:cNvSpPr txBox="1"/>
          <p:nvPr/>
        </p:nvSpPr>
        <p:spPr>
          <a:xfrm>
            <a:off x="774675" y="1151425"/>
            <a:ext cx="78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 always report such issue to Dev, and dev </a:t>
            </a:r>
            <a:r>
              <a:rPr lang="en" sz="1200"/>
              <a:t>often</a:t>
            </a:r>
            <a:r>
              <a:rPr lang="en" sz="1200"/>
              <a:t> takes a lot of effort investigating but often not being able to resolve.</a:t>
            </a:r>
            <a:endParaRPr sz="1200"/>
          </a:p>
        </p:txBody>
      </p:sp>
      <p:sp>
        <p:nvSpPr>
          <p:cNvPr id="156" name="Google Shape;156;p15"/>
          <p:cNvSpPr txBox="1"/>
          <p:nvPr/>
        </p:nvSpPr>
        <p:spPr>
          <a:xfrm>
            <a:off x="1068100" y="2999750"/>
            <a:ext cx="720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For Local: </a:t>
            </a:r>
            <a:r>
              <a:rPr lang="en">
                <a:solidFill>
                  <a:srgbClr val="EE4D2D"/>
                </a:solidFill>
              </a:rPr>
              <a:t>Inefficient</a:t>
            </a:r>
            <a:r>
              <a:rPr lang="en"/>
              <a:t> problem handling；</a:t>
            </a:r>
            <a:r>
              <a:rPr lang="en">
                <a:solidFill>
                  <a:srgbClr val="EE4D2D"/>
                </a:solidFill>
              </a:rPr>
              <a:t>Unable to remove root cause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For Dev: </a:t>
            </a:r>
            <a:r>
              <a:rPr lang="en">
                <a:solidFill>
                  <a:srgbClr val="EE4D2D"/>
                </a:solidFill>
              </a:rPr>
              <a:t>Difficult to investigate</a:t>
            </a:r>
            <a:r>
              <a:rPr lang="en"/>
              <a:t> due to lack of real-time monitoring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Objectives and Solution</a:t>
            </a:r>
            <a:endParaRPr b="1" sz="1800">
              <a:solidFill>
                <a:srgbClr val="EE4D2D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90550" y="1120675"/>
            <a:ext cx="775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EE4D2D"/>
                </a:solidFill>
              </a:rPr>
              <a:t>Real-time feedback </a:t>
            </a:r>
            <a:r>
              <a:rPr lang="en" sz="1200"/>
              <a:t>of </a:t>
            </a:r>
            <a:r>
              <a:rPr lang="en" sz="1200">
                <a:solidFill>
                  <a:schemeClr val="dk1"/>
                </a:solidFill>
              </a:rPr>
              <a:t>network health to promote station network quality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EE4D2D"/>
                </a:solidFill>
              </a:rPr>
              <a:t>Keep track and record</a:t>
            </a:r>
            <a:r>
              <a:rPr lang="en" sz="1200"/>
              <a:t> station network status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>
                <a:solidFill>
                  <a:srgbClr val="EE4D2D"/>
                </a:solidFill>
              </a:rPr>
              <a:t>Improve </a:t>
            </a:r>
            <a:r>
              <a:rPr lang="en" sz="1200">
                <a:solidFill>
                  <a:srgbClr val="EE4D2D"/>
                </a:solidFill>
              </a:rPr>
              <a:t>handling</a:t>
            </a:r>
            <a:r>
              <a:rPr lang="en" sz="1200">
                <a:solidFill>
                  <a:srgbClr val="EE4D2D"/>
                </a:solidFill>
              </a:rPr>
              <a:t> efficiency</a:t>
            </a:r>
            <a:r>
              <a:rPr lang="en" sz="1200"/>
              <a:t> of long RTT issue by directing to </a:t>
            </a:r>
            <a:r>
              <a:rPr lang="en" sz="1200"/>
              <a:t>corresponding</a:t>
            </a:r>
            <a:r>
              <a:rPr lang="en" sz="1200"/>
              <a:t> assistance team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Monitor network performance to </a:t>
            </a:r>
            <a:r>
              <a:rPr lang="en" sz="1200">
                <a:solidFill>
                  <a:srgbClr val="EE4D2D"/>
                </a:solidFill>
              </a:rPr>
              <a:t>indicate whether offline-mode is worth building</a:t>
            </a:r>
            <a:endParaRPr sz="1200">
              <a:solidFill>
                <a:srgbClr val="EE4D2D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757450" y="707200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Objectives</a:t>
            </a:r>
            <a:endParaRPr b="1"/>
          </a:p>
        </p:txBody>
      </p:sp>
      <p:sp>
        <p:nvSpPr>
          <p:cNvPr id="164" name="Google Shape;164;p16"/>
          <p:cNvSpPr txBox="1"/>
          <p:nvPr/>
        </p:nvSpPr>
        <p:spPr>
          <a:xfrm>
            <a:off x="757450" y="2413400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Solution</a:t>
            </a:r>
            <a:endParaRPr b="1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774" y="2889775"/>
            <a:ext cx="453725" cy="45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1653463" y="2965725"/>
            <a:ext cx="65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capability of</a:t>
            </a:r>
            <a:r>
              <a:rPr lang="en">
                <a:solidFill>
                  <a:srgbClr val="EE4D2D"/>
                </a:solidFill>
              </a:rPr>
              <a:t> real-time </a:t>
            </a:r>
            <a:r>
              <a:rPr lang="en">
                <a:solidFill>
                  <a:srgbClr val="EE4D2D"/>
                </a:solidFill>
              </a:rPr>
              <a:t>network health d</a:t>
            </a:r>
            <a:r>
              <a:rPr lang="en">
                <a:solidFill>
                  <a:srgbClr val="EE4D2D"/>
                </a:solidFill>
              </a:rPr>
              <a:t>etection</a:t>
            </a:r>
            <a:r>
              <a:rPr lang="en"/>
              <a:t> for key operations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774" y="3472738"/>
            <a:ext cx="453725" cy="45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1653463" y="3508944"/>
            <a:ext cx="65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</a:t>
            </a:r>
            <a:r>
              <a:rPr lang="en">
                <a:solidFill>
                  <a:srgbClr val="EE4D2D"/>
                </a:solidFill>
              </a:rPr>
              <a:t> network</a:t>
            </a:r>
            <a:r>
              <a:rPr lang="en"/>
              <a:t> </a:t>
            </a:r>
            <a:r>
              <a:rPr lang="en">
                <a:solidFill>
                  <a:srgbClr val="EE4D2D"/>
                </a:solidFill>
              </a:rPr>
              <a:t>diagnosis</a:t>
            </a:r>
            <a:r>
              <a:rPr lang="en">
                <a:solidFill>
                  <a:srgbClr val="EE4D2D"/>
                </a:solidFill>
              </a:rPr>
              <a:t> </a:t>
            </a:r>
            <a:r>
              <a:rPr lang="en">
                <a:solidFill>
                  <a:srgbClr val="EE4D2D"/>
                </a:solidFill>
              </a:rPr>
              <a:t>tool </a:t>
            </a:r>
            <a:r>
              <a:rPr lang="en">
                <a:solidFill>
                  <a:schemeClr val="dk1"/>
                </a:solidFill>
              </a:rPr>
              <a:t>to track poor network issue</a:t>
            </a: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797" y="4055712"/>
            <a:ext cx="453702" cy="4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/>
        </p:nvSpPr>
        <p:spPr>
          <a:xfrm>
            <a:off x="1653463" y="4082463"/>
            <a:ext cx="65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4D2D"/>
                </a:solidFill>
              </a:rPr>
              <a:t>Weekly updates of station network health</a:t>
            </a:r>
            <a:r>
              <a:rPr lang="en"/>
              <a:t> to Local &amp; PM &amp; Dev team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Product Design</a:t>
            </a:r>
            <a:endParaRPr b="1" sz="1800">
              <a:solidFill>
                <a:srgbClr val="EE4D2D"/>
              </a:solidFill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5" y="688538"/>
            <a:ext cx="8888001" cy="37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3098225" y="3166400"/>
            <a:ext cx="140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Poor：</a:t>
            </a:r>
            <a:r>
              <a:rPr lang="en" sz="700"/>
              <a:t>Network Latency&gt;=N 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Good：</a:t>
            </a:r>
            <a:r>
              <a:rPr lang="en" sz="700">
                <a:solidFill>
                  <a:schemeClr val="dk1"/>
                </a:solidFill>
              </a:rPr>
              <a:t>Network Latency&lt;N 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N configurable, currently X=2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705025" y="3166400"/>
            <a:ext cx="21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Poor Network accumulates X times in Y minutes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X/Y configurable, currently X=2, Y=2</a:t>
            </a:r>
            <a:endParaRPr sz="700"/>
          </a:p>
        </p:txBody>
      </p:sp>
      <p:sp>
        <p:nvSpPr>
          <p:cNvPr id="179" name="Google Shape;179;p17"/>
          <p:cNvSpPr txBox="1"/>
          <p:nvPr/>
        </p:nvSpPr>
        <p:spPr>
          <a:xfrm>
            <a:off x="6879975" y="3166400"/>
            <a:ext cx="213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More detail in next few pages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Tech Design- Main Flow</a:t>
            </a:r>
            <a:endParaRPr sz="1100"/>
          </a:p>
        </p:txBody>
      </p:sp>
      <p:sp>
        <p:nvSpPr>
          <p:cNvPr id="185" name="Google Shape;185;p18"/>
          <p:cNvSpPr txBox="1"/>
          <p:nvPr/>
        </p:nvSpPr>
        <p:spPr>
          <a:xfrm>
            <a:off x="282000" y="762300"/>
            <a:ext cx="51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&amp; PDA network health detection &amp; network diagnosis flow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4900"/>
            <a:ext cx="8839202" cy="3320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Tech Design - </a:t>
            </a:r>
            <a:r>
              <a:rPr b="1" lang="en" sz="1800">
                <a:solidFill>
                  <a:srgbClr val="EE4D2D"/>
                </a:solidFill>
              </a:rPr>
              <a:t>PDA </a:t>
            </a:r>
            <a:r>
              <a:rPr b="1" lang="en" sz="1800">
                <a:solidFill>
                  <a:srgbClr val="EE4D2D"/>
                </a:solidFill>
              </a:rPr>
              <a:t>Network Diagnosis Strategy</a:t>
            </a:r>
            <a:endParaRPr sz="1100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5" y="994875"/>
            <a:ext cx="5135950" cy="19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739150" y="594675"/>
            <a:ext cx="51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 N</a:t>
            </a:r>
            <a:r>
              <a:rPr lang="en"/>
              <a:t>etwork diagnosis strategy</a:t>
            </a:r>
            <a:endParaRPr/>
          </a:p>
        </p:txBody>
      </p:sp>
      <p:graphicFrame>
        <p:nvGraphicFramePr>
          <p:cNvPr id="194" name="Google Shape;194;p19"/>
          <p:cNvGraphicFramePr/>
          <p:nvPr/>
        </p:nvGraphicFramePr>
        <p:xfrm>
          <a:off x="464825" y="2993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{246D65D5-F016-4EBF-A1A0-404ECB22FC07}</a:tableStyleId>
              </a:tblPr>
              <a:tblGrid>
                <a:gridCol w="1475400"/>
                <a:gridCol w="2985875"/>
                <a:gridCol w="4094325"/>
              </a:tblGrid>
              <a:tr h="3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iagnosis Task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Diagnosis Result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Hint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30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 Connection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Unable to connect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 is unstable, please reach out IT team for assistance.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DNS Resolution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Fail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1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Server </a:t>
                      </a: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Ping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loss rate &gt; X% (X Configurable, X=10)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383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SPX Server </a:t>
                      </a: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Ping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loss rate &gt; X% (X Configurable, X=10)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Server is unstable, please reach out PS team for assistance.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Package loss rate &lt; X% (X Configurable, X=10)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 is normal. Network restored, please carry on your operation.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62" y="668475"/>
            <a:ext cx="4016425" cy="41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781050" y="123825"/>
            <a:ext cx="8321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E4D2D"/>
                </a:solidFill>
              </a:rPr>
              <a:t>Tech Design - PC Network Diagnosis Strategy</a:t>
            </a:r>
            <a:endParaRPr sz="1100"/>
          </a:p>
        </p:txBody>
      </p:sp>
      <p:sp>
        <p:nvSpPr>
          <p:cNvPr id="201" name="Google Shape;201;p20"/>
          <p:cNvSpPr/>
          <p:nvPr/>
        </p:nvSpPr>
        <p:spPr>
          <a:xfrm>
            <a:off x="1242325" y="2045275"/>
            <a:ext cx="3848100" cy="2825400"/>
          </a:xfrm>
          <a:prstGeom prst="rect">
            <a:avLst/>
          </a:prstGeom>
          <a:noFill/>
          <a:ln cap="flat" cmpd="sng" w="9525">
            <a:solidFill>
              <a:srgbClr val="EE4D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5734375" y="1796200"/>
            <a:ext cx="2916300" cy="1385400"/>
          </a:xfrm>
          <a:prstGeom prst="rect">
            <a:avLst/>
          </a:prstGeom>
          <a:noFill/>
          <a:ln cap="flat" cmpd="sng" w="9525">
            <a:solidFill>
              <a:srgbClr val="EE4D2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Different from PDA, Web end lacks such multidimensional diagnosis tool.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❏"/>
            </a:pPr>
            <a:r>
              <a:rPr lang="en" sz="1000"/>
              <a:t>Once detected unstable network, Web end will combine RTTs of pinging Internet and SPX server to determine whether it is a network problem or a server problem.</a:t>
            </a:r>
            <a:endParaRPr sz="1000"/>
          </a:p>
        </p:txBody>
      </p:sp>
      <p:cxnSp>
        <p:nvCxnSpPr>
          <p:cNvPr id="203" name="Google Shape;203;p20"/>
          <p:cNvCxnSpPr>
            <a:stCxn id="201" idx="3"/>
            <a:endCxn id="202" idx="1"/>
          </p:cNvCxnSpPr>
          <p:nvPr/>
        </p:nvCxnSpPr>
        <p:spPr>
          <a:xfrm flipH="1" rot="10800000">
            <a:off x="5090425" y="2488975"/>
            <a:ext cx="644100" cy="9690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EE4D2D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