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D3E522-3AD6-4C44-A644-2E1D02128817}">
  <a:tblStyle styleId="{74D3E522-3AD6-4C44-A644-2E1D02128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791f152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791f152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791f1525_1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791f1525_1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791f1525_1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b791f1525_1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b791f1525_1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b791f1525_1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b791f1525_1_2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b791f1525_1_2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b791f1525_1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b791f1525_1_2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b791f1525_1_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b791f1525_1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b791f1525_1_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b791f1525_1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0675079bb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0675079bb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0675079bb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0675079bb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0675079bb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0675079bb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b791f1525_1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b791f1525_1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b791f1525_1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b791f1525_1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b791f1525_1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b791f1525_1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b791f1525_1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b791f1525_1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b791f1525_1_3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b791f1525_1_3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791f1525_1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b791f1525_1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b791f1525_1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b791f1525_1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791f1525_1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791f1525_1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b791f1525_1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cb791f1525_1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0675079b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00675079b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675079bb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0675079bb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91f1525_1_3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791f1525_1_3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675079bb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0675079bb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791f1525_1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791f1525_1_3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675079bb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675079bb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791f1525_1_2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791f1525_1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1" y="819670"/>
            <a:ext cx="1322585" cy="187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748144" y="2875171"/>
            <a:ext cx="10737274" cy="1412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48144" y="4287401"/>
            <a:ext cx="10737274" cy="5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5771355"/>
            <a:ext cx="12192000" cy="112474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36600" y="1432100"/>
            <a:ext cx="6237403" cy="8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▪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o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733425" y="982562"/>
            <a:ext cx="5057775" cy="43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3" type="body"/>
          </p:nvPr>
        </p:nvSpPr>
        <p:spPr>
          <a:xfrm>
            <a:off x="733425" y="2455546"/>
            <a:ext cx="5057775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733423" y="4055471"/>
            <a:ext cx="5057776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opee-logo-en.png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31340" y="2319684"/>
            <a:ext cx="4331834" cy="348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36600" y="3715961"/>
            <a:ext cx="5181600" cy="2285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o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hyperlink" Target="https://deo.shopeemobile.com/shopee/shopee-rn-live-sg/ios/manifest.js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nfluence.shopee.io/pages/viewpage.action?pageId=176500566" TargetMode="External"/><Relationship Id="rId4" Type="http://schemas.openxmlformats.org/officeDocument/2006/relationships/hyperlink" Target="https://docs.sentry.io/platforms/react-native/" TargetMode="External"/><Relationship Id="rId5" Type="http://schemas.openxmlformats.org/officeDocument/2006/relationships/hyperlink" Target="https://docs.google.com/presentation/d/1_tH_rNBTmSb90L2pi8gT_-wZhbSVA6vEvocylTTXPAY/edit#slide=id.ga548eea1b3_0_48" TargetMode="External"/><Relationship Id="rId6" Type="http://schemas.openxmlformats.org/officeDocument/2006/relationships/hyperlink" Target="https://confluence.shopee.io/display/TD/How+to+do+User+Tracking+with+Firebase+Analytics" TargetMode="External"/><Relationship Id="rId7" Type="http://schemas.openxmlformats.org/officeDocument/2006/relationships/hyperlink" Target="https://confluence.shopee.io/display/CO/%5BAPMS%5D+App+Performance+Monitoring+System" TargetMode="External"/><Relationship Id="rId8" Type="http://schemas.openxmlformats.org/officeDocument/2006/relationships/hyperlink" Target="https://confluence.shopee.io/display/SPAT/Adding+Debug+Logs+in+Business+Logic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gif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4294967295" type="ctrTitle"/>
          </p:nvPr>
        </p:nvSpPr>
        <p:spPr>
          <a:xfrm>
            <a:off x="748143" y="2875171"/>
            <a:ext cx="10737275" cy="1412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-US" sz="4400"/>
              <a:t>React Native 打造驿站 APP</a:t>
            </a:r>
            <a:endParaRPr/>
          </a:p>
        </p:txBody>
      </p:sp>
      <p:sp>
        <p:nvSpPr>
          <p:cNvPr id="56" name="Google Shape;56;p8"/>
          <p:cNvSpPr txBox="1"/>
          <p:nvPr>
            <p:ph idx="4294967295" type="subTitle"/>
          </p:nvPr>
        </p:nvSpPr>
        <p:spPr>
          <a:xfrm>
            <a:off x="748143" y="4287401"/>
            <a:ext cx="10737275" cy="5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6075" lvl="0" marL="3460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67171"/>
                </a:solidFill>
              </a:rPr>
              <a:t>SPX FE -- 王圳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183" name="Google Shape;183;p17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RN通信</a:t>
            </a:r>
            <a:endParaRPr b="1" sz="2000"/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536662"/>
            <a:ext cx="6864126" cy="513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RN通信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" y="1523962"/>
            <a:ext cx="9503511" cy="513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" y="1523962"/>
            <a:ext cx="9503511" cy="513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198" name="Google Shape;198;p19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RN通信</a:t>
            </a:r>
            <a:endParaRPr b="1" sz="2000"/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523962"/>
            <a:ext cx="9379221" cy="513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" y="1523962"/>
            <a:ext cx="9503511" cy="513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206" name="Google Shape;206;p20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RN通信</a:t>
            </a:r>
            <a:endParaRPr b="1" sz="2000"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523962"/>
            <a:ext cx="9379221" cy="513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596450"/>
            <a:ext cx="8426723" cy="499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" y="1523962"/>
            <a:ext cx="9503511" cy="513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215" name="Google Shape;215;p21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RN通信</a:t>
            </a:r>
            <a:endParaRPr b="1" sz="2000"/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523962"/>
            <a:ext cx="9379221" cy="513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596450"/>
            <a:ext cx="8426723" cy="499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2923" y="1479500"/>
            <a:ext cx="6201603" cy="52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" y="1523962"/>
            <a:ext cx="9503511" cy="513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225" name="Google Shape;225;p22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RN通信</a:t>
            </a:r>
            <a:endParaRPr b="1" sz="2000"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523962"/>
            <a:ext cx="9379221" cy="513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596450"/>
            <a:ext cx="8426723" cy="499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2923" y="1479500"/>
            <a:ext cx="6201603" cy="521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3750" y="872450"/>
            <a:ext cx="7159949" cy="58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235" name="Google Shape;235;p23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Shopee RN SDK</a:t>
            </a:r>
            <a:endParaRPr b="1" sz="2000"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00" y="720200"/>
            <a:ext cx="3489052" cy="58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552" y="720200"/>
            <a:ext cx="3771749" cy="58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/>
        </p:nvSpPr>
        <p:spPr>
          <a:xfrm>
            <a:off x="711200" y="1714500"/>
            <a:ext cx="205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Components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Modules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功能性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244" name="Google Shape;244;p24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SZ</a:t>
            </a:r>
            <a:r>
              <a:rPr b="1" lang="en-US" sz="2000">
                <a:solidFill>
                  <a:schemeClr val="dk1"/>
                </a:solidFill>
              </a:rPr>
              <a:t> RN SDK</a:t>
            </a:r>
            <a:endParaRPr b="1" sz="2000"/>
          </a:p>
        </p:txBody>
      </p:sp>
      <p:sp>
        <p:nvSpPr>
          <p:cNvPr id="245" name="Google Shape;245;p24"/>
          <p:cNvSpPr txBox="1"/>
          <p:nvPr/>
        </p:nvSpPr>
        <p:spPr>
          <a:xfrm>
            <a:off x="736600" y="1498600"/>
            <a:ext cx="104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封装了一些常用的 Module （printer， token，printer 等）</a:t>
            </a:r>
            <a:endParaRPr sz="1800"/>
          </a:p>
        </p:txBody>
      </p:sp>
      <p:sp>
        <p:nvSpPr>
          <p:cNvPr id="246" name="Google Shape;246;p24"/>
          <p:cNvSpPr txBox="1"/>
          <p:nvPr>
            <p:ph idx="2" type="body"/>
          </p:nvPr>
        </p:nvSpPr>
        <p:spPr>
          <a:xfrm>
            <a:off x="736600" y="5300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cpp cli</a:t>
            </a:r>
            <a:endParaRPr b="1" sz="2000"/>
          </a:p>
        </p:txBody>
      </p:sp>
      <p:sp>
        <p:nvSpPr>
          <p:cNvPr id="247" name="Google Shape;247;p24"/>
          <p:cNvSpPr txBox="1"/>
          <p:nvPr/>
        </p:nvSpPr>
        <p:spPr>
          <a:xfrm>
            <a:off x="736600" y="5816600"/>
            <a:ext cx="104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SZ 研发的脚手架，集成了模版，打包，发布等</a:t>
            </a:r>
            <a:endParaRPr sz="1800"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" y="1884624"/>
            <a:ext cx="2908299" cy="30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800" y="1305450"/>
            <a:ext cx="7964827" cy="12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1484200" y="2710263"/>
            <a:ext cx="92493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Hermes的特色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预编译字节码（引擎加载二进制代码效率高于运行JS脚本）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无JIT编译器（减小了引擎大小，优化内存占用，但直接运行JS脚本的性能差于V8和JSC）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针对移动端的垃圾回收策略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788" y="4118100"/>
            <a:ext cx="51149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Hermes 引擎</a:t>
            </a:r>
            <a:endParaRPr b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5" y="850375"/>
            <a:ext cx="6683326" cy="3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750" y="3623875"/>
            <a:ext cx="6268718" cy="29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目录</a:t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52484" y="1862614"/>
            <a:ext cx="792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 sz="1800"/>
              <a:t>驿站简介</a:t>
            </a:r>
            <a:endParaRPr/>
          </a:p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lang="en-US" sz="1800"/>
              <a:t>手机 APP 的意义</a:t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710843" y="1738789"/>
            <a:ext cx="2493044" cy="977330"/>
            <a:chOff x="-1" y="0"/>
            <a:chExt cx="2493044" cy="977330"/>
          </a:xfrm>
        </p:grpSpPr>
        <p:sp>
          <p:nvSpPr>
            <p:cNvPr id="65" name="Google Shape;65;p9"/>
            <p:cNvSpPr/>
            <p:nvPr/>
          </p:nvSpPr>
          <p:spPr>
            <a:xfrm>
              <a:off x="-1" y="0"/>
              <a:ext cx="2493044" cy="977330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 txBox="1"/>
            <p:nvPr/>
          </p:nvSpPr>
          <p:spPr>
            <a:xfrm>
              <a:off x="45719" y="313334"/>
              <a:ext cx="2401604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</a:rPr>
                <a:t>业务介绍</a:t>
              </a: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710843" y="2956759"/>
            <a:ext cx="2493044" cy="977330"/>
            <a:chOff x="-1" y="0"/>
            <a:chExt cx="2493044" cy="977330"/>
          </a:xfrm>
        </p:grpSpPr>
        <p:sp>
          <p:nvSpPr>
            <p:cNvPr id="68" name="Google Shape;68;p9"/>
            <p:cNvSpPr/>
            <p:nvPr/>
          </p:nvSpPr>
          <p:spPr>
            <a:xfrm>
              <a:off x="-1" y="0"/>
              <a:ext cx="2493044" cy="977330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 txBox="1"/>
            <p:nvPr/>
          </p:nvSpPr>
          <p:spPr>
            <a:xfrm>
              <a:off x="45719" y="179984"/>
              <a:ext cx="2401604" cy="617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FFFFFF"/>
                  </a:solidFill>
                </a:rPr>
                <a:t>跨端技术和 RN</a:t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10868" y="4289046"/>
            <a:ext cx="2493000" cy="9774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 驿站APP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52463" y="2840025"/>
            <a:ext cx="79287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跨平台的常见技术方案</a:t>
            </a:r>
            <a:endParaRPr sz="1800"/>
          </a:p>
          <a:p>
            <a:pPr indent="-365125" lvl="0" marL="346075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RN通信原理</a:t>
            </a:r>
            <a:endParaRPr sz="1800"/>
          </a:p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什么是Shopee RN/SZ RN？</a:t>
            </a:r>
            <a:endParaRPr sz="1800"/>
          </a:p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552463" y="4289050"/>
            <a:ext cx="79287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65125" lvl="0" marL="346075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1"/>
                </a:solidFill>
              </a:rPr>
              <a:t>需要解决的问题</a:t>
            </a:r>
            <a:endParaRPr sz="1800">
              <a:solidFill>
                <a:schemeClr val="dk1"/>
              </a:solidFill>
            </a:endParaRPr>
          </a:p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架构和方案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736600" y="1529400"/>
            <a:ext cx="9774900" cy="457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组件开发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移动端开发没有符合设计规范的基础（业务）组件库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RN 开发的相关问题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布局如何和设计稿保持一致, Cookie, 相对视口定位, 网络请求等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热更新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Code push，实现 RN 页面的热更新，避免客户端发版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监控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部分指标可接入 QMS，业务监控上报 TMS，DAS</a:t>
            </a:r>
            <a:endParaRPr sz="1600"/>
          </a:p>
        </p:txBody>
      </p:sp>
      <p:sp>
        <p:nvSpPr>
          <p:cNvPr id="271" name="Google Shape;271;p27"/>
          <p:cNvSpPr txBox="1"/>
          <p:nvPr>
            <p:ph idx="2" type="body"/>
          </p:nvPr>
        </p:nvSpPr>
        <p:spPr>
          <a:xfrm>
            <a:off x="736600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需要解决的问题</a:t>
            </a:r>
            <a:endParaRPr b="1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</a:t>
            </a:r>
            <a:r>
              <a:rPr lang="en-US">
                <a:solidFill>
                  <a:schemeClr val="dk1"/>
                </a:solidFill>
              </a:rPr>
              <a:t>驿站APP</a:t>
            </a:r>
            <a:endParaRPr/>
          </a:p>
        </p:txBody>
      </p:sp>
      <p:sp>
        <p:nvSpPr>
          <p:cNvPr id="277" name="Google Shape;277;p28"/>
          <p:cNvSpPr txBox="1"/>
          <p:nvPr>
            <p:ph idx="2" type="body"/>
          </p:nvPr>
        </p:nvSpPr>
        <p:spPr>
          <a:xfrm>
            <a:off x="736600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架构图</a:t>
            </a:r>
            <a:endParaRPr b="1" sz="2000"/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00" y="1532619"/>
            <a:ext cx="9870025" cy="51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5372100" y="4442000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例子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975" y="947849"/>
            <a:ext cx="6510549" cy="55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/>
          </a:p>
        </p:txBody>
      </p:sp>
      <p:sp>
        <p:nvSpPr>
          <p:cNvPr id="291" name="Google Shape;291;p30"/>
          <p:cNvSpPr txBox="1"/>
          <p:nvPr>
            <p:ph idx="2" type="body"/>
          </p:nvPr>
        </p:nvSpPr>
        <p:spPr>
          <a:xfrm>
            <a:off x="736600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部署</a:t>
            </a:r>
            <a:endParaRPr b="1" sz="2000"/>
          </a:p>
        </p:txBody>
      </p:sp>
      <p:pic>
        <p:nvPicPr>
          <p:cNvPr id="292" name="Google Shape;2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800" y="1990051"/>
            <a:ext cx="8941525" cy="39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/>
          </a:p>
        </p:txBody>
      </p:sp>
      <p:sp>
        <p:nvSpPr>
          <p:cNvPr id="298" name="Google Shape;298;p31"/>
          <p:cNvSpPr txBox="1"/>
          <p:nvPr>
            <p:ph idx="2" type="body"/>
          </p:nvPr>
        </p:nvSpPr>
        <p:spPr>
          <a:xfrm>
            <a:off x="736600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热更新流程</a:t>
            </a:r>
            <a:endParaRPr b="1" sz="2000"/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650" y="656700"/>
            <a:ext cx="4728475" cy="62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/>
          </a:p>
        </p:txBody>
      </p:sp>
      <p:sp>
        <p:nvSpPr>
          <p:cNvPr id="305" name="Google Shape;305;p32"/>
          <p:cNvSpPr txBox="1"/>
          <p:nvPr>
            <p:ph idx="2" type="body"/>
          </p:nvPr>
        </p:nvSpPr>
        <p:spPr>
          <a:xfrm>
            <a:off x="736600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断层</a:t>
            </a:r>
            <a:endParaRPr b="1" sz="2000"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13" y="884700"/>
            <a:ext cx="5939862" cy="58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/>
        </p:nvSpPr>
        <p:spPr>
          <a:xfrm>
            <a:off x="7873183" y="2406434"/>
            <a:ext cx="24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4D2C"/>
                </a:solidFill>
              </a:rPr>
              <a:t>返回2.0.2中的Bundle</a:t>
            </a:r>
            <a:endParaRPr b="1"/>
          </a:p>
        </p:txBody>
      </p:sp>
      <p:grpSp>
        <p:nvGrpSpPr>
          <p:cNvPr id="308" name="Google Shape;308;p32"/>
          <p:cNvGrpSpPr/>
          <p:nvPr/>
        </p:nvGrpSpPr>
        <p:grpSpPr>
          <a:xfrm>
            <a:off x="7873190" y="3236212"/>
            <a:ext cx="2499481" cy="1230039"/>
            <a:chOff x="5815375" y="2352150"/>
            <a:chExt cx="1921200" cy="940325"/>
          </a:xfrm>
        </p:grpSpPr>
        <p:sp>
          <p:nvSpPr>
            <p:cNvPr id="309" name="Google Shape;309;p32"/>
            <p:cNvSpPr txBox="1"/>
            <p:nvPr/>
          </p:nvSpPr>
          <p:spPr>
            <a:xfrm>
              <a:off x="5815375" y="2352150"/>
              <a:ext cx="19212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E4D2C"/>
                  </a:solidFill>
                </a:rPr>
                <a:t>返回2.0.2中的Bundle</a:t>
              </a:r>
              <a:endParaRPr b="1"/>
            </a:p>
          </p:txBody>
        </p:sp>
        <p:sp>
          <p:nvSpPr>
            <p:cNvPr id="310" name="Google Shape;310;p32"/>
            <p:cNvSpPr txBox="1"/>
            <p:nvPr/>
          </p:nvSpPr>
          <p:spPr>
            <a:xfrm>
              <a:off x="5815375" y="2986475"/>
              <a:ext cx="19212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EE4D2C"/>
                  </a:solidFill>
                </a:rPr>
                <a:t>返回2.0.1中的Bundle</a:t>
              </a:r>
              <a:endParaRPr b="1"/>
            </a:p>
          </p:txBody>
        </p:sp>
      </p:grpSp>
      <p:sp>
        <p:nvSpPr>
          <p:cNvPr id="311" name="Google Shape;311;p32"/>
          <p:cNvSpPr txBox="1"/>
          <p:nvPr/>
        </p:nvSpPr>
        <p:spPr>
          <a:xfrm>
            <a:off x="7873183" y="4837192"/>
            <a:ext cx="24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4D2C"/>
                </a:solidFill>
              </a:rPr>
              <a:t>返回1.0.1中的Bundle</a:t>
            </a:r>
            <a:endParaRPr b="1"/>
          </a:p>
        </p:txBody>
      </p:sp>
      <p:sp>
        <p:nvSpPr>
          <p:cNvPr id="312" name="Google Shape;312;p32"/>
          <p:cNvSpPr txBox="1"/>
          <p:nvPr/>
        </p:nvSpPr>
        <p:spPr>
          <a:xfrm>
            <a:off x="7873183" y="5972646"/>
            <a:ext cx="24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4D2C"/>
                </a:solidFill>
              </a:rPr>
              <a:t>无Bundle返回</a:t>
            </a:r>
            <a:endParaRPr b="1"/>
          </a:p>
        </p:txBody>
      </p:sp>
      <p:sp>
        <p:nvSpPr>
          <p:cNvPr id="313" name="Google Shape;313;p32"/>
          <p:cNvSpPr txBox="1"/>
          <p:nvPr/>
        </p:nvSpPr>
        <p:spPr>
          <a:xfrm>
            <a:off x="7873183" y="1657111"/>
            <a:ext cx="2499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rgbClr val="000000"/>
                </a:solidFill>
              </a:rPr>
              <a:t>热更新结果</a:t>
            </a:r>
            <a:endParaRPr b="1" sz="9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736600" y="1722025"/>
            <a:ext cx="10370100" cy="4667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组件：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原生支持：日历module，相机控件，存储module等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一期前端沉淀组件库</a:t>
            </a:r>
            <a:r>
              <a:rPr lang="en-US" sz="1400">
                <a:solidFill>
                  <a:schemeClr val="dk1"/>
                </a:solidFill>
              </a:rPr>
              <a:t>：Overlay, Dialog, Protal, Toast, Scan, ListItem, ListRadio 等12个组件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</a:rPr>
              <a:t>二期前端规划新组件</a:t>
            </a:r>
            <a:r>
              <a:rPr lang="en-US" sz="1400">
                <a:solidFill>
                  <a:schemeClr val="dk1"/>
                </a:solidFill>
              </a:rPr>
              <a:t>：InfoCard，ImagePicker，SlidePanel，FilterGroup 等 9 个组件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路由：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ShopeeRN（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createShopeeRegistry</a:t>
            </a:r>
            <a:r>
              <a:rPr lang="en-US"/>
              <a:t>） →   RN (AppRegistry.registerComponent)  →   featureName + pageName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定位和适配：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RN 默认 flex 布局， yoga 引擎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RN 统一了dp/pt，在书写时不带单位。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封装 screen.js 工具方法，设置宽度（高度）为设计稿数值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</a:rPr>
              <a:t>网络请求：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放弃 Fetch，使用 axios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</a:rPr>
              <a:t>国际化：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一期未做国际化（只有sg），二期支持所有市场的本地语言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20" name="Google Shape;320;p33"/>
          <p:cNvSpPr txBox="1"/>
          <p:nvPr>
            <p:ph idx="2" type="body"/>
          </p:nvPr>
        </p:nvSpPr>
        <p:spPr>
          <a:xfrm>
            <a:off x="733425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前端开发部分细节</a:t>
            </a:r>
            <a:endParaRPr b="1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/>
          </a:p>
        </p:txBody>
      </p:sp>
      <p:sp>
        <p:nvSpPr>
          <p:cNvPr id="326" name="Google Shape;326;p34"/>
          <p:cNvSpPr txBox="1"/>
          <p:nvPr>
            <p:ph idx="2" type="body"/>
          </p:nvPr>
        </p:nvSpPr>
        <p:spPr>
          <a:xfrm>
            <a:off x="736600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容错</a:t>
            </a:r>
            <a:endParaRPr b="1" sz="2000"/>
          </a:p>
        </p:txBody>
      </p:sp>
      <p:sp>
        <p:nvSpPr>
          <p:cNvPr id="327" name="Google Shape;327;p34"/>
          <p:cNvSpPr txBox="1"/>
          <p:nvPr/>
        </p:nvSpPr>
        <p:spPr>
          <a:xfrm>
            <a:off x="802900" y="1616925"/>
            <a:ext cx="109059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代码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利用 HOC，将页面外层包裹 ErrorBoundary，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通过 React 提供 的 </a:t>
            </a: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componentDidCatch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方法和 </a:t>
            </a: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getDerivedStateFromError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静态方法捕获运行时的组件错误。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网络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页面顶层组件在 mount 时，通过社区提供的 </a:t>
            </a:r>
            <a:r>
              <a:rPr b="1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@react-native-community/netinfo</a:t>
            </a:r>
            <a:r>
              <a:rPr lang="en-US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模块获取网络状况，当无网络的情况下展示一个设置好的网络提示页面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升级 apk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Native侧通过如下措施判断打开Js页面的过程中是否存在错误：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打开一个Js页面前预检查该页面是否在Bundle中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solidFill>
                  <a:schemeClr val="dk1"/>
                </a:solidFill>
              </a:rPr>
              <a:t>监控是否存在异常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若出现以上情况会主动弹出一个对话框提示用户升级 apk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模块三：驿站APP</a:t>
            </a:r>
            <a:endParaRPr/>
          </a:p>
        </p:txBody>
      </p:sp>
      <p:sp>
        <p:nvSpPr>
          <p:cNvPr id="333" name="Google Shape;333;p35"/>
          <p:cNvSpPr txBox="1"/>
          <p:nvPr>
            <p:ph idx="2" type="body"/>
          </p:nvPr>
        </p:nvSpPr>
        <p:spPr>
          <a:xfrm>
            <a:off x="736600" y="9923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监控</a:t>
            </a:r>
            <a:endParaRPr b="1" sz="2000"/>
          </a:p>
        </p:txBody>
      </p:sp>
      <p:graphicFrame>
        <p:nvGraphicFramePr>
          <p:cNvPr id="334" name="Google Shape;334;p35"/>
          <p:cNvGraphicFramePr/>
          <p:nvPr/>
        </p:nvGraphicFramePr>
        <p:xfrm>
          <a:off x="1390175" y="15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{74D3E522-3AD6-4C44-A644-2E1D02128817}</a:tableStyleId>
              </a:tblPr>
              <a:tblGrid>
                <a:gridCol w="1196150"/>
                <a:gridCol w="1873500"/>
                <a:gridCol w="2680525"/>
                <a:gridCol w="2493200"/>
                <a:gridCol w="735000"/>
              </a:tblGrid>
              <a:tr h="47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方案</a:t>
                      </a:r>
                      <a:endParaRPr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介绍</a:t>
                      </a:r>
                      <a:endParaRPr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优点</a:t>
                      </a:r>
                      <a:endParaRPr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缺陷</a:t>
                      </a:r>
                      <a:endParaRPr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链接</a:t>
                      </a:r>
                      <a:endParaRPr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QMS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供应链前端监控平台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自己维护的监控平台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目前不支持移动端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Sentry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业界流行监控方案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交互友好，稳定可靠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Shopee RN 没有集成，需要修改 host/native 配置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公司内部业务监控方案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Shopee RN 已经接入，比较成熟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需要跨团队定制，数据延迟，不能监控错误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FireBase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谷歌提供的监控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已接入，上报可控度高，精确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成本高，非公司级监控，可能被弃用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APM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 Performance Monitoring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公司内部维护开发，专为 APP 开发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还在开发中，目前进入阶段三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RNLogger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公司内部的 RN 监控上报方案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内部维护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需要手动下载也需要用户介入上报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0" y="5733255"/>
            <a:ext cx="12192000" cy="11247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3884797" y="3157833"/>
            <a:ext cx="4422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alibri"/>
              <a:buNone/>
            </a:pPr>
            <a:r>
              <a:rPr b="1" i="0" lang="en-US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模块一：业务介绍</a:t>
            </a:r>
            <a:endParaRPr/>
          </a:p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736600" y="868163"/>
            <a:ext cx="30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驿站简介：</a:t>
            </a:r>
            <a:endParaRPr b="1" sz="2000"/>
          </a:p>
        </p:txBody>
      </p:sp>
      <p:sp>
        <p:nvSpPr>
          <p:cNvPr id="82" name="Google Shape;82;p10"/>
          <p:cNvSpPr txBox="1"/>
          <p:nvPr/>
        </p:nvSpPr>
        <p:spPr>
          <a:xfrm>
            <a:off x="736600" y="1572250"/>
            <a:ext cx="9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75" y="4718775"/>
            <a:ext cx="7339659" cy="19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00" y="1846525"/>
            <a:ext cx="67818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3680825" y="4297950"/>
            <a:ext cx="4035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/>
        </p:nvSpPr>
        <p:spPr>
          <a:xfrm>
            <a:off x="8233750" y="2613850"/>
            <a:ext cx="23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/>
        </p:nvSpPr>
        <p:spPr>
          <a:xfrm>
            <a:off x="8051175" y="2055250"/>
            <a:ext cx="375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司机上门，卖家未准备好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业务增长需要大量骑手支撑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买家不在家，派送失败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...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8078575" y="4965075"/>
            <a:ext cx="321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邮寄方式灵活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骑手效率显著提高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N次短信提醒，自动寄回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扩大服务范围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特殊作用</a:t>
            </a:r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736600" y="1360775"/>
            <a:ext cx="933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通过自营或者合作的方式，在市场开设</a:t>
            </a:r>
            <a:r>
              <a:rPr b="1" lang="en-US" sz="1500"/>
              <a:t>数量较多</a:t>
            </a:r>
            <a:r>
              <a:rPr lang="en-US"/>
              <a:t>的</a:t>
            </a:r>
            <a:r>
              <a:rPr b="1" lang="en-US" sz="1500"/>
              <a:t>物理规模较小</a:t>
            </a:r>
            <a:r>
              <a:rPr lang="en-US"/>
              <a:t>的</a:t>
            </a:r>
            <a:r>
              <a:rPr b="1" lang="en-US" sz="1500"/>
              <a:t>物流</a:t>
            </a:r>
            <a:r>
              <a:rPr lang="en-US"/>
              <a:t>网点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模块一：业务介绍</a:t>
            </a:r>
            <a:endParaRPr/>
          </a:p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736600" y="1576925"/>
            <a:ext cx="6237300" cy="805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驿站的模式是怎么样的？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自营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合作</a:t>
            </a:r>
            <a:endParaRPr/>
          </a:p>
        </p:txBody>
      </p:sp>
      <p:sp>
        <p:nvSpPr>
          <p:cNvPr id="96" name="Google Shape;96;p11"/>
          <p:cNvSpPr txBox="1"/>
          <p:nvPr>
            <p:ph idx="2" type="body"/>
          </p:nvPr>
        </p:nvSpPr>
        <p:spPr>
          <a:xfrm>
            <a:off x="736600" y="97211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手机 APP 的业务意义</a:t>
            </a:r>
            <a:endParaRPr b="1" sz="2000"/>
          </a:p>
        </p:txBody>
      </p:sp>
      <p:pic>
        <p:nvPicPr>
          <p:cNvPr descr="图标&#10;&#10;描述已自动生成"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4768427"/>
            <a:ext cx="1684550" cy="16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2421150" y="5366575"/>
            <a:ext cx="6237300" cy="805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那 APP </a:t>
            </a:r>
            <a:r>
              <a:rPr lang="en-US"/>
              <a:t>解决了什么？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卡通人物&#10;&#10;描述已自动生成"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606" y="2741055"/>
            <a:ext cx="1523999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银行柜员原创表情包c位出道,快来pick一下!" id="100" name="Google Shape;10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9541" y="2411888"/>
            <a:ext cx="2447158" cy="203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银行人员矢量图免抠素材免费下载_觅元素51yuansu.com" id="101" name="Google Shape;10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3589" y="2619998"/>
            <a:ext cx="1269389" cy="17661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/>
          <p:nvPr/>
        </p:nvSpPr>
        <p:spPr>
          <a:xfrm>
            <a:off x="2223925" y="3113500"/>
            <a:ext cx="1003500" cy="1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flipH="1" rot="10800000">
            <a:off x="5316700" y="3113500"/>
            <a:ext cx="1665300" cy="1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5340425" y="3775525"/>
            <a:ext cx="1684500" cy="103500"/>
          </a:xfrm>
          <a:prstGeom prst="leftArrow">
            <a:avLst>
              <a:gd fmla="val 40048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2223925" y="3714125"/>
            <a:ext cx="962100" cy="10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 txBox="1"/>
          <p:nvPr/>
        </p:nvSpPr>
        <p:spPr>
          <a:xfrm>
            <a:off x="2306700" y="2699750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</a:t>
            </a:r>
            <a:endParaRPr/>
          </a:p>
        </p:txBody>
      </p:sp>
      <p:sp>
        <p:nvSpPr>
          <p:cNvPr id="107" name="Google Shape;107;p11"/>
          <p:cNvSpPr txBox="1"/>
          <p:nvPr/>
        </p:nvSpPr>
        <p:spPr>
          <a:xfrm>
            <a:off x="5500925" y="2702925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按手机号找货</a:t>
            </a:r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2306700" y="33753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一手交钱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模块一：业务介绍</a:t>
            </a:r>
            <a:endParaRPr/>
          </a:p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736600" y="960487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手机 APP 的业务意义</a:t>
            </a:r>
            <a:endParaRPr b="1" sz="2000"/>
          </a:p>
        </p:txBody>
      </p:sp>
      <p:sp>
        <p:nvSpPr>
          <p:cNvPr id="115" name="Google Shape;115;p12"/>
          <p:cNvSpPr txBox="1"/>
          <p:nvPr/>
        </p:nvSpPr>
        <p:spPr>
          <a:xfrm>
            <a:off x="3310225" y="3532650"/>
            <a:ext cx="595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/>
              <a:t>效率</a:t>
            </a:r>
            <a:endParaRPr b="1" sz="8600"/>
          </a:p>
        </p:txBody>
      </p:sp>
      <p:sp>
        <p:nvSpPr>
          <p:cNvPr id="116" name="Google Shape;116;p12"/>
          <p:cNvSpPr/>
          <p:nvPr/>
        </p:nvSpPr>
        <p:spPr>
          <a:xfrm>
            <a:off x="1755875" y="4535875"/>
            <a:ext cx="2265300" cy="87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工作的效率</a:t>
            </a:r>
            <a:endParaRPr b="1" sz="1600"/>
          </a:p>
        </p:txBody>
      </p:sp>
      <p:sp>
        <p:nvSpPr>
          <p:cNvPr id="117" name="Google Shape;117;p12"/>
          <p:cNvSpPr/>
          <p:nvPr/>
        </p:nvSpPr>
        <p:spPr>
          <a:xfrm>
            <a:off x="111457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多端</a:t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210482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找货</a:t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309507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上手</a:t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736600" y="4535875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收银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模块一：业务介绍</a:t>
            </a:r>
            <a:endParaRPr/>
          </a:p>
        </p:txBody>
      </p:sp>
      <p:sp>
        <p:nvSpPr>
          <p:cNvPr id="126" name="Google Shape;126;p13"/>
          <p:cNvSpPr txBox="1"/>
          <p:nvPr>
            <p:ph idx="2" type="body"/>
          </p:nvPr>
        </p:nvSpPr>
        <p:spPr>
          <a:xfrm>
            <a:off x="736600" y="960487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手机 APP 的业务意义</a:t>
            </a:r>
            <a:endParaRPr b="1" sz="2000"/>
          </a:p>
        </p:txBody>
      </p:sp>
      <p:sp>
        <p:nvSpPr>
          <p:cNvPr id="127" name="Google Shape;127;p13"/>
          <p:cNvSpPr txBox="1"/>
          <p:nvPr/>
        </p:nvSpPr>
        <p:spPr>
          <a:xfrm>
            <a:off x="3310225" y="3532650"/>
            <a:ext cx="595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/>
              <a:t>效率</a:t>
            </a:r>
            <a:endParaRPr b="1" sz="8600"/>
          </a:p>
        </p:txBody>
      </p:sp>
      <p:sp>
        <p:nvSpPr>
          <p:cNvPr id="128" name="Google Shape;128;p13"/>
          <p:cNvSpPr/>
          <p:nvPr/>
        </p:nvSpPr>
        <p:spPr>
          <a:xfrm>
            <a:off x="1755875" y="4535875"/>
            <a:ext cx="2265300" cy="87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工作的效率</a:t>
            </a:r>
            <a:endParaRPr b="1" sz="1600"/>
          </a:p>
        </p:txBody>
      </p:sp>
      <p:sp>
        <p:nvSpPr>
          <p:cNvPr id="129" name="Google Shape;129;p13"/>
          <p:cNvSpPr/>
          <p:nvPr/>
        </p:nvSpPr>
        <p:spPr>
          <a:xfrm>
            <a:off x="111457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多端</a:t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10482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找货</a:t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309507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上手</a:t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36600" y="4535875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收银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25" y="2239050"/>
            <a:ext cx="6090342" cy="317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925" y="855300"/>
            <a:ext cx="337185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模块一：业务介绍</a:t>
            </a:r>
            <a:endParaRPr/>
          </a:p>
        </p:txBody>
      </p:sp>
      <p:sp>
        <p:nvSpPr>
          <p:cNvPr id="140" name="Google Shape;140;p14"/>
          <p:cNvSpPr txBox="1"/>
          <p:nvPr>
            <p:ph idx="2" type="body"/>
          </p:nvPr>
        </p:nvSpPr>
        <p:spPr>
          <a:xfrm>
            <a:off x="736600" y="960487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手机 APP 的业务意义</a:t>
            </a:r>
            <a:endParaRPr b="1" sz="2000"/>
          </a:p>
        </p:txBody>
      </p:sp>
      <p:sp>
        <p:nvSpPr>
          <p:cNvPr id="141" name="Google Shape;141;p14"/>
          <p:cNvSpPr/>
          <p:nvPr/>
        </p:nvSpPr>
        <p:spPr>
          <a:xfrm>
            <a:off x="5048625" y="2317025"/>
            <a:ext cx="2265300" cy="87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开拓市场的效率</a:t>
            </a:r>
            <a:endParaRPr b="1" sz="1600"/>
          </a:p>
        </p:txBody>
      </p:sp>
      <p:sp>
        <p:nvSpPr>
          <p:cNvPr id="142" name="Google Shape;142;p14"/>
          <p:cNvSpPr/>
          <p:nvPr/>
        </p:nvSpPr>
        <p:spPr>
          <a:xfrm>
            <a:off x="8476500" y="4603025"/>
            <a:ext cx="2265300" cy="879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业务更新的效率</a:t>
            </a:r>
            <a:endParaRPr b="1" sz="1600"/>
          </a:p>
        </p:txBody>
      </p:sp>
      <p:sp>
        <p:nvSpPr>
          <p:cNvPr id="143" name="Google Shape;143;p14"/>
          <p:cNvSpPr txBox="1"/>
          <p:nvPr/>
        </p:nvSpPr>
        <p:spPr>
          <a:xfrm>
            <a:off x="3310225" y="3532650"/>
            <a:ext cx="595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/>
              <a:t>效率</a:t>
            </a:r>
            <a:endParaRPr b="1" sz="8600"/>
          </a:p>
        </p:txBody>
      </p:sp>
      <p:sp>
        <p:nvSpPr>
          <p:cNvPr id="144" name="Google Shape;144;p14"/>
          <p:cNvSpPr/>
          <p:nvPr/>
        </p:nvSpPr>
        <p:spPr>
          <a:xfrm>
            <a:off x="1755875" y="4535875"/>
            <a:ext cx="2265300" cy="87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工作的效率</a:t>
            </a:r>
            <a:endParaRPr b="1" sz="1600"/>
          </a:p>
        </p:txBody>
      </p:sp>
      <p:sp>
        <p:nvSpPr>
          <p:cNvPr id="145" name="Google Shape;145;p14"/>
          <p:cNvSpPr/>
          <p:nvPr/>
        </p:nvSpPr>
        <p:spPr>
          <a:xfrm>
            <a:off x="111457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多端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10482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找货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3095075" y="3532650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上手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736600" y="4535875"/>
            <a:ext cx="910200" cy="87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收银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048625" y="1344650"/>
            <a:ext cx="910200" cy="879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成本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6121625" y="1344650"/>
            <a:ext cx="910200" cy="879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合作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531775" y="3676300"/>
            <a:ext cx="910200" cy="879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热更新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9563425" y="3676300"/>
            <a:ext cx="910200" cy="8793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发版</a:t>
            </a:r>
            <a:endParaRPr/>
          </a:p>
        </p:txBody>
      </p:sp>
      <p:cxnSp>
        <p:nvCxnSpPr>
          <p:cNvPr id="153" name="Google Shape;153;p14"/>
          <p:cNvCxnSpPr>
            <a:endCxn id="152" idx="5"/>
          </p:cNvCxnSpPr>
          <p:nvPr/>
        </p:nvCxnSpPr>
        <p:spPr>
          <a:xfrm>
            <a:off x="9723229" y="3816929"/>
            <a:ext cx="617100" cy="609900"/>
          </a:xfrm>
          <a:prstGeom prst="straightConnector1">
            <a:avLst/>
          </a:prstGeom>
          <a:noFill/>
          <a:ln cap="flat" cmpd="sng" w="28575">
            <a:solidFill>
              <a:srgbClr val="EE4D2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>
            <a:endCxn id="152" idx="3"/>
          </p:cNvCxnSpPr>
          <p:nvPr/>
        </p:nvCxnSpPr>
        <p:spPr>
          <a:xfrm flipH="1">
            <a:off x="9696721" y="3806429"/>
            <a:ext cx="667800" cy="620400"/>
          </a:xfrm>
          <a:prstGeom prst="straightConnector1">
            <a:avLst/>
          </a:prstGeom>
          <a:noFill/>
          <a:ln cap="flat" cmpd="sng" w="28575">
            <a:solidFill>
              <a:srgbClr val="EE4D2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模块二：跨平台技术和 RN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736600" y="1432100"/>
            <a:ext cx="6237300" cy="805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跨平台无外乎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实现 UI（控件，动画，手势或者事件，渲染等）跨平台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/>
              <a:t>利用平台能力</a:t>
            </a:r>
            <a:endParaRPr/>
          </a:p>
        </p:txBody>
      </p:sp>
      <p:sp>
        <p:nvSpPr>
          <p:cNvPr id="161" name="Google Shape;161;p15"/>
          <p:cNvSpPr txBox="1"/>
          <p:nvPr>
            <p:ph idx="2" type="body"/>
          </p:nvPr>
        </p:nvSpPr>
        <p:spPr>
          <a:xfrm>
            <a:off x="733425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什么是跨平台</a:t>
            </a:r>
            <a:endParaRPr b="1" sz="2000"/>
          </a:p>
        </p:txBody>
      </p:sp>
      <p:sp>
        <p:nvSpPr>
          <p:cNvPr id="162" name="Google Shape;162;p15"/>
          <p:cNvSpPr txBox="1"/>
          <p:nvPr>
            <p:ph idx="3" type="body"/>
          </p:nvPr>
        </p:nvSpPr>
        <p:spPr>
          <a:xfrm>
            <a:off x="733425" y="2455543"/>
            <a:ext cx="5057700" cy="2711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跨平台的常见技术方案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Webview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	H5 （混合开发）Ionic Cordova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Web 技术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React Native, Weex, UniApp 等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Flutter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75" y="1432100"/>
            <a:ext cx="5180967" cy="43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模块二：跨平台技术和 RN</a:t>
            </a:r>
            <a:endParaRPr/>
          </a:p>
        </p:txBody>
      </p:sp>
      <p:sp>
        <p:nvSpPr>
          <p:cNvPr id="169" name="Google Shape;169;p16"/>
          <p:cNvSpPr txBox="1"/>
          <p:nvPr>
            <p:ph idx="2" type="body"/>
          </p:nvPr>
        </p:nvSpPr>
        <p:spPr>
          <a:xfrm>
            <a:off x="736600" y="982562"/>
            <a:ext cx="5057700" cy="4398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RN通信</a:t>
            </a:r>
            <a:endParaRPr b="1" sz="2000"/>
          </a:p>
        </p:txBody>
      </p:sp>
      <p:sp>
        <p:nvSpPr>
          <p:cNvPr id="170" name="Google Shape;170;p16"/>
          <p:cNvSpPr/>
          <p:nvPr/>
        </p:nvSpPr>
        <p:spPr>
          <a:xfrm>
            <a:off x="4864100" y="2044700"/>
            <a:ext cx="1181100" cy="1130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Native</a:t>
            </a:r>
            <a:endParaRPr b="1" sz="1700"/>
          </a:p>
        </p:txBody>
      </p:sp>
      <p:sp>
        <p:nvSpPr>
          <p:cNvPr id="171" name="Google Shape;171;p16"/>
          <p:cNvSpPr/>
          <p:nvPr/>
        </p:nvSpPr>
        <p:spPr>
          <a:xfrm>
            <a:off x="7112000" y="4597400"/>
            <a:ext cx="1181100" cy="1130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C++</a:t>
            </a:r>
            <a:endParaRPr b="1" sz="1800"/>
          </a:p>
        </p:txBody>
      </p:sp>
      <p:sp>
        <p:nvSpPr>
          <p:cNvPr id="172" name="Google Shape;172;p16"/>
          <p:cNvSpPr/>
          <p:nvPr/>
        </p:nvSpPr>
        <p:spPr>
          <a:xfrm>
            <a:off x="2781300" y="4597400"/>
            <a:ext cx="1181100" cy="1130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React</a:t>
            </a:r>
            <a:endParaRPr b="1" sz="1800"/>
          </a:p>
        </p:txBody>
      </p:sp>
      <p:sp>
        <p:nvSpPr>
          <p:cNvPr id="173" name="Google Shape;173;p16"/>
          <p:cNvSpPr/>
          <p:nvPr/>
        </p:nvSpPr>
        <p:spPr>
          <a:xfrm>
            <a:off x="4356075" y="5054600"/>
            <a:ext cx="2375100" cy="216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rot="2920023">
            <a:off x="5933259" y="3653585"/>
            <a:ext cx="1880582" cy="21617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rot="-3084343">
            <a:off x="3410863" y="3653735"/>
            <a:ext cx="1720739" cy="21603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 rot="2878538">
            <a:off x="6760524" y="3407841"/>
            <a:ext cx="825458" cy="446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JNI</a:t>
            </a:r>
            <a:endParaRPr sz="1700"/>
          </a:p>
        </p:txBody>
      </p:sp>
      <p:sp>
        <p:nvSpPr>
          <p:cNvPr id="177" name="Google Shape;177;p16"/>
          <p:cNvSpPr txBox="1"/>
          <p:nvPr/>
        </p:nvSpPr>
        <p:spPr>
          <a:xfrm>
            <a:off x="5156200" y="4635500"/>
            <a:ext cx="10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JSC/JSI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