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c46f300e2_2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ec46f300e2_2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050867cfd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050867cfd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08e15cf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08e15cf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命名规律：Observable+创建该子类的方法名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08e15cf0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08e15cf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08e15cf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08e15cf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08e15cf0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08e15cf0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08e15cf04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008e15cf04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08e15cf0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08e15cf0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0fbe7c24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0fbe7c24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df33b7673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edf33b767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08e15cf04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最原始的订阅事件从MyActivity开始，沿着Obsevable往上游传递，事件源头处理完任务后，通知给最上游的Observer，然后依次通知下游的观察者，沿着Observer链条往下游传递，直到MyObserver。</a:t>
            </a:r>
            <a:endParaRPr/>
          </a:p>
        </p:txBody>
      </p:sp>
      <p:sp>
        <p:nvSpPr>
          <p:cNvPr id="261" name="Google Shape;261;g1008e15cf04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050867a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050867a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08e15cf04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1008e15cf04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0fbe7c24b_2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线程切换发生在订阅过程中，所以</a:t>
            </a:r>
            <a:r>
              <a:rPr lang="en">
                <a:solidFill>
                  <a:schemeClr val="dk1"/>
                </a:solidFill>
              </a:rPr>
              <a:t>看起来</a:t>
            </a:r>
            <a:r>
              <a:rPr lang="en"/>
              <a:t>多个subscribeOn()的情况下只有第一个会生效，除了第一个subscribeOn的</a:t>
            </a:r>
            <a:r>
              <a:rPr lang="en">
                <a:solidFill>
                  <a:schemeClr val="dk1"/>
                </a:solidFill>
              </a:rPr>
              <a:t>线程切换</a:t>
            </a:r>
            <a:r>
              <a:rPr lang="en"/>
              <a:t>效果会被下一个subscribeOn给覆盖</a:t>
            </a:r>
            <a:endParaRPr/>
          </a:p>
        </p:txBody>
      </p:sp>
      <p:sp>
        <p:nvSpPr>
          <p:cNvPr id="276" name="Google Shape;276;g100fbe7c24b_2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08e15cf0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08e15cf0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08e15cf04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和</a:t>
            </a:r>
            <a:r>
              <a:rPr b="1" lang="en"/>
              <a:t>observableSubscribeOn</a:t>
            </a:r>
            <a:r>
              <a:rPr lang="en"/>
              <a:t>不同</a:t>
            </a:r>
            <a:r>
              <a:rPr b="1" lang="en"/>
              <a:t>，ObservableObserveOn</a:t>
            </a:r>
            <a:r>
              <a:rPr lang="en"/>
              <a:t>订阅的时候还没有切换线程</a:t>
            </a:r>
            <a:endParaRPr/>
          </a:p>
        </p:txBody>
      </p:sp>
      <p:sp>
        <p:nvSpPr>
          <p:cNvPr id="291" name="Google Shape;291;g1008e15cf04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0fbe7c24b_2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observeOn()的</a:t>
            </a:r>
            <a:r>
              <a:rPr lang="en"/>
              <a:t>线程切换发生在onNext的时候</a:t>
            </a:r>
            <a:endParaRPr/>
          </a:p>
        </p:txBody>
      </p:sp>
      <p:sp>
        <p:nvSpPr>
          <p:cNvPr id="298" name="Google Shape;298;g100fbe7c24b_2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08e15cf04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RxJava帮我们把线程池搞定了</a:t>
            </a:r>
            <a:endParaRPr/>
          </a:p>
        </p:txBody>
      </p:sp>
      <p:sp>
        <p:nvSpPr>
          <p:cNvPr id="305" name="Google Shape;305;g1008e15cf04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08e15cf04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利用Handler机制</a:t>
            </a:r>
            <a:endParaRPr/>
          </a:p>
        </p:txBody>
      </p:sp>
      <p:sp>
        <p:nvSpPr>
          <p:cNvPr id="312" name="Google Shape;312;g1008e15cf04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08e15cf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08e15cf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08e15cf04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008e15cf04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008e15cf04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1008e15cf04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d51076bc3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d51076bc3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050867a1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050867a1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df33b7673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使用</a:t>
            </a:r>
            <a:r>
              <a:rPr b="1" lang="en" sz="1400">
                <a:solidFill>
                  <a:schemeClr val="dk1"/>
                </a:solidFill>
              </a:rPr>
              <a:t>可观察序列</a:t>
            </a:r>
            <a:r>
              <a:rPr lang="en" sz="1400">
                <a:solidFill>
                  <a:schemeClr val="dk1"/>
                </a:solidFill>
              </a:rPr>
              <a:t>(observable sequences)组成的一个</a:t>
            </a:r>
            <a:r>
              <a:rPr b="1" lang="en" sz="1400">
                <a:solidFill>
                  <a:schemeClr val="dk1"/>
                </a:solidFill>
              </a:rPr>
              <a:t>异步</a:t>
            </a:r>
            <a:r>
              <a:rPr lang="en" sz="1400">
                <a:solidFill>
                  <a:schemeClr val="dk1"/>
                </a:solidFill>
              </a:rPr>
              <a:t>(asynchronous)的、</a:t>
            </a:r>
            <a:r>
              <a:rPr b="1" lang="en" sz="1400">
                <a:solidFill>
                  <a:schemeClr val="dk1"/>
                </a:solidFill>
              </a:rPr>
              <a:t>基于事件</a:t>
            </a:r>
            <a:r>
              <a:rPr lang="en" sz="1400">
                <a:solidFill>
                  <a:schemeClr val="dk1"/>
                </a:solidFill>
              </a:rPr>
              <a:t>(event-based)的</a:t>
            </a:r>
            <a:r>
              <a:rPr b="1" lang="en" sz="1400">
                <a:solidFill>
                  <a:schemeClr val="dk1"/>
                </a:solidFill>
              </a:rPr>
              <a:t>响应式</a:t>
            </a:r>
            <a:r>
              <a:rPr lang="en" sz="1400">
                <a:solidFill>
                  <a:schemeClr val="dk1"/>
                </a:solidFill>
              </a:rPr>
              <a:t>编程框架。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48" name="Google Shape;148;gedf33b7673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d51076bc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5" name="Google Shape;155;gfd51076bc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050867a1a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050867a1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优点：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可读性强，线性代码逻辑，没有接口回调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方便创建异步任务，不用担心线程管理、线程池等细节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方便创建与时间相关的任务，比如每1s发送一次网络请求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自带背压支持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配合RxLife等库绑定生命周期，解决内存泄漏问题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缺点：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不低的学习成本，响应式 + 函数式编程思想 + 大量操作符 + 难读的</a:t>
            </a:r>
            <a:r>
              <a:rPr lang="en">
                <a:solidFill>
                  <a:schemeClr val="dk1"/>
                </a:solidFill>
              </a:rPr>
              <a:t>官方文档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需要一些特殊处理来</a:t>
            </a:r>
            <a:r>
              <a:rPr lang="en">
                <a:solidFill>
                  <a:schemeClr val="dk1"/>
                </a:solidFill>
              </a:rPr>
              <a:t>处理空值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df33b7673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根据需求灵活使用操作符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edf33b7673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d51076bc3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d51076bc3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df33b7673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df33b7673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561108" y="2156378"/>
            <a:ext cx="8052955" cy="1059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61108" y="3215551"/>
            <a:ext cx="8052955" cy="4191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0" y="4328516"/>
            <a:ext cx="9144000" cy="843559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554558" y="488414"/>
            <a:ext cx="8397213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552450" y="57150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552450" y="1074075"/>
            <a:ext cx="4678052" cy="6041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550069" y="736922"/>
            <a:ext cx="3793331" cy="329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3" type="body"/>
          </p:nvPr>
        </p:nvSpPr>
        <p:spPr>
          <a:xfrm>
            <a:off x="550069" y="1841660"/>
            <a:ext cx="3793331" cy="329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4" type="body"/>
          </p:nvPr>
        </p:nvSpPr>
        <p:spPr>
          <a:xfrm>
            <a:off x="550067" y="3041603"/>
            <a:ext cx="3793332" cy="329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790912" y="4805089"/>
            <a:ext cx="205242" cy="19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70" name="Google Shape;70;p15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52450" y="47625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552450" y="985966"/>
            <a:ext cx="805837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790912" y="4805089"/>
            <a:ext cx="205242" cy="19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801304" y="988995"/>
            <a:ext cx="3232953" cy="3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973505" y="988995"/>
            <a:ext cx="3248876" cy="3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552450" y="57150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90912" y="4805089"/>
            <a:ext cx="205242" cy="19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" name="Google Shape;80;p17"/>
          <p:cNvCxnSpPr/>
          <p:nvPr/>
        </p:nvCxnSpPr>
        <p:spPr>
          <a:xfrm>
            <a:off x="554558" y="488414"/>
            <a:ext cx="8397213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81" name="Google Shape;81;p17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552450" y="57150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973505" y="1739763"/>
            <a:ext cx="3248876" cy="26137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790912" y="4805089"/>
            <a:ext cx="205242" cy="19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801304" y="988995"/>
            <a:ext cx="3232953" cy="3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body"/>
          </p:nvPr>
        </p:nvSpPr>
        <p:spPr>
          <a:xfrm>
            <a:off x="4973505" y="988995"/>
            <a:ext cx="3248876" cy="3598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88" name="Google Shape;88;p18"/>
          <p:cNvCxnSpPr/>
          <p:nvPr/>
        </p:nvCxnSpPr>
        <p:spPr>
          <a:xfrm>
            <a:off x="554558" y="488414"/>
            <a:ext cx="8397213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552450" y="2786971"/>
            <a:ext cx="3886200" cy="17140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552450" y="47625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790912" y="4805089"/>
            <a:ext cx="205242" cy="19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" name="Google Shape;94;p19"/>
          <p:cNvCxnSpPr/>
          <p:nvPr/>
        </p:nvCxnSpPr>
        <p:spPr>
          <a:xfrm>
            <a:off x="554558" y="488414"/>
            <a:ext cx="8397213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95" name="Google Shape;95;p19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790912" y="4805089"/>
            <a:ext cx="205242" cy="19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 1" showMasterSp="0">
  <p:cSld name="3_Sub Titles and Conten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21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552450" y="1074075"/>
            <a:ext cx="4678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550069" y="736922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3" type="body"/>
          </p:nvPr>
        </p:nvSpPr>
        <p:spPr>
          <a:xfrm>
            <a:off x="550069" y="1841660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4" type="body"/>
          </p:nvPr>
        </p:nvSpPr>
        <p:spPr>
          <a:xfrm>
            <a:off x="550067" y="3041603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108" name="Google Shape;108;p21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52450" y="47625"/>
            <a:ext cx="8058370" cy="435433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52450" y="985966"/>
            <a:ext cx="805837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790912" y="4805089"/>
            <a:ext cx="205242" cy="1981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13"/>
          <p:cNvCxnSpPr/>
          <p:nvPr/>
        </p:nvCxnSpPr>
        <p:spPr>
          <a:xfrm>
            <a:off x="554558" y="488414"/>
            <a:ext cx="8397213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71131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4294967295" type="ctrTitle"/>
          </p:nvPr>
        </p:nvSpPr>
        <p:spPr>
          <a:xfrm>
            <a:off x="561095" y="2071203"/>
            <a:ext cx="80529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lang="en" sz="3300"/>
              <a:t>RxJava2 使用与</a:t>
            </a:r>
            <a:r>
              <a:rPr b="0" lang="en" sz="3300"/>
              <a:t>原理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 txBox="1"/>
          <p:nvPr>
            <p:ph idx="4294967295" type="subTitle"/>
          </p:nvPr>
        </p:nvSpPr>
        <p:spPr>
          <a:xfrm>
            <a:off x="561100" y="3215549"/>
            <a:ext cx="80529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/>
          <a:p>
            <a:pPr indent="-254000" lvl="0" marL="2540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767171"/>
                </a:solidFill>
              </a:rPr>
              <a:t>Supply Chain Android</a:t>
            </a:r>
            <a:endParaRPr sz="1500">
              <a:solidFill>
                <a:srgbClr val="767171"/>
              </a:solidFill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3857100" y="3672025"/>
            <a:ext cx="14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7171"/>
                </a:solidFill>
              </a:rPr>
              <a:t>张楷文</a:t>
            </a:r>
            <a:endParaRPr>
              <a:solidFill>
                <a:srgbClr val="76717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7171"/>
                </a:solidFill>
              </a:rPr>
              <a:t>2021.11.10</a:t>
            </a:r>
            <a:endParaRPr>
              <a:solidFill>
                <a:srgbClr val="76717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create() &amp; subscribe()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775" y="569025"/>
            <a:ext cx="3977800" cy="457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create() &amp; subscribe()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688" y="584500"/>
            <a:ext cx="8591816" cy="434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create() &amp; subscribe() </a:t>
            </a:r>
            <a:r>
              <a:rPr b="1" lang="en" sz="1800">
                <a:solidFill>
                  <a:schemeClr val="dk1"/>
                </a:solidFill>
              </a:rPr>
              <a:t>源码分析</a:t>
            </a:r>
            <a:endParaRPr b="1" sz="1800"/>
          </a:p>
        </p:txBody>
      </p:sp>
      <p:sp>
        <p:nvSpPr>
          <p:cNvPr id="213" name="Google Shape;213;p34"/>
          <p:cNvSpPr/>
          <p:nvPr/>
        </p:nvSpPr>
        <p:spPr>
          <a:xfrm>
            <a:off x="3401575" y="2148300"/>
            <a:ext cx="2271900" cy="8469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3375475" y="2337025"/>
            <a:ext cx="233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源码分析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r>
              <a:rPr lang="en"/>
              <a:t>()</a:t>
            </a:r>
            <a:endParaRPr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542625"/>
            <a:ext cx="6143205" cy="460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r>
              <a:rPr lang="en"/>
              <a:t>()</a:t>
            </a:r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6545850" y="1181175"/>
            <a:ext cx="22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create() -&gt; subscribe()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525075"/>
            <a:ext cx="5449401" cy="45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map</a:t>
            </a:r>
            <a:r>
              <a:rPr lang="en"/>
              <a:t>()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6042325" y="1181175"/>
            <a:ext cx="31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create() -&gt; map() - &gt;subscribe()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558325"/>
            <a:ext cx="4374577" cy="45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map</a:t>
            </a:r>
            <a:r>
              <a:rPr b="1" lang="en" sz="1800">
                <a:solidFill>
                  <a:schemeClr val="dk1"/>
                </a:solidFill>
              </a:rPr>
              <a:t>() 源码分析</a:t>
            </a:r>
            <a:endParaRPr b="1" sz="1800"/>
          </a:p>
        </p:txBody>
      </p:sp>
      <p:sp>
        <p:nvSpPr>
          <p:cNvPr id="240" name="Google Shape;240;p38"/>
          <p:cNvSpPr/>
          <p:nvPr/>
        </p:nvSpPr>
        <p:spPr>
          <a:xfrm>
            <a:off x="3401575" y="2148300"/>
            <a:ext cx="2271900" cy="8469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41" name="Google Shape;241;p38"/>
          <p:cNvSpPr txBox="1"/>
          <p:nvPr/>
        </p:nvSpPr>
        <p:spPr>
          <a:xfrm>
            <a:off x="3375475" y="2337025"/>
            <a:ext cx="233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源码分析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RxJava</a:t>
            </a:r>
            <a:r>
              <a:rPr b="1" lang="en" sz="1800">
                <a:solidFill>
                  <a:schemeClr val="dk1"/>
                </a:solidFill>
              </a:rPr>
              <a:t>线程切换源码分析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47" name="Google Shape;247;p39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48" name="Google Shape;248;p39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 03</a:t>
            </a:r>
            <a:r>
              <a:rPr b="1" lang="e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954225" y="2745200"/>
            <a:ext cx="233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线程切换源码分析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4095100" y="1724975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subscribeOn()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observeOn</a:t>
            </a:r>
            <a:r>
              <a:rPr b="1" lang="en" sz="1500">
                <a:solidFill>
                  <a:srgbClr val="434343"/>
                </a:solidFill>
              </a:rPr>
              <a:t>()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subscribeOn() &amp; observeOn()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1261835" y="132456"/>
            <a:ext cx="254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534725"/>
            <a:ext cx="6362496" cy="460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subscribeOn() &amp; observeOn()</a:t>
            </a:r>
            <a:endParaRPr/>
          </a:p>
        </p:txBody>
      </p:sp>
      <p:sp>
        <p:nvSpPr>
          <p:cNvPr id="264" name="Google Shape;264;p41"/>
          <p:cNvSpPr txBox="1"/>
          <p:nvPr/>
        </p:nvSpPr>
        <p:spPr>
          <a:xfrm>
            <a:off x="4291800" y="1181175"/>
            <a:ext cx="48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create() -&gt; subscribeOn() - &gt; observeOn() -&gt; subscribe()</a:t>
            </a: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5" y="542600"/>
            <a:ext cx="3548766" cy="46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目录</a:t>
            </a:r>
            <a:endParaRPr sz="1800"/>
          </a:p>
        </p:txBody>
      </p:sp>
      <p:sp>
        <p:nvSpPr>
          <p:cNvPr id="125" name="Google Shape;125;p24"/>
          <p:cNvSpPr/>
          <p:nvPr/>
        </p:nvSpPr>
        <p:spPr>
          <a:xfrm>
            <a:off x="955675" y="1447850"/>
            <a:ext cx="2264700" cy="17943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1664500" y="2079250"/>
            <a:ext cx="9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目录</a:t>
            </a:r>
            <a:r>
              <a:rPr b="1" lang="e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3622075" y="2726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675350" y="14478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365325" y="1391450"/>
            <a:ext cx="263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RxJava简介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3675350" y="21936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365325" y="2137250"/>
            <a:ext cx="334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create() &amp; subscribe()源码分析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675350" y="29394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4365325" y="2883050"/>
            <a:ext cx="433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map() &amp; subscribeOn() &amp; observeOn()源码分析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subscribeOn()</a:t>
            </a:r>
            <a:endParaRPr/>
          </a:p>
        </p:txBody>
      </p:sp>
      <p:sp>
        <p:nvSpPr>
          <p:cNvPr id="271" name="Google Shape;271;p42"/>
          <p:cNvSpPr txBox="1"/>
          <p:nvPr/>
        </p:nvSpPr>
        <p:spPr>
          <a:xfrm>
            <a:off x="1261835" y="132456"/>
            <a:ext cx="254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2"/>
          <p:cNvSpPr txBox="1"/>
          <p:nvPr/>
        </p:nvSpPr>
        <p:spPr>
          <a:xfrm>
            <a:off x="844475" y="7682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ObservableSubscribeOn#subscribeActual()</a:t>
            </a:r>
            <a:endParaRPr b="1"/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00" y="1643325"/>
            <a:ext cx="8839203" cy="2338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subscribeOn()</a:t>
            </a:r>
            <a:endParaRPr/>
          </a:p>
        </p:txBody>
      </p:sp>
      <p:sp>
        <p:nvSpPr>
          <p:cNvPr id="279" name="Google Shape;279;p43"/>
          <p:cNvSpPr txBox="1"/>
          <p:nvPr/>
        </p:nvSpPr>
        <p:spPr>
          <a:xfrm>
            <a:off x="1261835" y="132456"/>
            <a:ext cx="254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844475" y="7682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</a:t>
            </a:r>
            <a:r>
              <a:rPr b="1" lang="en"/>
              <a:t>bservableSubscribeOn#</a:t>
            </a:r>
            <a:r>
              <a:rPr b="1" lang="en"/>
              <a:t>SubscribeTask</a:t>
            </a:r>
            <a:endParaRPr b="1"/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5" y="1247100"/>
            <a:ext cx="5748137" cy="36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subscribe</a:t>
            </a:r>
            <a:r>
              <a:rPr b="1" lang="en" sz="1800">
                <a:solidFill>
                  <a:schemeClr val="dk1"/>
                </a:solidFill>
              </a:rPr>
              <a:t>On()源码分析</a:t>
            </a:r>
            <a:endParaRPr b="1" sz="1800"/>
          </a:p>
        </p:txBody>
      </p:sp>
      <p:sp>
        <p:nvSpPr>
          <p:cNvPr id="287" name="Google Shape;287;p44"/>
          <p:cNvSpPr/>
          <p:nvPr/>
        </p:nvSpPr>
        <p:spPr>
          <a:xfrm>
            <a:off x="3401575" y="2148300"/>
            <a:ext cx="2271900" cy="8469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88" name="Google Shape;288;p44"/>
          <p:cNvSpPr txBox="1"/>
          <p:nvPr/>
        </p:nvSpPr>
        <p:spPr>
          <a:xfrm>
            <a:off x="3375475" y="2337025"/>
            <a:ext cx="233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源码分析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observe</a:t>
            </a:r>
            <a:r>
              <a:rPr lang="en"/>
              <a:t>On()</a:t>
            </a:r>
            <a:endParaRPr/>
          </a:p>
        </p:txBody>
      </p:sp>
      <p:sp>
        <p:nvSpPr>
          <p:cNvPr id="294" name="Google Shape;294;p45"/>
          <p:cNvSpPr txBox="1"/>
          <p:nvPr/>
        </p:nvSpPr>
        <p:spPr>
          <a:xfrm>
            <a:off x="418525" y="897800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ObservableObserveOn</a:t>
            </a:r>
            <a:r>
              <a:rPr b="1" lang="en"/>
              <a:t>#</a:t>
            </a:r>
            <a:r>
              <a:rPr b="1" lang="en"/>
              <a:t>subscribeActual()</a:t>
            </a:r>
            <a:endParaRPr b="1"/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525" y="1584075"/>
            <a:ext cx="8467302" cy="25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observeOn()</a:t>
            </a:r>
            <a:endParaRPr/>
          </a:p>
        </p:txBody>
      </p:sp>
      <p:sp>
        <p:nvSpPr>
          <p:cNvPr id="301" name="Google Shape;301;p46"/>
          <p:cNvSpPr txBox="1"/>
          <p:nvPr/>
        </p:nvSpPr>
        <p:spPr>
          <a:xfrm>
            <a:off x="512900" y="8820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ObserveOnObserver</a:t>
            </a:r>
            <a:r>
              <a:rPr b="1" lang="en"/>
              <a:t>#onNext()</a:t>
            </a:r>
            <a:endParaRPr b="1"/>
          </a:p>
        </p:txBody>
      </p:sp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00" y="1521200"/>
            <a:ext cx="6312374" cy="23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observeOn()</a:t>
            </a:r>
            <a:endParaRPr/>
          </a:p>
        </p:txBody>
      </p:sp>
      <p:sp>
        <p:nvSpPr>
          <p:cNvPr id="308" name="Google Shape;308;p47"/>
          <p:cNvSpPr txBox="1"/>
          <p:nvPr/>
        </p:nvSpPr>
        <p:spPr>
          <a:xfrm>
            <a:off x="552450" y="79722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NewThreadWorker</a:t>
            </a:r>
            <a:r>
              <a:rPr b="1" lang="en"/>
              <a:t>#</a:t>
            </a:r>
            <a:r>
              <a:rPr b="1" lang="en"/>
              <a:t>scheduleActual</a:t>
            </a:r>
            <a:r>
              <a:rPr b="1" lang="en"/>
              <a:t>()</a:t>
            </a:r>
            <a:endParaRPr b="1"/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0" y="1365550"/>
            <a:ext cx="9030298" cy="32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AndroidSchedulers.mainThread()</a:t>
            </a:r>
            <a:endParaRPr/>
          </a:p>
        </p:txBody>
      </p:sp>
      <p:sp>
        <p:nvSpPr>
          <p:cNvPr id="315" name="Google Shape;315;p48"/>
          <p:cNvSpPr txBox="1"/>
          <p:nvPr/>
        </p:nvSpPr>
        <p:spPr>
          <a:xfrm>
            <a:off x="512900" y="748375"/>
            <a:ext cx="38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AndroidSchedulers</a:t>
            </a:r>
            <a:r>
              <a:rPr b="1" lang="en"/>
              <a:t>#</a:t>
            </a:r>
            <a:r>
              <a:rPr b="1" lang="en"/>
              <a:t>MainHolder</a:t>
            </a:r>
            <a:endParaRPr b="1"/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50" y="1282275"/>
            <a:ext cx="8013684" cy="355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observeOn()</a:t>
            </a:r>
            <a:r>
              <a:rPr b="1" lang="en" sz="1800">
                <a:solidFill>
                  <a:schemeClr val="dk1"/>
                </a:solidFill>
              </a:rPr>
              <a:t>源码分析</a:t>
            </a:r>
            <a:endParaRPr b="1" sz="1800"/>
          </a:p>
        </p:txBody>
      </p:sp>
      <p:sp>
        <p:nvSpPr>
          <p:cNvPr id="322" name="Google Shape;322;p49"/>
          <p:cNvSpPr/>
          <p:nvPr/>
        </p:nvSpPr>
        <p:spPr>
          <a:xfrm>
            <a:off x="3401575" y="2148300"/>
            <a:ext cx="2271900" cy="8469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323" name="Google Shape;323;p49"/>
          <p:cNvSpPr txBox="1"/>
          <p:nvPr/>
        </p:nvSpPr>
        <p:spPr>
          <a:xfrm>
            <a:off x="3375475" y="2337025"/>
            <a:ext cx="233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源码分析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RxJava-装饰器模式</a:t>
            </a:r>
            <a:endParaRPr/>
          </a:p>
        </p:txBody>
      </p:sp>
      <p:pic>
        <p:nvPicPr>
          <p:cNvPr id="329" name="Google Shape;3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613" y="922050"/>
            <a:ext cx="8621974" cy="352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RxJava-装饰器模式</a:t>
            </a:r>
            <a:endParaRPr/>
          </a:p>
        </p:txBody>
      </p:sp>
      <p:pic>
        <p:nvPicPr>
          <p:cNvPr id="335" name="Google Shape;33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198" y="1153050"/>
            <a:ext cx="4104800" cy="37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1"/>
          <p:cNvSpPr txBox="1"/>
          <p:nvPr/>
        </p:nvSpPr>
        <p:spPr>
          <a:xfrm>
            <a:off x="2660538" y="622638"/>
            <a:ext cx="38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操作符 - 装饰器模式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RxJava简介</a:t>
            </a:r>
            <a:endParaRPr b="1" sz="1800"/>
          </a:p>
        </p:txBody>
      </p:sp>
      <p:sp>
        <p:nvSpPr>
          <p:cNvPr id="140" name="Google Shape;140;p25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 01</a:t>
            </a:r>
            <a:r>
              <a:rPr b="1" lang="e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RxJava简介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3292025" y="27909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简介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039450" y="1770675"/>
            <a:ext cx="3716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RxJava是什么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RxJava历史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RxJava优缺点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/>
          <p:nvPr/>
        </p:nvSpPr>
        <p:spPr>
          <a:xfrm>
            <a:off x="1801525" y="2668425"/>
            <a:ext cx="54744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0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sz="11200">
              <a:solidFill>
                <a:srgbClr val="EE4D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52"/>
          <p:cNvSpPr txBox="1"/>
          <p:nvPr/>
        </p:nvSpPr>
        <p:spPr>
          <a:xfrm>
            <a:off x="3460375" y="1309569"/>
            <a:ext cx="39363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600"/>
              <a:buFont typeface="Arial"/>
              <a:buNone/>
            </a:pPr>
            <a:r>
              <a:rPr b="1" i="0" lang="en" sz="6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i="0" sz="6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2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RxJava2 使用与原</a:t>
            </a:r>
            <a:r>
              <a:rPr lang="en">
                <a:solidFill>
                  <a:schemeClr val="dk1"/>
                </a:solidFill>
              </a:rPr>
              <a:t>理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RxJava是什么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065" y="1501415"/>
            <a:ext cx="7363874" cy="21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RxJava的历史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993500" y="1032451"/>
            <a:ext cx="6064800" cy="18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59" name="Google Shape;159;p27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25" y="815788"/>
            <a:ext cx="8689501" cy="3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RxJava优缺点</a:t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>
            <a:off x="1879150" y="976000"/>
            <a:ext cx="1572600" cy="6711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优点    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854775" y="976000"/>
            <a:ext cx="1572600" cy="6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缺点    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823675" y="1873575"/>
            <a:ext cx="3716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可读性强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一行代码线程切换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解决回调地狱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生命周期管理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Retrofit等集成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783425" y="1873575"/>
            <a:ext cx="412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学习成本（大量操作符、官方文档晦涩）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需要特殊空值处理</a:t>
            </a:r>
            <a:endParaRPr b="1" sz="1500">
              <a:solidFill>
                <a:srgbClr val="434343"/>
              </a:solidFill>
            </a:endParaRPr>
          </a:p>
        </p:txBody>
      </p:sp>
      <p:cxnSp>
        <p:nvCxnSpPr>
          <p:cNvPr id="170" name="Google Shape;170;p28"/>
          <p:cNvCxnSpPr/>
          <p:nvPr/>
        </p:nvCxnSpPr>
        <p:spPr>
          <a:xfrm flipH="1">
            <a:off x="4147113" y="976000"/>
            <a:ext cx="15900" cy="278760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8"/>
          <p:cNvSpPr txBox="1"/>
          <p:nvPr/>
        </p:nvSpPr>
        <p:spPr>
          <a:xfrm>
            <a:off x="276135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操作符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552460" y="619256"/>
            <a:ext cx="2546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975" y="526000"/>
            <a:ext cx="4405849" cy="45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RxJava使用与源码分析</a:t>
            </a:r>
            <a:endParaRPr b="1" sz="1800"/>
          </a:p>
        </p:txBody>
      </p:sp>
      <p:sp>
        <p:nvSpPr>
          <p:cNvPr id="184" name="Google Shape;184;p30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</a:rPr>
              <a:t> 02</a:t>
            </a:r>
            <a:r>
              <a:rPr b="1" lang="en">
                <a:solidFill>
                  <a:srgbClr val="FFFFFF"/>
                </a:solidFill>
              </a:rPr>
              <a:t> 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        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954225" y="2745200"/>
            <a:ext cx="233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基本使用与源码分析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095100" y="1724975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create() &amp; subscribe()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map()</a:t>
            </a:r>
            <a:endParaRPr b="1" sz="1500">
              <a:solidFill>
                <a:srgbClr val="434343"/>
              </a:solidFill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/>
              <a:t>create() &amp; subscribe()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5559250" y="1069850"/>
            <a:ext cx="3246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创建Observervable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创建Observer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订阅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589350"/>
            <a:ext cx="4702690" cy="434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