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77" r:id="rId6"/>
    <p:sldId id="282" r:id="rId7"/>
    <p:sldId id="284" r:id="rId8"/>
    <p:sldId id="262" r:id="rId9"/>
    <p:sldId id="281" r:id="rId10"/>
    <p:sldId id="260" r:id="rId11"/>
    <p:sldId id="261" r:id="rId12"/>
    <p:sldId id="279" r:id="rId13"/>
    <p:sldId id="280" r:id="rId14"/>
    <p:sldId id="263" r:id="rId15"/>
    <p:sldId id="286" r:id="rId16"/>
    <p:sldId id="293" r:id="rId17"/>
    <p:sldId id="294" r:id="rId18"/>
    <p:sldId id="295" r:id="rId19"/>
    <p:sldId id="292" r:id="rId20"/>
    <p:sldId id="264" r:id="rId21"/>
    <p:sldId id="265" r:id="rId22"/>
    <p:sldId id="291" r:id="rId23"/>
    <p:sldId id="296" r:id="rId24"/>
    <p:sldId id="297" r:id="rId25"/>
    <p:sldId id="298" r:id="rId26"/>
    <p:sldId id="276" r:id="rId27"/>
    <p:sldId id="278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讲完了业务，来讲</a:t>
            </a:r>
            <a:r>
              <a:rPr lang="en-US" altLang="zh-CN"/>
              <a:t>App</a:t>
            </a:r>
            <a:r>
              <a:rPr lang="zh-CN" altLang="en-US"/>
              <a:t>上为了支持业务做的模块划分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讲完了业务，来讲</a:t>
            </a:r>
            <a:r>
              <a:rPr lang="en-US" altLang="zh-CN"/>
              <a:t>App</a:t>
            </a:r>
            <a:r>
              <a:rPr lang="zh-CN" altLang="en-US"/>
              <a:t>上为了支持业务做的模块划分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讲完了业务，来讲</a:t>
            </a:r>
            <a:r>
              <a:rPr lang="en-US" altLang="zh-CN"/>
              <a:t>App</a:t>
            </a:r>
            <a:r>
              <a:rPr lang="zh-CN" altLang="en-US"/>
              <a:t>上为了支持业务做的模块划分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en-US" altLang="zh-CN"/>
              <a:t>mvp</a:t>
            </a:r>
            <a:r>
              <a:rPr lang="zh-CN" altLang="en-US"/>
              <a:t>模式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持续重构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" name="Google Shape;366;p2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" name="Google Shape;366;p2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介绍业务过程中带点技术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常规快递，归纳为一个包裹的奇妙之旅；介绍包裹 </a:t>
            </a:r>
            <a:r>
              <a:rPr lang="en-US" altLang="zh-CN"/>
              <a:t>fleet order</a:t>
            </a:r>
            <a:endParaRPr lang="zh-CN" altLang="en-US"/>
          </a:p>
          <a:p>
            <a:r>
              <a:rPr lang="zh-CN" altLang="en-US"/>
              <a:t>名词介绍：</a:t>
            </a:r>
            <a:r>
              <a:rPr lang="en-US" altLang="zh-CN"/>
              <a:t>wharehouse: cb/</a:t>
            </a:r>
            <a:r>
              <a:rPr lang="zh-CN" altLang="en-US"/>
              <a:t>自营，</a:t>
            </a:r>
            <a:r>
              <a:rPr lang="en-US" altLang="zh-CN"/>
              <a:t>fm hub/soc/lm hub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名词介绍：</a:t>
            </a:r>
            <a:r>
              <a:rPr lang="en-US" altLang="zh-CN"/>
              <a:t>p2p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讲完了业务，再讲</a:t>
            </a:r>
            <a:r>
              <a:rPr lang="en-US" altLang="zh-CN"/>
              <a:t>App</a:t>
            </a:r>
            <a:r>
              <a:rPr lang="zh-CN" altLang="en-US"/>
              <a:t>上为了支持业务做的模块划分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业务模块、基础模块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讲完了业务，来讲</a:t>
            </a:r>
            <a:r>
              <a:rPr lang="en-US" altLang="zh-CN"/>
              <a:t>App</a:t>
            </a:r>
            <a:r>
              <a:rPr lang="zh-CN" altLang="en-US"/>
              <a:t>上为了支持业务做的模块划分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讲完了业务，来讲</a:t>
            </a:r>
            <a:r>
              <a:rPr lang="en-US" altLang="zh-CN"/>
              <a:t>App</a:t>
            </a:r>
            <a:r>
              <a:rPr lang="zh-CN" altLang="en-US"/>
              <a:t>上为了支持业务做的模块划分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0" descr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1" y="819670"/>
            <a:ext cx="1322585" cy="187268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748144" y="2875171"/>
            <a:ext cx="10737274" cy="1412230"/>
          </a:xfrm>
          <a:prstGeom prst="rect">
            <a:avLst/>
          </a:prstGeom>
        </p:spPr>
        <p:txBody>
          <a:bodyPr lIns="45699" tIns="45699" rIns="45699" bIns="45699"/>
          <a:lstStyle>
            <a:lvl1pPr algn="ctr">
              <a:defRPr sz="4400" b="0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48144" y="4287401"/>
            <a:ext cx="10737274" cy="558801"/>
          </a:xfrm>
          <a:prstGeom prst="rect">
            <a:avLst/>
          </a:prstGeom>
        </p:spPr>
        <p:txBody>
          <a:bodyPr lIns="45699" tIns="45699" rIns="45699" bIns="45699"/>
          <a:lstStyle>
            <a:lvl1pPr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000">
                <a:solidFill>
                  <a:srgbClr val="767171"/>
                </a:solidFill>
              </a:defRPr>
            </a:lvl1pPr>
            <a:lvl2pPr marL="346075" indent="0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000">
                <a:solidFill>
                  <a:srgbClr val="767171"/>
                </a:solidFill>
              </a:defRPr>
            </a:lvl2pPr>
            <a:lvl3pPr marL="346075" indent="339725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000">
                <a:solidFill>
                  <a:srgbClr val="767171"/>
                </a:solidFill>
              </a:defRPr>
            </a:lvl3pPr>
            <a:lvl4pPr marL="346075" indent="682625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000">
                <a:solidFill>
                  <a:srgbClr val="767171"/>
                </a:solidFill>
              </a:defRPr>
            </a:lvl4pPr>
            <a:lvl5pPr marL="346075" indent="1025525" algn="ctr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 sz="2000">
                <a:solidFill>
                  <a:srgbClr val="76717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Google Shape;18;p2"/>
          <p:cNvSpPr/>
          <p:nvPr/>
        </p:nvSpPr>
        <p:spPr>
          <a:xfrm>
            <a:off x="0" y="5771355"/>
            <a:ext cx="12192000" cy="1124745"/>
          </a:xfrm>
          <a:prstGeom prst="rect">
            <a:avLst/>
          </a:prstGeom>
          <a:solidFill>
            <a:srgbClr val="EE4D2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90000"/>
              </a:lnSpc>
              <a:defRPr sz="2400"/>
            </a:pP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3_Sub Titles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21;p3"/>
          <p:cNvSpPr/>
          <p:nvPr/>
        </p:nvSpPr>
        <p:spPr>
          <a:xfrm>
            <a:off x="739410" y="651219"/>
            <a:ext cx="11196284" cy="1"/>
          </a:xfrm>
          <a:prstGeom prst="line">
            <a:avLst/>
          </a:prstGeom>
          <a:ln w="50800">
            <a:solidFill>
              <a:srgbClr val="EE4D2D"/>
            </a:solidFill>
          </a:ln>
        </p:spPr>
        <p:txBody>
          <a:bodyPr lIns="45719" rIns="45719"/>
          <a:lstStyle/>
          <a:p/>
        </p:txBody>
      </p:sp>
      <p:sp>
        <p:nvSpPr>
          <p:cNvPr id="3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736600" y="76200"/>
            <a:ext cx="10744493" cy="58057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36600" y="1432100"/>
            <a:ext cx="6237403" cy="805575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733425" y="982562"/>
            <a:ext cx="5057775" cy="439739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b="1">
                <a:solidFill>
                  <a:srgbClr val="EE4D2D"/>
                </a:solidFill>
              </a:defRPr>
            </a:pPr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4"/>
          </p:nvPr>
        </p:nvSpPr>
        <p:spPr>
          <a:xfrm>
            <a:off x="733425" y="2455546"/>
            <a:ext cx="5057775" cy="439738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b="1">
                <a:solidFill>
                  <a:srgbClr val="EE4D2D"/>
                </a:solidFill>
              </a:defRPr>
            </a:pPr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733423" y="4055471"/>
            <a:ext cx="5057776" cy="439738"/>
          </a:xfrm>
          <a:prstGeom prst="rect">
            <a:avLst/>
          </a:prstGeom>
        </p:spPr>
        <p:txBody>
          <a:bodyPr anchor="ctr"/>
          <a:lstStyle/>
          <a:p>
            <a:pPr marL="0" indent="0">
              <a:buClrTx/>
              <a:buSzTx/>
              <a:buNone/>
              <a:defRPr b="1">
                <a:solidFill>
                  <a:srgbClr val="EE4D2D"/>
                </a:solidFill>
              </a:defRPr>
            </a:pP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40" name="shopee-logo-en.png" descr="shopee-logo-en.png"/>
          <p:cNvPicPr>
            <a:picLocks noChangeAspect="1"/>
          </p:cNvPicPr>
          <p:nvPr/>
        </p:nvPicPr>
        <p:blipFill>
          <a:blip r:embed="rId2"/>
          <a:srcRect r="71131"/>
          <a:stretch>
            <a:fillRect/>
          </a:stretch>
        </p:blipFill>
        <p:spPr>
          <a:xfrm>
            <a:off x="207873" y="202579"/>
            <a:ext cx="450504" cy="49416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4_Multipl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36600" y="3715961"/>
            <a:ext cx="5181600" cy="2285453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33500" indent="-304800">
              <a:defRPr sz="1600"/>
            </a:lvl4pPr>
            <a:lvl5pPr marL="1678940" indent="-307340"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50" name="Google Shape;21;p3"/>
          <p:cNvSpPr/>
          <p:nvPr/>
        </p:nvSpPr>
        <p:spPr>
          <a:xfrm>
            <a:off x="739410" y="651219"/>
            <a:ext cx="11196284" cy="1"/>
          </a:xfrm>
          <a:prstGeom prst="line">
            <a:avLst/>
          </a:prstGeom>
          <a:ln w="50800">
            <a:solidFill>
              <a:srgbClr val="EE4D2D"/>
            </a:solidFill>
          </a:ln>
        </p:spPr>
        <p:txBody>
          <a:bodyPr lIns="45719" rIns="45719"/>
          <a:lstStyle/>
          <a:p/>
        </p:txBody>
      </p:sp>
      <p:pic>
        <p:nvPicPr>
          <p:cNvPr id="51" name="shopee-logo-en.png" descr="shopee-logo-en.png"/>
          <p:cNvPicPr>
            <a:picLocks noChangeAspect="1"/>
          </p:cNvPicPr>
          <p:nvPr/>
        </p:nvPicPr>
        <p:blipFill>
          <a:blip r:embed="rId2"/>
          <a:srcRect r="71131"/>
          <a:stretch>
            <a:fillRect/>
          </a:stretch>
        </p:blipFill>
        <p:spPr>
          <a:xfrm>
            <a:off x="207873" y="202579"/>
            <a:ext cx="450504" cy="49416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Comparison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68405" y="1318660"/>
            <a:ext cx="4310604" cy="47983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000" b="1">
                <a:solidFill>
                  <a:srgbClr val="EE4D2D"/>
                </a:solidFill>
              </a:defRPr>
            </a:lvl1pPr>
            <a:lvl2pPr marL="0" indent="457200">
              <a:buClrTx/>
              <a:buSzTx/>
              <a:buNone/>
              <a:defRPr sz="2000" b="1">
                <a:solidFill>
                  <a:srgbClr val="EE4D2D"/>
                </a:solidFill>
              </a:defRPr>
            </a:lvl2pPr>
            <a:lvl3pPr marL="0" indent="914400">
              <a:buClrTx/>
              <a:buSzTx/>
              <a:buNone/>
              <a:defRPr sz="2000" b="1">
                <a:solidFill>
                  <a:srgbClr val="EE4D2D"/>
                </a:solidFill>
              </a:defRPr>
            </a:lvl3pPr>
            <a:lvl4pPr marL="0" indent="1371600">
              <a:buClrTx/>
              <a:buSzTx/>
              <a:buNone/>
              <a:defRPr sz="2000" b="1">
                <a:solidFill>
                  <a:srgbClr val="EE4D2D"/>
                </a:solidFill>
              </a:defRPr>
            </a:lvl4pPr>
            <a:lvl5pPr marL="0" indent="1828800">
              <a:buClrTx/>
              <a:buSzTx/>
              <a:buNone/>
              <a:defRPr sz="2000" b="1">
                <a:solidFill>
                  <a:srgbClr val="EE4D2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631341" y="1318660"/>
            <a:ext cx="4331834" cy="47983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000" b="1">
                <a:solidFill>
                  <a:srgbClr val="EE4D2D"/>
                </a:solidFill>
              </a:defRPr>
            </a:pPr>
          </a:p>
        </p:txBody>
      </p:sp>
      <p:sp>
        <p:nvSpPr>
          <p:cNvPr id="6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736600" y="76200"/>
            <a:ext cx="10744493" cy="58057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62" name="Google Shape;21;p3"/>
          <p:cNvSpPr/>
          <p:nvPr/>
        </p:nvSpPr>
        <p:spPr>
          <a:xfrm>
            <a:off x="739410" y="651219"/>
            <a:ext cx="11196284" cy="1"/>
          </a:xfrm>
          <a:prstGeom prst="line">
            <a:avLst/>
          </a:prstGeom>
          <a:ln w="50800">
            <a:solidFill>
              <a:srgbClr val="EE4D2D"/>
            </a:solidFill>
          </a:ln>
        </p:spPr>
        <p:txBody>
          <a:bodyPr lIns="45719" rIns="45719"/>
          <a:lstStyle/>
          <a:p/>
        </p:txBody>
      </p:sp>
      <p:pic>
        <p:nvPicPr>
          <p:cNvPr id="63" name="shopee-logo-en.png" descr="shopee-logo-en.png"/>
          <p:cNvPicPr>
            <a:picLocks noChangeAspect="1"/>
          </p:cNvPicPr>
          <p:nvPr/>
        </p:nvPicPr>
        <p:blipFill>
          <a:blip r:embed="rId2"/>
          <a:srcRect r="71131"/>
          <a:stretch>
            <a:fillRect/>
          </a:stretch>
        </p:blipFill>
        <p:spPr>
          <a:xfrm>
            <a:off x="207873" y="202579"/>
            <a:ext cx="450504" cy="49416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6_Comparison(Numb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736600" y="76200"/>
            <a:ext cx="10744493" cy="58057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31340" y="2319684"/>
            <a:ext cx="4331834" cy="3484983"/>
          </a:xfrm>
          <a:prstGeom prst="rect">
            <a:avLst/>
          </a:prstGeom>
        </p:spPr>
        <p:txBody>
          <a:bodyPr/>
          <a:lstStyle>
            <a:lvl1pPr marL="347980" indent="-347980">
              <a:buAutoNum type="arabicPeriod"/>
              <a:defRPr sz="1100"/>
            </a:lvl1pPr>
            <a:lvl2pPr marL="0" indent="346075">
              <a:buSzTx/>
              <a:buNone/>
              <a:defRPr sz="1100"/>
            </a:lvl2pPr>
            <a:lvl3pPr marL="0" indent="685800">
              <a:buSzTx/>
              <a:buNone/>
              <a:defRPr sz="1100"/>
            </a:lvl3pPr>
            <a:lvl4pPr marL="0" indent="1028700">
              <a:buSzTx/>
              <a:buNone/>
              <a:defRPr sz="1100"/>
            </a:lvl4pPr>
            <a:lvl5pPr marL="0" indent="1371600">
              <a:buSzTx/>
              <a:buNone/>
              <a:defRPr sz="1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7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68405" y="1318660"/>
            <a:ext cx="4310604" cy="47983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000" b="1">
                <a:solidFill>
                  <a:srgbClr val="EE4D2D"/>
                </a:solidFill>
              </a:defRPr>
            </a:pPr>
          </a:p>
        </p:txBody>
      </p:sp>
      <p:sp>
        <p:nvSpPr>
          <p:cNvPr id="74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631341" y="1318660"/>
            <a:ext cx="4331834" cy="47983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000" b="1">
                <a:solidFill>
                  <a:srgbClr val="EE4D2D"/>
                </a:solidFill>
              </a:defRPr>
            </a:pPr>
          </a:p>
        </p:txBody>
      </p:sp>
      <p:sp>
        <p:nvSpPr>
          <p:cNvPr id="75" name="Google Shape;21;p3"/>
          <p:cNvSpPr/>
          <p:nvPr/>
        </p:nvSpPr>
        <p:spPr>
          <a:xfrm>
            <a:off x="739410" y="651219"/>
            <a:ext cx="11196284" cy="1"/>
          </a:xfrm>
          <a:prstGeom prst="line">
            <a:avLst/>
          </a:prstGeom>
          <a:ln w="50800">
            <a:solidFill>
              <a:srgbClr val="EE4D2D"/>
            </a:solidFill>
          </a:ln>
        </p:spPr>
        <p:txBody>
          <a:bodyPr lIns="45719" rIns="45719"/>
          <a:lstStyle/>
          <a:p/>
        </p:txBody>
      </p:sp>
      <p:pic>
        <p:nvPicPr>
          <p:cNvPr id="76" name="shopee-logo-en.png" descr="shopee-logo-en.png"/>
          <p:cNvPicPr>
            <a:picLocks noChangeAspect="1"/>
          </p:cNvPicPr>
          <p:nvPr/>
        </p:nvPicPr>
        <p:blipFill>
          <a:blip r:embed="rId2"/>
          <a:srcRect r="71131"/>
          <a:stretch>
            <a:fillRect/>
          </a:stretch>
        </p:blipFill>
        <p:spPr>
          <a:xfrm>
            <a:off x="207873" y="202579"/>
            <a:ext cx="450504" cy="49416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36600" y="63500"/>
            <a:ext cx="10744493" cy="580578"/>
          </a:xfrm>
          <a:prstGeom prst="rect">
            <a:avLst/>
          </a:prstGeom>
          <a:ln w="12700">
            <a:miter lim="400000"/>
          </a:ln>
        </p:spPr>
        <p:txBody>
          <a:bodyPr lIns="68574" tIns="68574" rIns="68574" bIns="68574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36600" y="1314622"/>
            <a:ext cx="10744493" cy="4351339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21216" y="6406785"/>
            <a:ext cx="273656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5" name="Google Shape;21;p3"/>
          <p:cNvSpPr/>
          <p:nvPr/>
        </p:nvSpPr>
        <p:spPr>
          <a:xfrm>
            <a:off x="739410" y="651219"/>
            <a:ext cx="11196284" cy="1"/>
          </a:xfrm>
          <a:prstGeom prst="line">
            <a:avLst/>
          </a:prstGeom>
          <a:ln w="50800">
            <a:solidFill>
              <a:srgbClr val="EE4D2D"/>
            </a:solidFill>
          </a:ln>
        </p:spPr>
        <p:txBody>
          <a:bodyPr lIns="45719" rIns="45719"/>
          <a:lstStyle/>
          <a:p/>
        </p:txBody>
      </p:sp>
      <p:pic>
        <p:nvPicPr>
          <p:cNvPr id="6" name="shopee-logo-en.png" descr="shopee-logo-en.png"/>
          <p:cNvPicPr>
            <a:picLocks noChangeAspect="1"/>
          </p:cNvPicPr>
          <p:nvPr/>
        </p:nvPicPr>
        <p:blipFill>
          <a:blip r:embed="rId8"/>
          <a:srcRect r="71131"/>
          <a:stretch>
            <a:fillRect/>
          </a:stretch>
        </p:blipFill>
        <p:spPr>
          <a:xfrm>
            <a:off x="207873" y="202579"/>
            <a:ext cx="450504" cy="49416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1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lvl1pPr marL="346075" marR="0" indent="-34607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6600"/>
        </a:buClr>
        <a:buSzPct val="100000"/>
        <a:buFontTx/>
        <a:buChar char="▪"/>
        <a:defRPr sz="18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L="685800" marR="0" indent="-33972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6600"/>
        </a:buClr>
        <a:buSzPct val="100000"/>
        <a:buFontTx/>
        <a:buChar char="o"/>
        <a:defRPr sz="18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L="1029970" marR="0" indent="-34417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6600"/>
        </a:buClr>
        <a:buSzPct val="100000"/>
        <a:buFontTx/>
        <a:buChar char="•"/>
        <a:defRPr sz="18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L="1371600" marR="0" indent="-3429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6600"/>
        </a:buClr>
        <a:buSzPct val="100000"/>
        <a:buFontTx/>
        <a:buChar char="•"/>
        <a:defRPr sz="18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L="1717675" marR="0" indent="-346075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6600"/>
        </a:buClr>
        <a:buSzPct val="100000"/>
        <a:buFontTx/>
        <a:buChar char="•"/>
        <a:defRPr sz="18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L="2514600" marR="0" indent="-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6600"/>
        </a:buClr>
        <a:buSzPct val="100000"/>
        <a:buFontTx/>
        <a:buChar char="•"/>
        <a:defRPr sz="18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L="2971800" marR="0" indent="-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6600"/>
        </a:buClr>
        <a:buSzPct val="100000"/>
        <a:buFontTx/>
        <a:buChar char="•"/>
        <a:defRPr sz="18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L="3429000" marR="0" indent="-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6600"/>
        </a:buClr>
        <a:buSzPct val="100000"/>
        <a:buFontTx/>
        <a:buChar char="•"/>
        <a:defRPr sz="18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L="3886200" marR="0" indent="-228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rgbClr val="FF6600"/>
        </a:buClr>
        <a:buSzPct val="100000"/>
        <a:buFontTx/>
        <a:buChar char="•"/>
        <a:defRPr sz="1800" b="0" i="0" u="none" strike="noStrike" cap="none" spc="0" baseline="0">
          <a:solidFill>
            <a:srgbClr val="000000"/>
          </a:solidFill>
          <a:uFillTx/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1"/>
          <p:cNvSpPr txBox="1">
            <a:spLocks noGrp="1"/>
          </p:cNvSpPr>
          <p:nvPr>
            <p:ph type="ctrTitle"/>
          </p:nvPr>
        </p:nvSpPr>
        <p:spPr>
          <a:xfrm>
            <a:off x="748143" y="2875171"/>
            <a:ext cx="10737275" cy="14122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Shopee Express Driver App </a:t>
            </a:r>
            <a:r>
              <a:rPr lang="zh-CN" altLang="en-US"/>
              <a:t>介绍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ooter Placeholder 17"/>
          <p:cNvSpPr txBox="1"/>
          <p:nvPr/>
        </p:nvSpPr>
        <p:spPr>
          <a:xfrm>
            <a:off x="4084320" y="6406785"/>
            <a:ext cx="402336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Private &amp; Confidential</a:t>
            </a:r>
          </a:p>
        </p:txBody>
      </p:sp>
      <p:sp>
        <p:nvSpPr>
          <p:cNvPr id="182" name="Content Placeholder 4"/>
          <p:cNvSpPr txBox="1"/>
          <p:nvPr/>
        </p:nvSpPr>
        <p:spPr>
          <a:xfrm>
            <a:off x="9081135" y="1849120"/>
            <a:ext cx="2914015" cy="4006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pPr marL="346075" indent="-346075">
              <a:buClr>
                <a:srgbClr val="FF6600"/>
              </a:buClr>
              <a:buSzPct val="100000"/>
              <a:buChar char="▪"/>
              <a:defRPr sz="1600"/>
            </a:pPr>
            <a:r>
              <a:rPr lang="en-US"/>
              <a:t>pickup </a:t>
            </a:r>
            <a:r>
              <a:rPr lang="zh-CN" altLang="en-US"/>
              <a:t>模块在经过几次大的改版后，整体流程如左图</a:t>
            </a:r>
            <a:endParaRPr lang="zh-CN" altLang="en-US"/>
          </a:p>
          <a:p>
            <a:pPr marL="346075" indent="-346075">
              <a:buClr>
                <a:srgbClr val="FF6600"/>
              </a:buClr>
              <a:buSzPct val="100000"/>
              <a:buChar char="▪"/>
              <a:defRPr sz="1600"/>
            </a:pPr>
          </a:p>
          <a:p>
            <a:pPr marL="346075" indent="-346075">
              <a:buClr>
                <a:srgbClr val="FF6600"/>
              </a:buClr>
              <a:buSzPct val="100000"/>
              <a:buChar char="▪"/>
              <a:defRPr sz="1600"/>
            </a:pPr>
            <a:r>
              <a:rPr lang="zh-CN"/>
              <a:t>虽然改版次数最多，但交互尚未稳定，还有大改的可能</a:t>
            </a:r>
            <a:endParaRPr lang="zh-CN"/>
          </a:p>
        </p:txBody>
      </p:sp>
      <p:sp>
        <p:nvSpPr>
          <p:cNvPr id="183" name="Title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业务模块介绍 </a:t>
            </a:r>
            <a:r>
              <a:rPr lang="en-US" altLang="zh-CN"/>
              <a:t>- pickup </a:t>
            </a:r>
            <a:r>
              <a:rPr lang="zh-CN" altLang="en-US"/>
              <a:t>页面跳转</a:t>
            </a:r>
            <a:endParaRPr lang="zh-CN" altLang="en-US"/>
          </a:p>
        </p:txBody>
      </p:sp>
      <p:sp>
        <p:nvSpPr>
          <p:cNvPr id="185" name="Rectangle 11"/>
          <p:cNvSpPr/>
          <p:nvPr/>
        </p:nvSpPr>
        <p:spPr>
          <a:xfrm>
            <a:off x="5460372" y="1575152"/>
            <a:ext cx="157658" cy="1366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04E1C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189" name="Slide Number Placeholder 18"/>
          <p:cNvSpPr txBox="1">
            <a:spLocks noGrp="1"/>
          </p:cNvSpPr>
          <p:nvPr>
            <p:ph type="sldNum" sz="quarter" idx="2"/>
          </p:nvPr>
        </p:nvSpPr>
        <p:spPr>
          <a:xfrm>
            <a:off x="11805974" y="6406785"/>
            <a:ext cx="188898" cy="2642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图片 2" descr="pickup_navig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230" y="858520"/>
            <a:ext cx="7980680" cy="55479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ooter Placeholder 17"/>
          <p:cNvSpPr txBox="1"/>
          <p:nvPr/>
        </p:nvSpPr>
        <p:spPr>
          <a:xfrm>
            <a:off x="4084320" y="6406785"/>
            <a:ext cx="402336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Private &amp; Confidential</a:t>
            </a:r>
          </a:p>
        </p:txBody>
      </p:sp>
      <p:sp>
        <p:nvSpPr>
          <p:cNvPr id="183" name="Title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业务模块介绍 </a:t>
            </a:r>
            <a:r>
              <a:rPr lang="en-US" altLang="zh-CN"/>
              <a:t>- pickup scan </a:t>
            </a:r>
            <a:r>
              <a:rPr lang="zh-CN" altLang="en-US"/>
              <a:t>类图</a:t>
            </a:r>
            <a:endParaRPr lang="zh-CN" altLang="en-US"/>
          </a:p>
        </p:txBody>
      </p:sp>
      <p:sp>
        <p:nvSpPr>
          <p:cNvPr id="185" name="Rectangle 11"/>
          <p:cNvSpPr/>
          <p:nvPr/>
        </p:nvSpPr>
        <p:spPr>
          <a:xfrm>
            <a:off x="5460372" y="1575152"/>
            <a:ext cx="157658" cy="1366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200">
                <a:solidFill>
                  <a:srgbClr val="F04E1C"/>
                </a:solidFill>
                <a:latin typeface="Roboto"/>
                <a:ea typeface="Roboto"/>
                <a:cs typeface="Roboto"/>
                <a:sym typeface="Roboto"/>
              </a:defRPr>
            </a:pPr>
          </a:p>
        </p:txBody>
      </p:sp>
      <p:sp>
        <p:nvSpPr>
          <p:cNvPr id="189" name="Slide Number Placeholder 18"/>
          <p:cNvSpPr txBox="1">
            <a:spLocks noGrp="1"/>
          </p:cNvSpPr>
          <p:nvPr>
            <p:ph type="sldNum" sz="quarter" idx="2"/>
          </p:nvPr>
        </p:nvSpPr>
        <p:spPr>
          <a:xfrm>
            <a:off x="11805974" y="6406785"/>
            <a:ext cx="188898" cy="2642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4" name="图片 3" descr="pickup_scan_cla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0" y="1482090"/>
            <a:ext cx="10058400" cy="38931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Footer Placeholder 17"/>
          <p:cNvSpPr txBox="1"/>
          <p:nvPr/>
        </p:nvSpPr>
        <p:spPr>
          <a:xfrm>
            <a:off x="4084320" y="6406785"/>
            <a:ext cx="402336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Private &amp; Confidential</a:t>
            </a:r>
          </a:p>
        </p:txBody>
      </p:sp>
      <p:sp>
        <p:nvSpPr>
          <p:cNvPr id="182" name="Content Placeholder 4"/>
          <p:cNvSpPr txBox="1"/>
          <p:nvPr/>
        </p:nvSpPr>
        <p:spPr>
          <a:xfrm>
            <a:off x="8303895" y="1849120"/>
            <a:ext cx="2444750" cy="400685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 lnSpcReduction="10000"/>
          </a:bodyPr>
          <a:lstStyle/>
          <a:p>
            <a:pPr marL="346075" indent="-346075">
              <a:buClr>
                <a:srgbClr val="FF6600"/>
              </a:buClr>
              <a:buSzPct val="100000"/>
              <a:buChar char="▪"/>
              <a:defRPr sz="1600"/>
            </a:pPr>
            <a:r>
              <a:rPr lang="zh-CN"/>
              <a:t>目前 </a:t>
            </a:r>
            <a:r>
              <a:rPr lang="en-US" altLang="zh-CN"/>
              <a:t>lm/lh/p2p </a:t>
            </a:r>
            <a:r>
              <a:rPr lang="zh-CN" altLang="en-US"/>
              <a:t>模块在操作流程上较为相似，流程可简单归纳为左图</a:t>
            </a:r>
            <a:endParaRPr lang="zh-CN" altLang="en-US"/>
          </a:p>
          <a:p>
            <a:pPr marL="346075" indent="-346075">
              <a:buClr>
                <a:srgbClr val="FF6600"/>
              </a:buClr>
              <a:buSzPct val="100000"/>
              <a:buChar char="▪"/>
              <a:defRPr sz="1600"/>
            </a:pPr>
          </a:p>
          <a:p>
            <a:pPr marL="346075" indent="-346075">
              <a:buClr>
                <a:srgbClr val="FF6600"/>
              </a:buClr>
              <a:buSzPct val="100000"/>
              <a:buChar char="▪"/>
              <a:defRPr sz="1600"/>
            </a:pPr>
            <a:r>
              <a:rPr lang="en-US"/>
              <a:t>Onhold </a:t>
            </a:r>
            <a:r>
              <a:rPr lang="zh-CN" altLang="en-US"/>
              <a:t>流程在 </a:t>
            </a:r>
            <a:r>
              <a:rPr lang="en-US" altLang="zh-CN"/>
              <a:t>onhold </a:t>
            </a:r>
            <a:r>
              <a:rPr lang="zh-CN" altLang="en-US"/>
              <a:t>配置工具需求后较为稳定</a:t>
            </a:r>
            <a:endParaRPr lang="zh-CN" altLang="en-US"/>
          </a:p>
          <a:p>
            <a:pPr marL="346075" indent="-346075">
              <a:buClr>
                <a:srgbClr val="FF6600"/>
              </a:buClr>
              <a:buSzPct val="100000"/>
              <a:buChar char="▪"/>
              <a:defRPr sz="1600"/>
            </a:pPr>
          </a:p>
          <a:p>
            <a:pPr marL="346075" indent="-346075">
              <a:buClr>
                <a:srgbClr val="FF6600"/>
              </a:buClr>
              <a:buSzPct val="100000"/>
              <a:buChar char="▪"/>
              <a:defRPr sz="1600"/>
            </a:pPr>
            <a:r>
              <a:rPr lang="en-US"/>
              <a:t>POD </a:t>
            </a:r>
            <a:r>
              <a:rPr lang="zh-CN" altLang="en-US"/>
              <a:t>流程在 </a:t>
            </a:r>
            <a:r>
              <a:rPr lang="en-US" altLang="zh-CN"/>
              <a:t>POD </a:t>
            </a:r>
            <a:r>
              <a:rPr lang="zh-CN" altLang="en-US"/>
              <a:t>配置工具需求后预计也能趋于稳定</a:t>
            </a:r>
            <a:endParaRPr lang="zh-CN" altLang="en-US"/>
          </a:p>
          <a:p>
            <a:pPr marL="346075" indent="-346075">
              <a:buClr>
                <a:srgbClr val="FF6600"/>
              </a:buClr>
              <a:buSzPct val="100000"/>
              <a:buChar char="▪"/>
              <a:defRPr sz="1600"/>
            </a:pPr>
            <a:endParaRPr lang="zh-CN" altLang="en-US"/>
          </a:p>
          <a:p>
            <a:pPr marL="346075" indent="-346075">
              <a:buClr>
                <a:srgbClr val="FF6600"/>
              </a:buClr>
              <a:buSzPct val="100000"/>
              <a:buChar char="▪"/>
              <a:defRPr sz="1600"/>
            </a:pPr>
            <a:r>
              <a:rPr lang="en-US" altLang="zh-CN"/>
              <a:t>Onhold </a:t>
            </a:r>
            <a:r>
              <a:rPr lang="zh-CN" altLang="en-US"/>
              <a:t>流程可进一步归入 </a:t>
            </a:r>
            <a:r>
              <a:rPr lang="en-US" altLang="zh-CN"/>
              <a:t>POD </a:t>
            </a:r>
            <a:r>
              <a:rPr lang="zh-CN" altLang="en-US"/>
              <a:t>流程中</a:t>
            </a:r>
            <a:endParaRPr lang="zh-CN" altLang="en-US"/>
          </a:p>
        </p:txBody>
      </p:sp>
      <p:sp>
        <p:nvSpPr>
          <p:cNvPr id="183" name="Title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业务模块介绍 </a:t>
            </a:r>
            <a:r>
              <a:rPr lang="en-US" altLang="zh-CN"/>
              <a:t>- lm/lh/p2p </a:t>
            </a:r>
            <a:r>
              <a:rPr lang="zh-CN" altLang="en-US"/>
              <a:t>页面跳转</a:t>
            </a:r>
            <a:endParaRPr lang="zh-CN" altLang="en-US"/>
          </a:p>
        </p:txBody>
      </p:sp>
      <p:sp>
        <p:nvSpPr>
          <p:cNvPr id="187" name="Text Placeholder 2"/>
          <p:cNvSpPr>
            <a:spLocks noGrp="1"/>
          </p:cNvSpPr>
          <p:nvPr>
            <p:ph type="body" idx="13"/>
          </p:nvPr>
        </p:nvSpPr>
        <p:spPr>
          <a:xfrm>
            <a:off x="736687" y="939760"/>
            <a:ext cx="3633877" cy="49766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100" b="1">
                <a:solidFill>
                  <a:srgbClr val="EE4D2D"/>
                </a:solidFill>
              </a:defRPr>
            </a:lvl1pPr>
          </a:lstStyle>
          <a:p>
            <a:r>
              <a:rPr lang="en-US"/>
              <a:t>lm/lh/p2p </a:t>
            </a:r>
            <a:r>
              <a:rPr lang="zh-CN" altLang="en-US"/>
              <a:t>业务页面跳转</a:t>
            </a:r>
            <a:endParaRPr lang="zh-CN" altLang="en-US"/>
          </a:p>
        </p:txBody>
      </p:sp>
      <p:sp>
        <p:nvSpPr>
          <p:cNvPr id="189" name="Slide Number Placeholder 18"/>
          <p:cNvSpPr txBox="1">
            <a:spLocks noGrp="1"/>
          </p:cNvSpPr>
          <p:nvPr>
            <p:ph type="sldNum" sz="quarter" idx="2"/>
          </p:nvPr>
        </p:nvSpPr>
        <p:spPr>
          <a:xfrm>
            <a:off x="11805974" y="6406785"/>
            <a:ext cx="188898" cy="2642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图片 2" descr="general_navig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75" y="1720215"/>
            <a:ext cx="7080885" cy="41357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业务模块介绍 </a:t>
            </a:r>
            <a:r>
              <a:rPr lang="en-US" altLang="zh-CN">
                <a:sym typeface="+mn-ea"/>
              </a:rPr>
              <a:t>- POD </a:t>
            </a:r>
            <a:r>
              <a:rPr lang="zh-CN" altLang="en-US">
                <a:sym typeface="+mn-ea"/>
              </a:rPr>
              <a:t>流程 </a:t>
            </a:r>
            <a:r>
              <a:rPr lang="en-US" altLang="zh-CN">
                <a:sym typeface="+mn-ea"/>
              </a:rPr>
              <a:t>- pickup</a:t>
            </a:r>
            <a:endParaRPr lang="en-US" altLang="zh-CN"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1415" y="1485900"/>
            <a:ext cx="7328535" cy="3886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业务模块介绍 </a:t>
            </a:r>
            <a:r>
              <a:rPr lang="en-US" altLang="zh-CN">
                <a:sym typeface="+mn-ea"/>
              </a:rPr>
              <a:t>- POD </a:t>
            </a:r>
            <a:r>
              <a:rPr lang="zh-CN" altLang="en-US">
                <a:sym typeface="+mn-ea"/>
              </a:rPr>
              <a:t>流程 </a:t>
            </a:r>
            <a:r>
              <a:rPr lang="en-US" altLang="zh-CN">
                <a:sym typeface="+mn-ea"/>
              </a:rPr>
              <a:t>- delivery</a:t>
            </a:r>
            <a:endParaRPr lang="en-US" altLang="zh-CN"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015" y="1447800"/>
            <a:ext cx="9919335" cy="3962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业务模块介绍 </a:t>
            </a:r>
            <a:r>
              <a:rPr lang="en-US" altLang="zh-CN">
                <a:sym typeface="+mn-ea"/>
              </a:rPr>
              <a:t>- POD </a:t>
            </a:r>
            <a:r>
              <a:rPr lang="zh-CN" altLang="en-US">
                <a:sym typeface="+mn-ea"/>
              </a:rPr>
              <a:t>流程 </a:t>
            </a:r>
            <a:r>
              <a:rPr lang="en-US" altLang="zh-CN">
                <a:sym typeface="+mn-ea"/>
              </a:rPr>
              <a:t>- return</a:t>
            </a: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1415" y="1504950"/>
            <a:ext cx="7328535" cy="3848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业务模块介绍 </a:t>
            </a:r>
            <a:r>
              <a:rPr lang="en-US" altLang="zh-CN">
                <a:sym typeface="+mn-ea"/>
              </a:rPr>
              <a:t>- POD </a:t>
            </a:r>
            <a:r>
              <a:rPr lang="zh-CN" altLang="en-US">
                <a:sym typeface="+mn-ea"/>
              </a:rPr>
              <a:t>流程 </a:t>
            </a:r>
            <a:r>
              <a:rPr lang="en-US" altLang="zh-CN">
                <a:sym typeface="+mn-ea"/>
              </a:rPr>
              <a:t>- onhold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1479550"/>
            <a:ext cx="4800600" cy="3898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1492250"/>
            <a:ext cx="4749800" cy="38735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业务模块介绍 </a:t>
            </a:r>
            <a:r>
              <a:rPr lang="en-US" altLang="zh-CN">
                <a:sym typeface="+mn-ea"/>
              </a:rPr>
              <a:t>- POD </a:t>
            </a:r>
            <a:r>
              <a:rPr lang="zh-CN" altLang="en-US">
                <a:sym typeface="+mn-ea"/>
              </a:rPr>
              <a:t>流程 </a:t>
            </a:r>
            <a:r>
              <a:rPr lang="en-US" altLang="zh-CN">
                <a:sym typeface="+mn-ea"/>
              </a:rPr>
              <a:t>- Base</a:t>
            </a:r>
            <a:endParaRPr lang="zh-CN" altLang="en-US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736600" y="1431925"/>
            <a:ext cx="6237605" cy="570230"/>
          </a:xfrm>
        </p:spPr>
        <p:txBody>
          <a:bodyPr/>
          <a:p>
            <a:pPr marL="0" indent="0">
              <a:buNone/>
            </a:pPr>
            <a:r>
              <a:t>各 onhold 流程起始页基类，处理 onhold reason 选中交互，子类只需处理数据流转及跳转</a:t>
            </a:r>
            <a:r>
              <a:rPr lang="zh-CN">
                <a:ea typeface="宋体" charset="0"/>
              </a:rPr>
              <a:t>。</a:t>
            </a:r>
            <a:endParaRPr lang="zh-CN">
              <a:ea typeface="宋体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t>BaseSelectOnHoldReasonActivity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733425" y="2181226"/>
            <a:ext cx="5057775" cy="439738"/>
          </a:xfrm>
        </p:spPr>
        <p:txBody>
          <a:bodyPr/>
          <a:p>
            <a:r>
              <a:t>BaseSelectRecipientTypeActivity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33423" y="3575411"/>
            <a:ext cx="5057776" cy="439738"/>
          </a:xfrm>
        </p:spPr>
        <p:txBody>
          <a:bodyPr/>
          <a:p>
            <a:r>
              <a:t>BaseAddRemarkActivity</a:t>
            </a:r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733425" y="2752265"/>
            <a:ext cx="6237403" cy="8055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346075" marR="0" indent="-3460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▪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685800" marR="0" indent="-33972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o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029970" marR="0" indent="-34417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371600" marR="0" indent="-3429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1717675" marR="0" indent="-3460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indent="0">
              <a:buNone/>
            </a:pPr>
            <a:r>
              <a:t>各 delivery 流程起始页基类，处理 delivery proof rule 选中交互，子类只需处理数据流转及跳转</a:t>
            </a:r>
            <a:r>
              <a:rPr lang="zh-CN">
                <a:ea typeface="宋体" charset="0"/>
              </a:rPr>
              <a:t>。</a:t>
            </a:r>
            <a:endParaRPr lang="zh-CN">
              <a:ea typeface="宋体" charset="0"/>
            </a:endParaRPr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733425" y="4137025"/>
            <a:ext cx="6237605" cy="95885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>
            <a:lvl1pPr marL="346075" marR="0" indent="-3460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▪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685800" marR="0" indent="-33972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o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029970" marR="0" indent="-34417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371600" marR="0" indent="-3429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1717675" marR="0" indent="-3460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indent="0">
              <a:buNone/>
            </a:pPr>
            <a:r>
              <a:t>各 proof、onhold 流程添加备注页基类，根据子类提供的 IProofRule 配置，处理 name/remak/photo 的展示及填充交互，子类只需处理数据流转及跳转</a:t>
            </a:r>
            <a:r>
              <a:rPr lang="zh-CN">
                <a:ea typeface="宋体" charset="0"/>
              </a:rPr>
              <a:t>。</a:t>
            </a:r>
            <a:endParaRPr lang="zh-CN">
              <a:ea typeface="宋体" charset="0"/>
            </a:endParaRPr>
          </a:p>
        </p:txBody>
      </p:sp>
      <p:sp>
        <p:nvSpPr>
          <p:cNvPr id="11" name="文本占位符 5"/>
          <p:cNvSpPr>
            <a:spLocks noGrp="1"/>
          </p:cNvSpPr>
          <p:nvPr/>
        </p:nvSpPr>
        <p:spPr>
          <a:xfrm>
            <a:off x="723263" y="5058771"/>
            <a:ext cx="5057776" cy="439738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346075" marR="0" indent="-3460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▪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685800" marR="0" indent="-33972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o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029970" marR="0" indent="-34417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371600" marR="0" indent="-3429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1717675" marR="0" indent="-3460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r>
              <a:t>BaseSignatureActivity</a:t>
            </a:r>
          </a:p>
        </p:txBody>
      </p:sp>
      <p:sp>
        <p:nvSpPr>
          <p:cNvPr id="12" name="文本占位符 2"/>
          <p:cNvSpPr>
            <a:spLocks noGrp="1"/>
          </p:cNvSpPr>
          <p:nvPr/>
        </p:nvSpPr>
        <p:spPr>
          <a:xfrm>
            <a:off x="723265" y="5654675"/>
            <a:ext cx="6237605" cy="61468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346075" marR="0" indent="-3460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▪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685800" marR="0" indent="-33972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o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029970" marR="0" indent="-34417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371600" marR="0" indent="-3429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1717675" marR="0" indent="-3460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indent="0">
              <a:buNone/>
            </a:pPr>
            <a:r>
              <a:t>各 proof 签名页基类，处理签名交互，子类只需处理数据流转及跳转</a:t>
            </a:r>
            <a:r>
              <a:rPr lang="zh-CN">
                <a:ea typeface="宋体" charset="0"/>
              </a:rPr>
              <a:t>。</a:t>
            </a:r>
            <a:endParaRPr lang="zh-CN">
              <a:ea typeface="宋体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Footer Placeholder 4"/>
          <p:cNvSpPr txBox="1"/>
          <p:nvPr/>
        </p:nvSpPr>
        <p:spPr>
          <a:xfrm>
            <a:off x="4084320" y="6406785"/>
            <a:ext cx="402336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Private &amp; Confidential</a:t>
            </a:r>
          </a:p>
        </p:txBody>
      </p:sp>
      <p:sp>
        <p:nvSpPr>
          <p:cNvPr id="192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ym typeface="+mn-ea"/>
              </a:rPr>
              <a:t>Shopee Express Driver App </a:t>
            </a:r>
            <a:r>
              <a:rPr lang="zh-CN" altLang="en-US">
                <a:sym typeface="+mn-ea"/>
              </a:rPr>
              <a:t>介绍</a:t>
            </a:r>
            <a:endParaRPr lang="zh-CN" altLang="en-US">
              <a:sym typeface="+mn-ea"/>
            </a:endParaRPr>
          </a:p>
        </p:txBody>
      </p:sp>
      <p:sp>
        <p:nvSpPr>
          <p:cNvPr id="193" name="Rectangle 5"/>
          <p:cNvSpPr/>
          <p:nvPr/>
        </p:nvSpPr>
        <p:spPr>
          <a:xfrm>
            <a:off x="1657621" y="2687090"/>
            <a:ext cx="5941360" cy="488082"/>
          </a:xfrm>
          <a:prstGeom prst="rect">
            <a:avLst/>
          </a:prstGeom>
          <a:solidFill>
            <a:srgbClr val="EE4D2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TextBox 6"/>
          <p:cNvSpPr txBox="1"/>
          <p:nvPr/>
        </p:nvSpPr>
        <p:spPr>
          <a:xfrm>
            <a:off x="2121955" y="1651869"/>
            <a:ext cx="415129" cy="48620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800" b="1"/>
            </a:lvl1pPr>
          </a:lstStyle>
          <a:p>
            <a:r>
              <a:t>1</a:t>
            </a:r>
          </a:p>
        </p:txBody>
      </p:sp>
      <p:sp>
        <p:nvSpPr>
          <p:cNvPr id="195" name="TextBox 7"/>
          <p:cNvSpPr txBox="1"/>
          <p:nvPr/>
        </p:nvSpPr>
        <p:spPr>
          <a:xfrm>
            <a:off x="2773356" y="1711971"/>
            <a:ext cx="3676410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lang="zh-CN" altLang="en-US"/>
              <a:t>整体架构</a:t>
            </a:r>
            <a:endParaRPr lang="zh-CN" altLang="en-US"/>
          </a:p>
        </p:txBody>
      </p:sp>
      <p:sp>
        <p:nvSpPr>
          <p:cNvPr id="196" name="TextBox 8"/>
          <p:cNvSpPr txBox="1"/>
          <p:nvPr/>
        </p:nvSpPr>
        <p:spPr>
          <a:xfrm>
            <a:off x="2121955" y="2155897"/>
            <a:ext cx="415129" cy="4862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800" b="1"/>
            </a:lvl1pPr>
          </a:lstStyle>
          <a:p>
            <a:r>
              <a:t>2</a:t>
            </a:r>
          </a:p>
        </p:txBody>
      </p:sp>
      <p:sp>
        <p:nvSpPr>
          <p:cNvPr id="197" name="TextBox 9"/>
          <p:cNvSpPr txBox="1"/>
          <p:nvPr/>
        </p:nvSpPr>
        <p:spPr>
          <a:xfrm>
            <a:off x="2773356" y="2200052"/>
            <a:ext cx="3676410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lang="zh-CN"/>
              <a:t>业务模块介绍</a:t>
            </a:r>
            <a:endParaRPr lang="zh-CN"/>
          </a:p>
        </p:txBody>
      </p:sp>
      <p:sp>
        <p:nvSpPr>
          <p:cNvPr id="198" name="TextBox 10"/>
          <p:cNvSpPr txBox="1"/>
          <p:nvPr/>
        </p:nvSpPr>
        <p:spPr>
          <a:xfrm>
            <a:off x="2121955" y="2659924"/>
            <a:ext cx="415129" cy="4862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199" name="TextBox 11"/>
          <p:cNvSpPr txBox="1"/>
          <p:nvPr/>
        </p:nvSpPr>
        <p:spPr>
          <a:xfrm>
            <a:off x="2773357" y="2666162"/>
            <a:ext cx="4779903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zh-CN"/>
              <a:t>基础模块介绍</a:t>
            </a:r>
            <a:endParaRPr lang="zh-CN"/>
          </a:p>
        </p:txBody>
      </p:sp>
      <p:sp>
        <p:nvSpPr>
          <p:cNvPr id="204" name="Slide Number Placeholder 16"/>
          <p:cNvSpPr txBox="1">
            <a:spLocks noGrp="1"/>
          </p:cNvSpPr>
          <p:nvPr>
            <p:ph type="sldNum" sz="quarter" idx="2"/>
          </p:nvPr>
        </p:nvSpPr>
        <p:spPr>
          <a:xfrm>
            <a:off x="11805974" y="6406785"/>
            <a:ext cx="188898" cy="2642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ooter Placeholder 3"/>
          <p:cNvSpPr txBox="1"/>
          <p:nvPr/>
        </p:nvSpPr>
        <p:spPr>
          <a:xfrm>
            <a:off x="4084320" y="6406785"/>
            <a:ext cx="402336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Private &amp; Confidential</a:t>
            </a:r>
          </a:p>
        </p:txBody>
      </p:sp>
      <p:sp>
        <p:nvSpPr>
          <p:cNvPr id="207" name="Title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/>
              <a:t>基础模块介绍 </a:t>
            </a:r>
            <a:r>
              <a:rPr lang="en-US" altLang="zh-CN"/>
              <a:t>- login</a:t>
            </a:r>
            <a:endParaRPr lang="en-US" altLang="zh-CN"/>
          </a:p>
        </p:txBody>
      </p:sp>
      <p:sp>
        <p:nvSpPr>
          <p:cNvPr id="218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1721216" y="6406785"/>
            <a:ext cx="273656" cy="2642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1283970"/>
            <a:ext cx="7410450" cy="28790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oter Placeholder 23"/>
          <p:cNvSpPr txBox="1"/>
          <p:nvPr/>
        </p:nvSpPr>
        <p:spPr>
          <a:xfrm>
            <a:off x="4084320" y="6406785"/>
            <a:ext cx="402336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Private &amp; Confidential</a:t>
            </a:r>
          </a:p>
        </p:txBody>
      </p:sp>
      <p:sp>
        <p:nvSpPr>
          <p:cNvPr id="108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Shopee Express Driver App </a:t>
            </a:r>
            <a:r>
              <a:rPr lang="zh-CN" altLang="en-US">
                <a:sym typeface="+mn-ea"/>
              </a:rPr>
              <a:t>介绍</a:t>
            </a:r>
            <a:endParaRPr lang="zh-CN" altLang="en-US">
              <a:sym typeface="+mn-ea"/>
            </a:endParaRPr>
          </a:p>
        </p:txBody>
      </p:sp>
      <p:sp>
        <p:nvSpPr>
          <p:cNvPr id="109" name="Rectangle 5"/>
          <p:cNvSpPr/>
          <p:nvPr/>
        </p:nvSpPr>
        <p:spPr>
          <a:xfrm>
            <a:off x="1724296" y="1686705"/>
            <a:ext cx="5874685" cy="488082"/>
          </a:xfrm>
          <a:prstGeom prst="rect">
            <a:avLst/>
          </a:prstGeom>
          <a:solidFill>
            <a:srgbClr val="EE4D2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TextBox 6"/>
          <p:cNvSpPr txBox="1"/>
          <p:nvPr/>
        </p:nvSpPr>
        <p:spPr>
          <a:xfrm>
            <a:off x="2121955" y="1651869"/>
            <a:ext cx="415129" cy="48620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111" name="TextBox 7"/>
          <p:cNvSpPr txBox="1"/>
          <p:nvPr/>
        </p:nvSpPr>
        <p:spPr>
          <a:xfrm>
            <a:off x="2773356" y="1711971"/>
            <a:ext cx="3676410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整体介绍</a:t>
            </a:r>
            <a:endParaRPr lang="zh-CN" altLang="en-US"/>
          </a:p>
        </p:txBody>
      </p:sp>
      <p:sp>
        <p:nvSpPr>
          <p:cNvPr id="112" name="TextBox 8"/>
          <p:cNvSpPr txBox="1"/>
          <p:nvPr/>
        </p:nvSpPr>
        <p:spPr>
          <a:xfrm>
            <a:off x="2121955" y="2155897"/>
            <a:ext cx="415129" cy="4862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800" b="1"/>
            </a:lvl1pPr>
          </a:lstStyle>
          <a:p>
            <a:r>
              <a:t>2</a:t>
            </a:r>
          </a:p>
        </p:txBody>
      </p:sp>
      <p:sp>
        <p:nvSpPr>
          <p:cNvPr id="113" name="TextBox 9"/>
          <p:cNvSpPr txBox="1"/>
          <p:nvPr/>
        </p:nvSpPr>
        <p:spPr>
          <a:xfrm>
            <a:off x="2773356" y="2200052"/>
            <a:ext cx="3676410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lang="zh-CN"/>
              <a:t>业务模块介绍</a:t>
            </a:r>
            <a:endParaRPr lang="zh-CN"/>
          </a:p>
        </p:txBody>
      </p:sp>
      <p:sp>
        <p:nvSpPr>
          <p:cNvPr id="114" name="TextBox 10"/>
          <p:cNvSpPr txBox="1"/>
          <p:nvPr/>
        </p:nvSpPr>
        <p:spPr>
          <a:xfrm>
            <a:off x="2121955" y="2659924"/>
            <a:ext cx="415129" cy="4862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800" b="1"/>
            </a:lvl1pPr>
          </a:lstStyle>
          <a:p>
            <a:r>
              <a:t>3</a:t>
            </a:r>
          </a:p>
        </p:txBody>
      </p:sp>
      <p:sp>
        <p:nvSpPr>
          <p:cNvPr id="115" name="TextBox 11"/>
          <p:cNvSpPr txBox="1"/>
          <p:nvPr/>
        </p:nvSpPr>
        <p:spPr>
          <a:xfrm>
            <a:off x="2773357" y="2666162"/>
            <a:ext cx="4779903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lang="zh-CN"/>
              <a:t>基础模块介绍</a:t>
            </a:r>
            <a:endParaRPr lang="zh-CN"/>
          </a:p>
        </p:txBody>
      </p:sp>
      <p:sp>
        <p:nvSpPr>
          <p:cNvPr id="120" name="Slide Number Placeholder 24"/>
          <p:cNvSpPr txBox="1">
            <a:spLocks noGrp="1"/>
          </p:cNvSpPr>
          <p:nvPr>
            <p:ph type="sldNum" sz="quarter" idx="2"/>
          </p:nvPr>
        </p:nvSpPr>
        <p:spPr>
          <a:xfrm>
            <a:off x="11805974" y="6406785"/>
            <a:ext cx="188898" cy="2642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基础模块介绍 </a:t>
            </a:r>
            <a:r>
              <a:rPr lang="en-US" altLang="zh-CN">
                <a:sym typeface="+mn-ea"/>
              </a:rPr>
              <a:t>- personal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600" y="1253490"/>
            <a:ext cx="2261235" cy="4351655"/>
          </a:xfrm>
        </p:spPr>
        <p:txBody>
          <a:bodyPr/>
          <a:p>
            <a:r>
              <a:rPr lang="en-US" altLang="zh-CN"/>
              <a:t>CheckIn</a:t>
            </a:r>
            <a:endParaRPr lang="en-US" altLang="zh-CN"/>
          </a:p>
          <a:p>
            <a:r>
              <a:rPr lang="en-US" altLang="zh-CN"/>
              <a:t>Order History</a:t>
            </a:r>
            <a:endParaRPr lang="en-US" altLang="zh-CN"/>
          </a:p>
          <a:p>
            <a:r>
              <a:rPr lang="en-US" altLang="zh-CN"/>
              <a:t>Performance</a:t>
            </a:r>
            <a:endParaRPr lang="en-US" altLang="zh-CN"/>
          </a:p>
          <a:p>
            <a:r>
              <a:rPr lang="en-US" altLang="zh-CN"/>
              <a:t>Notification</a:t>
            </a:r>
            <a:endParaRPr lang="en-US" altLang="zh-CN"/>
          </a:p>
          <a:p>
            <a:r>
              <a:rPr lang="en-US" altLang="zh-CN"/>
              <a:t>Incentives</a:t>
            </a:r>
            <a:endParaRPr lang="en-US" altLang="zh-CN"/>
          </a:p>
          <a:p>
            <a:r>
              <a:rPr lang="en-US" altLang="zh-CN"/>
              <a:t>COD Ticket</a:t>
            </a:r>
            <a:endParaRPr lang="en-US" altLang="zh-CN"/>
          </a:p>
          <a:p>
            <a:r>
              <a:rPr lang="en-US" altLang="zh-CN"/>
              <a:t>My Job</a:t>
            </a:r>
            <a:endParaRPr lang="en-US" altLang="zh-CN"/>
          </a:p>
          <a:p>
            <a:r>
              <a:rPr lang="en-US" altLang="zh-CN"/>
              <a:t>Earnings</a:t>
            </a:r>
            <a:endParaRPr lang="en-US" altLang="zh-CN"/>
          </a:p>
          <a:p>
            <a:r>
              <a:rPr lang="en-US" altLang="zh-CN"/>
              <a:t>Upload Photo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6" name="图片 5" descr="page-1-02my-check-in-未打卡的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0880" y="866140"/>
            <a:ext cx="1612265" cy="2868295"/>
          </a:xfrm>
          <a:prstGeom prst="rect">
            <a:avLst/>
          </a:prstGeom>
        </p:spPr>
      </p:pic>
      <p:pic>
        <p:nvPicPr>
          <p:cNvPr id="7" name="图片 6" descr="page-1-02-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225" y="866140"/>
            <a:ext cx="1612265" cy="2868930"/>
          </a:xfrm>
          <a:prstGeom prst="rect">
            <a:avLst/>
          </a:prstGeom>
        </p:spPr>
      </p:pic>
      <p:pic>
        <p:nvPicPr>
          <p:cNvPr id="8" name="图片 7" descr="page-1-02upload-phot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185" y="3905885"/>
            <a:ext cx="1613535" cy="2869565"/>
          </a:xfrm>
          <a:prstGeom prst="rect">
            <a:avLst/>
          </a:prstGeom>
        </p:spPr>
      </p:pic>
      <p:pic>
        <p:nvPicPr>
          <p:cNvPr id="13" name="图片 12" descr="page-1-02-notification-lis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570" y="866140"/>
            <a:ext cx="1613535" cy="2869565"/>
          </a:xfrm>
          <a:prstGeom prst="rect">
            <a:avLst/>
          </a:prstGeom>
        </p:spPr>
      </p:pic>
      <p:pic>
        <p:nvPicPr>
          <p:cNvPr id="14" name="图片 13" descr="视觉稿-02-incentives-point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9185" y="866140"/>
            <a:ext cx="1613535" cy="2869565"/>
          </a:xfrm>
          <a:prstGeom prst="rect">
            <a:avLst/>
          </a:prstGeom>
        </p:spPr>
      </p:pic>
      <p:pic>
        <p:nvPicPr>
          <p:cNvPr id="15" name="图片 14" descr="page-1-可选多个维度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935" y="3905885"/>
            <a:ext cx="1493520" cy="2870200"/>
          </a:xfrm>
          <a:prstGeom prst="rect">
            <a:avLst/>
          </a:prstGeom>
        </p:spPr>
      </p:pic>
      <p:pic>
        <p:nvPicPr>
          <p:cNvPr id="16" name="图片 15" descr="初稿0902-2-5_my-earnings_some-day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6840" y="3905885"/>
            <a:ext cx="1612265" cy="2868930"/>
          </a:xfrm>
          <a:prstGeom prst="rect">
            <a:avLst/>
          </a:prstGeom>
        </p:spPr>
      </p:pic>
      <p:pic>
        <p:nvPicPr>
          <p:cNvPr id="17" name="图片 16" descr="327-02-job-list-upcomi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3225" y="3906520"/>
            <a:ext cx="1613535" cy="28695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基础模块介绍 </a:t>
            </a:r>
            <a:r>
              <a:rPr lang="en-US" altLang="zh-CN">
                <a:sym typeface="+mn-ea"/>
              </a:rPr>
              <a:t>- setting</a:t>
            </a:r>
            <a:endParaRPr lang="en-US" altLang="zh-CN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Change Language</a:t>
            </a:r>
            <a:endParaRPr lang="en-US" altLang="zh-CN"/>
          </a:p>
          <a:p>
            <a:r>
              <a:rPr lang="en-US" altLang="zh-CN">
                <a:sym typeface="+mn-ea"/>
              </a:rPr>
              <a:t>Change Password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Change Mode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Change Wireless Data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Pin At Map</a:t>
            </a:r>
            <a:endParaRPr lang="en-US" altLang="zh-CN"/>
          </a:p>
          <a:p>
            <a:r>
              <a:rPr lang="en-US" altLang="zh-CN"/>
              <a:t>Scanning Setting</a:t>
            </a:r>
            <a:endParaRPr lang="en-US" altLang="zh-CN"/>
          </a:p>
          <a:p>
            <a:r>
              <a:rPr lang="en-US" altLang="zh-CN"/>
              <a:t>Notification Sound</a:t>
            </a:r>
            <a:endParaRPr lang="en-US" altLang="zh-CN"/>
          </a:p>
          <a:p>
            <a:r>
              <a:rPr lang="en-US" altLang="zh-CN"/>
              <a:t>Terms And Agreement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 descr="page-1-21-sett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2755" y="1172210"/>
            <a:ext cx="2538095" cy="4513580"/>
          </a:xfrm>
          <a:prstGeom prst="rect">
            <a:avLst/>
          </a:prstGeom>
        </p:spPr>
      </p:pic>
      <p:pic>
        <p:nvPicPr>
          <p:cNvPr id="5" name="图片 4" descr="page-1-22-pin-at-ma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035" y="1172210"/>
            <a:ext cx="2526665" cy="44938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基础模块介绍 </a:t>
            </a:r>
            <a:r>
              <a:rPr lang="en-US" altLang="zh-CN">
                <a:sym typeface="+mn-ea"/>
              </a:rPr>
              <a:t>- menu manager</a:t>
            </a:r>
            <a:endParaRPr lang="en-US" altLang="zh-CN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6631305" y="1965325"/>
            <a:ext cx="4331970" cy="737870"/>
          </a:xfrm>
        </p:spPr>
        <p:txBody>
          <a:bodyPr/>
          <a:p>
            <a:pPr marL="0" indent="0">
              <a:buNone/>
            </a:pPr>
            <a:r>
              <a:rPr lang="zh-CN" altLang="en-US"/>
              <a:t>MenuRepository</a:t>
            </a:r>
            <a:endParaRPr lang="zh-CN" altLang="en-US"/>
          </a:p>
          <a:p>
            <a:pPr lvl="1"/>
            <a:r>
              <a:rPr lang="en-US" altLang="zh-CN"/>
              <a:t>- LocalMenuRepository</a:t>
            </a:r>
            <a:endParaRPr lang="en-US" altLang="zh-CN"/>
          </a:p>
          <a:p>
            <a:pPr lvl="1"/>
            <a:r>
              <a:rPr lang="en-US" altLang="zh-CN"/>
              <a:t>- RemoteMenuRepository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MenuManager 注册 </a:t>
            </a:r>
            <a:r>
              <a:rPr lang="en-US" altLang="zh-CN"/>
              <a:t>menu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p>
            <a:r>
              <a:rPr lang="zh-CN" altLang="en-US"/>
              <a:t>IMenuRepository 返回当前</a:t>
            </a:r>
            <a:r>
              <a:rPr lang="en-US" altLang="zh-CN"/>
              <a:t>menu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90" y="2275205"/>
            <a:ext cx="5798820" cy="31737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30" y="4853305"/>
            <a:ext cx="5991860" cy="5956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555" y="2618740"/>
            <a:ext cx="5490845" cy="21221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>
                <a:sym typeface="+mn-ea"/>
              </a:rPr>
              <a:t>基础模块介绍 </a:t>
            </a:r>
            <a:r>
              <a:rPr lang="en-US" altLang="zh-CN">
                <a:sym typeface="+mn-ea"/>
              </a:rPr>
              <a:t>- menu manager - Local</a:t>
            </a:r>
            <a:r>
              <a:rPr lang="zh-CN" altLang="en-US">
                <a:sym typeface="+mn-ea"/>
              </a:rPr>
              <a:t>MenuRepository</a:t>
            </a:r>
            <a:endParaRPr lang="en-US" altLang="zh-CN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835" y="864235"/>
            <a:ext cx="6511925" cy="19583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5" y="2963545"/>
            <a:ext cx="6511290" cy="2561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35" y="5710555"/>
            <a:ext cx="8834120" cy="10147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/>
          <p:nvPr/>
        </p:nvSpPr>
        <p:spPr>
          <a:xfrm>
            <a:off x="4084320" y="6406785"/>
            <a:ext cx="4023360" cy="26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90204"/>
              <a:buNone/>
            </a:pPr>
            <a:r>
              <a:rPr lang="zh-CN"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Private &amp; Confidential</a:t>
            </a:r>
            <a:endParaRPr sz="1200" b="0" i="0" u="none" strike="noStrike" cap="none">
              <a:solidFill>
                <a:srgbClr val="888888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69" name="Google Shape;369;p33"/>
          <p:cNvSpPr txBox="1"/>
          <p:nvPr>
            <p:ph type="title"/>
          </p:nvPr>
        </p:nvSpPr>
        <p:spPr>
          <a:xfrm>
            <a:off x="736600" y="762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None/>
            </a:pPr>
            <a:r>
              <a:rPr lang="en-US">
                <a:sym typeface="+mn-ea"/>
              </a:rPr>
              <a:t>Shopee Express Driver App </a:t>
            </a:r>
            <a:r>
              <a:rPr lang="zh-CN" altLang="en-US">
                <a:sym typeface="+mn-ea"/>
              </a:rPr>
              <a:t>介绍</a:t>
            </a:r>
            <a:endParaRPr lang="zh-CN">
              <a:solidFill>
                <a:schemeClr val="dk1"/>
              </a:solidFill>
            </a:endParaRPr>
          </a:p>
        </p:txBody>
      </p:sp>
      <p:sp>
        <p:nvSpPr>
          <p:cNvPr id="370" name="Google Shape;370;p33"/>
          <p:cNvSpPr txBox="1"/>
          <p:nvPr>
            <p:ph type="sldNum" idx="12"/>
          </p:nvPr>
        </p:nvSpPr>
        <p:spPr>
          <a:xfrm>
            <a:off x="11805974" y="6406785"/>
            <a:ext cx="188898" cy="26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 b="0" i="0" u="none" strike="noStrike" cap="none">
              <a:solidFill>
                <a:srgbClr val="888888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71" name="Google Shape;371;p33"/>
          <p:cNvSpPr txBox="1"/>
          <p:nvPr/>
        </p:nvSpPr>
        <p:spPr>
          <a:xfrm>
            <a:off x="4232366" y="2785459"/>
            <a:ext cx="5248563" cy="149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800"/>
              <a:buFont typeface="Arial" panose="020B0604020202090204"/>
              <a:buNone/>
            </a:pPr>
            <a:r>
              <a:rPr lang="en-US" altLang="zh-CN" sz="8800" b="1" i="0" u="none" strike="noStrike" cap="none">
                <a:solidFill>
                  <a:srgbClr val="EE4D2D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Q&amp;A</a:t>
            </a:r>
            <a:endParaRPr lang="en-US" altLang="zh-CN" sz="8800" b="1" i="0" u="none" strike="noStrike" cap="none">
              <a:solidFill>
                <a:srgbClr val="EE4D2D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/>
          <p:nvPr/>
        </p:nvSpPr>
        <p:spPr>
          <a:xfrm>
            <a:off x="4084320" y="6406785"/>
            <a:ext cx="4023360" cy="26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90204"/>
              <a:buNone/>
            </a:pPr>
            <a:r>
              <a:rPr lang="zh-CN"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Private &amp; Confidential</a:t>
            </a:r>
            <a:endParaRPr sz="1200" b="0" i="0" u="none" strike="noStrike" cap="none">
              <a:solidFill>
                <a:srgbClr val="888888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69" name="Google Shape;369;p33"/>
          <p:cNvSpPr txBox="1"/>
          <p:nvPr>
            <p:ph type="title"/>
          </p:nvPr>
        </p:nvSpPr>
        <p:spPr>
          <a:xfrm>
            <a:off x="736600" y="762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68550" rIns="68550" bIns="6855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None/>
            </a:pPr>
            <a:r>
              <a:rPr lang="en-US">
                <a:sym typeface="+mn-ea"/>
              </a:rPr>
              <a:t>Shopee Express Driver App </a:t>
            </a:r>
            <a:r>
              <a:rPr lang="zh-CN" altLang="en-US">
                <a:sym typeface="+mn-ea"/>
              </a:rPr>
              <a:t>介绍</a:t>
            </a:r>
            <a:endParaRPr lang="zh-CN">
              <a:solidFill>
                <a:schemeClr val="dk1"/>
              </a:solidFill>
            </a:endParaRPr>
          </a:p>
        </p:txBody>
      </p:sp>
      <p:sp>
        <p:nvSpPr>
          <p:cNvPr id="370" name="Google Shape;370;p33"/>
          <p:cNvSpPr txBox="1"/>
          <p:nvPr>
            <p:ph type="sldNum" idx="12"/>
          </p:nvPr>
        </p:nvSpPr>
        <p:spPr>
          <a:xfrm>
            <a:off x="11805974" y="6406785"/>
            <a:ext cx="188898" cy="26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zh-CN" sz="1200" b="0" i="0" u="none" strike="noStrike" cap="none">
                <a:solidFill>
                  <a:srgbClr val="88888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fld>
            <a:endParaRPr sz="1200" b="0" i="0" u="none" strike="noStrike" cap="none">
              <a:solidFill>
                <a:srgbClr val="888888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71" name="Google Shape;371;p33"/>
          <p:cNvSpPr txBox="1"/>
          <p:nvPr/>
        </p:nvSpPr>
        <p:spPr>
          <a:xfrm>
            <a:off x="4232366" y="2785459"/>
            <a:ext cx="5248563" cy="149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8800"/>
              <a:buFont typeface="Arial" panose="020B0604020202090204"/>
              <a:buNone/>
            </a:pPr>
            <a:r>
              <a:rPr lang="zh-CN" sz="8800" b="1" i="0" u="none" strike="noStrike" cap="none">
                <a:solidFill>
                  <a:srgbClr val="EE4D2D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Thanks</a:t>
            </a:r>
            <a:endParaRPr sz="8800" b="1" i="0" u="none" strike="noStrike" cap="none">
              <a:solidFill>
                <a:srgbClr val="EE4D2D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整体介绍 </a:t>
            </a:r>
            <a:r>
              <a:rPr lang="en-US" altLang="zh-CN"/>
              <a:t>- </a:t>
            </a:r>
            <a:r>
              <a:rPr lang="zh-CN" altLang="en-US"/>
              <a:t>业务速览 </a:t>
            </a:r>
            <a:r>
              <a:rPr lang="en-US" altLang="zh-CN"/>
              <a:t>- normal express</a:t>
            </a:r>
            <a:endParaRPr lang="en-US" altLang="zh-CN"/>
          </a:p>
        </p:txBody>
      </p:sp>
      <p:pic>
        <p:nvPicPr>
          <p:cNvPr id="7" name="图片 6" descr="spx_whole_biz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505" y="995045"/>
            <a:ext cx="3041650" cy="5423535"/>
          </a:xfrm>
          <a:prstGeom prst="rect">
            <a:avLst/>
          </a:prstGeom>
        </p:spPr>
      </p:pic>
      <p:pic>
        <p:nvPicPr>
          <p:cNvPr id="8" name="图片 7" descr="spx_whole_biz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110" y="995045"/>
            <a:ext cx="3151505" cy="561911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5606415" y="3463925"/>
            <a:ext cx="979170" cy="485775"/>
          </a:xfrm>
          <a:prstGeom prst="right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整体介绍 </a:t>
            </a:r>
            <a:r>
              <a:rPr lang="en-US" altLang="zh-CN"/>
              <a:t>- </a:t>
            </a:r>
            <a:r>
              <a:rPr lang="zh-CN" altLang="en-US"/>
              <a:t>业务速览 </a:t>
            </a:r>
            <a:r>
              <a:rPr lang="en-US" altLang="zh-CN"/>
              <a:t>- </a:t>
            </a:r>
            <a:r>
              <a:rPr lang="zh-CN" altLang="en-US"/>
              <a:t>即时派送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948055"/>
            <a:ext cx="10330815" cy="56711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整体介绍 </a:t>
            </a: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模块划分</a:t>
            </a:r>
            <a:endParaRPr lang="zh-CN" altLang="en-US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736600" y="1431925"/>
            <a:ext cx="6237605" cy="570230"/>
          </a:xfrm>
        </p:spPr>
        <p:txBody>
          <a:bodyPr/>
          <a:p>
            <a:pPr marL="0" indent="0">
              <a:buNone/>
            </a:pPr>
            <a:r>
              <a:rPr lang="en-US" altLang="zh-CN"/>
              <a:t>FH Hub/Soc </a:t>
            </a:r>
            <a:r>
              <a:rPr lang="zh-CN" altLang="en-US"/>
              <a:t>创建 </a:t>
            </a:r>
            <a:r>
              <a:rPr lang="en-US" altLang="zh-CN"/>
              <a:t>Pickup Task</a:t>
            </a:r>
            <a:r>
              <a:rPr lang="zh-CN" altLang="en-US">
                <a:ea typeface="宋体" charset="0"/>
              </a:rPr>
              <a:t>（包含若干 </a:t>
            </a:r>
            <a:r>
              <a:rPr lang="en-US" altLang="zh-CN">
                <a:ea typeface="宋体" charset="0"/>
              </a:rPr>
              <a:t>fleet order</a:t>
            </a:r>
            <a:r>
              <a:rPr lang="zh-CN" altLang="en-US">
                <a:ea typeface="宋体" charset="0"/>
              </a:rPr>
              <a:t>），分配给 </a:t>
            </a:r>
            <a:r>
              <a:rPr lang="en-US" altLang="zh-CN">
                <a:ea typeface="宋体" charset="0"/>
              </a:rPr>
              <a:t>line haul driver </a:t>
            </a:r>
            <a:r>
              <a:rPr lang="zh-CN" altLang="en-US">
                <a:ea typeface="宋体" charset="0"/>
              </a:rPr>
              <a:t>至 </a:t>
            </a:r>
            <a:r>
              <a:rPr lang="en-US" altLang="zh-CN">
                <a:ea typeface="宋体" charset="0"/>
              </a:rPr>
              <a:t>Seller </a:t>
            </a:r>
            <a:r>
              <a:rPr lang="zh-CN" altLang="en-US">
                <a:ea typeface="宋体" charset="0"/>
              </a:rPr>
              <a:t>处进行揽件。</a:t>
            </a:r>
            <a:endParaRPr lang="zh-CN" altLang="en-US">
              <a:ea typeface="宋体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头程揽件 </a:t>
            </a:r>
            <a:r>
              <a:rPr lang="en-US" altLang="zh-CN"/>
              <a:t>- pickup 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>
          <a:xfrm>
            <a:off x="733425" y="2181226"/>
            <a:ext cx="5057775" cy="439738"/>
          </a:xfrm>
        </p:spPr>
        <p:txBody>
          <a:bodyPr/>
          <a:p>
            <a:r>
              <a:rPr lang="zh-CN" altLang="en-US"/>
              <a:t>干线运输 </a:t>
            </a:r>
            <a:r>
              <a:rPr lang="en-US" altLang="zh-CN"/>
              <a:t>- line haul 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>
          <a:xfrm>
            <a:off x="733423" y="3729716"/>
            <a:ext cx="5057776" cy="439738"/>
          </a:xfrm>
        </p:spPr>
        <p:txBody>
          <a:bodyPr/>
          <a:p>
            <a:r>
              <a:rPr lang="zh-CN" altLang="en-US"/>
              <a:t>尾程派送 </a:t>
            </a:r>
            <a:r>
              <a:rPr lang="en-US" altLang="zh-CN"/>
              <a:t>- last mile 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733425" y="2752265"/>
            <a:ext cx="6237403" cy="8055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346075" marR="0" indent="-3460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▪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685800" marR="0" indent="-33972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o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029970" marR="0" indent="-34417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371600" marR="0" indent="-3429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1717675" marR="0" indent="-3460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indent="0">
              <a:buNone/>
            </a:pPr>
            <a:r>
              <a:rPr lang="en-US" altLang="zh-CN"/>
              <a:t> FM Hub/Soc/Hub </a:t>
            </a:r>
            <a:r>
              <a:rPr lang="zh-CN" altLang="en-US"/>
              <a:t>创建 正向</a:t>
            </a:r>
            <a:r>
              <a:rPr lang="en-US" altLang="zh-CN"/>
              <a:t>/</a:t>
            </a:r>
            <a:r>
              <a:rPr lang="zh-CN" altLang="en-US"/>
              <a:t>逆向 </a:t>
            </a:r>
            <a:r>
              <a:rPr lang="en-US" altLang="zh-CN"/>
              <a:t>Transport Order</a:t>
            </a:r>
            <a:r>
              <a:rPr lang="zh-CN" altLang="en-US">
                <a:ea typeface="宋体" charset="0"/>
              </a:rPr>
              <a:t>（</a:t>
            </a:r>
            <a:r>
              <a:rPr lang="zh-CN" altLang="en-US">
                <a:ea typeface="宋体" charset="0"/>
                <a:sym typeface="+mn-ea"/>
              </a:rPr>
              <a:t>包含若干 </a:t>
            </a:r>
            <a:r>
              <a:rPr lang="en-US" altLang="zh-CN">
                <a:ea typeface="宋体" charset="0"/>
                <a:sym typeface="+mn-ea"/>
              </a:rPr>
              <a:t>fleet order</a:t>
            </a:r>
            <a:r>
              <a:rPr lang="zh-CN" altLang="en-US">
                <a:ea typeface="宋体" charset="0"/>
              </a:rPr>
              <a:t>），再将若干 </a:t>
            </a:r>
            <a:r>
              <a:rPr lang="en-US" altLang="zh-CN">
                <a:ea typeface="宋体" charset="0"/>
              </a:rPr>
              <a:t>TO </a:t>
            </a:r>
            <a:r>
              <a:rPr lang="zh-CN" altLang="en-US">
                <a:ea typeface="宋体" charset="0"/>
              </a:rPr>
              <a:t>打包至 </a:t>
            </a:r>
            <a:r>
              <a:rPr lang="en-US" altLang="zh-CN">
                <a:ea typeface="宋体" charset="0"/>
              </a:rPr>
              <a:t>line haul Task </a:t>
            </a:r>
            <a:r>
              <a:rPr lang="zh-CN" altLang="en-US">
                <a:ea typeface="宋体" charset="0"/>
              </a:rPr>
              <a:t>中，交给 </a:t>
            </a:r>
            <a:r>
              <a:rPr lang="en-US" altLang="zh-CN">
                <a:ea typeface="宋体" charset="0"/>
              </a:rPr>
              <a:t>line haul driver </a:t>
            </a:r>
            <a:r>
              <a:rPr lang="zh-CN" altLang="en-US">
                <a:ea typeface="宋体" charset="0"/>
              </a:rPr>
              <a:t>运输至目标站点。</a:t>
            </a:r>
            <a:endParaRPr lang="zh-CN" altLang="en-US">
              <a:ea typeface="宋体" charset="0"/>
            </a:endParaRPr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733425" y="4291330"/>
            <a:ext cx="6237605" cy="61468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346075" marR="0" indent="-3460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▪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685800" marR="0" indent="-33972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o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029970" marR="0" indent="-34417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371600" marR="0" indent="-3429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1717675" marR="0" indent="-3460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indent="0">
              <a:buNone/>
            </a:pPr>
            <a:r>
              <a:rPr lang="en-US" altLang="zh-CN"/>
              <a:t>Hub </a:t>
            </a:r>
            <a:r>
              <a:rPr lang="zh-CN" altLang="en-US"/>
              <a:t>创建 </a:t>
            </a:r>
            <a:r>
              <a:rPr lang="en-US" altLang="zh-CN"/>
              <a:t>Assignment Task</a:t>
            </a:r>
            <a:r>
              <a:rPr lang="zh-CN" altLang="en-US">
                <a:ea typeface="宋体" charset="0"/>
              </a:rPr>
              <a:t>（包含若干 </a:t>
            </a:r>
            <a:r>
              <a:rPr lang="en-US" altLang="zh-CN">
                <a:ea typeface="宋体" charset="0"/>
              </a:rPr>
              <a:t>fleet order</a:t>
            </a:r>
            <a:r>
              <a:rPr lang="zh-CN" altLang="en-US">
                <a:ea typeface="宋体" charset="0"/>
              </a:rPr>
              <a:t>），交给 </a:t>
            </a:r>
            <a:r>
              <a:rPr lang="en-US" altLang="zh-CN">
                <a:ea typeface="宋体" charset="0"/>
              </a:rPr>
              <a:t>last mile driver </a:t>
            </a:r>
            <a:r>
              <a:rPr lang="zh-CN" altLang="en-US">
                <a:ea typeface="宋体" charset="0"/>
              </a:rPr>
              <a:t>派送至 </a:t>
            </a:r>
            <a:r>
              <a:rPr lang="en-US" altLang="zh-CN">
                <a:ea typeface="宋体" charset="0"/>
              </a:rPr>
              <a:t>Buyer</a:t>
            </a:r>
            <a:r>
              <a:rPr lang="zh-CN" altLang="en-US">
                <a:ea typeface="宋体" charset="0"/>
              </a:rPr>
              <a:t>。</a:t>
            </a:r>
            <a:endParaRPr lang="zh-CN" altLang="en-US">
              <a:ea typeface="宋体" charset="0"/>
            </a:endParaRPr>
          </a:p>
        </p:txBody>
      </p:sp>
      <p:sp>
        <p:nvSpPr>
          <p:cNvPr id="11" name="文本占位符 5"/>
          <p:cNvSpPr>
            <a:spLocks noGrp="1"/>
          </p:cNvSpPr>
          <p:nvPr/>
        </p:nvSpPr>
        <p:spPr>
          <a:xfrm>
            <a:off x="723263" y="5058771"/>
            <a:ext cx="5057776" cy="439738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 marL="346075" marR="0" indent="-3460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▪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685800" marR="0" indent="-33972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o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029970" marR="0" indent="-34417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371600" marR="0" indent="-3429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1717675" marR="0" indent="-3460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r>
              <a:rPr lang="zh-CN" altLang="en-US"/>
              <a:t>即时派送 </a:t>
            </a:r>
            <a:r>
              <a:rPr lang="en-US" altLang="zh-CN"/>
              <a:t>- p2p 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12" name="文本占位符 2"/>
          <p:cNvSpPr>
            <a:spLocks noGrp="1"/>
          </p:cNvSpPr>
          <p:nvPr/>
        </p:nvSpPr>
        <p:spPr>
          <a:xfrm>
            <a:off x="723265" y="5654675"/>
            <a:ext cx="6237605" cy="61468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 marL="346075" marR="0" indent="-3460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▪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685800" marR="0" indent="-33972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o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029970" marR="0" indent="-34417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371600" marR="0" indent="-3429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1717675" marR="0" indent="-346075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5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5146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29718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4290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3886200" marR="0" indent="-228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ct val="100000"/>
              <a:buFontTx/>
              <a:buChar char="•"/>
              <a:defRPr sz="1800" b="0" i="0" u="none" strike="noStrike" cap="none" spc="0" baseline="0">
                <a:solidFill>
                  <a:srgbClr val="000000"/>
                </a:solidFill>
                <a:uFillTx/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indent="0">
              <a:buNone/>
            </a:pPr>
            <a:r>
              <a:rPr lang="zh-CN" altLang="en-US"/>
              <a:t>虚拟 </a:t>
            </a:r>
            <a:r>
              <a:rPr lang="en-US" altLang="zh-CN"/>
              <a:t>p2p </a:t>
            </a:r>
            <a:r>
              <a:rPr lang="zh-CN" altLang="en-US"/>
              <a:t>站点接到订单后，创建 </a:t>
            </a:r>
            <a:r>
              <a:rPr lang="en-US" altLang="zh-CN"/>
              <a:t>p2p Order</a:t>
            </a:r>
            <a:r>
              <a:rPr lang="zh-CN" altLang="en-US">
                <a:ea typeface="宋体" charset="0"/>
              </a:rPr>
              <a:t>，通过分配算法分配给 </a:t>
            </a:r>
            <a:r>
              <a:rPr lang="en-US" altLang="zh-CN">
                <a:ea typeface="宋体" charset="0"/>
              </a:rPr>
              <a:t>p2p driver </a:t>
            </a:r>
            <a:r>
              <a:rPr lang="zh-CN" altLang="en-US">
                <a:ea typeface="宋体" charset="0"/>
              </a:rPr>
              <a:t>进行揽收及派送。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Footer Placeholder 22"/>
          <p:cNvSpPr txBox="1"/>
          <p:nvPr/>
        </p:nvSpPr>
        <p:spPr>
          <a:xfrm>
            <a:off x="4084320" y="6406785"/>
            <a:ext cx="402336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Private &amp; Confidential</a:t>
            </a:r>
          </a:p>
        </p:txBody>
      </p:sp>
      <p:sp>
        <p:nvSpPr>
          <p:cNvPr id="156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sym typeface="+mn-ea"/>
              </a:rPr>
              <a:t>整体介绍</a:t>
            </a:r>
            <a:r>
              <a:rPr lang="zh-CN"/>
              <a:t> </a:t>
            </a:r>
            <a:r>
              <a:rPr lang="en-US" altLang="zh-CN"/>
              <a:t>- </a:t>
            </a:r>
            <a:r>
              <a:rPr lang="zh-CN" altLang="en-US"/>
              <a:t>上线情况</a:t>
            </a:r>
            <a:endParaRPr lang="zh-CN" altLang="en-US"/>
          </a:p>
        </p:txBody>
      </p:sp>
      <p:sp>
        <p:nvSpPr>
          <p:cNvPr id="157" name="Content Placeholder 4"/>
          <p:cNvSpPr txBox="1">
            <a:spLocks noGrp="1"/>
          </p:cNvSpPr>
          <p:nvPr>
            <p:ph type="body" sz="quarter" idx="1"/>
          </p:nvPr>
        </p:nvSpPr>
        <p:spPr>
          <a:xfrm>
            <a:off x="736600" y="1432100"/>
            <a:ext cx="6237403" cy="8055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ID/MY/SG/TH/PH/VN</a:t>
            </a:r>
            <a:endParaRPr lang="en-US"/>
          </a:p>
          <a:p>
            <a:pPr marL="0" indent="0">
              <a:buNone/>
            </a:pPr>
          </a:p>
        </p:txBody>
      </p:sp>
      <p:sp>
        <p:nvSpPr>
          <p:cNvPr id="158" name="Content Placeholder 5"/>
          <p:cNvSpPr txBox="1"/>
          <p:nvPr/>
        </p:nvSpPr>
        <p:spPr>
          <a:xfrm>
            <a:off x="782319" y="2906054"/>
            <a:ext cx="6145964" cy="90543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pPr marL="346075" indent="-346075">
              <a:buClr>
                <a:srgbClr val="FF6600"/>
              </a:buClr>
              <a:buSzPct val="100000"/>
              <a:buChar char="▪"/>
              <a:defRPr sz="1500"/>
            </a:pPr>
            <a:r>
              <a:rPr lang="en-US"/>
              <a:t>ID only</a:t>
            </a:r>
            <a:endParaRPr lang="en-US"/>
          </a:p>
          <a:p>
            <a:pPr>
              <a:buClr>
                <a:srgbClr val="FF6600"/>
              </a:buClr>
              <a:buSzPct val="100000"/>
              <a:defRPr sz="1500"/>
            </a:pPr>
          </a:p>
        </p:txBody>
      </p:sp>
      <p:sp>
        <p:nvSpPr>
          <p:cNvPr id="160" name="Text Placeholder 19"/>
          <p:cNvSpPr>
            <a:spLocks noGrp="1"/>
          </p:cNvSpPr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b="1">
                <a:solidFill>
                  <a:srgbClr val="EE4D2D"/>
                </a:solidFill>
              </a:defRPr>
            </a:lvl1pPr>
          </a:lstStyle>
          <a:p>
            <a:r>
              <a:rPr lang="en-US" altLang="zh-CN"/>
              <a:t>last mile/line haul/pickup</a:t>
            </a:r>
            <a:endParaRPr lang="en-US" altLang="zh-CN"/>
          </a:p>
        </p:txBody>
      </p:sp>
      <p:sp>
        <p:nvSpPr>
          <p:cNvPr id="161" name="Text Placeholder 20"/>
          <p:cNvSpPr>
            <a:spLocks noGrp="1"/>
          </p:cNvSpPr>
          <p:nvPr>
            <p:ph type="body" idx="14"/>
          </p:nvPr>
        </p:nvSpPr>
        <p:spPr>
          <a:xfrm>
            <a:off x="733425" y="2465706"/>
            <a:ext cx="5057775" cy="43973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b="1">
                <a:solidFill>
                  <a:srgbClr val="EE4D2D"/>
                </a:solidFill>
              </a:defRPr>
            </a:lvl1pPr>
          </a:lstStyle>
          <a:p>
            <a:r>
              <a:rPr lang="en-US"/>
              <a:t>p2p</a:t>
            </a:r>
            <a:endParaRPr lang="en-US"/>
          </a:p>
        </p:txBody>
      </p:sp>
      <p:sp>
        <p:nvSpPr>
          <p:cNvPr id="163" name="Slide Number Placeholder 23"/>
          <p:cNvSpPr txBox="1">
            <a:spLocks noGrp="1"/>
          </p:cNvSpPr>
          <p:nvPr>
            <p:ph type="sldNum" sz="quarter" idx="2"/>
          </p:nvPr>
        </p:nvSpPr>
        <p:spPr>
          <a:xfrm>
            <a:off x="11805974" y="6406785"/>
            <a:ext cx="188898" cy="2642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grpSp>
        <p:nvGrpSpPr>
          <p:cNvPr id="178" name="Group 7"/>
          <p:cNvGrpSpPr/>
          <p:nvPr/>
        </p:nvGrpSpPr>
        <p:grpSpPr>
          <a:xfrm>
            <a:off x="7541111" y="1858158"/>
            <a:ext cx="3735588" cy="3412882"/>
            <a:chOff x="0" y="142350"/>
            <a:chExt cx="3735587" cy="3412881"/>
          </a:xfrm>
        </p:grpSpPr>
        <p:pic>
          <p:nvPicPr>
            <p:cNvPr id="164" name="indonesia.png" descr="indonesia.png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3642" y="184838"/>
              <a:ext cx="566243" cy="97586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65" name="malaysia.png" descr="malaysi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0321" y="142350"/>
              <a:ext cx="443478" cy="101835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66" name="tailand.png" descr="tailan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157765"/>
              <a:ext cx="824674" cy="975865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67" name="vietnam.png" descr="vietnam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0837" y="2250290"/>
              <a:ext cx="744530" cy="883342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68" name="singaproe.png" descr="singaproe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6486" y="337915"/>
              <a:ext cx="509101" cy="82278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pic>
          <p:nvPicPr>
            <p:cNvPr id="169" name="philippines.png" descr="philippines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09506" y="1972927"/>
              <a:ext cx="634862" cy="1160703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  <p:sp>
          <p:nvSpPr>
            <p:cNvPr id="171" name="ID"/>
            <p:cNvSpPr txBox="1"/>
            <p:nvPr/>
          </p:nvSpPr>
          <p:spPr>
            <a:xfrm>
              <a:off x="181189" y="1258231"/>
              <a:ext cx="307339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600"/>
              </a:lvl1pPr>
            </a:lstStyle>
            <a:p>
              <a:r>
                <a:t>ID</a:t>
              </a:r>
            </a:p>
          </p:txBody>
        </p:sp>
        <p:sp>
          <p:nvSpPr>
            <p:cNvPr id="172" name="MY"/>
            <p:cNvSpPr txBox="1"/>
            <p:nvPr/>
          </p:nvSpPr>
          <p:spPr>
            <a:xfrm>
              <a:off x="1697780" y="1257795"/>
              <a:ext cx="408939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600"/>
              </a:lvl1pPr>
            </a:lstStyle>
            <a:p>
              <a:r>
                <a:t>MY</a:t>
              </a:r>
            </a:p>
          </p:txBody>
        </p:sp>
        <p:sp>
          <p:nvSpPr>
            <p:cNvPr id="173" name="TW"/>
            <p:cNvSpPr txBox="1"/>
            <p:nvPr/>
          </p:nvSpPr>
          <p:spPr>
            <a:xfrm>
              <a:off x="2195629" y="1257795"/>
              <a:ext cx="217170" cy="335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600"/>
              </a:lvl1pPr>
            </a:lstStyle>
            <a:p/>
          </p:txBody>
        </p:sp>
        <p:sp>
          <p:nvSpPr>
            <p:cNvPr id="174" name="SG"/>
            <p:cNvSpPr txBox="1"/>
            <p:nvPr/>
          </p:nvSpPr>
          <p:spPr>
            <a:xfrm>
              <a:off x="3271708" y="1258231"/>
              <a:ext cx="397727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600"/>
              </a:lvl1pPr>
            </a:lstStyle>
            <a:p>
              <a:r>
                <a:t>SG</a:t>
              </a:r>
            </a:p>
          </p:txBody>
        </p:sp>
        <p:sp>
          <p:nvSpPr>
            <p:cNvPr id="175" name="TH"/>
            <p:cNvSpPr txBox="1"/>
            <p:nvPr/>
          </p:nvSpPr>
          <p:spPr>
            <a:xfrm>
              <a:off x="214006" y="3241840"/>
              <a:ext cx="375007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600"/>
              </a:lvl1pPr>
            </a:lstStyle>
            <a:p>
              <a:r>
                <a:t>TH</a:t>
              </a:r>
            </a:p>
          </p:txBody>
        </p:sp>
        <p:sp>
          <p:nvSpPr>
            <p:cNvPr id="176" name="PH"/>
            <p:cNvSpPr txBox="1"/>
            <p:nvPr/>
          </p:nvSpPr>
          <p:spPr>
            <a:xfrm>
              <a:off x="1728606" y="3241840"/>
              <a:ext cx="386417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600"/>
              </a:lvl1pPr>
            </a:lstStyle>
            <a:p>
              <a:r>
                <a:t>PH</a:t>
              </a:r>
            </a:p>
          </p:txBody>
        </p:sp>
        <p:sp>
          <p:nvSpPr>
            <p:cNvPr id="177" name="VN"/>
            <p:cNvSpPr txBox="1"/>
            <p:nvPr/>
          </p:nvSpPr>
          <p:spPr>
            <a:xfrm>
              <a:off x="3099249" y="3241840"/>
              <a:ext cx="386417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8" tIns="45718" rIns="45718" bIns="45718" numCol="1" anchor="t">
              <a:spAutoFit/>
            </a:bodyPr>
            <a:lstStyle>
              <a:lvl1pPr>
                <a:defRPr sz="1600"/>
              </a:lvl1pPr>
            </a:lstStyle>
            <a:p>
              <a:r>
                <a:t>VN</a:t>
              </a:r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整体介绍 </a:t>
            </a:r>
            <a:r>
              <a:rPr lang="en-US" altLang="zh-CN">
                <a:sym typeface="+mn-ea"/>
              </a:rPr>
              <a:t>- </a:t>
            </a:r>
            <a:r>
              <a:rPr lang="zh-CN" altLang="en-US"/>
              <a:t>整体架构</a:t>
            </a:r>
            <a:endParaRPr lang="zh-CN" altLang="en-US"/>
          </a:p>
        </p:txBody>
      </p:sp>
      <p:pic>
        <p:nvPicPr>
          <p:cNvPr id="6" name="图片 5" descr="spx_driver_app_arch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0065" y="725805"/>
            <a:ext cx="5951855" cy="60585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ooter Placeholder 17"/>
          <p:cNvSpPr txBox="1"/>
          <p:nvPr/>
        </p:nvSpPr>
        <p:spPr>
          <a:xfrm>
            <a:off x="4084320" y="6406785"/>
            <a:ext cx="402336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Private &amp; Confidential</a:t>
            </a:r>
          </a:p>
        </p:txBody>
      </p:sp>
      <p:sp>
        <p:nvSpPr>
          <p:cNvPr id="136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>
                <a:sym typeface="+mn-ea"/>
              </a:rPr>
              <a:t>整体介绍 </a:t>
            </a:r>
            <a:r>
              <a:rPr lang="en-US" altLang="zh-CN">
                <a:sym typeface="+mn-ea"/>
              </a:rPr>
              <a:t>- </a:t>
            </a:r>
            <a:r>
              <a:rPr lang="zh-CN"/>
              <a:t>整体架构</a:t>
            </a:r>
            <a:endParaRPr lang="zh-CN"/>
          </a:p>
        </p:txBody>
      </p:sp>
      <p:sp>
        <p:nvSpPr>
          <p:cNvPr id="137" name="Content Placeholder 4"/>
          <p:cNvSpPr txBox="1">
            <a:spLocks noGrp="1"/>
          </p:cNvSpPr>
          <p:nvPr>
            <p:ph type="body" idx="1"/>
          </p:nvPr>
        </p:nvSpPr>
        <p:spPr>
          <a:xfrm>
            <a:off x="1548203" y="1343594"/>
            <a:ext cx="9095594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>
                <a:latin typeface="Arial Regular" panose="020B0604020202090204" charset="0"/>
                <a:ea typeface="华文楷体" panose="02010600040101010101" charset="-122"/>
                <a:cs typeface="Arial Regular" panose="020B0604020202090204" charset="0"/>
              </a:rPr>
              <a:t>视图绑定使用 </a:t>
            </a:r>
            <a:r>
              <a:rPr lang="en-US" altLang="zh-CN">
                <a:latin typeface="Arial Regular" panose="020B0604020202090204" charset="0"/>
                <a:ea typeface="华文楷体" panose="02010600040101010101" charset="-122"/>
                <a:cs typeface="Arial Regular" panose="020B0604020202090204" charset="0"/>
              </a:rPr>
              <a:t>ButterKnife</a:t>
            </a:r>
            <a:r>
              <a:rPr lang="zh-CN" altLang="en-US">
                <a:latin typeface="Arial Regular" panose="020B0604020202090204" charset="0"/>
                <a:ea typeface="华文楷体" panose="02010600040101010101" charset="-122"/>
                <a:cs typeface="Arial Regular" panose="020B0604020202090204" charset="0"/>
              </a:rPr>
              <a:t>，后续可切换至 </a:t>
            </a:r>
            <a:r>
              <a:rPr lang="en-US" altLang="zh-CN">
                <a:latin typeface="Arial Regular" panose="020B0604020202090204" charset="0"/>
                <a:ea typeface="华文楷体" panose="02010600040101010101" charset="-122"/>
                <a:cs typeface="Arial Regular" panose="020B0604020202090204" charset="0"/>
              </a:rPr>
              <a:t>viewBinding</a:t>
            </a:r>
            <a:endParaRPr>
              <a:latin typeface="Arial Regular" panose="020B0604020202090204" charset="0"/>
              <a:ea typeface="华文楷体" panose="02010600040101010101" charset="-122"/>
              <a:cs typeface="Arial Regular" panose="020B0604020202090204" charset="0"/>
            </a:endParaRPr>
          </a:p>
          <a:p>
            <a:pPr>
              <a:lnSpc>
                <a:spcPct val="90000"/>
              </a:lnSpc>
            </a:pPr>
            <a:endParaRPr>
              <a:latin typeface="Arial Regular" panose="020B0604020202090204" charset="0"/>
              <a:ea typeface="华文楷体" panose="02010600040101010101" charset="-122"/>
              <a:cs typeface="Arial Regular" panose="020B0604020202090204" charset="0"/>
            </a:endParaRPr>
          </a:p>
          <a:p>
            <a:pPr>
              <a:lnSpc>
                <a:spcPct val="90000"/>
              </a:lnSpc>
            </a:pPr>
            <a:r>
              <a:rPr lang="zh-CN">
                <a:latin typeface="Arial Regular" panose="020B0604020202090204" charset="0"/>
                <a:ea typeface="华文楷体" panose="02010600040101010101" charset="-122"/>
                <a:cs typeface="Arial Regular" panose="020B0604020202090204" charset="0"/>
              </a:rPr>
              <a:t>消息总线使用 </a:t>
            </a:r>
            <a:r>
              <a:rPr lang="en-US" altLang="zh-CN">
                <a:latin typeface="Arial Regular" panose="020B0604020202090204" charset="0"/>
                <a:ea typeface="华文楷体" panose="02010600040101010101" charset="-122"/>
                <a:cs typeface="Arial Regular" panose="020B0604020202090204" charset="0"/>
              </a:rPr>
              <a:t>EventBus</a:t>
            </a:r>
            <a:r>
              <a:rPr lang="zh-CN" altLang="en-US">
                <a:latin typeface="Arial Regular" panose="020B0604020202090204" charset="0"/>
                <a:ea typeface="华文楷体" panose="02010600040101010101" charset="-122"/>
                <a:cs typeface="Arial Regular" panose="020B0604020202090204" charset="0"/>
              </a:rPr>
              <a:t>，后续可切换至 LiveDataBus</a:t>
            </a:r>
            <a:endParaRPr lang="zh-CN" altLang="en-US">
              <a:latin typeface="Arial Regular" panose="020B0604020202090204" charset="0"/>
              <a:ea typeface="华文楷体" panose="02010600040101010101" charset="-122"/>
              <a:cs typeface="Arial Regular" panose="020B0604020202090204" charset="0"/>
            </a:endParaRPr>
          </a:p>
          <a:p>
            <a:pPr>
              <a:lnSpc>
                <a:spcPct val="90000"/>
              </a:lnSpc>
            </a:pPr>
            <a:endParaRPr>
              <a:latin typeface="Arial Regular" panose="020B0604020202090204" charset="0"/>
              <a:ea typeface="华文楷体" panose="02010600040101010101" charset="-122"/>
              <a:cs typeface="Arial Regular" panose="020B0604020202090204" charset="0"/>
            </a:endParaRPr>
          </a:p>
          <a:p>
            <a:pPr>
              <a:lnSpc>
                <a:spcPct val="90000"/>
              </a:lnSpc>
            </a:pPr>
            <a:r>
              <a:rPr lang="zh-CN">
                <a:latin typeface="Arial Regular" panose="020B0604020202090204" charset="0"/>
                <a:ea typeface="华文楷体" panose="02010600040101010101" charset="-122"/>
                <a:cs typeface="Arial Regular" panose="020B0604020202090204" charset="0"/>
              </a:rPr>
              <a:t>网络层使用 </a:t>
            </a:r>
            <a:r>
              <a:rPr lang="en-US" altLang="zh-CN">
                <a:latin typeface="Arial Regular" panose="020B0604020202090204" charset="0"/>
                <a:ea typeface="华文楷体" panose="02010600040101010101" charset="-122"/>
                <a:cs typeface="Arial Regular" panose="020B0604020202090204" charset="0"/>
              </a:rPr>
              <a:t>okhttp + Retrofit</a:t>
            </a:r>
            <a:endParaRPr lang="en-US" altLang="zh-CN">
              <a:latin typeface="Arial Regular" panose="020B0604020202090204" charset="0"/>
              <a:ea typeface="华文楷体" panose="02010600040101010101" charset="-122"/>
              <a:cs typeface="Arial Regular" panose="020B0604020202090204" charset="0"/>
            </a:endParaRPr>
          </a:p>
          <a:p>
            <a:pPr>
              <a:lnSpc>
                <a:spcPct val="90000"/>
              </a:lnSpc>
            </a:pPr>
            <a:endParaRPr lang="en-US" altLang="zh-CN">
              <a:latin typeface="Arial Regular" panose="020B0604020202090204" charset="0"/>
              <a:ea typeface="华文楷体" panose="02010600040101010101" charset="-122"/>
              <a:cs typeface="Arial Regular" panose="020B0604020202090204" charset="0"/>
            </a:endParaRPr>
          </a:p>
          <a:p>
            <a:pPr>
              <a:lnSpc>
                <a:spcPct val="90000"/>
              </a:lnSpc>
            </a:pPr>
            <a:r>
              <a:rPr lang="zh-CN">
                <a:latin typeface="Arial Regular" panose="020B0604020202090204" charset="0"/>
                <a:ea typeface="华文楷体" panose="02010600040101010101" charset="-122"/>
                <a:cs typeface="Arial Regular" panose="020B0604020202090204" charset="0"/>
                <a:sym typeface="+mn-ea"/>
              </a:rPr>
              <a:t>异步事件流使用 </a:t>
            </a:r>
            <a:r>
              <a:rPr lang="en-US" altLang="zh-CN">
                <a:latin typeface="Arial Regular" panose="020B0604020202090204" charset="0"/>
                <a:ea typeface="华文楷体" panose="02010600040101010101" charset="-122"/>
                <a:cs typeface="Arial Regular" panose="020B0604020202090204" charset="0"/>
                <a:sym typeface="+mn-ea"/>
              </a:rPr>
              <a:t>RxJava</a:t>
            </a:r>
            <a:endParaRPr lang="en-US" altLang="zh-CN">
              <a:latin typeface="Arial Regular" panose="020B0604020202090204" charset="0"/>
              <a:ea typeface="华文楷体" panose="02010600040101010101" charset="-122"/>
              <a:cs typeface="Arial Regular" panose="020B0604020202090204" charset="0"/>
              <a:sym typeface="+mn-ea"/>
            </a:endParaRPr>
          </a:p>
          <a:p>
            <a:pPr>
              <a:lnSpc>
                <a:spcPct val="90000"/>
              </a:lnSpc>
            </a:pPr>
            <a:endParaRPr lang="en-US" altLang="zh-CN">
              <a:latin typeface="Arial Regular" panose="020B0604020202090204" charset="0"/>
              <a:ea typeface="华文楷体" panose="02010600040101010101" charset="-122"/>
              <a:cs typeface="Arial Regular" panose="020B0604020202090204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>
                <a:latin typeface="Arial Regular" panose="020B0604020202090204" charset="0"/>
                <a:ea typeface="华文楷体" panose="02010600040101010101" charset="-122"/>
                <a:cs typeface="Arial Regular" panose="020B0604020202090204" charset="0"/>
              </a:rPr>
              <a:t>部分使用 </a:t>
            </a:r>
            <a:r>
              <a:rPr lang="en-US" altLang="zh-CN">
                <a:latin typeface="Arial Regular" panose="020B0604020202090204" charset="0"/>
                <a:ea typeface="华文楷体" panose="02010600040101010101" charset="-122"/>
                <a:cs typeface="Arial Regular" panose="020B0604020202090204" charset="0"/>
              </a:rPr>
              <a:t>MVP </a:t>
            </a:r>
            <a:r>
              <a:rPr lang="zh-CN" altLang="en-US">
                <a:latin typeface="Arial Regular" panose="020B0604020202090204" charset="0"/>
                <a:ea typeface="华文楷体" panose="02010600040101010101" charset="-122"/>
                <a:cs typeface="Arial Regular" panose="020B0604020202090204" charset="0"/>
              </a:rPr>
              <a:t>模式</a:t>
            </a:r>
            <a:endParaRPr>
              <a:latin typeface="Arial Regular" panose="020B0604020202090204" charset="0"/>
              <a:ea typeface="华文楷体" panose="02010600040101010101" charset="-122"/>
              <a:cs typeface="Arial Regular" panose="020B0604020202090204" charset="0"/>
            </a:endParaRPr>
          </a:p>
          <a:p>
            <a:pPr>
              <a:lnSpc>
                <a:spcPct val="90000"/>
              </a:lnSpc>
            </a:pPr>
            <a:endParaRPr>
              <a:latin typeface="Arial Regular" panose="020B0604020202090204" charset="0"/>
              <a:ea typeface="华文楷体" panose="02010600040101010101" charset="-122"/>
              <a:cs typeface="Arial Regular" panose="020B0604020202090204" charset="0"/>
            </a:endParaRPr>
          </a:p>
          <a:p>
            <a:pPr>
              <a:lnSpc>
                <a:spcPct val="90000"/>
              </a:lnSpc>
            </a:pPr>
            <a:endParaRPr>
              <a:latin typeface="Arial Regular" panose="020B0604020202090204" charset="0"/>
              <a:ea typeface="华文楷体" panose="02010600040101010101" charset="-122"/>
              <a:cs typeface="Arial Regular" panose="020B0604020202090204" charset="0"/>
            </a:endParaRPr>
          </a:p>
          <a:p>
            <a:pPr>
              <a:lnSpc>
                <a:spcPct val="90000"/>
              </a:lnSpc>
            </a:pPr>
            <a:endParaRPr>
              <a:latin typeface="Arial Regular" panose="020B0604020202090204" charset="0"/>
              <a:ea typeface="华文楷体" panose="02010600040101010101" charset="-122"/>
              <a:cs typeface="Arial Regular" panose="020B0604020202090204" charset="0"/>
            </a:endParaRPr>
          </a:p>
        </p:txBody>
      </p:sp>
      <p:sp>
        <p:nvSpPr>
          <p:cNvPr id="138" name="Slide Number Placeholder 18"/>
          <p:cNvSpPr txBox="1">
            <a:spLocks noGrp="1"/>
          </p:cNvSpPr>
          <p:nvPr>
            <p:ph type="sldNum" sz="quarter" idx="2"/>
          </p:nvPr>
        </p:nvSpPr>
        <p:spPr>
          <a:xfrm>
            <a:off x="11805974" y="6406785"/>
            <a:ext cx="188898" cy="2642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ooter Placeholder 19"/>
          <p:cNvSpPr txBox="1"/>
          <p:nvPr/>
        </p:nvSpPr>
        <p:spPr>
          <a:xfrm>
            <a:off x="4084320" y="6406785"/>
            <a:ext cx="402336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888888"/>
                </a:solidFill>
              </a:defRPr>
            </a:lvl1pPr>
          </a:lstStyle>
          <a:p>
            <a:r>
              <a:t>Private &amp; Confidential</a:t>
            </a:r>
          </a:p>
        </p:txBody>
      </p:sp>
      <p:sp>
        <p:nvSpPr>
          <p:cNvPr id="141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sym typeface="+mn-ea"/>
              </a:rPr>
              <a:t>Shopee Express Driver App </a:t>
            </a:r>
            <a:r>
              <a:rPr lang="zh-CN" altLang="en-US">
                <a:sym typeface="+mn-ea"/>
              </a:rPr>
              <a:t>介绍</a:t>
            </a:r>
            <a:endParaRPr lang="zh-CN" altLang="en-US">
              <a:sym typeface="+mn-ea"/>
            </a:endParaRPr>
          </a:p>
        </p:txBody>
      </p:sp>
      <p:sp>
        <p:nvSpPr>
          <p:cNvPr id="142" name="Rectangle 5"/>
          <p:cNvSpPr/>
          <p:nvPr/>
        </p:nvSpPr>
        <p:spPr>
          <a:xfrm>
            <a:off x="1724296" y="2200448"/>
            <a:ext cx="5874685" cy="488082"/>
          </a:xfrm>
          <a:prstGeom prst="rect">
            <a:avLst/>
          </a:prstGeom>
          <a:solidFill>
            <a:srgbClr val="EE4D2D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TextBox 6"/>
          <p:cNvSpPr txBox="1"/>
          <p:nvPr/>
        </p:nvSpPr>
        <p:spPr>
          <a:xfrm>
            <a:off x="2121955" y="1651869"/>
            <a:ext cx="415129" cy="48620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800" b="1"/>
            </a:lvl1pPr>
          </a:lstStyle>
          <a:p>
            <a:r>
              <a:t>1</a:t>
            </a:r>
          </a:p>
        </p:txBody>
      </p:sp>
      <p:sp>
        <p:nvSpPr>
          <p:cNvPr id="144" name="TextBox 7"/>
          <p:cNvSpPr txBox="1"/>
          <p:nvPr/>
        </p:nvSpPr>
        <p:spPr>
          <a:xfrm>
            <a:off x="2773356" y="1711971"/>
            <a:ext cx="3676410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lang="zh-CN" altLang="en-US"/>
              <a:t>整体架构</a:t>
            </a:r>
            <a:endParaRPr lang="zh-CN" altLang="en-US"/>
          </a:p>
        </p:txBody>
      </p:sp>
      <p:sp>
        <p:nvSpPr>
          <p:cNvPr id="145" name="TextBox 8"/>
          <p:cNvSpPr txBox="1"/>
          <p:nvPr/>
        </p:nvSpPr>
        <p:spPr>
          <a:xfrm>
            <a:off x="2121955" y="2155897"/>
            <a:ext cx="415129" cy="4862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146" name="TextBox 9"/>
          <p:cNvSpPr txBox="1"/>
          <p:nvPr/>
        </p:nvSpPr>
        <p:spPr>
          <a:xfrm>
            <a:off x="2773356" y="2200052"/>
            <a:ext cx="3676410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zh-CN"/>
              <a:t>业务模块介绍</a:t>
            </a:r>
            <a:endParaRPr lang="zh-CN"/>
          </a:p>
        </p:txBody>
      </p:sp>
      <p:sp>
        <p:nvSpPr>
          <p:cNvPr id="147" name="TextBox 10"/>
          <p:cNvSpPr txBox="1"/>
          <p:nvPr/>
        </p:nvSpPr>
        <p:spPr>
          <a:xfrm>
            <a:off x="2121955" y="2659924"/>
            <a:ext cx="415129" cy="4862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800" b="1"/>
            </a:lvl1pPr>
          </a:lstStyle>
          <a:p>
            <a:r>
              <a:t>3</a:t>
            </a:r>
          </a:p>
        </p:txBody>
      </p:sp>
      <p:sp>
        <p:nvSpPr>
          <p:cNvPr id="148" name="TextBox 11"/>
          <p:cNvSpPr txBox="1"/>
          <p:nvPr/>
        </p:nvSpPr>
        <p:spPr>
          <a:xfrm>
            <a:off x="2773357" y="2666162"/>
            <a:ext cx="4779903" cy="4603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lang="zh-CN"/>
              <a:t>基础模块介绍</a:t>
            </a:r>
            <a:endParaRPr lang="zh-CN"/>
          </a:p>
        </p:txBody>
      </p:sp>
      <p:sp>
        <p:nvSpPr>
          <p:cNvPr id="153" name="Slide Number Placeholder 20"/>
          <p:cNvSpPr txBox="1">
            <a:spLocks noGrp="1"/>
          </p:cNvSpPr>
          <p:nvPr>
            <p:ph type="sldNum" sz="quarter" idx="2"/>
          </p:nvPr>
        </p:nvSpPr>
        <p:spPr>
          <a:xfrm>
            <a:off x="11805974" y="6406785"/>
            <a:ext cx="188898" cy="2642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90204"/>
            <a:ea typeface="Arial" panose="020B0604020202090204"/>
            <a:cs typeface="Arial" panose="020B0604020202090204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norm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90204"/>
            <a:ea typeface="Arial" panose="020B0604020202090204"/>
            <a:cs typeface="Arial" panose="020B0604020202090204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90204"/>
            <a:ea typeface="Arial" panose="020B0604020202090204"/>
            <a:cs typeface="Arial" panose="020B0604020202090204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norm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90204"/>
            <a:ea typeface="Arial" panose="020B0604020202090204"/>
            <a:cs typeface="Arial" panose="020B0604020202090204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2286</Words>
  <Application>WPS 演示</Application>
  <PresentationFormat>Widescreen</PresentationFormat>
  <Paragraphs>244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2" baseType="lpstr">
      <vt:lpstr>Arial</vt:lpstr>
      <vt:lpstr>方正书宋_GBK</vt:lpstr>
      <vt:lpstr>Wingdings</vt:lpstr>
      <vt:lpstr>Arial</vt:lpstr>
      <vt:lpstr>Calibri</vt:lpstr>
      <vt:lpstr>Helvetica Neue</vt:lpstr>
      <vt:lpstr>宋体</vt:lpstr>
      <vt:lpstr>汉仪书宋二KW</vt:lpstr>
      <vt:lpstr>Arial Regular</vt:lpstr>
      <vt:lpstr>华文楷体</vt:lpstr>
      <vt:lpstr>Roboto</vt:lpstr>
      <vt:lpstr>微软雅黑</vt:lpstr>
      <vt:lpstr>汉仪旗黑</vt:lpstr>
      <vt:lpstr>Arial Unicode MS</vt:lpstr>
      <vt:lpstr>宋体-简</vt:lpstr>
      <vt:lpstr>Thonburi</vt:lpstr>
      <vt:lpstr>Office Theme</vt:lpstr>
      <vt:lpstr>Shopee Express Driver App 介绍</vt:lpstr>
      <vt:lpstr>Shopee Express Driver App 介绍</vt:lpstr>
      <vt:lpstr>整体介绍 - 业务速览 - normal express</vt:lpstr>
      <vt:lpstr>整体介绍 - 业务速览 - p2p</vt:lpstr>
      <vt:lpstr>整体介绍 - 模块划分</vt:lpstr>
      <vt:lpstr>整体介绍 - 上线情况</vt:lpstr>
      <vt:lpstr>整体介绍 - 整体架构</vt:lpstr>
      <vt:lpstr>整体介绍 - 整体架构</vt:lpstr>
      <vt:lpstr>Shopee Express Driver App 介绍</vt:lpstr>
      <vt:lpstr>业务模块介绍 - pickup 页面跳转</vt:lpstr>
      <vt:lpstr>业务模块介绍 - pickup scan 类图</vt:lpstr>
      <vt:lpstr>业务模块介绍 - lm/lh/p2p 页面跳转</vt:lpstr>
      <vt:lpstr>业务模块介绍 - POD 流程 - pickup</vt:lpstr>
      <vt:lpstr>业务模块介绍 - POD 流程 - delivery</vt:lpstr>
      <vt:lpstr>业务模块介绍 - POD 流程 - return</vt:lpstr>
      <vt:lpstr>业务模块介绍 - POD 流程 - onhold</vt:lpstr>
      <vt:lpstr>业务模块介绍 - POD 流程 - Base</vt:lpstr>
      <vt:lpstr>Shopee Express Driver App 介绍</vt:lpstr>
      <vt:lpstr>基础模块介绍 - login</vt:lpstr>
      <vt:lpstr>基础模块介绍 - personal</vt:lpstr>
      <vt:lpstr>基础模块介绍 - setting</vt:lpstr>
      <vt:lpstr>基础模块介绍 - menu manager</vt:lpstr>
      <vt:lpstr>基础模块介绍 - menu manager - MenuRepository</vt:lpstr>
      <vt:lpstr>Shopee Express Driver App 介绍</vt:lpstr>
      <vt:lpstr>Shopee Express Driver App 介绍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Shopee PowerPoint Communications</dc:title>
  <dc:creator/>
  <cp:lastModifiedBy>honggangxiong</cp:lastModifiedBy>
  <cp:revision>26</cp:revision>
  <dcterms:created xsi:type="dcterms:W3CDTF">2020-11-24T03:44:22Z</dcterms:created>
  <dcterms:modified xsi:type="dcterms:W3CDTF">2020-11-24T03:44:22Z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