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Oz0Mf5ZaVmdDTYXosajydeWSM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327c2e95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b2327c2e95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1f9b028fc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gb1f9b028fc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常规文件操作需要从磁盘到页缓存再到用户主存的两次数据拷贝。而mmap操控文件，只需要从磁盘到用户主存的一次数据拷贝过程。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mmap</a:t>
            </a:r>
            <a:r>
              <a:rPr lang="en-US"/>
              <a:t>读写内存映射文件是操作系统来负责的，因此，即使程序在写入内存后就挂掉了，只要操作系统工作正常，数据就会写入磁盘（这个可以有效防止数据的无故丢失）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1f9b028fc_1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b1f9b028fc_1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采用流式的压缩和加密避免了集中压缩加密可能产生的CPU峰值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1f9b028fc_1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b1f9b028fc_1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CBC </a:t>
            </a:r>
            <a:r>
              <a:rPr lang="en-US"/>
              <a:t>先将明文切分成若干小段，然后每一小段与初始块或者上一段的密文段进行异或运算后，再与密钥进行加密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简单来说就是三步：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将要打的日志附上各种信息（进程、线程、日期）并格式化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将日志写入高速缓冲区。这块高速缓冲区是使用mmap映射出来的内存区，被映射的磁盘文件是它新建的一个缓存文件，.mmap2后缀（若mmap失败，则用内存缓存代替）。每次打log时首先将它写入高速缓存，这样当使用mmap时可以保证这条log快速地被写入磁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当高速缓冲区内容写到一定阈值时（此处为1/3)，通知后台线程将缓冲区的内容写入文件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9b028fc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b1f9b028fc_1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1f9b028fc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b1f9b028fc_1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由于目标文件需要动态扩展长度，在map之前需要调用ftruncate将其适应到对应长度，这部分会占一定的开销；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动态扩展目标文件，每次也是扩展固定的长度，这部分内容会先被填上结束符'\0'，这样导致了log文件末尾会有多余的'\0'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1f9b028fc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b1f9b028fc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瓶颈在于Push系统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1f9b028fc_1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1f9b028fc_1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d74ca1d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b1d74ca1d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f9b028fc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b1f9b028fc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缓存I/O 的优点是减少对块设备的 I/O 操作，而缺点就是需要更多的内存复制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 I/O的优点是减少了内存拷贝， 而缺点是增加了对块设备的读写操作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932f3c33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78932f3c33_2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mmap 会导致虚拟内存增大，mmap 大文件容易出现 OOM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mmap 通过缺页中断向磁盘发起真正的磁盘 I/O，不能通过 mmap 消除磁盘 I/O 的延迟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33"/>
          <p:cNvSpPr/>
          <p:nvPr>
            <p:ph idx="2" type="pic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3"/>
          <p:cNvSpPr txBox="1"/>
          <p:nvPr>
            <p:ph idx="1" type="body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" type="body"/>
          </p:nvPr>
        </p:nvSpPr>
        <p:spPr>
          <a:xfrm>
            <a:off x="1524000" y="3602037"/>
            <a:ext cx="9144000" cy="1655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b1f9b028fc_1_131"/>
          <p:cNvCxnSpPr/>
          <p:nvPr/>
        </p:nvCxnSpPr>
        <p:spPr>
          <a:xfrm>
            <a:off x="739410" y="651219"/>
            <a:ext cx="11196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gb1f9b028fc_1_131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gb1f9b028fc_1_131"/>
          <p:cNvSpPr txBox="1"/>
          <p:nvPr>
            <p:ph idx="1" type="body"/>
          </p:nvPr>
        </p:nvSpPr>
        <p:spPr>
          <a:xfrm>
            <a:off x="736600" y="1432100"/>
            <a:ext cx="6237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1pPr>
            <a:lvl2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2pPr>
            <a:lvl3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238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gb1f9b028fc_1_131"/>
          <p:cNvSpPr txBox="1"/>
          <p:nvPr>
            <p:ph idx="2" type="body"/>
          </p:nvPr>
        </p:nvSpPr>
        <p:spPr>
          <a:xfrm>
            <a:off x="733425" y="982562"/>
            <a:ext cx="5057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gb1f9b028fc_1_131"/>
          <p:cNvSpPr txBox="1"/>
          <p:nvPr>
            <p:ph idx="3" type="body"/>
          </p:nvPr>
        </p:nvSpPr>
        <p:spPr>
          <a:xfrm>
            <a:off x="733425" y="2455546"/>
            <a:ext cx="5057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gb1f9b028fc_1_131"/>
          <p:cNvSpPr txBox="1"/>
          <p:nvPr>
            <p:ph idx="4" type="body"/>
          </p:nvPr>
        </p:nvSpPr>
        <p:spPr>
          <a:xfrm>
            <a:off x="733423" y="4055471"/>
            <a:ext cx="5057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gb1f9b028fc_1_131"/>
          <p:cNvSpPr txBox="1"/>
          <p:nvPr>
            <p:ph idx="12" type="sldNum"/>
          </p:nvPr>
        </p:nvSpPr>
        <p:spPr>
          <a:xfrm>
            <a:off x="11721216" y="6406785"/>
            <a:ext cx="273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opee-logo-en.png" id="65" name="Google Shape;65;gb1f9b028fc_1_131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73" name="Google Shape;73;gb2327c2e95_0_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1" y="819670"/>
            <a:ext cx="1322585" cy="187268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b2327c2e95_0_110"/>
          <p:cNvSpPr txBox="1"/>
          <p:nvPr>
            <p:ph type="title"/>
          </p:nvPr>
        </p:nvSpPr>
        <p:spPr>
          <a:xfrm>
            <a:off x="748144" y="2875171"/>
            <a:ext cx="107373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sz="4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gb2327c2e95_0_110"/>
          <p:cNvSpPr txBox="1"/>
          <p:nvPr>
            <p:ph idx="1" type="body"/>
          </p:nvPr>
        </p:nvSpPr>
        <p:spPr>
          <a:xfrm>
            <a:off x="748144" y="4287401"/>
            <a:ext cx="10737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b2327c2e95_0_110"/>
          <p:cNvSpPr/>
          <p:nvPr/>
        </p:nvSpPr>
        <p:spPr>
          <a:xfrm>
            <a:off x="0" y="5771355"/>
            <a:ext cx="12192000" cy="11247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b2327c2e95_0_110"/>
          <p:cNvSpPr txBox="1"/>
          <p:nvPr>
            <p:ph idx="12" type="sldNum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327c2e95_0_116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gb2327c2e95_0_116"/>
          <p:cNvSpPr txBox="1"/>
          <p:nvPr>
            <p:ph idx="1" type="body"/>
          </p:nvPr>
        </p:nvSpPr>
        <p:spPr>
          <a:xfrm>
            <a:off x="736600" y="1314622"/>
            <a:ext cx="10744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gb2327c2e95_0_116"/>
          <p:cNvSpPr txBox="1"/>
          <p:nvPr>
            <p:ph idx="12" type="sldNum"/>
          </p:nvPr>
        </p:nvSpPr>
        <p:spPr>
          <a:xfrm>
            <a:off x="11721216" y="6406785"/>
            <a:ext cx="273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gb2327c2e95_0_120"/>
          <p:cNvCxnSpPr/>
          <p:nvPr/>
        </p:nvCxnSpPr>
        <p:spPr>
          <a:xfrm>
            <a:off x="739410" y="651219"/>
            <a:ext cx="11196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gb2327c2e95_0_120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gb2327c2e95_0_120"/>
          <p:cNvSpPr txBox="1"/>
          <p:nvPr>
            <p:ph idx="1" type="body"/>
          </p:nvPr>
        </p:nvSpPr>
        <p:spPr>
          <a:xfrm>
            <a:off x="736600" y="1432100"/>
            <a:ext cx="6237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▪"/>
              <a:defRPr sz="1500"/>
            </a:lvl1pPr>
            <a:lvl2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o"/>
              <a:defRPr sz="1500"/>
            </a:lvl2pPr>
            <a:lvl3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238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gb2327c2e95_0_120"/>
          <p:cNvSpPr txBox="1"/>
          <p:nvPr>
            <p:ph idx="2" type="body"/>
          </p:nvPr>
        </p:nvSpPr>
        <p:spPr>
          <a:xfrm>
            <a:off x="733425" y="982562"/>
            <a:ext cx="5057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gb2327c2e95_0_120"/>
          <p:cNvSpPr txBox="1"/>
          <p:nvPr>
            <p:ph idx="3" type="body"/>
          </p:nvPr>
        </p:nvSpPr>
        <p:spPr>
          <a:xfrm>
            <a:off x="733425" y="2455546"/>
            <a:ext cx="5057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gb2327c2e95_0_120"/>
          <p:cNvSpPr txBox="1"/>
          <p:nvPr>
            <p:ph idx="4" type="body"/>
          </p:nvPr>
        </p:nvSpPr>
        <p:spPr>
          <a:xfrm>
            <a:off x="733423" y="4055471"/>
            <a:ext cx="5057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gb2327c2e95_0_120"/>
          <p:cNvSpPr txBox="1"/>
          <p:nvPr>
            <p:ph idx="12" type="sldNum"/>
          </p:nvPr>
        </p:nvSpPr>
        <p:spPr>
          <a:xfrm>
            <a:off x="11721216" y="6406785"/>
            <a:ext cx="273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opee-logo-en.png" id="90" name="Google Shape;90;gb2327c2e95_0_120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327c2e95_0_129"/>
          <p:cNvSpPr txBox="1"/>
          <p:nvPr>
            <p:ph idx="1" type="body"/>
          </p:nvPr>
        </p:nvSpPr>
        <p:spPr>
          <a:xfrm>
            <a:off x="736600" y="3715961"/>
            <a:ext cx="51816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▪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o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b2327c2e95_0_129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gb2327c2e95_0_129"/>
          <p:cNvSpPr txBox="1"/>
          <p:nvPr>
            <p:ph idx="12" type="sldNum"/>
          </p:nvPr>
        </p:nvSpPr>
        <p:spPr>
          <a:xfrm>
            <a:off x="11721216" y="6406785"/>
            <a:ext cx="273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gb2327c2e95_0_129"/>
          <p:cNvCxnSpPr/>
          <p:nvPr/>
        </p:nvCxnSpPr>
        <p:spPr>
          <a:xfrm>
            <a:off x="739410" y="651219"/>
            <a:ext cx="11196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96" name="Google Shape;96;gb2327c2e95_0_129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327c2e95_0_135"/>
          <p:cNvSpPr txBox="1"/>
          <p:nvPr>
            <p:ph idx="1" type="body"/>
          </p:nvPr>
        </p:nvSpPr>
        <p:spPr>
          <a:xfrm>
            <a:off x="1068405" y="1318660"/>
            <a:ext cx="4310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b2327c2e95_0_135"/>
          <p:cNvSpPr txBox="1"/>
          <p:nvPr>
            <p:ph idx="2" type="body"/>
          </p:nvPr>
        </p:nvSpPr>
        <p:spPr>
          <a:xfrm>
            <a:off x="6631341" y="1318660"/>
            <a:ext cx="4331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gb2327c2e95_0_135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gb2327c2e95_0_135"/>
          <p:cNvSpPr txBox="1"/>
          <p:nvPr>
            <p:ph idx="12" type="sldNum"/>
          </p:nvPr>
        </p:nvSpPr>
        <p:spPr>
          <a:xfrm>
            <a:off x="11721216" y="6406785"/>
            <a:ext cx="273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gb2327c2e95_0_135"/>
          <p:cNvCxnSpPr/>
          <p:nvPr/>
        </p:nvCxnSpPr>
        <p:spPr>
          <a:xfrm>
            <a:off x="739410" y="651219"/>
            <a:ext cx="11196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03" name="Google Shape;103;gb2327c2e95_0_135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327c2e95_0_142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6" name="Google Shape;106;gb2327c2e95_0_142"/>
          <p:cNvSpPr txBox="1"/>
          <p:nvPr>
            <p:ph idx="1" type="body"/>
          </p:nvPr>
        </p:nvSpPr>
        <p:spPr>
          <a:xfrm>
            <a:off x="6631340" y="2319684"/>
            <a:ext cx="43317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  <a:defRPr sz="1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b2327c2e95_0_142"/>
          <p:cNvSpPr txBox="1"/>
          <p:nvPr>
            <p:ph idx="12" type="sldNum"/>
          </p:nvPr>
        </p:nvSpPr>
        <p:spPr>
          <a:xfrm>
            <a:off x="11721216" y="6406785"/>
            <a:ext cx="273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b2327c2e95_0_142"/>
          <p:cNvSpPr txBox="1"/>
          <p:nvPr>
            <p:ph idx="2" type="body"/>
          </p:nvPr>
        </p:nvSpPr>
        <p:spPr>
          <a:xfrm>
            <a:off x="1068405" y="1318660"/>
            <a:ext cx="4310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gb2327c2e95_0_142"/>
          <p:cNvSpPr txBox="1"/>
          <p:nvPr>
            <p:ph idx="3" type="body"/>
          </p:nvPr>
        </p:nvSpPr>
        <p:spPr>
          <a:xfrm>
            <a:off x="6631341" y="1318660"/>
            <a:ext cx="4331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0" name="Google Shape;110;gb2327c2e95_0_142"/>
          <p:cNvCxnSpPr/>
          <p:nvPr/>
        </p:nvCxnSpPr>
        <p:spPr>
          <a:xfrm>
            <a:off x="739410" y="651219"/>
            <a:ext cx="11196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11" name="Google Shape;111;gb2327c2e95_0_142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6"/>
          <p:cNvGrpSpPr/>
          <p:nvPr/>
        </p:nvGrpSpPr>
        <p:grpSpPr>
          <a:xfrm>
            <a:off x="-4" y="700188"/>
            <a:ext cx="12072410" cy="81456"/>
            <a:chOff x="-1" y="-1"/>
            <a:chExt cx="12072409" cy="81454"/>
          </a:xfrm>
        </p:grpSpPr>
        <p:cxnSp>
          <p:nvCxnSpPr>
            <p:cNvPr id="17" name="Google Shape;17;p26"/>
            <p:cNvCxnSpPr/>
            <p:nvPr/>
          </p:nvCxnSpPr>
          <p:spPr>
            <a:xfrm>
              <a:off x="-1" y="41520"/>
              <a:ext cx="11811217" cy="7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Google Shape;18;p26"/>
            <p:cNvSpPr/>
            <p:nvPr/>
          </p:nvSpPr>
          <p:spPr>
            <a:xfrm>
              <a:off x="11970715" y="-1"/>
              <a:ext cx="101693" cy="81454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 109" id="19" name="Google Shape;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2" y="260268"/>
            <a:ext cx="401258" cy="4012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6"/>
          <p:cNvSpPr txBox="1"/>
          <p:nvPr/>
        </p:nvSpPr>
        <p:spPr>
          <a:xfrm>
            <a:off x="1532160" y="6615207"/>
            <a:ext cx="9173765" cy="175501"/>
          </a:xfrm>
          <a:prstGeom prst="rect">
            <a:avLst/>
          </a:prstGeom>
          <a:noFill/>
          <a:ln>
            <a:noFill/>
          </a:ln>
        </p:spPr>
        <p:txBody>
          <a:bodyPr anchorCtr="0" anchor="t" bIns="30600" lIns="30600" spcFirstLastPara="1" rIns="30600" wrap="square" tIns="30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Private &amp; Confidential</a:t>
            </a:r>
            <a:endParaRPr/>
          </a:p>
        </p:txBody>
      </p:sp>
      <p:sp>
        <p:nvSpPr>
          <p:cNvPr id="21" name="Google Shape;21;p26"/>
          <p:cNvSpPr txBox="1"/>
          <p:nvPr>
            <p:ph type="title"/>
          </p:nvPr>
        </p:nvSpPr>
        <p:spPr>
          <a:xfrm>
            <a:off x="608642" y="164767"/>
            <a:ext cx="10957439" cy="563084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3624" y="6221732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2" type="body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839784" y="2057400"/>
            <a:ext cx="393224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327c2e95_0_104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b2327c2e95_0_104"/>
          <p:cNvSpPr txBox="1"/>
          <p:nvPr>
            <p:ph idx="1" type="body"/>
          </p:nvPr>
        </p:nvSpPr>
        <p:spPr>
          <a:xfrm>
            <a:off x="736600" y="1314622"/>
            <a:ext cx="10744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b2327c2e95_0_104"/>
          <p:cNvSpPr txBox="1"/>
          <p:nvPr>
            <p:ph idx="12" type="sldNum"/>
          </p:nvPr>
        </p:nvSpPr>
        <p:spPr>
          <a:xfrm>
            <a:off x="11721216" y="6406785"/>
            <a:ext cx="273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gb2327c2e95_0_104"/>
          <p:cNvCxnSpPr/>
          <p:nvPr/>
        </p:nvCxnSpPr>
        <p:spPr>
          <a:xfrm>
            <a:off x="739410" y="651219"/>
            <a:ext cx="11196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71" name="Google Shape;71;gb2327c2e95_0_104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studio/projects/install-nd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327c2e95_0_100"/>
          <p:cNvSpPr txBox="1"/>
          <p:nvPr>
            <p:ph idx="4294967295" type="ctrTitle"/>
          </p:nvPr>
        </p:nvSpPr>
        <p:spPr>
          <a:xfrm>
            <a:off x="727350" y="3505975"/>
            <a:ext cx="107373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日志库介绍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1f9b028fc_1_6"/>
          <p:cNvSpPr txBox="1"/>
          <p:nvPr>
            <p:ph type="title"/>
          </p:nvPr>
        </p:nvSpPr>
        <p:spPr>
          <a:xfrm>
            <a:off x="557477" y="17935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mmap</a:t>
            </a:r>
            <a:endParaRPr/>
          </a:p>
        </p:txBody>
      </p:sp>
      <p:sp>
        <p:nvSpPr>
          <p:cNvPr id="209" name="Google Shape;209;gb1f9b028fc_1_6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159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-US" sz="1800"/>
              <a:t>mmap概念</a:t>
            </a:r>
            <a:endParaRPr sz="2600"/>
          </a:p>
          <a:p>
            <a:pPr indent="-146684" lvl="1" marL="52768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/>
              <a:t>mmap是一种内存映射外存的方式，即脱离cache缓存，直接将文件或者其他外存对象映射到进程的地址空间中，实现文件磁盘地址和进程虚拟地址的一一映射关系</a:t>
            </a:r>
            <a:endParaRPr/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gb1f9b028fc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950" y="2439975"/>
            <a:ext cx="10067876" cy="381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608642" y="178913"/>
            <a:ext cx="10957439" cy="563086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mmap</a:t>
            </a:r>
            <a:endParaRPr/>
          </a:p>
        </p:txBody>
      </p:sp>
      <p:sp>
        <p:nvSpPr>
          <p:cNvPr id="216" name="Google Shape;216;p7"/>
          <p:cNvSpPr txBox="1"/>
          <p:nvPr>
            <p:ph idx="4294967295" type="body"/>
          </p:nvPr>
        </p:nvSpPr>
        <p:spPr>
          <a:xfrm>
            <a:off x="664677" y="1180242"/>
            <a:ext cx="10743042" cy="4996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/>
              <a:t>优势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数据的拷贝比传统的方式少了cache拷贝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进程可以采用指针的方式读写操作这一段内存，而系统会自动回写脏页面到对应的文件磁盘上，即完成了对文件的操作而不必再调用read,write等系统调用函数。具体的回写机制有内存不足，进程退出，直接调用msync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内核空间对这段区域的修改也直接反映用户空间，从而可以实现不同进程间的文件共享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608642" y="178913"/>
            <a:ext cx="10957439" cy="563086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mmap</a:t>
            </a:r>
            <a:endParaRPr/>
          </a:p>
        </p:txBody>
      </p:sp>
      <p:sp>
        <p:nvSpPr>
          <p:cNvPr id="222" name="Google Shape;222;p8"/>
          <p:cNvSpPr txBox="1"/>
          <p:nvPr>
            <p:ph idx="4294967295" type="body"/>
          </p:nvPr>
        </p:nvSpPr>
        <p:spPr>
          <a:xfrm>
            <a:off x="664677" y="1180242"/>
            <a:ext cx="10743042" cy="4996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/>
              <a:t>思考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SharedPreferences为什么不适合存储较大量数据？为什么跨进程不可靠？可取代SP的轻量级框架之一MMKV的解决方案？</a:t>
            </a:r>
            <a:endParaRPr sz="1800"/>
          </a:p>
          <a:p>
            <a:pPr indent="-228600" lvl="1" marL="6858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用mmap一次写入大量数据会有什么问题？</a:t>
            </a:r>
            <a:endParaRPr sz="1800"/>
          </a:p>
          <a:p>
            <a:pPr indent="0" lvl="0" marL="723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1f9b028fc_1_53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日志分片</a:t>
            </a:r>
            <a:endParaRPr/>
          </a:p>
        </p:txBody>
      </p:sp>
      <p:sp>
        <p:nvSpPr>
          <p:cNvPr id="228" name="Google Shape;228;gb1f9b028fc_1_53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gb1f9b028fc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75" y="1180250"/>
            <a:ext cx="6075199" cy="49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1f9b028fc_1_59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日志加密</a:t>
            </a:r>
            <a:endParaRPr/>
          </a:p>
        </p:txBody>
      </p:sp>
      <p:sp>
        <p:nvSpPr>
          <p:cNvPr id="235" name="Google Shape;235;gb1f9b028fc_1_59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AES</a:t>
            </a:r>
            <a:r>
              <a:rPr b="1" lang="en-US" sz="2000">
                <a:solidFill>
                  <a:schemeClr val="dk1"/>
                </a:solidFill>
              </a:rPr>
              <a:t>加密</a:t>
            </a:r>
            <a:endParaRPr sz="1900"/>
          </a:p>
          <a:p>
            <a:pPr indent="-209550" lvl="1" marL="723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随机产生 AES 对称密钥 AES Key 及初始向量 IV</a:t>
            </a:r>
            <a:endParaRPr sz="1900">
              <a:solidFill>
                <a:schemeClr val="dk1"/>
              </a:solidFill>
            </a:endParaRPr>
          </a:p>
          <a:p>
            <a:pPr indent="-209550" lvl="1" marL="723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</a:rPr>
              <a:t>使用 AES Key 及 IV 对日志明文进行 AES-CBC 对称加密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608642" y="178913"/>
            <a:ext cx="10957439" cy="563086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写</a:t>
            </a:r>
            <a:r>
              <a:rPr lang="en-US"/>
              <a:t>流程</a:t>
            </a:r>
            <a:endParaRPr/>
          </a:p>
        </p:txBody>
      </p:sp>
      <p:sp>
        <p:nvSpPr>
          <p:cNvPr id="241" name="Google Shape;241;p10"/>
          <p:cNvSpPr txBox="1"/>
          <p:nvPr>
            <p:ph idx="4294967295" type="body"/>
          </p:nvPr>
        </p:nvSpPr>
        <p:spPr>
          <a:xfrm>
            <a:off x="664677" y="1180242"/>
            <a:ext cx="10743042" cy="4996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242" name="Google Shape;2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50" y="904400"/>
            <a:ext cx="4958300" cy="595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1f9b028fc_1_27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写流程</a:t>
            </a:r>
            <a:endParaRPr/>
          </a:p>
        </p:txBody>
      </p:sp>
      <p:sp>
        <p:nvSpPr>
          <p:cNvPr id="248" name="Google Shape;248;gb1f9b028fc_1_27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28600" lvl="0" marL="2286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/>
              <a:t>思考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为什么不直接对输出log的文件进行mmap？而是写一块固定区域然后由后台线程读这块缓存区输出目标文件？</a:t>
            </a:r>
            <a:endParaRPr sz="1800"/>
          </a:p>
          <a:p>
            <a:pPr indent="0" lvl="0" marL="723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1f9b028fc_1_32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写</a:t>
            </a:r>
            <a:r>
              <a:rPr lang="en-US"/>
              <a:t>流程</a:t>
            </a:r>
            <a:endParaRPr/>
          </a:p>
        </p:txBody>
      </p:sp>
      <p:sp>
        <p:nvSpPr>
          <p:cNvPr id="254" name="Google Shape;254;gb1f9b028fc_1_32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2286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723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gb1f9b028fc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50" y="1030475"/>
            <a:ext cx="5930900" cy="53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12"/>
          <p:cNvCxnSpPr/>
          <p:nvPr/>
        </p:nvCxnSpPr>
        <p:spPr>
          <a:xfrm>
            <a:off x="4573130" y="1747726"/>
            <a:ext cx="1377" cy="3844431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1" name="Google Shape;261;p12"/>
          <p:cNvSpPr/>
          <p:nvPr/>
        </p:nvSpPr>
        <p:spPr>
          <a:xfrm>
            <a:off x="4412486" y="2614290"/>
            <a:ext cx="322769" cy="373973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4412486" y="2609505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sp>
        <p:nvSpPr>
          <p:cNvPr id="263" name="Google Shape;263;p12"/>
          <p:cNvSpPr/>
          <p:nvPr/>
        </p:nvSpPr>
        <p:spPr>
          <a:xfrm>
            <a:off x="4412486" y="3245821"/>
            <a:ext cx="322769" cy="373972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4412486" y="3241032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/>
          </a:p>
        </p:txBody>
      </p:sp>
      <p:sp>
        <p:nvSpPr>
          <p:cNvPr id="265" name="Google Shape;265;p12"/>
          <p:cNvSpPr/>
          <p:nvPr/>
        </p:nvSpPr>
        <p:spPr>
          <a:xfrm>
            <a:off x="4412486" y="3850975"/>
            <a:ext cx="322769" cy="373972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4412486" y="3846188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/>
          </a:p>
        </p:txBody>
      </p:sp>
      <p:sp>
        <p:nvSpPr>
          <p:cNvPr id="267" name="Google Shape;267;p12"/>
          <p:cNvSpPr txBox="1"/>
          <p:nvPr/>
        </p:nvSpPr>
        <p:spPr>
          <a:xfrm>
            <a:off x="1485665" y="2810947"/>
            <a:ext cx="1196337" cy="86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en-US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1139462" y="3458359"/>
            <a:ext cx="1888741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en-US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4858684" y="3217683"/>
            <a:ext cx="3691138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存储</a:t>
            </a: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介绍</a:t>
            </a:r>
            <a:endParaRPr/>
          </a:p>
        </p:txBody>
      </p:sp>
      <p:grpSp>
        <p:nvGrpSpPr>
          <p:cNvPr id="270" name="Google Shape;270;p12"/>
          <p:cNvGrpSpPr/>
          <p:nvPr/>
        </p:nvGrpSpPr>
        <p:grpSpPr>
          <a:xfrm>
            <a:off x="4412481" y="4497051"/>
            <a:ext cx="322777" cy="383539"/>
            <a:chOff x="-1" y="-2"/>
            <a:chExt cx="322776" cy="383537"/>
          </a:xfrm>
        </p:grpSpPr>
        <p:sp>
          <p:nvSpPr>
            <p:cNvPr id="271" name="Google Shape;271;p12"/>
            <p:cNvSpPr/>
            <p:nvPr/>
          </p:nvSpPr>
          <p:spPr>
            <a:xfrm>
              <a:off x="0" y="4786"/>
              <a:ext cx="322775" cy="373975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72" name="Google Shape;272;p12"/>
            <p:cNvSpPr txBox="1"/>
            <p:nvPr/>
          </p:nvSpPr>
          <p:spPr>
            <a:xfrm>
              <a:off x="-1" y="-2"/>
              <a:ext cx="322775" cy="383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/>
            </a:p>
          </p:txBody>
        </p:sp>
      </p:grpSp>
      <p:sp>
        <p:nvSpPr>
          <p:cNvPr id="273" name="Google Shape;273;p12"/>
          <p:cNvSpPr txBox="1"/>
          <p:nvPr/>
        </p:nvSpPr>
        <p:spPr>
          <a:xfrm>
            <a:off x="4858684" y="3840434"/>
            <a:ext cx="3691138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上报</a:t>
            </a: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介绍</a:t>
            </a:r>
            <a:endParaRPr/>
          </a:p>
        </p:txBody>
      </p:sp>
      <p:sp>
        <p:nvSpPr>
          <p:cNvPr id="274" name="Google Shape;274;p12"/>
          <p:cNvSpPr txBox="1"/>
          <p:nvPr/>
        </p:nvSpPr>
        <p:spPr>
          <a:xfrm>
            <a:off x="4892328" y="4488250"/>
            <a:ext cx="3691140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使用参考</a:t>
            </a:r>
            <a:endParaRPr/>
          </a:p>
        </p:txBody>
      </p:sp>
      <p:sp>
        <p:nvSpPr>
          <p:cNvPr id="275" name="Google Shape;275;p12"/>
          <p:cNvSpPr txBox="1"/>
          <p:nvPr/>
        </p:nvSpPr>
        <p:spPr>
          <a:xfrm>
            <a:off x="4858684" y="2590300"/>
            <a:ext cx="3691138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概述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title"/>
          </p:nvPr>
        </p:nvSpPr>
        <p:spPr>
          <a:xfrm>
            <a:off x="608642" y="178913"/>
            <a:ext cx="10957439" cy="563086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lang="en-US"/>
              <a:t>主动上报</a:t>
            </a:r>
            <a:endParaRPr/>
          </a:p>
        </p:txBody>
      </p:sp>
      <p:sp>
        <p:nvSpPr>
          <p:cNvPr id="281" name="Google Shape;281;p14"/>
          <p:cNvSpPr txBox="1"/>
          <p:nvPr>
            <p:ph idx="4294967295" type="body"/>
          </p:nvPr>
        </p:nvSpPr>
        <p:spPr>
          <a:xfrm>
            <a:off x="664677" y="1180242"/>
            <a:ext cx="10743042" cy="4996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75" y="1180250"/>
            <a:ext cx="10743052" cy="42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"/>
          <p:cNvCxnSpPr/>
          <p:nvPr/>
        </p:nvCxnSpPr>
        <p:spPr>
          <a:xfrm>
            <a:off x="4573132" y="1747726"/>
            <a:ext cx="1375" cy="3844431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2" name="Google Shape;122;p2"/>
          <p:cNvSpPr/>
          <p:nvPr/>
        </p:nvSpPr>
        <p:spPr>
          <a:xfrm>
            <a:off x="4412486" y="2614290"/>
            <a:ext cx="322769" cy="373972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92929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4425186" y="2609505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>
            <a:off x="4412481" y="3241027"/>
            <a:ext cx="322777" cy="383539"/>
            <a:chOff x="-1" y="-2"/>
            <a:chExt cx="322776" cy="383537"/>
          </a:xfrm>
        </p:grpSpPr>
        <p:sp>
          <p:nvSpPr>
            <p:cNvPr id="125" name="Google Shape;125;p2"/>
            <p:cNvSpPr/>
            <p:nvPr/>
          </p:nvSpPr>
          <p:spPr>
            <a:xfrm>
              <a:off x="0" y="4786"/>
              <a:ext cx="322775" cy="373975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-1" y="-2"/>
              <a:ext cx="322775" cy="383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2</a:t>
              </a:r>
              <a:endParaRPr/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4412481" y="3846182"/>
            <a:ext cx="322777" cy="383538"/>
            <a:chOff x="-1" y="-2"/>
            <a:chExt cx="322776" cy="383537"/>
          </a:xfrm>
        </p:grpSpPr>
        <p:sp>
          <p:nvSpPr>
            <p:cNvPr id="128" name="Google Shape;128;p2"/>
            <p:cNvSpPr/>
            <p:nvPr/>
          </p:nvSpPr>
          <p:spPr>
            <a:xfrm>
              <a:off x="0" y="4786"/>
              <a:ext cx="322775" cy="373975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-1" y="-2"/>
              <a:ext cx="322775" cy="383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</a:t>
              </a:r>
              <a:endParaRPr/>
            </a:p>
          </p:txBody>
        </p:sp>
      </p:grpSp>
      <p:sp>
        <p:nvSpPr>
          <p:cNvPr id="130" name="Google Shape;130;p2"/>
          <p:cNvSpPr txBox="1"/>
          <p:nvPr/>
        </p:nvSpPr>
        <p:spPr>
          <a:xfrm>
            <a:off x="1485665" y="2810947"/>
            <a:ext cx="1196337" cy="86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en-US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1139462" y="3458359"/>
            <a:ext cx="1888741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en-US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4858685" y="3217683"/>
            <a:ext cx="3691137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存储</a:t>
            </a: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介绍</a:t>
            </a:r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4412481" y="4497048"/>
            <a:ext cx="322777" cy="383539"/>
            <a:chOff x="-1" y="-2"/>
            <a:chExt cx="322776" cy="383537"/>
          </a:xfrm>
        </p:grpSpPr>
        <p:sp>
          <p:nvSpPr>
            <p:cNvPr id="134" name="Google Shape;134;p2"/>
            <p:cNvSpPr/>
            <p:nvPr/>
          </p:nvSpPr>
          <p:spPr>
            <a:xfrm>
              <a:off x="0" y="4786"/>
              <a:ext cx="322775" cy="373975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-1" y="-2"/>
              <a:ext cx="322775" cy="383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/>
            </a:p>
          </p:txBody>
        </p:sp>
      </p:grpSp>
      <p:sp>
        <p:nvSpPr>
          <p:cNvPr id="136" name="Google Shape;136;p2"/>
          <p:cNvSpPr txBox="1"/>
          <p:nvPr/>
        </p:nvSpPr>
        <p:spPr>
          <a:xfrm>
            <a:off x="4858685" y="3840434"/>
            <a:ext cx="3691137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上报</a:t>
            </a: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介绍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4892328" y="4488250"/>
            <a:ext cx="3691140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使用参考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4858685" y="2590300"/>
            <a:ext cx="3691137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概述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1f9b028fc_1_42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lang="en-US"/>
              <a:t>日志回捞（暂不支持）</a:t>
            </a:r>
            <a:endParaRPr/>
          </a:p>
        </p:txBody>
      </p:sp>
      <p:sp>
        <p:nvSpPr>
          <p:cNvPr id="288" name="Google Shape;288;gb1f9b028fc_1_42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gb1f9b028fc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75" y="1180250"/>
            <a:ext cx="10743000" cy="41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20"/>
          <p:cNvCxnSpPr/>
          <p:nvPr/>
        </p:nvCxnSpPr>
        <p:spPr>
          <a:xfrm>
            <a:off x="4573130" y="1747726"/>
            <a:ext cx="1377" cy="3844431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5" name="Google Shape;295;p20"/>
          <p:cNvSpPr/>
          <p:nvPr/>
        </p:nvSpPr>
        <p:spPr>
          <a:xfrm>
            <a:off x="4412486" y="2614290"/>
            <a:ext cx="322769" cy="373973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4412486" y="2609505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4412486" y="3245821"/>
            <a:ext cx="322769" cy="373972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4412486" y="3241032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4412486" y="3850975"/>
            <a:ext cx="322769" cy="373972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4412486" y="3846188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/>
          </a:p>
        </p:txBody>
      </p:sp>
      <p:sp>
        <p:nvSpPr>
          <p:cNvPr id="301" name="Google Shape;301;p20"/>
          <p:cNvSpPr txBox="1"/>
          <p:nvPr/>
        </p:nvSpPr>
        <p:spPr>
          <a:xfrm>
            <a:off x="1485665" y="2810947"/>
            <a:ext cx="1196337" cy="86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en-US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1139462" y="3458359"/>
            <a:ext cx="1888741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en-US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4858684" y="3217683"/>
            <a:ext cx="3691138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存储</a:t>
            </a: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介绍</a:t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4412486" y="4501841"/>
            <a:ext cx="322769" cy="373972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4412486" y="4497054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4858684" y="3840434"/>
            <a:ext cx="3691138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上报</a:t>
            </a: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介绍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4892328" y="4488250"/>
            <a:ext cx="3691140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使用参考</a:t>
            </a:r>
            <a:endParaRPr/>
          </a:p>
        </p:txBody>
      </p:sp>
      <p:sp>
        <p:nvSpPr>
          <p:cNvPr id="308" name="Google Shape;308;p20"/>
          <p:cNvSpPr txBox="1"/>
          <p:nvPr/>
        </p:nvSpPr>
        <p:spPr>
          <a:xfrm>
            <a:off x="4858684" y="2590300"/>
            <a:ext cx="3691138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概述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608642" y="178913"/>
            <a:ext cx="10957439" cy="563086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使用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参考</a:t>
            </a:r>
            <a:endParaRPr/>
          </a:p>
        </p:txBody>
      </p:sp>
      <p:sp>
        <p:nvSpPr>
          <p:cNvPr id="314" name="Google Shape;314;p21"/>
          <p:cNvSpPr txBox="1"/>
          <p:nvPr>
            <p:ph idx="4294967295" type="body"/>
          </p:nvPr>
        </p:nvSpPr>
        <p:spPr>
          <a:xfrm>
            <a:off x="664677" y="1180242"/>
            <a:ext cx="10743042" cy="4996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/>
              <a:t>源码编译</a:t>
            </a:r>
            <a:endParaRPr/>
          </a:p>
          <a:p>
            <a:pPr indent="22860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500" u="sng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https://developer.android.com/studio/projects/install-ndk</a:t>
            </a:r>
            <a:endParaRPr sz="1500" u="sng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228600" lvl="1" marL="0" rtl="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t/>
            </a:r>
            <a:endParaRPr sz="1500" u="sng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/>
              <a:t>使用</a:t>
            </a:r>
            <a:endParaRPr/>
          </a:p>
          <a:p>
            <a:pPr indent="22860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500" u="sng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https://git.garena.com/shopee/ssz-client/android/supplychain/corelib/-/blob/feature/logan_dev/logan/logan-library/README.md</a:t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/>
          <p:nvPr/>
        </p:nvSpPr>
        <p:spPr>
          <a:xfrm>
            <a:off x="0" y="5733255"/>
            <a:ext cx="12192000" cy="1124749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8" id="320" name="Google Shape;3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895" y="764704"/>
            <a:ext cx="1872213" cy="18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2"/>
          <p:cNvSpPr txBox="1"/>
          <p:nvPr/>
        </p:nvSpPr>
        <p:spPr>
          <a:xfrm>
            <a:off x="4495274" y="2919727"/>
            <a:ext cx="3201448" cy="87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Calibri"/>
              <a:buNone/>
            </a:pPr>
            <a:r>
              <a:rPr b="0" i="1" lang="en-US" sz="5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1447163" y="7415530"/>
            <a:ext cx="8689250" cy="167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1、http如何保持响应数据但是连接不断开的？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2、应用层协议是如何和传输层协议结合起来的？websocket数据传输怎么连接起来？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3、程序演示？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4、抓包查看？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5、自己封装websocket协议请求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9b028fc_1_140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日志库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概述</a:t>
            </a:r>
            <a:endParaRPr/>
          </a:p>
        </p:txBody>
      </p:sp>
      <p:grpSp>
        <p:nvGrpSpPr>
          <p:cNvPr id="144" name="Google Shape;144;gb1f9b028fc_1_140"/>
          <p:cNvGrpSpPr/>
          <p:nvPr/>
        </p:nvGrpSpPr>
        <p:grpSpPr>
          <a:xfrm>
            <a:off x="746005" y="1257277"/>
            <a:ext cx="2493000" cy="977400"/>
            <a:chOff x="-1" y="0"/>
            <a:chExt cx="2493000" cy="977400"/>
          </a:xfrm>
        </p:grpSpPr>
        <p:sp>
          <p:nvSpPr>
            <p:cNvPr id="145" name="Google Shape;145;gb1f9b028fc_1_140"/>
            <p:cNvSpPr/>
            <p:nvPr/>
          </p:nvSpPr>
          <p:spPr>
            <a:xfrm>
              <a:off x="-1" y="0"/>
              <a:ext cx="2493000" cy="977400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b1f9b028fc_1_140"/>
            <p:cNvSpPr txBox="1"/>
            <p:nvPr/>
          </p:nvSpPr>
          <p:spPr>
            <a:xfrm>
              <a:off x="45719" y="166722"/>
              <a:ext cx="2401500" cy="6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FFFFFF"/>
                  </a:solidFill>
                </a:rPr>
                <a:t>目的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gb1f9b028fc_1_140"/>
          <p:cNvSpPr txBox="1"/>
          <p:nvPr/>
        </p:nvSpPr>
        <p:spPr>
          <a:xfrm>
            <a:off x="3509317" y="2991436"/>
            <a:ext cx="78372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6075" lvl="0" marL="3460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lang="en-US" sz="1800"/>
              <a:t>本地高性能存储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lang="en-US" sz="1800"/>
              <a:t>日志上报</a:t>
            </a:r>
            <a:endParaRPr/>
          </a:p>
        </p:txBody>
      </p:sp>
      <p:sp>
        <p:nvSpPr>
          <p:cNvPr id="148" name="Google Shape;148;gb1f9b028fc_1_140"/>
          <p:cNvSpPr txBox="1"/>
          <p:nvPr/>
        </p:nvSpPr>
        <p:spPr>
          <a:xfrm>
            <a:off x="3509317" y="1342341"/>
            <a:ext cx="78372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养兵千日，用兵一时，当出现问题且不容易重现时才能体现它的重要作用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b1f9b028fc_1_140"/>
          <p:cNvSpPr/>
          <p:nvPr/>
        </p:nvSpPr>
        <p:spPr>
          <a:xfrm>
            <a:off x="746005" y="2844727"/>
            <a:ext cx="2493000" cy="9774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b1f9b028fc_1_140"/>
          <p:cNvSpPr txBox="1"/>
          <p:nvPr/>
        </p:nvSpPr>
        <p:spPr>
          <a:xfrm>
            <a:off x="791750" y="3011524"/>
            <a:ext cx="24015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核心能力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1d74ca1de_0_10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日志库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概述</a:t>
            </a:r>
            <a:endParaRPr/>
          </a:p>
        </p:txBody>
      </p:sp>
      <p:sp>
        <p:nvSpPr>
          <p:cNvPr id="156" name="Google Shape;156;gb1d74ca1de_0_10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71450" lvl="0" marL="2286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>
                <a:solidFill>
                  <a:schemeClr val="dk1"/>
                </a:solidFill>
              </a:rPr>
              <a:t>设计准则</a:t>
            </a:r>
            <a:endParaRPr>
              <a:solidFill>
                <a:schemeClr val="dk1"/>
              </a:solidFill>
            </a:endParaRPr>
          </a:p>
          <a:p>
            <a:pPr indent="-197484" lvl="1" marL="7239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10"/>
              <a:buChar char="-"/>
            </a:pPr>
            <a:r>
              <a:rPr b="1" lang="en-US" sz="1710">
                <a:solidFill>
                  <a:schemeClr val="dk1"/>
                </a:solidFill>
              </a:rPr>
              <a:t>流畅性 </a:t>
            </a:r>
            <a:r>
              <a:rPr lang="en-US" sz="1710">
                <a:solidFill>
                  <a:schemeClr val="dk1"/>
                </a:solidFill>
              </a:rPr>
              <a:t>不能影响程序的性能，最基本的保证是使用了日志不会导致程序卡顿</a:t>
            </a:r>
            <a:endParaRPr b="1" sz="1900"/>
          </a:p>
          <a:p>
            <a:pPr indent="-196850" lvl="1" marL="7239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700"/>
              <a:buChar char="-"/>
            </a:pPr>
            <a:r>
              <a:rPr b="1" lang="en-US" sz="1700"/>
              <a:t>完整性 </a:t>
            </a:r>
            <a:r>
              <a:rPr lang="en-US" sz="1700"/>
              <a:t>不能因为程序被系统杀掉，或者发生了 crash，crash 捕捉模块没有捕捉到导致部分时间点没有日志， 要保证程序整个生命周期内都有日志</a:t>
            </a:r>
            <a:endParaRPr sz="1700"/>
          </a:p>
          <a:p>
            <a:pPr indent="-196850" lvl="1" marL="7239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700"/>
              <a:buChar char="-"/>
            </a:pPr>
            <a:r>
              <a:rPr b="1" lang="en-US" sz="1700"/>
              <a:t>安全性 </a:t>
            </a:r>
            <a:r>
              <a:rPr lang="en-US" sz="1700"/>
              <a:t>不能把用户的隐私信息打印到日志文件里，不能把日志明文打到日志文件里</a:t>
            </a:r>
            <a:endParaRPr sz="1700"/>
          </a:p>
          <a:p>
            <a:pPr indent="-196850" lvl="1" marL="7239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700"/>
              <a:buChar char="-"/>
            </a:pPr>
            <a:r>
              <a:rPr b="1" lang="en-US" sz="1700"/>
              <a:t>容错性 </a:t>
            </a:r>
            <a:r>
              <a:rPr lang="en-US" sz="1700"/>
              <a:t>不能因为部分数据损坏就影响了整个日志文件，应该最小化数据损坏对日志文件的影响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1f9b028fc_1_0"/>
          <p:cNvSpPr txBox="1"/>
          <p:nvPr>
            <p:ph type="title"/>
          </p:nvPr>
        </p:nvSpPr>
        <p:spPr>
          <a:xfrm>
            <a:off x="608642" y="17891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日志库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概述</a:t>
            </a:r>
            <a:endParaRPr/>
          </a:p>
        </p:txBody>
      </p:sp>
      <p:sp>
        <p:nvSpPr>
          <p:cNvPr id="162" name="Google Shape;162;gb1f9b028fc_1_0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1"/>
              </a:solidFill>
            </a:endParaRPr>
          </a:p>
        </p:txBody>
      </p:sp>
      <p:pic>
        <p:nvPicPr>
          <p:cNvPr id="163" name="Google Shape;163;gb1f9b028f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75" y="1180250"/>
            <a:ext cx="10742999" cy="49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4"/>
          <p:cNvCxnSpPr/>
          <p:nvPr/>
        </p:nvCxnSpPr>
        <p:spPr>
          <a:xfrm>
            <a:off x="4573130" y="1747726"/>
            <a:ext cx="1377" cy="3844431"/>
          </a:xfrm>
          <a:prstGeom prst="straightConnector1">
            <a:avLst/>
          </a:prstGeom>
          <a:noFill/>
          <a:ln cap="flat" cmpd="sng" w="25400">
            <a:solidFill>
              <a:srgbClr val="F4C0BA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9" name="Google Shape;169;p4"/>
          <p:cNvSpPr/>
          <p:nvPr/>
        </p:nvSpPr>
        <p:spPr>
          <a:xfrm>
            <a:off x="4412486" y="2614290"/>
            <a:ext cx="322769" cy="373973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4412486" y="2609505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4412486" y="3245821"/>
            <a:ext cx="322769" cy="373972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4412486" y="3241032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4412486" y="3850973"/>
            <a:ext cx="322769" cy="373972"/>
          </a:xfrm>
          <a:custGeom>
            <a:rect b="b" l="l" r="r" t="t"/>
            <a:pathLst>
              <a:path extrusionOk="0" h="21600" w="21600">
                <a:moveTo>
                  <a:pt x="10876" y="0"/>
                </a:moveTo>
                <a:lnTo>
                  <a:pt x="21600" y="5313"/>
                </a:lnTo>
                <a:lnTo>
                  <a:pt x="21600" y="16156"/>
                </a:lnTo>
                <a:lnTo>
                  <a:pt x="10876" y="21600"/>
                </a:lnTo>
                <a:lnTo>
                  <a:pt x="0" y="16156"/>
                </a:lnTo>
                <a:lnTo>
                  <a:pt x="0" y="5313"/>
                </a:lnTo>
                <a:close/>
              </a:path>
            </a:pathLst>
          </a:custGeom>
          <a:solidFill>
            <a:srgbClr val="DC3C2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4412486" y="3846188"/>
            <a:ext cx="322769" cy="38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1485665" y="2810947"/>
            <a:ext cx="1196337" cy="86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C2B"/>
              </a:buClr>
              <a:buSzPts val="4300"/>
              <a:buFont typeface="Microsoft Yahei"/>
              <a:buNone/>
            </a:pPr>
            <a:r>
              <a:rPr b="1" i="0" lang="en-US" sz="4300" u="none" cap="none" strike="noStrike">
                <a:solidFill>
                  <a:srgbClr val="DC3C2B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目录</a:t>
            </a:r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1139462" y="3458359"/>
            <a:ext cx="1888741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200"/>
              <a:buFont typeface="Microsoft Yahei"/>
              <a:buNone/>
            </a:pPr>
            <a:r>
              <a:rPr b="0" i="0" lang="en-US" sz="2200" u="none" cap="none" strike="noStrike">
                <a:solidFill>
                  <a:srgbClr val="DDDDD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4858684" y="3217683"/>
            <a:ext cx="3691138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存储</a:t>
            </a: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介绍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4412481" y="4497051"/>
            <a:ext cx="322777" cy="383539"/>
            <a:chOff x="-1" y="-2"/>
            <a:chExt cx="322776" cy="383537"/>
          </a:xfrm>
        </p:grpSpPr>
        <p:sp>
          <p:nvSpPr>
            <p:cNvPr id="179" name="Google Shape;179;p4"/>
            <p:cNvSpPr/>
            <p:nvPr/>
          </p:nvSpPr>
          <p:spPr>
            <a:xfrm>
              <a:off x="0" y="4786"/>
              <a:ext cx="322775" cy="373975"/>
            </a:xfrm>
            <a:custGeom>
              <a:rect b="b" l="l" r="r" t="t"/>
              <a:pathLst>
                <a:path extrusionOk="0" h="21600" w="2160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rgbClr val="DC3C2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-1" y="-2"/>
              <a:ext cx="322775" cy="383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Microsoft Yahei"/>
                <a:buNone/>
              </a:pPr>
              <a:r>
                <a:rPr b="0" i="0" lang="en-US" sz="1900" u="none" cap="none" strike="noStrik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4</a:t>
              </a:r>
              <a:endParaRPr/>
            </a:p>
          </p:txBody>
        </p:sp>
      </p:grpSp>
      <p:sp>
        <p:nvSpPr>
          <p:cNvPr id="181" name="Google Shape;181;p4"/>
          <p:cNvSpPr txBox="1"/>
          <p:nvPr/>
        </p:nvSpPr>
        <p:spPr>
          <a:xfrm>
            <a:off x="4858684" y="3840434"/>
            <a:ext cx="3691138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上报</a:t>
            </a: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介绍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4892328" y="4488250"/>
            <a:ext cx="3691140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lang="en-US" sz="19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使用参考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4858684" y="2590300"/>
            <a:ext cx="3691138" cy="42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Microsoft Yahei"/>
              <a:buNone/>
            </a:pPr>
            <a:r>
              <a:rPr b="0" i="0" lang="en-US" sz="1900" u="none" cap="none" strike="noStrike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概述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608642" y="178913"/>
            <a:ext cx="10957439" cy="563086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存储</a:t>
            </a:r>
            <a:endParaRPr/>
          </a:p>
        </p:txBody>
      </p:sp>
      <p:sp>
        <p:nvSpPr>
          <p:cNvPr id="189" name="Google Shape;189;p5"/>
          <p:cNvSpPr txBox="1"/>
          <p:nvPr>
            <p:ph idx="4294967295" type="body"/>
          </p:nvPr>
        </p:nvSpPr>
        <p:spPr>
          <a:xfrm>
            <a:off x="664677" y="1180242"/>
            <a:ext cx="10743042" cy="4996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/>
              <a:t>存储</a:t>
            </a:r>
            <a:r>
              <a:rPr b="1" lang="en-US" sz="2000"/>
              <a:t>选型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I/O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日志丢失</a:t>
            </a:r>
            <a:endParaRPr/>
          </a:p>
        </p:txBody>
      </p:sp>
      <p:pic>
        <p:nvPicPr>
          <p:cNvPr id="190" name="Google Shape;19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75" y="2700575"/>
            <a:ext cx="8503023" cy="372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557477" y="179353"/>
            <a:ext cx="10957443" cy="563086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96" name="Google Shape;196;p6"/>
          <p:cNvSpPr txBox="1"/>
          <p:nvPr>
            <p:ph idx="4294967295" type="body"/>
          </p:nvPr>
        </p:nvSpPr>
        <p:spPr>
          <a:xfrm>
            <a:off x="664677" y="1180242"/>
            <a:ext cx="10743042" cy="4996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-US" sz="1800"/>
              <a:t>标准 I/O</a:t>
            </a:r>
            <a:endParaRPr sz="2600"/>
          </a:p>
          <a:p>
            <a:pPr indent="-146684" lvl="1" marL="52768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/>
              <a:t>对于读操作，当应用程序读取某块数据时，如果这块数据已经在页缓存中，那么就不需要经过物理读盘操作</a:t>
            </a:r>
            <a:endParaRPr sz="1800"/>
          </a:p>
          <a:p>
            <a:pPr indent="-146684" lvl="1" marL="52768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对于写操作，应用程序会先将数据写到页缓存中去，不需要等全部数据被写回磁盘，系统会定期将页缓存中的数据刷到磁盘上</a:t>
            </a:r>
            <a:endParaRPr sz="1800"/>
          </a:p>
          <a:p>
            <a:pPr indent="-2159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-US" sz="1800"/>
              <a:t>mmap</a:t>
            </a:r>
            <a:endParaRPr sz="2600"/>
          </a:p>
          <a:p>
            <a:pPr indent="-146684" lvl="1" marL="52768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/>
              <a:t>把文件映射到进程的地址空间，提高了 I/O 的性能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-US" sz="1800"/>
              <a:t>Direct I/O</a:t>
            </a:r>
            <a:endParaRPr sz="2600"/>
          </a:p>
          <a:p>
            <a:pPr indent="-180340" lvl="1" marL="56134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/>
              <a:t> I/O 操作直接与块设备进行交互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8932f3c33_2_8"/>
          <p:cNvSpPr txBox="1"/>
          <p:nvPr>
            <p:ph type="title"/>
          </p:nvPr>
        </p:nvSpPr>
        <p:spPr>
          <a:xfrm>
            <a:off x="557477" y="179353"/>
            <a:ext cx="10957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/>
              <a:t>性能</a:t>
            </a:r>
            <a:endParaRPr/>
          </a:p>
        </p:txBody>
      </p:sp>
      <p:sp>
        <p:nvSpPr>
          <p:cNvPr id="202" name="Google Shape;202;g78932f3c33_2_8"/>
          <p:cNvSpPr txBox="1"/>
          <p:nvPr>
            <p:ph idx="4294967295" type="body"/>
          </p:nvPr>
        </p:nvSpPr>
        <p:spPr>
          <a:xfrm>
            <a:off x="664677" y="1180242"/>
            <a:ext cx="107430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-US" sz="1800"/>
              <a:t>内存缓存，缓存到一定阈值写入文件</a:t>
            </a:r>
            <a:endParaRPr sz="2600"/>
          </a:p>
          <a:p>
            <a:pPr indent="-146684" lvl="1" marL="52768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/>
              <a:t>优点是效率很高，缺点是在异常情况下 丢日志 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-US" sz="1800"/>
              <a:t>直接写入文件（普通IO）</a:t>
            </a:r>
            <a:endParaRPr sz="2600"/>
          </a:p>
          <a:p>
            <a:pPr indent="-146684" lvl="1" marL="52768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/>
              <a:t>优点是不会丢日志，效率低下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-US" sz="1800"/>
              <a:t>直接写入文件（mmap）</a:t>
            </a:r>
            <a:endParaRPr sz="2600"/>
          </a:p>
          <a:p>
            <a:pPr indent="-180340" lvl="1" marL="56134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/>
              <a:t>效率较高，不会丢日志，对于小文件和频繁读写操作的文件还是有一定优势的</a:t>
            </a:r>
            <a:endParaRPr/>
          </a:p>
        </p:txBody>
      </p:sp>
      <p:pic>
        <p:nvPicPr>
          <p:cNvPr id="203" name="Google Shape;203;g78932f3c33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50" y="1026250"/>
            <a:ext cx="10850298" cy="19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2020-05-25T10:45:39Z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