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2" r:id="rId6"/>
    <p:sldMasterId id="2147483683" r:id="rId7"/>
    <p:sldMasterId id="2147483684" r:id="rId8"/>
    <p:sldMasterId id="2147483685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3" name="Jingwei Xie"/>
  <p:cmAuthor clrIdx="1" id="1" initials="" lastIdx="2" name="Zheng Zeng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1B3C1F-C1CB-48F1-8F7B-686A905121EA}">
  <a:tblStyle styleId="{441B3C1F-C1CB-48F1-8F7B-686A905121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20" Type="http://schemas.openxmlformats.org/officeDocument/2006/relationships/slide" Target="slides/slide1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43" Type="http://schemas.openxmlformats.org/officeDocument/2006/relationships/slide" Target="slides/slide33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4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19.xml"/><Relationship Id="rId7" Type="http://schemas.openxmlformats.org/officeDocument/2006/relationships/slideMaster" Target="slideMasters/slideMaster2.xml"/><Relationship Id="rId8" Type="http://schemas.openxmlformats.org/officeDocument/2006/relationships/slideMaster" Target="slideMasters/slideMaster3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11" Type="http://schemas.openxmlformats.org/officeDocument/2006/relationships/slide" Target="slides/slide1.xml"/><Relationship Id="rId33" Type="http://schemas.openxmlformats.org/officeDocument/2006/relationships/slide" Target="slides/slide23.xml"/><Relationship Id="rId10" Type="http://schemas.openxmlformats.org/officeDocument/2006/relationships/notesMaster" Target="notesMasters/notesMaster1.xml"/><Relationship Id="rId32" Type="http://schemas.openxmlformats.org/officeDocument/2006/relationships/slide" Target="slides/slide22.xml"/><Relationship Id="rId13" Type="http://schemas.openxmlformats.org/officeDocument/2006/relationships/slide" Target="slides/slide3.xml"/><Relationship Id="rId35" Type="http://schemas.openxmlformats.org/officeDocument/2006/relationships/slide" Target="slides/slide25.xml"/><Relationship Id="rId12" Type="http://schemas.openxmlformats.org/officeDocument/2006/relationships/slide" Target="slides/slide2.xml"/><Relationship Id="rId34" Type="http://schemas.openxmlformats.org/officeDocument/2006/relationships/slide" Target="slides/slide24.xml"/><Relationship Id="rId15" Type="http://schemas.openxmlformats.org/officeDocument/2006/relationships/slide" Target="slides/slide5.xml"/><Relationship Id="rId37" Type="http://schemas.openxmlformats.org/officeDocument/2006/relationships/slide" Target="slides/slide27.xml"/><Relationship Id="rId14" Type="http://schemas.openxmlformats.org/officeDocument/2006/relationships/slide" Target="slides/slide4.xml"/><Relationship Id="rId36" Type="http://schemas.openxmlformats.org/officeDocument/2006/relationships/slide" Target="slides/slide26.xml"/><Relationship Id="rId17" Type="http://schemas.openxmlformats.org/officeDocument/2006/relationships/slide" Target="slides/slide7.xml"/><Relationship Id="rId39" Type="http://schemas.openxmlformats.org/officeDocument/2006/relationships/slide" Target="slides/slide29.xml"/><Relationship Id="rId16" Type="http://schemas.openxmlformats.org/officeDocument/2006/relationships/slide" Target="slides/slide6.xml"/><Relationship Id="rId38" Type="http://schemas.openxmlformats.org/officeDocument/2006/relationships/slide" Target="slides/slide28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8-09T03:16:06.072">
    <p:pos x="319" y="1234"/>
    <p:text>这里的异步线程池核心线程是有一个吗，还是多个？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8-09T03:38:07.361">
    <p:pos x="323" y="717"/>
    <p:text>这里在线程操作为什么还有anr</p:text>
  </p:cm>
  <p:cm authorId="1" idx="1" dt="2021-08-09T03:38:07.361">
    <p:pos x="323" y="717"/>
    <p:text>startLoadFromDisk 是耗时操作，用了异步线程，但是get操作要等loadFromDisk执行完才可以获得数据，所以是get操作有ANR风险。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1-08-09T03:36:16.361">
    <p:pos x="323" y="717"/>
    <p:text>这里使用读入的value取代里面的值，是不是每次都要遍历整个文件，还是能快速找到之前的key</p:text>
  </p:cm>
  <p:cm authorId="1" idx="2" dt="2021-08-09T03:36:16.361">
    <p:pos x="323" y="717"/>
    <p:text>这个只是应用启动的时候，会一次性加载数据，并且缓存KV。后续使用的时候不会再去遍历。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38e2552f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e38e2552f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760ed244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760ed244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760ed244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760ed244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e760ed244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e760ed244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7d95e812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7d95e812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e7d95e812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e7d95e812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7d95e812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7d95e812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760ed244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760ed244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e7d95e812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e7d95e812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4d4aee73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4d4aee73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e760ed244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e760ed244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49e3650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49e3650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e760ed244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e760ed244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e760ed244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e760ed244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e760ed244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e760ed244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e30a7baf4a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e30a7baf4a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e760ed244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e760ed244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e7d95e81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e7d95e81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e7d95e812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e7d95e812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e7d95e812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e7d95e812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e760ed2446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e760ed2446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e760ed2446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e760ed2446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49e3650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49e3650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e7d95e812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e7d95e812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e7d95e812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e7d95e812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e30a7baf4a_0_4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ge30a7baf4a_0_4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30a7baf4a_0_1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e30a7baf4a_0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38e2552f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e38e2552f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e760ed244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e760ed244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760ed244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e760ed244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e760ed244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e760ed244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4d4aee73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e4d4aee73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e4d4aee73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e4d4aee73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9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9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1_Title Slide" showMasterSp="0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61113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2_Title and Content">
  <p:cSld name="2_Title and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552450" y="985966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1_Title Slide" showMasterSp="0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561113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2_Title and Content">
  <p:cSld name="2_Title and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552450" y="985966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21"/>
          <p:cNvGrpSpPr/>
          <p:nvPr/>
        </p:nvGrpSpPr>
        <p:grpSpPr>
          <a:xfrm>
            <a:off x="-3" y="525141"/>
            <a:ext cx="9054312" cy="61200"/>
            <a:chOff x="-1" y="-1"/>
            <a:chExt cx="12072416" cy="81600"/>
          </a:xfrm>
        </p:grpSpPr>
        <p:cxnSp>
          <p:nvCxnSpPr>
            <p:cNvPr id="92" name="Google Shape;92;p21"/>
            <p:cNvCxnSpPr/>
            <p:nvPr/>
          </p:nvCxnSpPr>
          <p:spPr>
            <a:xfrm>
              <a:off x="-1" y="41520"/>
              <a:ext cx="11811300" cy="0"/>
            </a:xfrm>
            <a:prstGeom prst="straightConnector1">
              <a:avLst/>
            </a:prstGeom>
            <a:noFill/>
            <a:ln cap="flat" cmpd="sng" w="3810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" name="Google Shape;93;p21"/>
            <p:cNvSpPr/>
            <p:nvPr/>
          </p:nvSpPr>
          <p:spPr>
            <a:xfrm>
              <a:off x="11970715" y="-1"/>
              <a:ext cx="101700" cy="81600"/>
            </a:xfrm>
            <a:prstGeom prst="ellipse">
              <a:avLst/>
            </a:prstGeom>
            <a:solidFill>
              <a:srgbClr val="FF6600"/>
            </a:solidFill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Shape 109" id="94" name="Google Shape;9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2159" y="195201"/>
            <a:ext cx="300943" cy="30094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 txBox="1"/>
          <p:nvPr/>
        </p:nvSpPr>
        <p:spPr>
          <a:xfrm>
            <a:off x="1149120" y="4961405"/>
            <a:ext cx="68802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950" lIns="22950" spcFirstLastPara="1" rIns="22950" wrap="square" tIns="22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500"/>
              <a:buFont typeface="Calibri"/>
              <a:buNone/>
            </a:pPr>
            <a:r>
              <a:rPr b="0" i="0" lang="en" sz="5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Private &amp; Confidential</a:t>
            </a:r>
            <a:endParaRPr sz="1100"/>
          </a:p>
        </p:txBody>
      </p:sp>
      <p:sp>
        <p:nvSpPr>
          <p:cNvPr id="96" name="Google Shape;96;p21"/>
          <p:cNvSpPr txBox="1"/>
          <p:nvPr>
            <p:ph type="title"/>
          </p:nvPr>
        </p:nvSpPr>
        <p:spPr>
          <a:xfrm>
            <a:off x="456481" y="123575"/>
            <a:ext cx="8218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475" lIns="40475" spcFirstLastPara="1" rIns="40475" wrap="square" tIns="404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6355218" y="4666299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62984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629840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2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indent="-3810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2pPr>
            <a:lvl3pPr indent="-3810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indent="-3810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4pPr>
            <a:lvl5pPr indent="-3810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2" type="body"/>
          </p:nvPr>
        </p:nvSpPr>
        <p:spPr>
          <a:xfrm>
            <a:off x="629838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/>
          <p:nvPr>
            <p:ph idx="2" type="pic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>
  <p:cSld name="3_Sub Titles and Conten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30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30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552450" y="1074075"/>
            <a:ext cx="4677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1pPr>
            <a:lvl2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2" type="body"/>
          </p:nvPr>
        </p:nvSpPr>
        <p:spPr>
          <a:xfrm>
            <a:off x="550069" y="736922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3" type="body"/>
          </p:nvPr>
        </p:nvSpPr>
        <p:spPr>
          <a:xfrm>
            <a:off x="550069" y="1841660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4" type="body"/>
          </p:nvPr>
        </p:nvSpPr>
        <p:spPr>
          <a:xfrm>
            <a:off x="550067" y="3041603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hopee-logo-en.png" id="140" name="Google Shape;140;p30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148" name="Google Shape;1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2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561108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32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tx">
  <p:cSld name="TITLE_AND_BOD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33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Multiple Contents" showMasterSp="0">
  <p:cSld name="4_Multiple Content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idx="1" type="body"/>
          </p:nvPr>
        </p:nvSpPr>
        <p:spPr>
          <a:xfrm>
            <a:off x="552450" y="2786971"/>
            <a:ext cx="38862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▪"/>
              <a:defRPr sz="12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1" name="Google Shape;161;p34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62" name="Google Shape;162;p34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>
  <p:cSld name="3_Sub Titles and Content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35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35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552450" y="1074075"/>
            <a:ext cx="4677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▪"/>
              <a:defRPr sz="1100"/>
            </a:lvl1pPr>
            <a:lvl2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o"/>
              <a:defRPr sz="1100"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35"/>
          <p:cNvSpPr txBox="1"/>
          <p:nvPr>
            <p:ph idx="2" type="body"/>
          </p:nvPr>
        </p:nvSpPr>
        <p:spPr>
          <a:xfrm>
            <a:off x="550069" y="736922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35"/>
          <p:cNvSpPr txBox="1"/>
          <p:nvPr>
            <p:ph idx="3" type="body"/>
          </p:nvPr>
        </p:nvSpPr>
        <p:spPr>
          <a:xfrm>
            <a:off x="550069" y="1841660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4" type="body"/>
          </p:nvPr>
        </p:nvSpPr>
        <p:spPr>
          <a:xfrm>
            <a:off x="550067" y="3041603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0" name="Google Shape;170;p35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hopee-logo-en.png" id="171" name="Google Shape;171;p35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mparison(Bullets)" showMasterSp="0">
  <p:cSld name="5_Comparison(Bullets)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801304" y="988995"/>
            <a:ext cx="3233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973505" y="988995"/>
            <a:ext cx="3248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76" name="Google Shape;176;p36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7" name="Google Shape;177;p36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78" name="Google Shape;178;p36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mparison(Numbers)" showMasterSp="0">
  <p:cSld name="6_Comparison(Numbers)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4973505" y="1739763"/>
            <a:ext cx="3248700" cy="26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  <a:defRPr sz="8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7"/>
          <p:cNvSpPr txBox="1"/>
          <p:nvPr>
            <p:ph idx="2" type="body"/>
          </p:nvPr>
        </p:nvSpPr>
        <p:spPr>
          <a:xfrm>
            <a:off x="801304" y="988995"/>
            <a:ext cx="3233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3" type="body"/>
          </p:nvPr>
        </p:nvSpPr>
        <p:spPr>
          <a:xfrm>
            <a:off x="4973505" y="988995"/>
            <a:ext cx="3248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cxnSp>
        <p:nvCxnSpPr>
          <p:cNvPr id="185" name="Google Shape;185;p37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86" name="Google Shape;186;p37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3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5" name="Google Shape;65;p15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66" name="Google Shape;66;p15"/>
          <p:cNvPicPr preferRelativeResize="0"/>
          <p:nvPr/>
        </p:nvPicPr>
        <p:blipFill rotWithShape="1">
          <a:blip r:embed="rId1">
            <a:alphaModFix/>
          </a:blip>
          <a:srcRect b="0" l="0" r="71129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721834" y="4805089"/>
            <a:ext cx="274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31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5" name="Google Shape;145;p31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46" name="Google Shape;146;p31"/>
          <p:cNvPicPr preferRelativeResize="0"/>
          <p:nvPr/>
        </p:nvPicPr>
        <p:blipFill rotWithShape="1">
          <a:blip r:embed="rId1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3.xml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hyperlink" Target="https://github.com/Tencent/MMKV/blob/master/Core/MMKV.cp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loud.tencent.com/developer/article/1354199" TargetMode="External"/><Relationship Id="rId4" Type="http://schemas.openxmlformats.org/officeDocument/2006/relationships/hyperlink" Target="https://github.com/Tencent/MMKV/blob/master/Core/MMKV_IO.cpp" TargetMode="External"/><Relationship Id="rId5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hyperlink" Target="https://git.garena.com/shopee/bg-logistics/tech-article/-/blob/feature/zengzheng-android-kv-practice/docs/06.android/06.Third-party/02.KV/02.kv_practice.md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1.xml"/><Relationship Id="rId4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2.xml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50" lIns="34250" spcFirstLastPara="1" rIns="34250" wrap="square" tIns="342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Android KV组件介绍与对比</a:t>
            </a:r>
            <a:endParaRPr/>
          </a:p>
        </p:txBody>
      </p:sp>
      <p:sp>
        <p:nvSpPr>
          <p:cNvPr id="196" name="Google Shape;196;p39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9"/>
          <p:cNvSpPr txBox="1"/>
          <p:nvPr>
            <p:ph idx="1" type="subTitle"/>
          </p:nvPr>
        </p:nvSpPr>
        <p:spPr>
          <a:xfrm>
            <a:off x="545538" y="3572726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曾峥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MMKV</a:t>
            </a:r>
            <a:r>
              <a:rPr lang="en">
                <a:solidFill>
                  <a:schemeClr val="dk1"/>
                </a:solidFill>
              </a:rPr>
              <a:t>使用</a:t>
            </a:r>
            <a:endParaRPr/>
          </a:p>
        </p:txBody>
      </p:sp>
      <p:sp>
        <p:nvSpPr>
          <p:cNvPr id="285" name="Google Shape;285;p48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48"/>
          <p:cNvSpPr txBox="1"/>
          <p:nvPr/>
        </p:nvSpPr>
        <p:spPr>
          <a:xfrm>
            <a:off x="523200" y="675513"/>
            <a:ext cx="8097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MMKV使用起来和SharedPreferences非常类似，并且能够兼容SharedPreferences的所有接口。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如果需要小成本的替换应用中使用的</a:t>
            </a:r>
            <a:r>
              <a:rPr lang="en" sz="1200">
                <a:solidFill>
                  <a:schemeClr val="dk1"/>
                </a:solidFill>
              </a:rPr>
              <a:t>SharedPreferences，MMKV是一个很好的选择。</a:t>
            </a:r>
            <a:endParaRPr sz="1200"/>
          </a:p>
        </p:txBody>
      </p:sp>
      <p:pic>
        <p:nvPicPr>
          <p:cNvPr id="287" name="Google Shape;287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575" y="1267438"/>
            <a:ext cx="7414710" cy="3609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MMKV</a:t>
            </a:r>
            <a:r>
              <a:rPr lang="en">
                <a:solidFill>
                  <a:schemeClr val="dk1"/>
                </a:solidFill>
              </a:rPr>
              <a:t>功能点</a:t>
            </a:r>
            <a:endParaRPr/>
          </a:p>
        </p:txBody>
      </p:sp>
      <p:sp>
        <p:nvSpPr>
          <p:cNvPr id="293" name="Google Shape;293;p49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49"/>
          <p:cNvSpPr txBox="1"/>
          <p:nvPr/>
        </p:nvSpPr>
        <p:spPr>
          <a:xfrm>
            <a:off x="512875" y="1138775"/>
            <a:ext cx="7554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MMKV底层序列化使用的是</a:t>
            </a:r>
            <a:r>
              <a:rPr lang="en" sz="1200">
                <a:solidFill>
                  <a:schemeClr val="dk1"/>
                </a:solidFill>
              </a:rPr>
              <a:t>protobuf， </a:t>
            </a:r>
            <a:r>
              <a:rPr lang="en" sz="1200"/>
              <a:t>标准 protobuf 不提供增量更新的能力，每次写入都必须全量写入。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但是KV的使用场景有可能需要频繁的写入更新，MMKV是这样解决的：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增量KV序列化后append到末尾</a:t>
            </a:r>
            <a:endParaRPr sz="1200"/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应用启动后遍历，不</a:t>
            </a:r>
            <a:r>
              <a:rPr lang="en" sz="1200"/>
              <a:t>断用后读入的 value 替换之前的值</a:t>
            </a:r>
            <a:endParaRPr sz="1200"/>
          </a:p>
        </p:txBody>
      </p:sp>
      <p:pic>
        <p:nvPicPr>
          <p:cNvPr id="295" name="Google Shape;295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6050" y="2460750"/>
            <a:ext cx="5610225" cy="18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9"/>
          <p:cNvSpPr txBox="1"/>
          <p:nvPr/>
        </p:nvSpPr>
        <p:spPr>
          <a:xfrm>
            <a:off x="512875" y="684025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1. </a:t>
            </a:r>
            <a:r>
              <a:rPr b="1" lang="en"/>
              <a:t>支持增量写入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0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MMKV</a:t>
            </a:r>
            <a:r>
              <a:rPr lang="en">
                <a:solidFill>
                  <a:schemeClr val="dk1"/>
                </a:solidFill>
              </a:rPr>
              <a:t>功能点</a:t>
            </a:r>
            <a:endParaRPr/>
          </a:p>
        </p:txBody>
      </p:sp>
      <p:sp>
        <p:nvSpPr>
          <p:cNvPr id="302" name="Google Shape;302;p50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3" name="Google Shape;303;p50"/>
          <p:cNvSpPr txBox="1"/>
          <p:nvPr/>
        </p:nvSpPr>
        <p:spPr>
          <a:xfrm>
            <a:off x="512875" y="684025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</a:t>
            </a:r>
            <a:r>
              <a:rPr b="1" lang="en"/>
              <a:t>支持分</a:t>
            </a:r>
            <a:r>
              <a:rPr b="1" lang="en"/>
              <a:t>文件存储</a:t>
            </a:r>
            <a:endParaRPr b="1"/>
          </a:p>
        </p:txBody>
      </p:sp>
      <p:pic>
        <p:nvPicPr>
          <p:cNvPr id="304" name="Google Shape;30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875" y="1129325"/>
            <a:ext cx="6808424" cy="12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875" y="2508475"/>
            <a:ext cx="6808424" cy="1847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MMKV</a:t>
            </a:r>
            <a:r>
              <a:rPr lang="en">
                <a:solidFill>
                  <a:schemeClr val="dk1"/>
                </a:solidFill>
              </a:rPr>
              <a:t>功能点</a:t>
            </a:r>
            <a:endParaRPr/>
          </a:p>
        </p:txBody>
      </p:sp>
      <p:sp>
        <p:nvSpPr>
          <p:cNvPr id="311" name="Google Shape;311;p51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51"/>
          <p:cNvSpPr txBox="1"/>
          <p:nvPr/>
        </p:nvSpPr>
        <p:spPr>
          <a:xfrm>
            <a:off x="512875" y="684025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 </a:t>
            </a:r>
            <a:r>
              <a:rPr b="1" lang="en"/>
              <a:t>支持</a:t>
            </a:r>
            <a:r>
              <a:rPr b="1" lang="en"/>
              <a:t>数据加密</a:t>
            </a:r>
            <a:endParaRPr b="1"/>
          </a:p>
        </p:txBody>
      </p:sp>
      <p:sp>
        <p:nvSpPr>
          <p:cNvPr id="313" name="Google Shape;313;p51"/>
          <p:cNvSpPr txBox="1"/>
          <p:nvPr/>
        </p:nvSpPr>
        <p:spPr>
          <a:xfrm>
            <a:off x="512875" y="1084225"/>
            <a:ext cx="7896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MMKV</a:t>
            </a:r>
            <a:r>
              <a:rPr lang="en" sz="1100">
                <a:solidFill>
                  <a:schemeClr val="dk1"/>
                </a:solidFill>
              </a:rPr>
              <a:t>其中两个获取实例的函数，调用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</a:rPr>
              <a:t>getMMKVWithID 这个 Native 方法，并获取到了一个 handle 构造了 Java 层的 MMKV 对象返回。这是一种很常见的手法，Java 层通过持有 Native 层对象的地址从而与 Native 对象通信</a:t>
            </a:r>
            <a:r>
              <a:rPr lang="en" sz="1100">
                <a:solidFill>
                  <a:schemeClr val="dk1"/>
                </a:solidFill>
              </a:rPr>
              <a:t>。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14" name="Google Shape;31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00" y="1692325"/>
            <a:ext cx="5753816" cy="2977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MMKV功能点</a:t>
            </a:r>
            <a:endParaRPr/>
          </a:p>
        </p:txBody>
      </p:sp>
      <p:sp>
        <p:nvSpPr>
          <p:cNvPr id="320" name="Google Shape;320;p52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1" name="Google Shape;321;p52"/>
          <p:cNvSpPr txBox="1"/>
          <p:nvPr/>
        </p:nvSpPr>
        <p:spPr>
          <a:xfrm>
            <a:off x="539700" y="722100"/>
            <a:ext cx="6749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Native层方法（C++ 实现）</a:t>
            </a:r>
            <a:r>
              <a:rPr lang="en" sz="1200">
                <a:solidFill>
                  <a:schemeClr val="dk1"/>
                </a:solidFill>
              </a:rPr>
              <a:t>：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MMKV</a:t>
            </a:r>
            <a:r>
              <a:rPr lang="en" sz="1200">
                <a:solidFill>
                  <a:schemeClr val="dk1"/>
                </a:solidFill>
              </a:rPr>
              <a:t>构造函数中根据是否具有cryptKey，构造AESCrypt加密对象m_crypter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22" name="Google Shape;32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677" y="1381252"/>
            <a:ext cx="6658224" cy="292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52"/>
          <p:cNvSpPr txBox="1"/>
          <p:nvPr/>
        </p:nvSpPr>
        <p:spPr>
          <a:xfrm>
            <a:off x="539700" y="4533250"/>
            <a:ext cx="5887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Native 源码：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https://github.com/Tencent/MMKV/blob/master/Core/MMKV.cpp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MMKV功能点</a:t>
            </a:r>
            <a:endParaRPr/>
          </a:p>
        </p:txBody>
      </p:sp>
      <p:sp>
        <p:nvSpPr>
          <p:cNvPr id="329" name="Google Shape;329;p53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53"/>
          <p:cNvSpPr txBox="1"/>
          <p:nvPr/>
        </p:nvSpPr>
        <p:spPr>
          <a:xfrm>
            <a:off x="539700" y="722100"/>
            <a:ext cx="67497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Native层方法（C++ 实现）：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加载data时根据m_crypter对象决定是否需要对data进行解密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写入data时根据m_crypter对象决定是否需要对data进行加密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331" name="Google Shape;33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4525" y="1368600"/>
            <a:ext cx="4642400" cy="18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1350" y="3548150"/>
            <a:ext cx="4642401" cy="1162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MMKV</a:t>
            </a:r>
            <a:r>
              <a:rPr lang="en">
                <a:solidFill>
                  <a:schemeClr val="dk1"/>
                </a:solidFill>
              </a:rPr>
              <a:t>功能点</a:t>
            </a:r>
            <a:endParaRPr/>
          </a:p>
        </p:txBody>
      </p:sp>
      <p:sp>
        <p:nvSpPr>
          <p:cNvPr id="338" name="Google Shape;338;p54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9" name="Google Shape;339;p54"/>
          <p:cNvSpPr txBox="1"/>
          <p:nvPr/>
        </p:nvSpPr>
        <p:spPr>
          <a:xfrm>
            <a:off x="512875" y="684025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4. </a:t>
            </a:r>
            <a:r>
              <a:rPr b="1" lang="en"/>
              <a:t>支持</a:t>
            </a:r>
            <a:r>
              <a:rPr b="1" lang="en"/>
              <a:t>跨进程访问</a:t>
            </a:r>
            <a:endParaRPr b="1"/>
          </a:p>
        </p:txBody>
      </p:sp>
      <p:sp>
        <p:nvSpPr>
          <p:cNvPr id="340" name="Google Shape;340;p54"/>
          <p:cNvSpPr txBox="1"/>
          <p:nvPr/>
        </p:nvSpPr>
        <p:spPr>
          <a:xfrm>
            <a:off x="512875" y="1084225"/>
            <a:ext cx="78966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MMKV中</a:t>
            </a:r>
            <a:r>
              <a:rPr lang="en" sz="1100">
                <a:solidFill>
                  <a:schemeClr val="dk1"/>
                </a:solidFill>
              </a:rPr>
              <a:t>定义了两种模式，SINGLE_PROCESS_MODE 和 MULTI_PROCESS_MODE。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顾名思义，其中MULTI_PROCESS_MODE就是多进程访问模式。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341" name="Google Shape;34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700" y="1653950"/>
            <a:ext cx="5043453" cy="314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5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MMKV功能点</a:t>
            </a:r>
            <a:endParaRPr/>
          </a:p>
        </p:txBody>
      </p:sp>
      <p:sp>
        <p:nvSpPr>
          <p:cNvPr id="347" name="Google Shape;347;p55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55"/>
          <p:cNvSpPr txBox="1"/>
          <p:nvPr/>
        </p:nvSpPr>
        <p:spPr>
          <a:xfrm>
            <a:off x="539700" y="722100"/>
            <a:ext cx="6749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跨进程的核心实现</a:t>
            </a:r>
            <a:endParaRPr sz="12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IPC选型：使用去中心化架构，</a:t>
            </a:r>
            <a:r>
              <a:rPr lang="en" sz="1100">
                <a:solidFill>
                  <a:srgbClr val="333333"/>
                </a:solidFill>
                <a:highlight>
                  <a:srgbClr val="FFFFFF"/>
                </a:highlight>
              </a:rPr>
              <a:t>将文件 mmap 到每个访问进程的内存空间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并发问题：使用</a:t>
            </a:r>
            <a:r>
              <a:rPr lang="en" sz="1100">
                <a:solidFill>
                  <a:schemeClr val="dk1"/>
                </a:solidFill>
              </a:rPr>
              <a:t>文件锁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数据同步：写指针增长、内存重整、内存增长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9" name="Google Shape;349;p55"/>
          <p:cNvSpPr txBox="1"/>
          <p:nvPr/>
        </p:nvSpPr>
        <p:spPr>
          <a:xfrm>
            <a:off x="5317775" y="4099800"/>
            <a:ext cx="372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资料来源：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https://cloud.tencent.com/developer/article/1354199</a:t>
            </a:r>
            <a:r>
              <a:rPr lang="en" sz="900"/>
              <a:t>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Native 源码：</a:t>
            </a:r>
            <a:r>
              <a:rPr lang="en" sz="900" u="sng">
                <a:solidFill>
                  <a:schemeClr val="hlink"/>
                </a:solidFill>
                <a:hlinkClick r:id="rId4"/>
              </a:rPr>
              <a:t>https://github.com/Tencent/MMKV/blob/master/Core/MMKV_IO.cpp</a:t>
            </a:r>
            <a:r>
              <a:rPr lang="en" sz="900"/>
              <a:t>  </a:t>
            </a:r>
            <a:endParaRPr sz="900"/>
          </a:p>
        </p:txBody>
      </p:sp>
      <p:pic>
        <p:nvPicPr>
          <p:cNvPr id="350" name="Google Shape;350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1225" y="1861200"/>
            <a:ext cx="4193558" cy="29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6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Android KV组件介绍与对比</a:t>
            </a:r>
            <a:endParaRPr/>
          </a:p>
        </p:txBody>
      </p:sp>
      <p:sp>
        <p:nvSpPr>
          <p:cNvPr id="356" name="Google Shape;356;p56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56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358" name="Google Shape;358;p56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 03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        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359" name="Google Shape;359;p56"/>
          <p:cNvSpPr txBox="1"/>
          <p:nvPr/>
        </p:nvSpPr>
        <p:spPr>
          <a:xfrm>
            <a:off x="1093800" y="2790900"/>
            <a:ext cx="207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Preferences DataStore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360" name="Google Shape;360;p56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361" name="Google Shape;361;p56"/>
          <p:cNvSpPr txBox="1"/>
          <p:nvPr/>
        </p:nvSpPr>
        <p:spPr>
          <a:xfrm>
            <a:off x="4354625" y="1724975"/>
            <a:ext cx="3716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Preferences DataStore介绍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Preferences DataStore使用</a:t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Preferences DataStore</a:t>
            </a:r>
            <a:r>
              <a:rPr lang="en">
                <a:solidFill>
                  <a:schemeClr val="dk1"/>
                </a:solidFill>
              </a:rPr>
              <a:t>介绍</a:t>
            </a:r>
            <a:endParaRPr/>
          </a:p>
        </p:txBody>
      </p:sp>
      <p:sp>
        <p:nvSpPr>
          <p:cNvPr id="367" name="Google Shape;367;p57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57"/>
          <p:cNvSpPr txBox="1"/>
          <p:nvPr/>
        </p:nvSpPr>
        <p:spPr>
          <a:xfrm>
            <a:off x="512875" y="862725"/>
            <a:ext cx="83742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08080"/>
                </a:solidFill>
              </a:rPr>
              <a:t>DataStore</a:t>
            </a:r>
            <a:r>
              <a:rPr lang="en" sz="1200">
                <a:solidFill>
                  <a:srgbClr val="808080"/>
                </a:solidFill>
              </a:rPr>
              <a:t> is a new and improved data storage solution aimed at replacing SharedPreferences. Built on Kotlin coroutines and Flow, DataStore provides two different implementations: Proto DataStore, that stores typed objects and Preferences DataStore, that stores key-value pairs. Data is stored asynchronously, consistently, and transactionally, overcoming some of the drawbacks of SharedPreferences.</a:t>
            </a:r>
            <a:endParaRPr sz="1200">
              <a:solidFill>
                <a:srgbClr val="808080"/>
              </a:solidFill>
            </a:endParaRPr>
          </a:p>
        </p:txBody>
      </p:sp>
      <p:sp>
        <p:nvSpPr>
          <p:cNvPr id="369" name="Google Shape;369;p57"/>
          <p:cNvSpPr txBox="1"/>
          <p:nvPr/>
        </p:nvSpPr>
        <p:spPr>
          <a:xfrm>
            <a:off x="512875" y="2172200"/>
            <a:ext cx="7815900" cy="16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DataStore是Google Jetpack中的成员，主要用来替换 SharedPreferences，基于Kotlin协程和Flow实现。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DataStore提供了两种实现：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Preferences DataStore：以键值对的形式存储在本地和 SharedPreferences 类似，不保证类型安全。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Proto DataStore：存储类的对象（typed objects ），通过protobuf 将对象序列化存储在本地，可以保证类型安全。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Android KV组件介绍与对比</a:t>
            </a:r>
            <a:endParaRPr/>
          </a:p>
        </p:txBody>
      </p:sp>
      <p:sp>
        <p:nvSpPr>
          <p:cNvPr id="203" name="Google Shape;203;p40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0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1663050" y="2085950"/>
            <a:ext cx="93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目录</a:t>
            </a:r>
            <a:r>
              <a:rPr b="1" lang="en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        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3607200" y="25928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07" name="Google Shape;207;p40"/>
          <p:cNvSpPr/>
          <p:nvPr/>
        </p:nvSpPr>
        <p:spPr>
          <a:xfrm>
            <a:off x="3660475" y="131445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350450" y="1258050"/>
            <a:ext cx="2630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SharedPreferences介绍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209" name="Google Shape;209;p40"/>
          <p:cNvSpPr/>
          <p:nvPr/>
        </p:nvSpPr>
        <p:spPr>
          <a:xfrm>
            <a:off x="3660475" y="206025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4350450" y="2003850"/>
            <a:ext cx="259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MMKV介绍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211" name="Google Shape;211;p40"/>
          <p:cNvSpPr/>
          <p:nvPr/>
        </p:nvSpPr>
        <p:spPr>
          <a:xfrm>
            <a:off x="3660475" y="280605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40"/>
          <p:cNvSpPr txBox="1"/>
          <p:nvPr/>
        </p:nvSpPr>
        <p:spPr>
          <a:xfrm>
            <a:off x="4350450" y="2749650"/>
            <a:ext cx="328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Preferences DataStore介绍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213" name="Google Shape;213;p40"/>
          <p:cNvSpPr txBox="1"/>
          <p:nvPr/>
        </p:nvSpPr>
        <p:spPr>
          <a:xfrm>
            <a:off x="3607200" y="33548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14" name="Google Shape;214;p40"/>
          <p:cNvSpPr/>
          <p:nvPr/>
        </p:nvSpPr>
        <p:spPr>
          <a:xfrm>
            <a:off x="3660475" y="356805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04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5" name="Google Shape;215;p40"/>
          <p:cNvSpPr txBox="1"/>
          <p:nvPr/>
        </p:nvSpPr>
        <p:spPr>
          <a:xfrm>
            <a:off x="4350450" y="3511650"/>
            <a:ext cx="328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性能对比与分析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Preferences DataStore</a:t>
            </a:r>
            <a:r>
              <a:rPr lang="en">
                <a:solidFill>
                  <a:schemeClr val="dk1"/>
                </a:solidFill>
              </a:rPr>
              <a:t>使用</a:t>
            </a:r>
            <a:endParaRPr/>
          </a:p>
        </p:txBody>
      </p:sp>
      <p:sp>
        <p:nvSpPr>
          <p:cNvPr id="375" name="Google Shape;375;p58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58"/>
          <p:cNvSpPr txBox="1"/>
          <p:nvPr/>
        </p:nvSpPr>
        <p:spPr>
          <a:xfrm>
            <a:off x="512875" y="609700"/>
            <a:ext cx="84831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/>
              <a:t>以下代码基于目前最新版本1.0.0-beta01：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在Preferences DataStore中, key是一个 Preferences.Key&lt;T&gt;类型,目前只支持Boolean, Int, Long, Float, String, Set&lt;String&gt;</a:t>
            </a:r>
            <a:endParaRPr sz="1200"/>
          </a:p>
        </p:txBody>
      </p:sp>
      <p:pic>
        <p:nvPicPr>
          <p:cNvPr id="377" name="Google Shape;37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425" y="1369000"/>
            <a:ext cx="6182581" cy="36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Preferences DataStore</a:t>
            </a:r>
            <a:r>
              <a:rPr lang="en">
                <a:solidFill>
                  <a:schemeClr val="dk1"/>
                </a:solidFill>
              </a:rPr>
              <a:t>使用</a:t>
            </a:r>
            <a:endParaRPr/>
          </a:p>
        </p:txBody>
      </p:sp>
      <p:sp>
        <p:nvSpPr>
          <p:cNvPr id="383" name="Google Shape;383;p59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4" name="Google Shape;384;p59"/>
          <p:cNvSpPr txBox="1"/>
          <p:nvPr/>
        </p:nvSpPr>
        <p:spPr>
          <a:xfrm>
            <a:off x="512875" y="609700"/>
            <a:ext cx="78159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Preferences DataStore作为Jetpack成员，可以和Kotlin、LiveData等完美结合使用，设计之初就是为了解决SharedPreferences的所有问题。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其中最主要的就是它基于Flow实现，更新数据是异步执行的，不会阻塞主线程。</a:t>
            </a:r>
            <a:endParaRPr sz="1200"/>
          </a:p>
        </p:txBody>
      </p:sp>
      <p:pic>
        <p:nvPicPr>
          <p:cNvPr id="385" name="Google Shape;38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62" y="1664125"/>
            <a:ext cx="5581224" cy="179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575" y="3656700"/>
            <a:ext cx="5608799" cy="60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Android KV组件介绍与对比</a:t>
            </a:r>
            <a:endParaRPr/>
          </a:p>
        </p:txBody>
      </p:sp>
      <p:sp>
        <p:nvSpPr>
          <p:cNvPr id="392" name="Google Shape;392;p60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60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394" name="Google Shape;394;p60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 04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        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395" name="Google Shape;395;p60"/>
          <p:cNvSpPr txBox="1"/>
          <p:nvPr/>
        </p:nvSpPr>
        <p:spPr>
          <a:xfrm>
            <a:off x="1093800" y="2790900"/>
            <a:ext cx="20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性能对比与分析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396" name="Google Shape;396;p60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397" name="Google Shape;397;p60"/>
          <p:cNvSpPr txBox="1"/>
          <p:nvPr/>
        </p:nvSpPr>
        <p:spPr>
          <a:xfrm>
            <a:off x="4354625" y="1724975"/>
            <a:ext cx="37161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性能对比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结果分析</a:t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1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KV组件性能对比</a:t>
            </a:r>
            <a:endParaRPr/>
          </a:p>
        </p:txBody>
      </p:sp>
      <p:sp>
        <p:nvSpPr>
          <p:cNvPr id="403" name="Google Shape;403;p61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4" name="Google Shape;404;p61"/>
          <p:cNvSpPr txBox="1"/>
          <p:nvPr/>
        </p:nvSpPr>
        <p:spPr>
          <a:xfrm>
            <a:off x="512875" y="654825"/>
            <a:ext cx="837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测试一下SharedPreferences、MMKV和Preferences DataStore写入1000条随机数据的时间。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405" name="Google Shape;40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800" y="1024125"/>
            <a:ext cx="4214570" cy="3814576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61"/>
          <p:cNvSpPr txBox="1"/>
          <p:nvPr/>
        </p:nvSpPr>
        <p:spPr>
          <a:xfrm>
            <a:off x="5022775" y="3896325"/>
            <a:ext cx="3641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测试代码可以参考：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https://git.garena.com/shopee/bg-logistics/tech-article/-/blob/feature/zengzheng-android-kv-practice/docs/06.android/06.Third-party/02.KV/02.kv_practice.md</a:t>
            </a:r>
            <a:r>
              <a:rPr lang="en" sz="1100"/>
              <a:t> 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2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KV组件性能对比</a:t>
            </a:r>
            <a:endParaRPr/>
          </a:p>
        </p:txBody>
      </p:sp>
      <p:sp>
        <p:nvSpPr>
          <p:cNvPr id="412" name="Google Shape;412;p62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3" name="Google Shape;41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124" y="911350"/>
            <a:ext cx="7198451" cy="311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3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性能分析 -- SharedPreferences</a:t>
            </a:r>
            <a:endParaRPr/>
          </a:p>
        </p:txBody>
      </p:sp>
      <p:sp>
        <p:nvSpPr>
          <p:cNvPr id="419" name="Google Shape;419;p63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0" name="Google Shape;42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0275" y="617850"/>
            <a:ext cx="3762947" cy="43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3"/>
          <p:cNvSpPr txBox="1"/>
          <p:nvPr/>
        </p:nvSpPr>
        <p:spPr>
          <a:xfrm>
            <a:off x="572450" y="641675"/>
            <a:ext cx="4057200" cy="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加载数据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SharedPreferencesImpl初始化时会将</a:t>
            </a:r>
            <a:r>
              <a:rPr lang="en" sz="1300"/>
              <a:t>整个</a:t>
            </a:r>
            <a:r>
              <a:rPr lang="en" sz="1300"/>
              <a:t>Xml从Disk加载出来并解析缓存成Map。</a:t>
            </a:r>
            <a:endParaRPr sz="1300"/>
          </a:p>
        </p:txBody>
      </p:sp>
      <p:pic>
        <p:nvPicPr>
          <p:cNvPr id="422" name="Google Shape;42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350" y="1605300"/>
            <a:ext cx="1181100" cy="269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4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性能分析 -- SharedPreferences</a:t>
            </a:r>
            <a:endParaRPr/>
          </a:p>
        </p:txBody>
      </p:sp>
      <p:sp>
        <p:nvSpPr>
          <p:cNvPr id="428" name="Google Shape;428;p64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64"/>
          <p:cNvSpPr txBox="1"/>
          <p:nvPr/>
        </p:nvSpPr>
        <p:spPr>
          <a:xfrm>
            <a:off x="572450" y="641675"/>
            <a:ext cx="39552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写入内存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不管是调用commit还是apply,都会调用</a:t>
            </a:r>
            <a:r>
              <a:rPr i="1" lang="en" sz="1200">
                <a:solidFill>
                  <a:schemeClr val="dk1"/>
                </a:solidFill>
              </a:rPr>
              <a:t>commitToMemory</a:t>
            </a:r>
            <a:r>
              <a:rPr lang="en" sz="1200">
                <a:solidFill>
                  <a:schemeClr val="dk1"/>
                </a:solidFill>
              </a:rPr>
              <a:t>将mcr.mapToWriteToDisk 赋值成更改后的全量map。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430" name="Google Shape;43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75" y="1600525"/>
            <a:ext cx="1181100" cy="26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41675"/>
            <a:ext cx="4314151" cy="4350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5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性能分析 -- SharedPreferences</a:t>
            </a:r>
            <a:endParaRPr/>
          </a:p>
        </p:txBody>
      </p:sp>
      <p:sp>
        <p:nvSpPr>
          <p:cNvPr id="437" name="Google Shape;437;p65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65"/>
          <p:cNvSpPr txBox="1"/>
          <p:nvPr/>
        </p:nvSpPr>
        <p:spPr>
          <a:xfrm>
            <a:off x="572450" y="641675"/>
            <a:ext cx="58389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写入磁盘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最终再调用的 </a:t>
            </a:r>
            <a:r>
              <a:rPr i="1" lang="en" sz="1200">
                <a:solidFill>
                  <a:schemeClr val="dk1"/>
                </a:solidFill>
              </a:rPr>
              <a:t>writeToFile</a:t>
            </a:r>
            <a:r>
              <a:rPr lang="en" sz="1200">
                <a:solidFill>
                  <a:schemeClr val="dk1"/>
                </a:solidFill>
              </a:rPr>
              <a:t> 将 mcr.mapToWriteToDisk 的内容写入Xml</a:t>
            </a:r>
            <a:r>
              <a:rPr lang="en" sz="1300"/>
              <a:t>。</a:t>
            </a:r>
            <a:endParaRPr sz="1300"/>
          </a:p>
        </p:txBody>
      </p:sp>
      <p:pic>
        <p:nvPicPr>
          <p:cNvPr id="439" name="Google Shape;43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8000" y="1730812"/>
            <a:ext cx="3941890" cy="203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5725" y="1398975"/>
            <a:ext cx="1181100" cy="26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65"/>
          <p:cNvSpPr txBox="1"/>
          <p:nvPr/>
        </p:nvSpPr>
        <p:spPr>
          <a:xfrm>
            <a:off x="695725" y="4137525"/>
            <a:ext cx="537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结论：</a:t>
            </a:r>
            <a:r>
              <a:rPr lang="en" sz="1200">
                <a:solidFill>
                  <a:schemeClr val="dk1"/>
                </a:solidFill>
              </a:rPr>
              <a:t>SharesPreferences每次写入数据都是全量写入，导致效率不高。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6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性能</a:t>
            </a:r>
            <a:r>
              <a:rPr lang="en">
                <a:solidFill>
                  <a:schemeClr val="dk1"/>
                </a:solidFill>
              </a:rPr>
              <a:t>分析 -- MMKV</a:t>
            </a:r>
            <a:endParaRPr/>
          </a:p>
        </p:txBody>
      </p:sp>
      <p:sp>
        <p:nvSpPr>
          <p:cNvPr id="447" name="Google Shape;447;p66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8" name="Google Shape;448;p66"/>
          <p:cNvSpPr txBox="1"/>
          <p:nvPr/>
        </p:nvSpPr>
        <p:spPr>
          <a:xfrm>
            <a:off x="512875" y="654825"/>
            <a:ext cx="8374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先来回顾下SharedPreferences和Preferences DataStore使用的标准I/O：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449" name="Google Shape;449;p66"/>
          <p:cNvPicPr preferRelativeResize="0"/>
          <p:nvPr/>
        </p:nvPicPr>
        <p:blipFill rotWithShape="1">
          <a:blip r:embed="rId3">
            <a:alphaModFix/>
          </a:blip>
          <a:srcRect b="2210" l="0" r="0" t="0"/>
          <a:stretch/>
        </p:blipFill>
        <p:spPr>
          <a:xfrm>
            <a:off x="609250" y="1357400"/>
            <a:ext cx="3989575" cy="2518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6"/>
          <p:cNvSpPr txBox="1"/>
          <p:nvPr/>
        </p:nvSpPr>
        <p:spPr>
          <a:xfrm>
            <a:off x="4962425" y="1431150"/>
            <a:ext cx="32928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标准I/O中，读取KV的时候需要一次性从物理磁盘（文件）中加载到应用内存，修改KV时，需要将内存中的Map再写入文件。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读写操作需要调用系统的read()、write()操作。以read()为例，这一操作就包含了将数据先从磁盘复制到内核空间的缓冲区，然后从内核空间缓冲区复制到应用程序的地址空间两次拷贝的过程。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7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性能分析 -- </a:t>
            </a:r>
            <a:r>
              <a:rPr lang="en">
                <a:solidFill>
                  <a:schemeClr val="dk1"/>
                </a:solidFill>
              </a:rPr>
              <a:t>MMKV</a:t>
            </a:r>
            <a:endParaRPr/>
          </a:p>
        </p:txBody>
      </p:sp>
      <p:sp>
        <p:nvSpPr>
          <p:cNvPr id="456" name="Google Shape;456;p67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67"/>
          <p:cNvSpPr txBox="1"/>
          <p:nvPr/>
        </p:nvSpPr>
        <p:spPr>
          <a:xfrm>
            <a:off x="512875" y="654825"/>
            <a:ext cx="8374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458" name="Google Shape;45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08" y="1122525"/>
            <a:ext cx="2994893" cy="3367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67"/>
          <p:cNvSpPr txBox="1"/>
          <p:nvPr/>
        </p:nvSpPr>
        <p:spPr>
          <a:xfrm>
            <a:off x="512875" y="695050"/>
            <a:ext cx="610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MMKV使用的mmap</a:t>
            </a:r>
            <a:r>
              <a:rPr lang="en" sz="1200">
                <a:solidFill>
                  <a:schemeClr val="dk1"/>
                </a:solidFill>
              </a:rPr>
              <a:t>：</a:t>
            </a:r>
            <a:endParaRPr/>
          </a:p>
        </p:txBody>
      </p:sp>
      <p:sp>
        <p:nvSpPr>
          <p:cNvPr id="460" name="Google Shape;460;p67"/>
          <p:cNvSpPr txBox="1"/>
          <p:nvPr/>
        </p:nvSpPr>
        <p:spPr>
          <a:xfrm>
            <a:off x="4157725" y="1313650"/>
            <a:ext cx="453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mmap内存映射只需要一次 mmap() 系统调用，将一个文件（硬盘上的一段地址）与一块内存映射起来，从而将原本对文件的读写操作，变成对这段内存的读写操作；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并且由于做过内存映射，内存中被修改的内容会由系统帮助写回到文件中，编写代码时不需要关注。mmap相比于标准I/O可以减少系统调用和数据拷贝。</a:t>
            </a:r>
            <a:endParaRPr sz="1200"/>
          </a:p>
        </p:txBody>
      </p:sp>
      <p:sp>
        <p:nvSpPr>
          <p:cNvPr id="461" name="Google Shape;461;p67"/>
          <p:cNvSpPr txBox="1"/>
          <p:nvPr/>
        </p:nvSpPr>
        <p:spPr>
          <a:xfrm>
            <a:off x="4393375" y="3507250"/>
            <a:ext cx="417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结论：</a:t>
            </a:r>
            <a:r>
              <a:rPr lang="en" sz="1200">
                <a:solidFill>
                  <a:schemeClr val="dk1"/>
                </a:solidFill>
              </a:rPr>
              <a:t>mmap正是MMKV提升效率的关键。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Android KV组件介绍与对比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41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41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223" name="Google Shape;223;p41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 01</a:t>
            </a:r>
            <a:r>
              <a:rPr b="1" lang="en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        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24" name="Google Shape;224;p41"/>
          <p:cNvSpPr txBox="1"/>
          <p:nvPr/>
        </p:nvSpPr>
        <p:spPr>
          <a:xfrm>
            <a:off x="1093800" y="2790900"/>
            <a:ext cx="20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SharedPreferences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25" name="Google Shape;225;p41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26" name="Google Shape;226;p41"/>
          <p:cNvSpPr txBox="1"/>
          <p:nvPr/>
        </p:nvSpPr>
        <p:spPr>
          <a:xfrm>
            <a:off x="4354625" y="1724975"/>
            <a:ext cx="3716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SharedPreferences介绍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SharedPreferences使用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SharedPreferences弊端</a:t>
            </a:r>
            <a:endParaRPr b="1" sz="15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8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Android KV组件介绍与对比</a:t>
            </a:r>
            <a:endParaRPr/>
          </a:p>
        </p:txBody>
      </p:sp>
      <p:sp>
        <p:nvSpPr>
          <p:cNvPr id="467" name="Google Shape;467;p68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68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469" name="Google Shape;469;p68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 05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        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470" name="Google Shape;470;p68"/>
          <p:cNvSpPr txBox="1"/>
          <p:nvPr/>
        </p:nvSpPr>
        <p:spPr>
          <a:xfrm>
            <a:off x="1093800" y="2790900"/>
            <a:ext cx="20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总结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471" name="Google Shape;471;p68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472" name="Google Shape;472;p68"/>
          <p:cNvSpPr txBox="1"/>
          <p:nvPr/>
        </p:nvSpPr>
        <p:spPr>
          <a:xfrm>
            <a:off x="4354625" y="1724975"/>
            <a:ext cx="3716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总结</a:t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KV组件总结对比</a:t>
            </a:r>
            <a:endParaRPr/>
          </a:p>
        </p:txBody>
      </p:sp>
      <p:sp>
        <p:nvSpPr>
          <p:cNvPr id="478" name="Google Shape;478;p69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79" name="Google Shape;479;p69"/>
          <p:cNvGraphicFramePr/>
          <p:nvPr/>
        </p:nvGraphicFramePr>
        <p:xfrm>
          <a:off x="590375" y="9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{441B3C1F-C1CB-48F1-8F7B-686A905121EA}</a:tableStyleId>
              </a:tblPr>
              <a:tblGrid>
                <a:gridCol w="1186100"/>
                <a:gridCol w="2795525"/>
                <a:gridCol w="1420800"/>
                <a:gridCol w="2185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SharedPreferences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MMKV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Preference DataStore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阻塞主线程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是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否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否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跨进程通信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虽然有MODE_MULTI_PROCESS，但不能真正地实现跨进程通信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支持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不支持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数据加密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不支持，可以用EncryptedSharedPreferences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支持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不支持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性能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一般，有ANR风险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性能较好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一般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增量写入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不支持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支持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不支持 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0"/>
          <p:cNvSpPr txBox="1"/>
          <p:nvPr/>
        </p:nvSpPr>
        <p:spPr>
          <a:xfrm>
            <a:off x="3063240" y="4805089"/>
            <a:ext cx="30174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70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Android KV组件介绍与对比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6" name="Google Shape;486;p70"/>
          <p:cNvSpPr txBox="1"/>
          <p:nvPr>
            <p:ph idx="12" type="sldNum"/>
          </p:nvPr>
        </p:nvSpPr>
        <p:spPr>
          <a:xfrm>
            <a:off x="8854481" y="4805089"/>
            <a:ext cx="1419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70"/>
          <p:cNvSpPr txBox="1"/>
          <p:nvPr/>
        </p:nvSpPr>
        <p:spPr>
          <a:xfrm>
            <a:off x="3174275" y="2089094"/>
            <a:ext cx="39363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600"/>
              <a:buFont typeface="Arial"/>
              <a:buNone/>
            </a:pPr>
            <a:r>
              <a:rPr b="1" i="0" lang="en" sz="6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b="1" i="0" sz="64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71"/>
          <p:cNvSpPr/>
          <p:nvPr/>
        </p:nvSpPr>
        <p:spPr>
          <a:xfrm>
            <a:off x="0" y="4299941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38" id="493" name="Google Shape;49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9921" y="573528"/>
            <a:ext cx="1404160" cy="1404157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71"/>
          <p:cNvSpPr txBox="1"/>
          <p:nvPr/>
        </p:nvSpPr>
        <p:spPr>
          <a:xfrm>
            <a:off x="2913598" y="2368375"/>
            <a:ext cx="33168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lang="en" sz="4000" u="none" cap="none" strike="noStrike">
                <a:solidFill>
                  <a:schemeClr val="lt2"/>
                </a:solidFill>
              </a:rPr>
              <a:t>Thank you</a:t>
            </a:r>
            <a:endParaRPr b="1" sz="1100">
              <a:solidFill>
                <a:schemeClr val="lt2"/>
              </a:solidFill>
            </a:endParaRPr>
          </a:p>
        </p:txBody>
      </p:sp>
      <p:sp>
        <p:nvSpPr>
          <p:cNvPr id="495" name="Google Shape;495;p71"/>
          <p:cNvSpPr txBox="1"/>
          <p:nvPr/>
        </p:nvSpPr>
        <p:spPr>
          <a:xfrm>
            <a:off x="1085372" y="5561647"/>
            <a:ext cx="65169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1、http如何保持响应数据但是连接不断开的？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2、应用层协议是如何和传输层协议结合起来的？websocket数据传输怎么连接起来？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3、程序演示？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4、抓包查看？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5、自己封装websocket协议请求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2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SharedPreferences介绍</a:t>
            </a:r>
            <a:endParaRPr/>
          </a:p>
        </p:txBody>
      </p:sp>
      <p:sp>
        <p:nvSpPr>
          <p:cNvPr id="232" name="Google Shape;232;p42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42"/>
          <p:cNvSpPr txBox="1"/>
          <p:nvPr/>
        </p:nvSpPr>
        <p:spPr>
          <a:xfrm>
            <a:off x="512875" y="862725"/>
            <a:ext cx="8374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808080"/>
                </a:solidFill>
              </a:rPr>
              <a:t>A </a:t>
            </a:r>
            <a:r>
              <a:rPr b="1" lang="en" sz="1200">
                <a:solidFill>
                  <a:srgbClr val="808080"/>
                </a:solidFill>
              </a:rPr>
              <a:t>SharedPreferences</a:t>
            </a:r>
            <a:r>
              <a:rPr lang="en" sz="1200">
                <a:solidFill>
                  <a:srgbClr val="808080"/>
                </a:solidFill>
              </a:rPr>
              <a:t> object points to a file containing key-value pairs and provides simple methods to read and write them. Each SharedPreferences file is managed by the framework and can be private or shared.</a:t>
            </a:r>
            <a:endParaRPr sz="1200">
              <a:solidFill>
                <a:srgbClr val="808080"/>
              </a:solidFill>
            </a:endParaRPr>
          </a:p>
        </p:txBody>
      </p:sp>
      <p:sp>
        <p:nvSpPr>
          <p:cNvPr id="234" name="Google Shape;234;p42"/>
          <p:cNvSpPr txBox="1"/>
          <p:nvPr/>
        </p:nvSpPr>
        <p:spPr>
          <a:xfrm>
            <a:off x="512875" y="1663075"/>
            <a:ext cx="59985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SharedPreferences：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Android中使用最广泛的KV存储组件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通常会将键值对存储在应用私有文件目录的特定的Xml文件中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适用于存储体量较小的键值对集合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Xml文件均由框架进行管理，可以是私有文件，也可以是共享文件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SharedPreferences</a:t>
            </a:r>
            <a:r>
              <a:rPr lang="en">
                <a:solidFill>
                  <a:schemeClr val="dk1"/>
                </a:solidFill>
              </a:rPr>
              <a:t>使用</a:t>
            </a:r>
            <a:endParaRPr/>
          </a:p>
        </p:txBody>
      </p:sp>
      <p:sp>
        <p:nvSpPr>
          <p:cNvPr id="240" name="Google Shape;240;p43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43"/>
          <p:cNvSpPr txBox="1"/>
          <p:nvPr/>
        </p:nvSpPr>
        <p:spPr>
          <a:xfrm>
            <a:off x="512875" y="730950"/>
            <a:ext cx="7923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/>
              <a:t>SharedPreferences写入数据时，分为apply和commit两种方式。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a</a:t>
            </a:r>
            <a:r>
              <a:rPr lang="en" sz="1200"/>
              <a:t>pply：写入过程分两步，第一步先同步写入内存，第二部在异步写入物理磁盘。没有返回值。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/>
              <a:t>commit：写入内存和写入物理磁盘都是同步的，也因此有返回值，可以根据返回值知道写入磁盘是否成功。</a:t>
            </a:r>
            <a:endParaRPr sz="1200"/>
          </a:p>
        </p:txBody>
      </p:sp>
      <p:pic>
        <p:nvPicPr>
          <p:cNvPr id="242" name="Google Shape;24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800" y="1960025"/>
            <a:ext cx="8130398" cy="2248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SharedPreferences使用</a:t>
            </a:r>
            <a:endParaRPr/>
          </a:p>
        </p:txBody>
      </p:sp>
      <p:sp>
        <p:nvSpPr>
          <p:cNvPr id="248" name="Google Shape;248;p44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44"/>
          <p:cNvSpPr txBox="1"/>
          <p:nvPr/>
        </p:nvSpPr>
        <p:spPr>
          <a:xfrm>
            <a:off x="512875" y="730950"/>
            <a:ext cx="792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1200"/>
              <a:t>SharedPreferences</a:t>
            </a:r>
            <a:r>
              <a:rPr lang="en" sz="1200"/>
              <a:t>读取数据</a:t>
            </a:r>
            <a:r>
              <a:rPr lang="en" sz="1200"/>
              <a:t>。</a:t>
            </a:r>
            <a:endParaRPr sz="1200"/>
          </a:p>
        </p:txBody>
      </p:sp>
      <p:pic>
        <p:nvPicPr>
          <p:cNvPr id="250" name="Google Shape;250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125" y="1152075"/>
            <a:ext cx="7441724" cy="16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4"/>
          <p:cNvSpPr txBox="1"/>
          <p:nvPr/>
        </p:nvSpPr>
        <p:spPr>
          <a:xfrm>
            <a:off x="512875" y="3169350"/>
            <a:ext cx="7923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200"/>
              <a:t>SharedPreferences</a:t>
            </a:r>
            <a:r>
              <a:rPr lang="en" sz="1200"/>
              <a:t>支持的数据类型：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lang="en" sz="1200"/>
              <a:t>String、Boolean、Integer、Float、Long、Set&lt;String&gt;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SharedPreferences</a:t>
            </a:r>
            <a:r>
              <a:rPr lang="en">
                <a:solidFill>
                  <a:schemeClr val="dk1"/>
                </a:solidFill>
              </a:rPr>
              <a:t>弊端</a:t>
            </a:r>
            <a:endParaRPr/>
          </a:p>
        </p:txBody>
      </p:sp>
      <p:sp>
        <p:nvSpPr>
          <p:cNvPr id="257" name="Google Shape;257;p45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45"/>
          <p:cNvSpPr txBox="1"/>
          <p:nvPr/>
        </p:nvSpPr>
        <p:spPr>
          <a:xfrm>
            <a:off x="512875" y="684025"/>
            <a:ext cx="38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有ANR风险</a:t>
            </a:r>
            <a:endParaRPr b="1"/>
          </a:p>
        </p:txBody>
      </p:sp>
      <p:sp>
        <p:nvSpPr>
          <p:cNvPr id="259" name="Google Shape;259;p45"/>
          <p:cNvSpPr txBox="1"/>
          <p:nvPr/>
        </p:nvSpPr>
        <p:spPr>
          <a:xfrm>
            <a:off x="512875" y="1138775"/>
            <a:ext cx="710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 commit 操作需要同步等待写入磁盘的结果，如果数据量大，耗时较久可能产生ANR；</a:t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 get操作需要等待getSharedPreferences()执行完毕，而</a:t>
            </a:r>
            <a:r>
              <a:rPr lang="en" sz="1200">
                <a:solidFill>
                  <a:schemeClr val="dk1"/>
                </a:solidFill>
              </a:rPr>
              <a:t>其中会调用SharedPreferencesImpl#startLoadFromDisk() 方法开启一个线程异步读取数据。如果数据没有加载完也会有</a:t>
            </a:r>
            <a:r>
              <a:rPr lang="en" sz="1200">
                <a:solidFill>
                  <a:schemeClr val="dk1"/>
                </a:solidFill>
              </a:rPr>
              <a:t>ANR风险</a:t>
            </a:r>
            <a:r>
              <a:rPr lang="en" sz="1200">
                <a:solidFill>
                  <a:schemeClr val="dk1"/>
                </a:solidFill>
              </a:rPr>
              <a:t>。</a:t>
            </a:r>
            <a:endParaRPr sz="1200"/>
          </a:p>
        </p:txBody>
      </p:sp>
      <p:pic>
        <p:nvPicPr>
          <p:cNvPr id="260" name="Google Shape;26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825" y="2571750"/>
            <a:ext cx="3435300" cy="1806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Android KV组件介绍与对比</a:t>
            </a:r>
            <a:endParaRPr/>
          </a:p>
        </p:txBody>
      </p:sp>
      <p:sp>
        <p:nvSpPr>
          <p:cNvPr id="266" name="Google Shape;266;p46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46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268" name="Google Shape;268;p46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 02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        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69" name="Google Shape;269;p46"/>
          <p:cNvSpPr txBox="1"/>
          <p:nvPr/>
        </p:nvSpPr>
        <p:spPr>
          <a:xfrm>
            <a:off x="1093800" y="2790900"/>
            <a:ext cx="2076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MMKV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70" name="Google Shape;270;p46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71" name="Google Shape;271;p46"/>
          <p:cNvSpPr txBox="1"/>
          <p:nvPr/>
        </p:nvSpPr>
        <p:spPr>
          <a:xfrm>
            <a:off x="4354625" y="1724975"/>
            <a:ext cx="3716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MMKV介绍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MMKV使用方式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MMKV功能点</a:t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MMKV介绍</a:t>
            </a:r>
            <a:endParaRPr/>
          </a:p>
        </p:txBody>
      </p:sp>
      <p:sp>
        <p:nvSpPr>
          <p:cNvPr id="277" name="Google Shape;277;p47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47"/>
          <p:cNvSpPr txBox="1"/>
          <p:nvPr/>
        </p:nvSpPr>
        <p:spPr>
          <a:xfrm>
            <a:off x="512875" y="862725"/>
            <a:ext cx="8374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808080"/>
                </a:solidFill>
              </a:rPr>
              <a:t>MMKV</a:t>
            </a:r>
            <a:r>
              <a:rPr lang="en" sz="1200">
                <a:solidFill>
                  <a:srgbClr val="808080"/>
                </a:solidFill>
              </a:rPr>
              <a:t> is an efficient, small, easy-to-use mobile key-value storage framework used in the WeChat application. It's currently available on both Android, iOS/macOS, Win32 and POSIX.</a:t>
            </a:r>
            <a:endParaRPr sz="1200">
              <a:solidFill>
                <a:srgbClr val="808080"/>
              </a:solidFill>
            </a:endParaRPr>
          </a:p>
        </p:txBody>
      </p:sp>
      <p:sp>
        <p:nvSpPr>
          <p:cNvPr id="279" name="Google Shape;279;p47"/>
          <p:cNvSpPr txBox="1"/>
          <p:nvPr/>
        </p:nvSpPr>
        <p:spPr>
          <a:xfrm>
            <a:off x="512875" y="1663075"/>
            <a:ext cx="59985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MMKV</a:t>
            </a:r>
            <a:r>
              <a:rPr lang="en"/>
              <a:t>：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腾讯开源组件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基于 mmap（memory mapping）内存映射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底层序列化/反序列化使用的是Google开源的序列化框架protobuf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hopee ID Marketing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4D2D"/>
      </a:accent1>
      <a:accent2>
        <a:srgbClr val="ED7D31"/>
      </a:accent2>
      <a:accent3>
        <a:srgbClr val="FFC000"/>
      </a:accent3>
      <a:accent4>
        <a:srgbClr val="5B87D5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