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5"/>
    <p:sldMasterId id="2147483683" r:id="rId6"/>
    <p:sldMasterId id="2147483684" r:id="rId7"/>
    <p:sldMasterId id="214748368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56F11D6-09DC-42BE-9F5A-9D31D955698F}">
  <a:tblStyle styleId="{256F11D6-09DC-42BE-9F5A-9D31D955698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slide" Target="slides/slide26.xml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font" Target="fonts/Roboto-regular.fntdata"/><Relationship Id="rId14" Type="http://schemas.openxmlformats.org/officeDocument/2006/relationships/slide" Target="slides/slide5.xml"/><Relationship Id="rId36" Type="http://schemas.openxmlformats.org/officeDocument/2006/relationships/slide" Target="slides/slide27.xml"/><Relationship Id="rId17" Type="http://schemas.openxmlformats.org/officeDocument/2006/relationships/slide" Target="slides/slide8.xml"/><Relationship Id="rId39" Type="http://schemas.openxmlformats.org/officeDocument/2006/relationships/font" Target="fonts/Roboto-italic.fntdata"/><Relationship Id="rId16" Type="http://schemas.openxmlformats.org/officeDocument/2006/relationships/slide" Target="slides/slide7.xml"/><Relationship Id="rId38" Type="http://schemas.openxmlformats.org/officeDocument/2006/relationships/font" Target="fonts/Roboto-bold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38e2552f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e38e2552f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927bfadb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0927bfadb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f8d0a017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0f8d0a017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325ccbb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325ccbb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325ccbb3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1325ccbb3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1325ccbb3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1325ccbb3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325ccbb3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1325ccbb3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325ccbb3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1325ccbb3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39dec08b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39dec08b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139dec08b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139dec08b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39dec08b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139dec08b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927bfadb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927bfadb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139dec08b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139dec08b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139dec08b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139dec08b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927bfadb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0927bfadb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0f8d0a017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0f8d0a017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f8d0a017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0f8d0a017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139dec08b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139dec08b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e30a7baf4a_0_4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ge30a7baf4a_0_4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e30a7baf4a_0_1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e30a7baf4a_0_1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927bfadb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927bfadb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f8d0a01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f8d0a01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f8d0a017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f8d0a017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927bfadb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927bfadb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38e2552fa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e38e2552fa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927bfadb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927bfadb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27bfadb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0927bfadb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pee ID Marketing 1_Title Slide" showMasterSp="0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0"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938" y="614753"/>
            <a:ext cx="991939" cy="140451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561108" y="2156378"/>
            <a:ext cx="80529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sz="3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0" y="4328516"/>
            <a:ext cx="9144000" cy="8436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063240" y="4800325"/>
            <a:ext cx="3017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561113" y="3215551"/>
            <a:ext cx="8052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pee ID Marketing 2_Title and Content">
  <p:cSld name="2_Title and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552450" y="985966"/>
            <a:ext cx="80583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>
                <a:solidFill>
                  <a:schemeClr val="dk1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0" name="Google Shape;60;p14"/>
          <p:cNvSpPr txBox="1"/>
          <p:nvPr/>
        </p:nvSpPr>
        <p:spPr>
          <a:xfrm>
            <a:off x="3063240" y="4800325"/>
            <a:ext cx="3017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1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pee ID Marketing 1_Title Slide" showMasterSp="0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0"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938" y="614753"/>
            <a:ext cx="991939" cy="140451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>
            <p:ph type="title"/>
          </p:nvPr>
        </p:nvSpPr>
        <p:spPr>
          <a:xfrm>
            <a:off x="561108" y="2156378"/>
            <a:ext cx="80529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sz="3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/>
          <p:nvPr/>
        </p:nvSpPr>
        <p:spPr>
          <a:xfrm>
            <a:off x="0" y="4328516"/>
            <a:ext cx="9144000" cy="8436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3063240" y="4800325"/>
            <a:ext cx="3017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561113" y="3215551"/>
            <a:ext cx="8052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pee ID Marketing 2_Title and Content">
  <p:cSld name="2_Title and Conte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552450" y="985966"/>
            <a:ext cx="80583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>
                <a:solidFill>
                  <a:schemeClr val="dk1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/>
        </p:nvSpPr>
        <p:spPr>
          <a:xfrm>
            <a:off x="3063240" y="4800325"/>
            <a:ext cx="3017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1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1pPr>
            <a:lvl2pPr indent="-228600" lvl="1" marL="9144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2pPr>
            <a:lvl3pPr indent="-228600" lvl="2" marL="13716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3pPr>
            <a:lvl4pPr indent="-228600" lvl="3" marL="18288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4pPr>
            <a:lvl5pPr indent="-228600" lvl="4" marL="22860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317368" y="4803221"/>
            <a:ext cx="198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317368" y="4803221"/>
            <a:ext cx="198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21"/>
          <p:cNvGrpSpPr/>
          <p:nvPr/>
        </p:nvGrpSpPr>
        <p:grpSpPr>
          <a:xfrm>
            <a:off x="-3" y="525141"/>
            <a:ext cx="9054312" cy="61200"/>
            <a:chOff x="-1" y="-1"/>
            <a:chExt cx="12072416" cy="81600"/>
          </a:xfrm>
        </p:grpSpPr>
        <p:cxnSp>
          <p:nvCxnSpPr>
            <p:cNvPr id="92" name="Google Shape;92;p21"/>
            <p:cNvCxnSpPr/>
            <p:nvPr/>
          </p:nvCxnSpPr>
          <p:spPr>
            <a:xfrm>
              <a:off x="-1" y="41520"/>
              <a:ext cx="11811300" cy="0"/>
            </a:xfrm>
            <a:prstGeom prst="straightConnector1">
              <a:avLst/>
            </a:prstGeom>
            <a:noFill/>
            <a:ln cap="flat" cmpd="sng" w="38100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3" name="Google Shape;93;p21"/>
            <p:cNvSpPr/>
            <p:nvPr/>
          </p:nvSpPr>
          <p:spPr>
            <a:xfrm>
              <a:off x="11970715" y="-1"/>
              <a:ext cx="101700" cy="81600"/>
            </a:xfrm>
            <a:prstGeom prst="ellipse">
              <a:avLst/>
            </a:prstGeom>
            <a:solidFill>
              <a:srgbClr val="FF6600"/>
            </a:solidFill>
            <a:ln cap="flat" cmpd="sng" w="9525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Shape 109" id="94" name="Google Shape;9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2159" y="195201"/>
            <a:ext cx="300943" cy="30094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1"/>
          <p:cNvSpPr txBox="1"/>
          <p:nvPr/>
        </p:nvSpPr>
        <p:spPr>
          <a:xfrm>
            <a:off x="1149120" y="4961405"/>
            <a:ext cx="6880200" cy="1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950" lIns="22950" spcFirstLastPara="1" rIns="22950" wrap="square" tIns="22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500"/>
              <a:buFont typeface="Calibri"/>
              <a:buNone/>
            </a:pPr>
            <a:r>
              <a:rPr b="0" i="0" lang="en" sz="5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Private &amp; Confidential</a:t>
            </a:r>
            <a:endParaRPr sz="1100"/>
          </a:p>
        </p:txBody>
      </p:sp>
      <p:sp>
        <p:nvSpPr>
          <p:cNvPr id="96" name="Google Shape;96;p21"/>
          <p:cNvSpPr txBox="1"/>
          <p:nvPr>
            <p:ph type="title"/>
          </p:nvPr>
        </p:nvSpPr>
        <p:spPr>
          <a:xfrm>
            <a:off x="456481" y="123575"/>
            <a:ext cx="82182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475" lIns="40475" spcFirstLastPara="1" rIns="40475" wrap="square" tIns="404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6355218" y="4666299"/>
            <a:ext cx="198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317368" y="4803221"/>
            <a:ext cx="198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317368" y="4803221"/>
            <a:ext cx="198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08" name="Google Shape;108;p24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2" type="sldNum"/>
          </p:nvPr>
        </p:nvSpPr>
        <p:spPr>
          <a:xfrm>
            <a:off x="8317368" y="4803221"/>
            <a:ext cx="198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title"/>
          </p:nvPr>
        </p:nvSpPr>
        <p:spPr>
          <a:xfrm>
            <a:off x="62984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1" type="body"/>
          </p:nvPr>
        </p:nvSpPr>
        <p:spPr>
          <a:xfrm>
            <a:off x="629840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4pPr>
            <a:lvl5pPr indent="-2286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2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12" type="sldNum"/>
          </p:nvPr>
        </p:nvSpPr>
        <p:spPr>
          <a:xfrm>
            <a:off x="8317368" y="4803221"/>
            <a:ext cx="198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12" type="sldNum"/>
          </p:nvPr>
        </p:nvSpPr>
        <p:spPr>
          <a:xfrm>
            <a:off x="8317368" y="4803221"/>
            <a:ext cx="198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3887390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1pPr>
            <a:lvl2pPr indent="-3810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2pPr>
            <a:lvl3pPr indent="-3810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3pPr>
            <a:lvl4pPr indent="-3810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4pPr>
            <a:lvl5pPr indent="-3810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2" type="body"/>
          </p:nvPr>
        </p:nvSpPr>
        <p:spPr>
          <a:xfrm>
            <a:off x="629838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12" type="sldNum"/>
          </p:nvPr>
        </p:nvSpPr>
        <p:spPr>
          <a:xfrm>
            <a:off x="8317368" y="4803221"/>
            <a:ext cx="198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25" name="Google Shape;125;p28"/>
          <p:cNvSpPr/>
          <p:nvPr>
            <p:ph idx="2" type="pic"/>
          </p:nvPr>
        </p:nvSpPr>
        <p:spPr>
          <a:xfrm>
            <a:off x="3887390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4pPr>
            <a:lvl5pPr indent="-2286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12" type="sldNum"/>
          </p:nvPr>
        </p:nvSpPr>
        <p:spPr>
          <a:xfrm>
            <a:off x="8317368" y="4803221"/>
            <a:ext cx="198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>
  <p:cSld name="标题幻灯片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1pPr>
            <a:lvl2pPr indent="-228600" lvl="1" marL="9144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2pPr>
            <a:lvl3pPr indent="-228600" lvl="2" marL="13716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3pPr>
            <a:lvl4pPr indent="-228600" lvl="3" marL="18288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4pPr>
            <a:lvl5pPr indent="-228600" lvl="4" marL="22860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idx="12" type="sldNum"/>
          </p:nvPr>
        </p:nvSpPr>
        <p:spPr>
          <a:xfrm>
            <a:off x="8317368" y="4803221"/>
            <a:ext cx="198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ub Titles and Contents" showMasterSp="0">
  <p:cSld name="3_Sub Titles and Content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Google Shape;133;p30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30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" type="body"/>
          </p:nvPr>
        </p:nvSpPr>
        <p:spPr>
          <a:xfrm>
            <a:off x="552450" y="1074075"/>
            <a:ext cx="46779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1pPr>
            <a:lvl2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3pPr>
            <a:lvl4pPr indent="-2984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4pPr>
            <a:lvl5pPr indent="-29845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2" type="body"/>
          </p:nvPr>
        </p:nvSpPr>
        <p:spPr>
          <a:xfrm>
            <a:off x="550069" y="736922"/>
            <a:ext cx="3793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7" name="Google Shape;137;p30"/>
          <p:cNvSpPr txBox="1"/>
          <p:nvPr>
            <p:ph idx="3" type="body"/>
          </p:nvPr>
        </p:nvSpPr>
        <p:spPr>
          <a:xfrm>
            <a:off x="550069" y="1841660"/>
            <a:ext cx="3793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4" type="body"/>
          </p:nvPr>
        </p:nvSpPr>
        <p:spPr>
          <a:xfrm>
            <a:off x="550067" y="3041603"/>
            <a:ext cx="3793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hopee-logo-en.png" id="140" name="Google Shape;140;p30"/>
          <p:cNvPicPr preferRelativeResize="0"/>
          <p:nvPr/>
        </p:nvPicPr>
        <p:blipFill rotWithShape="1">
          <a:blip r:embed="rId2">
            <a:alphaModFix/>
          </a:blip>
          <a:srcRect b="0" l="0" r="71130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 type="title">
  <p:cSld name="TITL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0" id="148" name="Google Shape;14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938" y="614753"/>
            <a:ext cx="991939" cy="1404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2"/>
          <p:cNvSpPr txBox="1"/>
          <p:nvPr>
            <p:ph type="title"/>
          </p:nvPr>
        </p:nvSpPr>
        <p:spPr>
          <a:xfrm>
            <a:off x="561108" y="2156378"/>
            <a:ext cx="80529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sz="3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561108" y="3215551"/>
            <a:ext cx="8052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3pPr>
            <a:lvl4pPr indent="-228600" lvl="3" marL="18288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4pPr>
            <a:lvl5pPr indent="-228600" lvl="4" marL="22860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51" name="Google Shape;151;p32"/>
          <p:cNvSpPr/>
          <p:nvPr/>
        </p:nvSpPr>
        <p:spPr>
          <a:xfrm>
            <a:off x="0" y="4328516"/>
            <a:ext cx="9144000" cy="8436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2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 type="tx">
  <p:cSld name="TITLE_AND_BOD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55" name="Google Shape;155;p33"/>
          <p:cNvSpPr txBox="1"/>
          <p:nvPr>
            <p:ph idx="1" type="body"/>
          </p:nvPr>
        </p:nvSpPr>
        <p:spPr>
          <a:xfrm>
            <a:off x="552450" y="985966"/>
            <a:ext cx="8058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56" name="Google Shape;156;p33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Multiple Contents" showMasterSp="0">
  <p:cSld name="4_Multiple Contents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/>
          <p:nvPr>
            <p:ph idx="1" type="body"/>
          </p:nvPr>
        </p:nvSpPr>
        <p:spPr>
          <a:xfrm>
            <a:off x="552450" y="2786971"/>
            <a:ext cx="3886200" cy="17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▪"/>
              <a:defRPr sz="1200"/>
            </a:lvl1pPr>
            <a:lvl2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o"/>
              <a:defRPr sz="1200"/>
            </a:lvl2pPr>
            <a:lvl3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1" name="Google Shape;161;p34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162" name="Google Shape;162;p34"/>
          <p:cNvPicPr preferRelativeResize="0"/>
          <p:nvPr/>
        </p:nvPicPr>
        <p:blipFill rotWithShape="1">
          <a:blip r:embed="rId2">
            <a:alphaModFix/>
          </a:blip>
          <a:srcRect b="0" l="0" r="71130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ub Titles and Contents" showMasterSp="0">
  <p:cSld name="3_Sub Titles and Contents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35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35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66" name="Google Shape;166;p35"/>
          <p:cNvSpPr txBox="1"/>
          <p:nvPr>
            <p:ph idx="1" type="body"/>
          </p:nvPr>
        </p:nvSpPr>
        <p:spPr>
          <a:xfrm>
            <a:off x="552450" y="1074075"/>
            <a:ext cx="46779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▪"/>
              <a:defRPr sz="1100"/>
            </a:lvl1pPr>
            <a:lvl2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o"/>
              <a:defRPr sz="1100"/>
            </a:lvl2pPr>
            <a:lvl3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3pPr>
            <a:lvl4pPr indent="-2984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4pPr>
            <a:lvl5pPr indent="-29845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7" name="Google Shape;167;p35"/>
          <p:cNvSpPr txBox="1"/>
          <p:nvPr>
            <p:ph idx="2" type="body"/>
          </p:nvPr>
        </p:nvSpPr>
        <p:spPr>
          <a:xfrm>
            <a:off x="550069" y="736922"/>
            <a:ext cx="3793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8" name="Google Shape;168;p35"/>
          <p:cNvSpPr txBox="1"/>
          <p:nvPr>
            <p:ph idx="3" type="body"/>
          </p:nvPr>
        </p:nvSpPr>
        <p:spPr>
          <a:xfrm>
            <a:off x="550069" y="1841660"/>
            <a:ext cx="3793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9" name="Google Shape;169;p35"/>
          <p:cNvSpPr txBox="1"/>
          <p:nvPr>
            <p:ph idx="4" type="body"/>
          </p:nvPr>
        </p:nvSpPr>
        <p:spPr>
          <a:xfrm>
            <a:off x="550067" y="3041603"/>
            <a:ext cx="3793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70" name="Google Shape;170;p35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hopee-logo-en.png" id="171" name="Google Shape;171;p35"/>
          <p:cNvPicPr preferRelativeResize="0"/>
          <p:nvPr/>
        </p:nvPicPr>
        <p:blipFill rotWithShape="1">
          <a:blip r:embed="rId2">
            <a:alphaModFix/>
          </a:blip>
          <a:srcRect b="0" l="0" r="71130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omparison(Bullets)" showMasterSp="0">
  <p:cSld name="5_Comparison(Bullets)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/>
          <p:nvPr>
            <p:ph idx="1" type="body"/>
          </p:nvPr>
        </p:nvSpPr>
        <p:spPr>
          <a:xfrm>
            <a:off x="801304" y="988995"/>
            <a:ext cx="32331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74" name="Google Shape;174;p36"/>
          <p:cNvSpPr txBox="1"/>
          <p:nvPr>
            <p:ph idx="2" type="body"/>
          </p:nvPr>
        </p:nvSpPr>
        <p:spPr>
          <a:xfrm>
            <a:off x="4973505" y="988995"/>
            <a:ext cx="32487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75" name="Google Shape;175;p36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76" name="Google Shape;176;p36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7" name="Google Shape;177;p36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178" name="Google Shape;178;p36"/>
          <p:cNvPicPr preferRelativeResize="0"/>
          <p:nvPr/>
        </p:nvPicPr>
        <p:blipFill rotWithShape="1">
          <a:blip r:embed="rId2">
            <a:alphaModFix/>
          </a:blip>
          <a:srcRect b="0" l="0" r="71130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mparison(Numbers)" showMasterSp="0">
  <p:cSld name="6_Comparison(Numbers)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81" name="Google Shape;181;p37"/>
          <p:cNvSpPr txBox="1"/>
          <p:nvPr>
            <p:ph idx="1" type="body"/>
          </p:nvPr>
        </p:nvSpPr>
        <p:spPr>
          <a:xfrm>
            <a:off x="4973505" y="1739763"/>
            <a:ext cx="3248700" cy="26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AutoNum type="arabicPeriod"/>
              <a:defRPr sz="8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82" name="Google Shape;182;p37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37"/>
          <p:cNvSpPr txBox="1"/>
          <p:nvPr>
            <p:ph idx="2" type="body"/>
          </p:nvPr>
        </p:nvSpPr>
        <p:spPr>
          <a:xfrm>
            <a:off x="801304" y="988995"/>
            <a:ext cx="32331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84" name="Google Shape;184;p37"/>
          <p:cNvSpPr txBox="1"/>
          <p:nvPr>
            <p:ph idx="3" type="body"/>
          </p:nvPr>
        </p:nvSpPr>
        <p:spPr>
          <a:xfrm>
            <a:off x="4973505" y="988995"/>
            <a:ext cx="32487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cxnSp>
        <p:nvCxnSpPr>
          <p:cNvPr id="185" name="Google Shape;185;p37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186" name="Google Shape;186;p37"/>
          <p:cNvPicPr preferRelativeResize="0"/>
          <p:nvPr/>
        </p:nvPicPr>
        <p:blipFill rotWithShape="1">
          <a:blip r:embed="rId2">
            <a:alphaModFix/>
          </a:blip>
          <a:srcRect b="0" l="0" r="71130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3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theme" Target="../theme/theme4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552450" y="985966"/>
            <a:ext cx="8058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5" name="Google Shape;65;p15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66" name="Google Shape;66;p15"/>
          <p:cNvPicPr preferRelativeResize="0"/>
          <p:nvPr/>
        </p:nvPicPr>
        <p:blipFill rotWithShape="1">
          <a:blip r:embed="rId1">
            <a:alphaModFix/>
          </a:blip>
          <a:srcRect b="0" l="0" r="71129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721834" y="4805089"/>
            <a:ext cx="274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317368" y="4803221"/>
            <a:ext cx="198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31"/>
          <p:cNvSpPr txBox="1"/>
          <p:nvPr>
            <p:ph idx="1" type="body"/>
          </p:nvPr>
        </p:nvSpPr>
        <p:spPr>
          <a:xfrm>
            <a:off x="552450" y="985966"/>
            <a:ext cx="8058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31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5" name="Google Shape;145;p31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146" name="Google Shape;146;p31"/>
          <p:cNvPicPr preferRelativeResize="0"/>
          <p:nvPr/>
        </p:nvPicPr>
        <p:blipFill rotWithShape="1">
          <a:blip r:embed="rId1">
            <a:alphaModFix/>
          </a:blip>
          <a:srcRect b="0" l="0" r="71130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1.png"/><Relationship Id="rId6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confluence.shopee.io/pages/viewpage.action?pageId=902018921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youtube.com/watch?v=sioEY4tWmLI&amp;list=PLl-K7zZEsYLmOF_07IayrTntevxtbUxDL&amp;t=1s" TargetMode="External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 txBox="1"/>
          <p:nvPr>
            <p:ph type="title"/>
          </p:nvPr>
        </p:nvSpPr>
        <p:spPr>
          <a:xfrm>
            <a:off x="561108" y="2156378"/>
            <a:ext cx="80529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Android消息推送</a:t>
            </a:r>
            <a:endParaRPr/>
          </a:p>
        </p:txBody>
      </p:sp>
      <p:sp>
        <p:nvSpPr>
          <p:cNvPr id="196" name="Google Shape;196;p39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9"/>
          <p:cNvSpPr txBox="1"/>
          <p:nvPr>
            <p:ph idx="1" type="subTitle"/>
          </p:nvPr>
        </p:nvSpPr>
        <p:spPr>
          <a:xfrm>
            <a:off x="545538" y="3572726"/>
            <a:ext cx="8052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曾峥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8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Android消息推送</a:t>
            </a:r>
            <a:endParaRPr/>
          </a:p>
        </p:txBody>
      </p:sp>
      <p:sp>
        <p:nvSpPr>
          <p:cNvPr id="279" name="Google Shape;279;p48"/>
          <p:cNvSpPr/>
          <p:nvPr/>
        </p:nvSpPr>
        <p:spPr>
          <a:xfrm>
            <a:off x="1243216" y="2015318"/>
            <a:ext cx="4455900" cy="3660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8"/>
          <p:cNvSpPr txBox="1"/>
          <p:nvPr/>
        </p:nvSpPr>
        <p:spPr>
          <a:xfrm>
            <a:off x="1591466" y="1238902"/>
            <a:ext cx="311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8"/>
          <p:cNvSpPr txBox="1"/>
          <p:nvPr/>
        </p:nvSpPr>
        <p:spPr>
          <a:xfrm>
            <a:off x="2080017" y="1283978"/>
            <a:ext cx="2757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Android推送实现方式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8"/>
          <p:cNvSpPr txBox="1"/>
          <p:nvPr/>
        </p:nvSpPr>
        <p:spPr>
          <a:xfrm>
            <a:off x="1591466" y="1616923"/>
            <a:ext cx="311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8"/>
          <p:cNvSpPr txBox="1"/>
          <p:nvPr/>
        </p:nvSpPr>
        <p:spPr>
          <a:xfrm>
            <a:off x="2080017" y="1650039"/>
            <a:ext cx="2757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FCM 是什么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8"/>
          <p:cNvSpPr txBox="1"/>
          <p:nvPr/>
        </p:nvSpPr>
        <p:spPr>
          <a:xfrm>
            <a:off x="1591466" y="1994943"/>
            <a:ext cx="311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8"/>
          <p:cNvSpPr txBox="1"/>
          <p:nvPr/>
        </p:nvSpPr>
        <p:spPr>
          <a:xfrm>
            <a:off x="2080018" y="1999621"/>
            <a:ext cx="3585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FCM 原理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8"/>
          <p:cNvSpPr txBox="1"/>
          <p:nvPr/>
        </p:nvSpPr>
        <p:spPr>
          <a:xfrm>
            <a:off x="1591466" y="2372977"/>
            <a:ext cx="311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8"/>
          <p:cNvSpPr txBox="1"/>
          <p:nvPr/>
        </p:nvSpPr>
        <p:spPr>
          <a:xfrm>
            <a:off x="2080017" y="2418053"/>
            <a:ext cx="2757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FCM 实践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9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FCM</a:t>
            </a:r>
            <a:r>
              <a:rPr lang="en">
                <a:solidFill>
                  <a:schemeClr val="dk1"/>
                </a:solidFill>
              </a:rPr>
              <a:t>原理</a:t>
            </a:r>
            <a:endParaRPr/>
          </a:p>
        </p:txBody>
      </p:sp>
      <p:sp>
        <p:nvSpPr>
          <p:cNvPr id="293" name="Google Shape;293;p49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49"/>
          <p:cNvSpPr txBox="1"/>
          <p:nvPr/>
        </p:nvSpPr>
        <p:spPr>
          <a:xfrm>
            <a:off x="512875" y="674975"/>
            <a:ext cx="71388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1717"/>
                </a:solidFill>
                <a:highlight>
                  <a:srgbClr val="FFFFFF"/>
                </a:highlight>
              </a:rPr>
              <a:t>FCM的使命是在服务端和客户端之间进行消息传送，那么最重要的环节自然就是：</a:t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200"/>
              <a:buChar char="●"/>
            </a:pPr>
            <a:r>
              <a:rPr lang="en" sz="1200">
                <a:solidFill>
                  <a:srgbClr val="171717"/>
                </a:solidFill>
                <a:highlight>
                  <a:srgbClr val="FFFFFF"/>
                </a:highlight>
              </a:rPr>
              <a:t>FCM如何识别服务端和客户端？</a:t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200"/>
              <a:buChar char="●"/>
            </a:pPr>
            <a:r>
              <a:rPr lang="en" sz="1200">
                <a:solidFill>
                  <a:srgbClr val="171717"/>
                </a:solidFill>
                <a:highlight>
                  <a:srgbClr val="FFFFFF"/>
                </a:highlight>
              </a:rPr>
              <a:t>FCM如何进行消息下发？</a:t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200"/>
              <a:buChar char="●"/>
            </a:pPr>
            <a:r>
              <a:rPr lang="en" sz="1200">
                <a:solidFill>
                  <a:srgbClr val="171717"/>
                </a:solidFill>
                <a:highlight>
                  <a:srgbClr val="FFFFFF"/>
                </a:highlight>
              </a:rPr>
              <a:t>客户端如何接收消息？</a:t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FCM</a:t>
            </a:r>
            <a:r>
              <a:rPr lang="en">
                <a:solidFill>
                  <a:schemeClr val="dk1"/>
                </a:solidFill>
              </a:rPr>
              <a:t>识别服务端</a:t>
            </a:r>
            <a:endParaRPr/>
          </a:p>
        </p:txBody>
      </p:sp>
      <p:sp>
        <p:nvSpPr>
          <p:cNvPr id="300" name="Google Shape;300;p50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50"/>
          <p:cNvSpPr txBox="1"/>
          <p:nvPr/>
        </p:nvSpPr>
        <p:spPr>
          <a:xfrm>
            <a:off x="512875" y="674975"/>
            <a:ext cx="71388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200"/>
              <a:buChar char="●"/>
            </a:pPr>
            <a:r>
              <a:rPr lang="en" sz="1200">
                <a:solidFill>
                  <a:srgbClr val="171717"/>
                </a:solidFill>
                <a:highlight>
                  <a:srgbClr val="FFFFFF"/>
                </a:highlight>
              </a:rPr>
              <a:t>Sender ID：创建Firebase项目时分配的唯一ID。</a:t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200"/>
              <a:buChar char="●"/>
            </a:pPr>
            <a:r>
              <a:rPr lang="en" sz="1200">
                <a:solidFill>
                  <a:srgbClr val="171717"/>
                </a:solidFill>
                <a:highlight>
                  <a:srgbClr val="FFFFFF"/>
                </a:highlight>
              </a:rPr>
              <a:t>API密钥：用于服务端向FCM进行身份验证。</a:t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</p:txBody>
      </p:sp>
      <p:pic>
        <p:nvPicPr>
          <p:cNvPr id="302" name="Google Shape;302;p50"/>
          <p:cNvPicPr preferRelativeResize="0"/>
          <p:nvPr/>
        </p:nvPicPr>
        <p:blipFill rotWithShape="1">
          <a:blip r:embed="rId3">
            <a:alphaModFix/>
          </a:blip>
          <a:srcRect b="0" l="941" r="0" t="0"/>
          <a:stretch/>
        </p:blipFill>
        <p:spPr>
          <a:xfrm>
            <a:off x="1089425" y="1649675"/>
            <a:ext cx="5985700" cy="269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1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FCM识别</a:t>
            </a:r>
            <a:r>
              <a:rPr lang="en">
                <a:solidFill>
                  <a:schemeClr val="dk1"/>
                </a:solidFill>
              </a:rPr>
              <a:t>客户端</a:t>
            </a:r>
            <a:endParaRPr/>
          </a:p>
        </p:txBody>
      </p:sp>
      <p:sp>
        <p:nvSpPr>
          <p:cNvPr id="308" name="Google Shape;308;p51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51"/>
          <p:cNvSpPr txBox="1"/>
          <p:nvPr/>
        </p:nvSpPr>
        <p:spPr>
          <a:xfrm>
            <a:off x="512875" y="674975"/>
            <a:ext cx="713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客户端应用必须先注册到 FCM，然后才能进行消息传送。 客户端应用必须完成下图中所示的注册步骤：</a:t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</p:txBody>
      </p:sp>
      <p:pic>
        <p:nvPicPr>
          <p:cNvPr id="310" name="Google Shape;31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275" y="1136275"/>
            <a:ext cx="5465850" cy="248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1"/>
          <p:cNvSpPr txBox="1"/>
          <p:nvPr/>
        </p:nvSpPr>
        <p:spPr>
          <a:xfrm>
            <a:off x="568925" y="3670700"/>
            <a:ext cx="71388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客户端应用联系 FCM 以获取注册Token，并将Sender ID、API 密钥和应用 ID 传递到 FCM。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FCM 将Token返回到客户端应用。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客户端应用 (可以选择) 将注册Token转发到应用服务器。服务器自行存储，用于后面的消息发送。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2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FCM识别客户端</a:t>
            </a:r>
            <a:endParaRPr/>
          </a:p>
        </p:txBody>
      </p:sp>
      <p:sp>
        <p:nvSpPr>
          <p:cNvPr id="317" name="Google Shape;317;p52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52"/>
          <p:cNvSpPr txBox="1"/>
          <p:nvPr/>
        </p:nvSpPr>
        <p:spPr>
          <a:xfrm>
            <a:off x="512875" y="674975"/>
            <a:ext cx="71388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获取Token：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需要先检测Google服务是否可用，没有Google服务的设备无法使用FCM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获取Token方法返回的是一个异步Task，Task完成后可以获得instance_id和token，再上传至后端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319" name="Google Shape;31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175" y="1503125"/>
            <a:ext cx="6754099" cy="286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5175" y="3760898"/>
            <a:ext cx="3089676" cy="11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3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FCM识别客户端</a:t>
            </a:r>
            <a:endParaRPr/>
          </a:p>
        </p:txBody>
      </p:sp>
      <p:sp>
        <p:nvSpPr>
          <p:cNvPr id="326" name="Google Shape;326;p53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53"/>
          <p:cNvSpPr txBox="1"/>
          <p:nvPr/>
        </p:nvSpPr>
        <p:spPr>
          <a:xfrm>
            <a:off x="512875" y="674975"/>
            <a:ext cx="7138800" cy="17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Token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更新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：</a:t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71717"/>
                </a:solidFill>
                <a:highlight>
                  <a:srgbClr val="FFFFFF"/>
                </a:highlight>
              </a:rPr>
              <a:t>如果旧令牌受到损害，客户端应用程序可能会收到新Token，以下情况有可能刷新Token：</a:t>
            </a:r>
            <a:endParaRPr sz="11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100"/>
              <a:buChar char="●"/>
            </a:pPr>
            <a:r>
              <a:rPr lang="en" sz="1100">
                <a:solidFill>
                  <a:srgbClr val="171717"/>
                </a:solidFill>
                <a:highlight>
                  <a:srgbClr val="FFFFFF"/>
                </a:highlight>
              </a:rPr>
              <a:t>应用删除实例ID</a:t>
            </a:r>
            <a:endParaRPr sz="11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100"/>
              <a:buChar char="●"/>
            </a:pPr>
            <a:r>
              <a:rPr lang="en" sz="1100">
                <a:solidFill>
                  <a:srgbClr val="171717"/>
                </a:solidFill>
                <a:highlight>
                  <a:srgbClr val="FFFFFF"/>
                </a:highlight>
              </a:rPr>
              <a:t>应用在新设备上恢复</a:t>
            </a:r>
            <a:endParaRPr sz="11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100"/>
              <a:buChar char="●"/>
            </a:pPr>
            <a:r>
              <a:rPr lang="en" sz="1100">
                <a:solidFill>
                  <a:srgbClr val="171717"/>
                </a:solidFill>
                <a:highlight>
                  <a:srgbClr val="FFFFFF"/>
                </a:highlight>
              </a:rPr>
              <a:t>用户卸载/重新安装应用</a:t>
            </a:r>
            <a:endParaRPr sz="11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100"/>
              <a:buChar char="●"/>
            </a:pPr>
            <a:r>
              <a:rPr lang="en" sz="1100">
                <a:solidFill>
                  <a:srgbClr val="171717"/>
                </a:solidFill>
                <a:highlight>
                  <a:srgbClr val="FFFFFF"/>
                </a:highlight>
              </a:rPr>
              <a:t>用户清除应用数据</a:t>
            </a:r>
            <a:endParaRPr sz="11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71717"/>
                </a:solidFill>
                <a:highlight>
                  <a:srgbClr val="FFFFFF"/>
                </a:highlight>
              </a:rPr>
              <a:t>客户端在服务中收到新的Token后，上传至</a:t>
            </a:r>
            <a:r>
              <a:rPr lang="en" sz="1100">
                <a:solidFill>
                  <a:srgbClr val="171717"/>
                </a:solidFill>
              </a:rPr>
              <a:t>应用服务器</a:t>
            </a:r>
            <a:r>
              <a:rPr lang="en" sz="1100">
                <a:solidFill>
                  <a:srgbClr val="171717"/>
                </a:solidFill>
                <a:highlight>
                  <a:srgbClr val="FFFFFF"/>
                </a:highlight>
              </a:rPr>
              <a:t>更新其数据库中存储的Token关系。</a:t>
            </a:r>
            <a:endParaRPr sz="1100">
              <a:solidFill>
                <a:srgbClr val="171717"/>
              </a:solidFill>
              <a:highlight>
                <a:srgbClr val="FFFFFF"/>
              </a:highlight>
            </a:endParaRPr>
          </a:p>
        </p:txBody>
      </p:sp>
      <p:pic>
        <p:nvPicPr>
          <p:cNvPr id="328" name="Google Shape;32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878" y="2461101"/>
            <a:ext cx="5633150" cy="16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4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FCM识别客户端</a:t>
            </a:r>
            <a:endParaRPr/>
          </a:p>
        </p:txBody>
      </p:sp>
      <p:sp>
        <p:nvSpPr>
          <p:cNvPr id="334" name="Google Shape;334;p54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54"/>
          <p:cNvSpPr txBox="1"/>
          <p:nvPr/>
        </p:nvSpPr>
        <p:spPr>
          <a:xfrm>
            <a:off x="512875" y="674975"/>
            <a:ext cx="8271900" cy="3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删除Token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：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100"/>
              <a:buChar char="●"/>
            </a:pPr>
            <a:r>
              <a:rPr lang="en" sz="1100">
                <a:solidFill>
                  <a:srgbClr val="171717"/>
                </a:solidFill>
              </a:rPr>
              <a:t>当客户端应用程序不再想要从应用程序服务器接收消息时，可以主动向应用服务器发送请求以删除注册令牌。 </a:t>
            </a:r>
            <a:endParaRPr sz="1100">
              <a:solidFill>
                <a:srgbClr val="1717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717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717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717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717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717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717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717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717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717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717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7171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71717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100"/>
              <a:buChar char="●"/>
            </a:pPr>
            <a:r>
              <a:rPr lang="en" sz="1100">
                <a:solidFill>
                  <a:srgbClr val="171717"/>
                </a:solidFill>
              </a:rPr>
              <a:t>如果从设备中卸载客户端App，则 FCM 会检测到此情况，并自动通知应用服务器删除注册令牌。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336" name="Google Shape;33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700" y="1500925"/>
            <a:ext cx="4170824" cy="190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5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FCM消息下发</a:t>
            </a:r>
            <a:endParaRPr/>
          </a:p>
        </p:txBody>
      </p:sp>
      <p:sp>
        <p:nvSpPr>
          <p:cNvPr id="342" name="Google Shape;342;p55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55"/>
          <p:cNvSpPr txBox="1"/>
          <p:nvPr/>
        </p:nvSpPr>
        <p:spPr>
          <a:xfrm>
            <a:off x="512875" y="674975"/>
            <a:ext cx="33498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71717"/>
                </a:solidFill>
              </a:rPr>
              <a:t>当应用服务器向客户端应用程序发送下游消息时：</a:t>
            </a:r>
            <a:endParaRPr sz="1100">
              <a:solidFill>
                <a:srgbClr val="171717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71717"/>
              </a:solidFill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100"/>
              <a:buAutoNum type="arabicPeriod"/>
            </a:pPr>
            <a:r>
              <a:rPr lang="en" sz="1100">
                <a:solidFill>
                  <a:srgbClr val="171717"/>
                </a:solidFill>
              </a:rPr>
              <a:t>应用服务器将消息发送到 FCM，</a:t>
            </a:r>
            <a:r>
              <a:rPr lang="en" sz="1100">
                <a:solidFill>
                  <a:srgbClr val="171717"/>
                </a:solidFill>
              </a:rPr>
              <a:t>消息可以通过指定Token。</a:t>
            </a:r>
            <a:endParaRPr sz="1100">
              <a:solidFill>
                <a:srgbClr val="171717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71717"/>
              </a:solidFill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100"/>
              <a:buAutoNum type="arabicPeriod"/>
            </a:pPr>
            <a:r>
              <a:rPr lang="en" sz="1100">
                <a:solidFill>
                  <a:srgbClr val="171717"/>
                </a:solidFill>
              </a:rPr>
              <a:t>如果客户端设备不可用，则 FCM 服务器会将消息存储在队列中，以便以后传输。 </a:t>
            </a:r>
            <a:endParaRPr sz="1100">
              <a:solidFill>
                <a:srgbClr val="171717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71717"/>
              </a:solidFill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100"/>
              <a:buAutoNum type="arabicPeriod"/>
            </a:pPr>
            <a:r>
              <a:rPr lang="en" sz="1100">
                <a:solidFill>
                  <a:srgbClr val="171717"/>
                </a:solidFill>
              </a:rPr>
              <a:t>当客户端设备可用时，FCM 会将消息转发到</a:t>
            </a:r>
            <a:r>
              <a:rPr lang="en" sz="1100">
                <a:solidFill>
                  <a:srgbClr val="171717"/>
                </a:solidFill>
              </a:rPr>
              <a:t>指定Token的</a:t>
            </a:r>
            <a:r>
              <a:rPr lang="en" sz="1100">
                <a:solidFill>
                  <a:srgbClr val="171717"/>
                </a:solidFill>
              </a:rPr>
              <a:t>设备上的客户端应用。</a:t>
            </a:r>
            <a:endParaRPr sz="1100">
              <a:solidFill>
                <a:srgbClr val="171717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71717"/>
              </a:solidFill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100"/>
              <a:buAutoNum type="arabicPeriod"/>
            </a:pPr>
            <a:r>
              <a:rPr lang="en" sz="1100">
                <a:solidFill>
                  <a:srgbClr val="171717"/>
                </a:solidFill>
              </a:rPr>
              <a:t>客户端应用程序从 FCM 接收消息，对其进行处理，并将其显示给用户。 </a:t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</p:txBody>
      </p:sp>
      <p:pic>
        <p:nvPicPr>
          <p:cNvPr id="344" name="Google Shape;34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4925" y="826150"/>
            <a:ext cx="4816748" cy="28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6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FCM消息下发</a:t>
            </a:r>
            <a:endParaRPr/>
          </a:p>
        </p:txBody>
      </p:sp>
      <p:sp>
        <p:nvSpPr>
          <p:cNvPr id="350" name="Google Shape;350;p56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1" name="Google Shape;35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404" y="607161"/>
            <a:ext cx="2916821" cy="1076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6"/>
          <p:cNvSpPr txBox="1"/>
          <p:nvPr/>
        </p:nvSpPr>
        <p:spPr>
          <a:xfrm>
            <a:off x="512875" y="674975"/>
            <a:ext cx="54867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71717"/>
                </a:solidFill>
              </a:rPr>
              <a:t>在这一环节中，</a:t>
            </a:r>
            <a:r>
              <a:rPr lang="en" sz="1100">
                <a:solidFill>
                  <a:srgbClr val="171717"/>
                </a:solidFill>
              </a:rPr>
              <a:t>App导入的</a:t>
            </a:r>
            <a:r>
              <a:rPr lang="en" sz="1100">
                <a:solidFill>
                  <a:srgbClr val="171717"/>
                </a:solidFill>
              </a:rPr>
              <a:t>FCM SDK会通过广播接收器接收广播（其中接收的Intent中封装了FCM消息），并且将广播交给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FcmBroadcastProcessor处理。</a:t>
            </a:r>
            <a:endParaRPr sz="1100">
              <a:solidFill>
                <a:srgbClr val="17171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FcmBroadcastProcessor根据当前Android版本用不同方式启动服务action为</a:t>
            </a:r>
            <a:r>
              <a:rPr lang="en" sz="1100">
                <a:solidFill>
                  <a:schemeClr val="accent5"/>
                </a:solidFill>
                <a:highlight>
                  <a:srgbClr val="FFFFFF"/>
                </a:highlight>
              </a:rPr>
              <a:t>com.google.firebase.MESSAGING_EVENT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的服务，把封装了消息的Intent传递下去。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353" name="Google Shape;35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975" y="1822662"/>
            <a:ext cx="5513887" cy="3047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7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客户端接收消息</a:t>
            </a:r>
            <a:endParaRPr/>
          </a:p>
        </p:txBody>
      </p:sp>
      <p:sp>
        <p:nvSpPr>
          <p:cNvPr id="359" name="Google Shape;359;p57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57"/>
          <p:cNvSpPr txBox="1"/>
          <p:nvPr/>
        </p:nvSpPr>
        <p:spPr>
          <a:xfrm>
            <a:off x="512875" y="674975"/>
            <a:ext cx="55377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客户端接入FCM时，需要继承实现自己的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FirebaseMessagingService，并且将其定义为action为</a:t>
            </a:r>
            <a:r>
              <a:rPr lang="en" sz="1100">
                <a:solidFill>
                  <a:schemeClr val="accent5"/>
                </a:solidFill>
                <a:highlight>
                  <a:srgbClr val="FFFFFF"/>
                </a:highlight>
              </a:rPr>
              <a:t>com.google.firebase.MESSAGING_EVENT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的服务。继承关系如右图。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71717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71717"/>
                </a:solidFill>
              </a:rPr>
              <a:t>EnhancedIntentService</a:t>
            </a:r>
            <a:r>
              <a:rPr lang="en" sz="1100">
                <a:solidFill>
                  <a:srgbClr val="171717"/>
                </a:solidFill>
              </a:rPr>
              <a:t>: </a:t>
            </a:r>
            <a:endParaRPr sz="1100">
              <a:solidFill>
                <a:srgbClr val="171717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71717"/>
                </a:solidFill>
              </a:rPr>
              <a:t>与IntentService思路类似，用于接收封装了消息的Intent</a:t>
            </a:r>
            <a:endParaRPr sz="1100">
              <a:solidFill>
                <a:srgbClr val="171717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71717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71717"/>
                </a:solidFill>
              </a:rPr>
              <a:t>FirebaseMessagingService</a:t>
            </a:r>
            <a:r>
              <a:rPr lang="en" sz="1100">
                <a:solidFill>
                  <a:srgbClr val="171717"/>
                </a:solidFill>
              </a:rPr>
              <a:t>：</a:t>
            </a:r>
            <a:endParaRPr sz="1100">
              <a:solidFill>
                <a:srgbClr val="171717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71717"/>
                </a:solidFill>
              </a:rPr>
              <a:t>实现抽象handleIntent方法，执行</a:t>
            </a:r>
            <a:r>
              <a:rPr lang="en" sz="1100">
                <a:solidFill>
                  <a:srgbClr val="171717"/>
                </a:solidFill>
              </a:rPr>
              <a:t>具体dispatchMessage</a:t>
            </a:r>
            <a:r>
              <a:rPr lang="en" sz="1100">
                <a:solidFill>
                  <a:srgbClr val="171717"/>
                </a:solidFill>
              </a:rPr>
              <a:t>逻辑</a:t>
            </a:r>
            <a:endParaRPr sz="1100">
              <a:solidFill>
                <a:srgbClr val="171717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7171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71717"/>
                </a:solidFill>
              </a:rPr>
              <a:t>CustomFirebaseMessagingService</a:t>
            </a:r>
            <a:r>
              <a:rPr lang="en" sz="1100">
                <a:solidFill>
                  <a:srgbClr val="171717"/>
                </a:solidFill>
              </a:rPr>
              <a:t>：</a:t>
            </a:r>
            <a:endParaRPr sz="1100">
              <a:solidFill>
                <a:srgbClr val="17171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71717"/>
                </a:solidFill>
              </a:rPr>
              <a:t>会在onMessageReceived()中接收上一层Service下发的消息，进行App自己的业务逻辑</a:t>
            </a:r>
            <a:endParaRPr sz="1100">
              <a:solidFill>
                <a:srgbClr val="171717"/>
              </a:solidFill>
            </a:endParaRPr>
          </a:p>
        </p:txBody>
      </p:sp>
      <p:pic>
        <p:nvPicPr>
          <p:cNvPr id="361" name="Google Shape;36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4540" y="732350"/>
            <a:ext cx="2313248" cy="277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727" y="1298878"/>
            <a:ext cx="5272872" cy="11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0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</a:t>
            </a:r>
            <a:r>
              <a:rPr lang="en"/>
              <a:t>消息推送</a:t>
            </a:r>
            <a:endParaRPr/>
          </a:p>
        </p:txBody>
      </p:sp>
      <p:sp>
        <p:nvSpPr>
          <p:cNvPr id="203" name="Google Shape;203;p40"/>
          <p:cNvSpPr/>
          <p:nvPr/>
        </p:nvSpPr>
        <p:spPr>
          <a:xfrm>
            <a:off x="1546222" y="1322904"/>
            <a:ext cx="4406100" cy="3660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0"/>
          <p:cNvSpPr txBox="1"/>
          <p:nvPr/>
        </p:nvSpPr>
        <p:spPr>
          <a:xfrm>
            <a:off x="1844466" y="1296777"/>
            <a:ext cx="311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0"/>
          <p:cNvSpPr txBox="1"/>
          <p:nvPr/>
        </p:nvSpPr>
        <p:spPr>
          <a:xfrm>
            <a:off x="2333027" y="1341850"/>
            <a:ext cx="3427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Android推送的不同实现方式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0"/>
          <p:cNvSpPr txBox="1"/>
          <p:nvPr/>
        </p:nvSpPr>
        <p:spPr>
          <a:xfrm>
            <a:off x="1844466" y="1674798"/>
            <a:ext cx="311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2333017" y="1707914"/>
            <a:ext cx="2757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FCM 是</a:t>
            </a:r>
            <a:r>
              <a:rPr lang="en" sz="1800"/>
              <a:t>什么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1844466" y="2052818"/>
            <a:ext cx="311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0"/>
          <p:cNvSpPr txBox="1"/>
          <p:nvPr/>
        </p:nvSpPr>
        <p:spPr>
          <a:xfrm>
            <a:off x="2333018" y="2057496"/>
            <a:ext cx="3585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FCM 原理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0"/>
          <p:cNvSpPr txBox="1"/>
          <p:nvPr/>
        </p:nvSpPr>
        <p:spPr>
          <a:xfrm>
            <a:off x="1844466" y="2430843"/>
            <a:ext cx="311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0"/>
          <p:cNvSpPr txBox="1"/>
          <p:nvPr/>
        </p:nvSpPr>
        <p:spPr>
          <a:xfrm>
            <a:off x="2333018" y="2435521"/>
            <a:ext cx="3585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FCM 实践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8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客户端接收消息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-- FirebaseMessagingService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8" name="Google Shape;368;p58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58"/>
          <p:cNvSpPr txBox="1"/>
          <p:nvPr/>
        </p:nvSpPr>
        <p:spPr>
          <a:xfrm>
            <a:off x="6560500" y="682800"/>
            <a:ext cx="2364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1717"/>
                </a:solidFill>
                <a:highlight>
                  <a:srgbClr val="FFFFFF"/>
                </a:highlight>
              </a:rPr>
              <a:t>dispatchMessage核心逻辑：</a:t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1717"/>
                </a:solidFill>
                <a:highlight>
                  <a:srgbClr val="FFFFFF"/>
                </a:highlight>
              </a:rPr>
              <a:t>如果是通知消息，并且应用不在前台，直接发送通知栏消息；</a:t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1717"/>
                </a:solidFill>
                <a:highlight>
                  <a:srgbClr val="FFFFFF"/>
                </a:highlight>
              </a:rPr>
              <a:t>否则继续下发到onMessageReceived()</a:t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</p:txBody>
      </p:sp>
      <p:pic>
        <p:nvPicPr>
          <p:cNvPr id="370" name="Google Shape;370;p58"/>
          <p:cNvPicPr preferRelativeResize="0"/>
          <p:nvPr/>
        </p:nvPicPr>
        <p:blipFill rotWithShape="1">
          <a:blip r:embed="rId3">
            <a:alphaModFix/>
          </a:blip>
          <a:srcRect b="0" l="2271" r="4627" t="0"/>
          <a:stretch/>
        </p:blipFill>
        <p:spPr>
          <a:xfrm>
            <a:off x="618450" y="635838"/>
            <a:ext cx="5761977" cy="26830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900000" dist="19050">
              <a:schemeClr val="dk2">
                <a:alpha val="52000"/>
              </a:schemeClr>
            </a:outerShdw>
          </a:effectLst>
        </p:spPr>
      </p:pic>
      <p:pic>
        <p:nvPicPr>
          <p:cNvPr id="371" name="Google Shape;371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450" y="3318900"/>
            <a:ext cx="8015073" cy="145977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800000" dist="19050">
              <a:schemeClr val="dk2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9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客户端接收消息 </a:t>
            </a:r>
            <a:r>
              <a:rPr lang="en">
                <a:solidFill>
                  <a:schemeClr val="dk1"/>
                </a:solidFill>
              </a:rPr>
              <a:t>-- CustomFirebaseMessagingService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7" name="Google Shape;377;p59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8" name="Google Shape;378;p59"/>
          <p:cNvSpPr txBox="1"/>
          <p:nvPr/>
        </p:nvSpPr>
        <p:spPr>
          <a:xfrm>
            <a:off x="512875" y="674975"/>
            <a:ext cx="78090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71717"/>
                </a:solidFill>
              </a:rPr>
              <a:t>CustomFirebaseMessagingService会通过实现onMessageReceived()接收FCM SDK没有处理的消息，继续执行客户端自己的业务逻辑。</a:t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</p:txBody>
      </p:sp>
      <p:pic>
        <p:nvPicPr>
          <p:cNvPr id="379" name="Google Shape;37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125" y="1173475"/>
            <a:ext cx="6138607" cy="35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0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Android消息推送</a:t>
            </a:r>
            <a:endParaRPr/>
          </a:p>
        </p:txBody>
      </p:sp>
      <p:sp>
        <p:nvSpPr>
          <p:cNvPr id="385" name="Google Shape;385;p60"/>
          <p:cNvSpPr/>
          <p:nvPr/>
        </p:nvSpPr>
        <p:spPr>
          <a:xfrm>
            <a:off x="1218216" y="2407655"/>
            <a:ext cx="4455900" cy="3660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60"/>
          <p:cNvSpPr txBox="1"/>
          <p:nvPr/>
        </p:nvSpPr>
        <p:spPr>
          <a:xfrm>
            <a:off x="1591466" y="1238902"/>
            <a:ext cx="311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60"/>
          <p:cNvSpPr txBox="1"/>
          <p:nvPr/>
        </p:nvSpPr>
        <p:spPr>
          <a:xfrm>
            <a:off x="2080017" y="1283978"/>
            <a:ext cx="2757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Android推送实现方式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60"/>
          <p:cNvSpPr txBox="1"/>
          <p:nvPr/>
        </p:nvSpPr>
        <p:spPr>
          <a:xfrm>
            <a:off x="1591466" y="1616923"/>
            <a:ext cx="311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60"/>
          <p:cNvSpPr txBox="1"/>
          <p:nvPr/>
        </p:nvSpPr>
        <p:spPr>
          <a:xfrm>
            <a:off x="2080017" y="1650039"/>
            <a:ext cx="2757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FCM 是什么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60"/>
          <p:cNvSpPr txBox="1"/>
          <p:nvPr/>
        </p:nvSpPr>
        <p:spPr>
          <a:xfrm>
            <a:off x="1566466" y="2387281"/>
            <a:ext cx="311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60"/>
          <p:cNvSpPr txBox="1"/>
          <p:nvPr/>
        </p:nvSpPr>
        <p:spPr>
          <a:xfrm>
            <a:off x="2055018" y="2391959"/>
            <a:ext cx="3585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FCM 实践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60"/>
          <p:cNvSpPr txBox="1"/>
          <p:nvPr/>
        </p:nvSpPr>
        <p:spPr>
          <a:xfrm>
            <a:off x="1578966" y="1996239"/>
            <a:ext cx="311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60"/>
          <p:cNvSpPr txBox="1"/>
          <p:nvPr/>
        </p:nvSpPr>
        <p:spPr>
          <a:xfrm>
            <a:off x="2067517" y="2041316"/>
            <a:ext cx="2757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FCM 原理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1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FCM推送通知消息</a:t>
            </a:r>
            <a:endParaRPr/>
          </a:p>
        </p:txBody>
      </p:sp>
      <p:sp>
        <p:nvSpPr>
          <p:cNvPr id="399" name="Google Shape;399;p61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61"/>
          <p:cNvSpPr txBox="1"/>
          <p:nvPr/>
        </p:nvSpPr>
        <p:spPr>
          <a:xfrm>
            <a:off x="512875" y="674975"/>
            <a:ext cx="71388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1717"/>
                </a:solidFill>
                <a:highlight>
                  <a:srgbClr val="FFFFFF"/>
                </a:highlight>
              </a:rPr>
              <a:t>通知消息（</a:t>
            </a:r>
            <a:r>
              <a:rPr lang="en" sz="1200">
                <a:solidFill>
                  <a:srgbClr val="171717"/>
                </a:solidFill>
                <a:highlight>
                  <a:srgbClr val="FFFFFF"/>
                </a:highlight>
              </a:rPr>
              <a:t>一定有notification字段，data字段可选）：</a:t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200"/>
              <a:buChar char="●"/>
            </a:pPr>
            <a:r>
              <a:rPr lang="en" sz="1200">
                <a:solidFill>
                  <a:srgbClr val="171717"/>
                </a:solidFill>
                <a:highlight>
                  <a:srgbClr val="FFFFFF"/>
                </a:highlight>
              </a:rPr>
              <a:t>应用在前台，可直接通过onMessageReceived收到</a:t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200"/>
              <a:buChar char="●"/>
            </a:pPr>
            <a:r>
              <a:rPr lang="en" sz="1200">
                <a:solidFill>
                  <a:srgbClr val="171717"/>
                </a:solidFill>
                <a:highlight>
                  <a:srgbClr val="FFFFFF"/>
                </a:highlight>
              </a:rPr>
              <a:t>应用在后台，会在通知栏收到，点击通知进入App后也可以解析出其中data</a:t>
            </a:r>
            <a:endParaRPr sz="1100">
              <a:solidFill>
                <a:srgbClr val="171717"/>
              </a:solidFill>
            </a:endParaRPr>
          </a:p>
        </p:txBody>
      </p:sp>
      <p:pic>
        <p:nvPicPr>
          <p:cNvPr id="401" name="Google Shape;401;p61"/>
          <p:cNvPicPr preferRelativeResize="0"/>
          <p:nvPr/>
        </p:nvPicPr>
        <p:blipFill rotWithShape="1">
          <a:blip r:embed="rId3">
            <a:alphaModFix/>
          </a:blip>
          <a:srcRect b="13815" l="0" r="0" t="0"/>
          <a:stretch/>
        </p:blipFill>
        <p:spPr>
          <a:xfrm>
            <a:off x="3554800" y="1469075"/>
            <a:ext cx="1708650" cy="327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61"/>
          <p:cNvPicPr preferRelativeResize="0"/>
          <p:nvPr/>
        </p:nvPicPr>
        <p:blipFill rotWithShape="1">
          <a:blip r:embed="rId4">
            <a:alphaModFix/>
          </a:blip>
          <a:srcRect b="8138" l="0" r="0" t="0"/>
          <a:stretch/>
        </p:blipFill>
        <p:spPr>
          <a:xfrm>
            <a:off x="5607325" y="1469075"/>
            <a:ext cx="1603053" cy="327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61"/>
          <p:cNvPicPr preferRelativeResize="0"/>
          <p:nvPr/>
        </p:nvPicPr>
        <p:blipFill rotWithShape="1">
          <a:blip r:embed="rId5">
            <a:alphaModFix/>
          </a:blip>
          <a:srcRect b="8138" l="0" r="0" t="0"/>
          <a:stretch/>
        </p:blipFill>
        <p:spPr>
          <a:xfrm>
            <a:off x="7210375" y="1469075"/>
            <a:ext cx="1603050" cy="327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61"/>
          <p:cNvPicPr preferRelativeResize="0"/>
          <p:nvPr/>
        </p:nvPicPr>
        <p:blipFill rotWithShape="1">
          <a:blip r:embed="rId6">
            <a:alphaModFix/>
          </a:blip>
          <a:srcRect b="0" l="0" r="45861" t="0"/>
          <a:stretch/>
        </p:blipFill>
        <p:spPr>
          <a:xfrm>
            <a:off x="435421" y="1797475"/>
            <a:ext cx="2864326" cy="235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2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FCM推送</a:t>
            </a:r>
            <a:r>
              <a:rPr lang="en">
                <a:solidFill>
                  <a:schemeClr val="dk1"/>
                </a:solidFill>
              </a:rPr>
              <a:t>数据</a:t>
            </a:r>
            <a:r>
              <a:rPr lang="en">
                <a:solidFill>
                  <a:schemeClr val="dk1"/>
                </a:solidFill>
              </a:rPr>
              <a:t>消息</a:t>
            </a:r>
            <a:endParaRPr/>
          </a:p>
        </p:txBody>
      </p:sp>
      <p:sp>
        <p:nvSpPr>
          <p:cNvPr id="410" name="Google Shape;410;p62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1" name="Google Shape;411;p62"/>
          <p:cNvSpPr txBox="1"/>
          <p:nvPr/>
        </p:nvSpPr>
        <p:spPr>
          <a:xfrm>
            <a:off x="512875" y="674975"/>
            <a:ext cx="713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</p:txBody>
      </p:sp>
      <p:sp>
        <p:nvSpPr>
          <p:cNvPr id="412" name="Google Shape;412;p62"/>
          <p:cNvSpPr txBox="1"/>
          <p:nvPr/>
        </p:nvSpPr>
        <p:spPr>
          <a:xfrm>
            <a:off x="512875" y="674975"/>
            <a:ext cx="71388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1717"/>
                </a:solidFill>
                <a:highlight>
                  <a:srgbClr val="FFFFFF"/>
                </a:highlight>
              </a:rPr>
              <a:t>通知消息（</a:t>
            </a:r>
            <a:r>
              <a:rPr lang="en" sz="1200">
                <a:solidFill>
                  <a:srgbClr val="171717"/>
                </a:solidFill>
                <a:highlight>
                  <a:srgbClr val="FFFFFF"/>
                </a:highlight>
              </a:rPr>
              <a:t>没有</a:t>
            </a:r>
            <a:r>
              <a:rPr lang="en" sz="1200">
                <a:solidFill>
                  <a:srgbClr val="171717"/>
                </a:solidFill>
                <a:highlight>
                  <a:srgbClr val="FFFFFF"/>
                </a:highlight>
              </a:rPr>
              <a:t>notification字段，</a:t>
            </a:r>
            <a:r>
              <a:rPr lang="en" sz="1200">
                <a:solidFill>
                  <a:srgbClr val="171717"/>
                </a:solidFill>
                <a:highlight>
                  <a:srgbClr val="FFFFFF"/>
                </a:highlight>
              </a:rPr>
              <a:t>只有</a:t>
            </a:r>
            <a:r>
              <a:rPr lang="en" sz="1200">
                <a:solidFill>
                  <a:srgbClr val="171717"/>
                </a:solidFill>
                <a:highlight>
                  <a:srgbClr val="FFFFFF"/>
                </a:highlight>
              </a:rPr>
              <a:t>data字段）：</a:t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200"/>
              <a:buChar char="●"/>
            </a:pPr>
            <a:r>
              <a:rPr lang="en" sz="1200">
                <a:solidFill>
                  <a:srgbClr val="171717"/>
                </a:solidFill>
                <a:highlight>
                  <a:srgbClr val="FFFFFF"/>
                </a:highlight>
              </a:rPr>
              <a:t>无论应用在前台还是后台</a:t>
            </a:r>
            <a:r>
              <a:rPr lang="en" sz="1200">
                <a:solidFill>
                  <a:srgbClr val="171717"/>
                </a:solidFill>
                <a:highlight>
                  <a:srgbClr val="FFFFFF"/>
                </a:highlight>
              </a:rPr>
              <a:t>，可直接通过onMessageReceived收到</a:t>
            </a:r>
            <a:endParaRPr sz="1100">
              <a:solidFill>
                <a:srgbClr val="171717"/>
              </a:solidFill>
            </a:endParaRPr>
          </a:p>
        </p:txBody>
      </p:sp>
      <p:pic>
        <p:nvPicPr>
          <p:cNvPr id="413" name="Google Shape;413;p62"/>
          <p:cNvPicPr preferRelativeResize="0"/>
          <p:nvPr/>
        </p:nvPicPr>
        <p:blipFill rotWithShape="1">
          <a:blip r:embed="rId3">
            <a:alphaModFix/>
          </a:blip>
          <a:srcRect b="15604" l="0" r="0" t="0"/>
          <a:stretch/>
        </p:blipFill>
        <p:spPr>
          <a:xfrm>
            <a:off x="6354100" y="674975"/>
            <a:ext cx="2049275" cy="38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175" y="1472001"/>
            <a:ext cx="5307650" cy="259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3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Driver App FCM实践</a:t>
            </a:r>
            <a:endParaRPr/>
          </a:p>
        </p:txBody>
      </p:sp>
      <p:sp>
        <p:nvSpPr>
          <p:cNvPr id="420" name="Google Shape;420;p63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63"/>
          <p:cNvSpPr txBox="1"/>
          <p:nvPr/>
        </p:nvSpPr>
        <p:spPr>
          <a:xfrm>
            <a:off x="512875" y="674975"/>
            <a:ext cx="713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</p:txBody>
      </p:sp>
      <p:sp>
        <p:nvSpPr>
          <p:cNvPr id="422" name="Google Shape;422;p63"/>
          <p:cNvSpPr txBox="1"/>
          <p:nvPr/>
        </p:nvSpPr>
        <p:spPr>
          <a:xfrm>
            <a:off x="512875" y="674975"/>
            <a:ext cx="6955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Driver App已接入FCM，并且针对不同消息类似都有应用，对于消息结构的设计和业务逻辑分发都有相关经验总结与踩坑记录，可以参考：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https://confluence.shopee.io/pages/viewpage.action?pageId=902018921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4"/>
          <p:cNvSpPr txBox="1"/>
          <p:nvPr/>
        </p:nvSpPr>
        <p:spPr>
          <a:xfrm>
            <a:off x="3063240" y="4805089"/>
            <a:ext cx="30174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64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Android消息推送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9" name="Google Shape;429;p64"/>
          <p:cNvSpPr txBox="1"/>
          <p:nvPr>
            <p:ph idx="12" type="sldNum"/>
          </p:nvPr>
        </p:nvSpPr>
        <p:spPr>
          <a:xfrm>
            <a:off x="8854481" y="4805089"/>
            <a:ext cx="1419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64"/>
          <p:cNvSpPr txBox="1"/>
          <p:nvPr/>
        </p:nvSpPr>
        <p:spPr>
          <a:xfrm>
            <a:off x="3174275" y="2089094"/>
            <a:ext cx="39363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6600"/>
              <a:buFont typeface="Arial"/>
              <a:buNone/>
            </a:pPr>
            <a:r>
              <a:rPr b="1" i="0" lang="en" sz="64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b="1" i="0" sz="64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5"/>
          <p:cNvSpPr/>
          <p:nvPr/>
        </p:nvSpPr>
        <p:spPr>
          <a:xfrm>
            <a:off x="0" y="4299941"/>
            <a:ext cx="9144000" cy="8436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38" id="436" name="Google Shape;436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9921" y="573528"/>
            <a:ext cx="1404160" cy="1404157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65"/>
          <p:cNvSpPr txBox="1"/>
          <p:nvPr/>
        </p:nvSpPr>
        <p:spPr>
          <a:xfrm>
            <a:off x="2913598" y="2368375"/>
            <a:ext cx="33168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lang="en" sz="4000" u="none" cap="none" strike="noStrike">
                <a:solidFill>
                  <a:schemeClr val="lt2"/>
                </a:solidFill>
              </a:rPr>
              <a:t>Thank you</a:t>
            </a:r>
            <a:endParaRPr b="1" sz="1100">
              <a:solidFill>
                <a:schemeClr val="lt2"/>
              </a:solidFill>
            </a:endParaRPr>
          </a:p>
        </p:txBody>
      </p:sp>
      <p:sp>
        <p:nvSpPr>
          <p:cNvPr id="438" name="Google Shape;438;p65"/>
          <p:cNvSpPr txBox="1"/>
          <p:nvPr/>
        </p:nvSpPr>
        <p:spPr>
          <a:xfrm>
            <a:off x="1085372" y="5561647"/>
            <a:ext cx="65169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1、http如何保持响应数据但是连接不断开的？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2、应用层协议是如何和传输层协议结合起来的？websocket数据传输怎么连接起来？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3、程序演示？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4、抓包查看？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5、自己封装websocket协议请求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Android</a:t>
            </a:r>
            <a:r>
              <a:rPr lang="en">
                <a:solidFill>
                  <a:schemeClr val="dk1"/>
                </a:solidFill>
              </a:rPr>
              <a:t>推送实现方式</a:t>
            </a:r>
            <a:endParaRPr/>
          </a:p>
        </p:txBody>
      </p:sp>
      <p:sp>
        <p:nvSpPr>
          <p:cNvPr id="217" name="Google Shape;217;p41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41"/>
          <p:cNvSpPr txBox="1"/>
          <p:nvPr/>
        </p:nvSpPr>
        <p:spPr>
          <a:xfrm>
            <a:off x="512875" y="674975"/>
            <a:ext cx="7138800" cy="30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1717"/>
                </a:solidFill>
                <a:highlight>
                  <a:srgbClr val="FFFFFF"/>
                </a:highlight>
              </a:rPr>
              <a:t>Android的消息推送实现方式有多种：</a:t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PULL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应用程序开启定时的轮询，不停地向服务器请求数据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缺点：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a. 轮询频率过高，则太过消耗性能（CPU资源、网络流量、系统电量）轮询频率低，则数据显示不及时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b. 对app依赖性高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PUSH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服务主动与客户端建立持久化连接并发送数据，当客户端和服务器建立连接后不再断开，这样服务器随时有新消息都可以发送给客户端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2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Android</a:t>
            </a:r>
            <a:r>
              <a:rPr lang="en">
                <a:solidFill>
                  <a:schemeClr val="dk1"/>
                </a:solidFill>
              </a:rPr>
              <a:t>消息推送实现方式</a:t>
            </a:r>
            <a:endParaRPr/>
          </a:p>
        </p:txBody>
      </p:sp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2"/>
          <p:cNvSpPr txBox="1"/>
          <p:nvPr/>
        </p:nvSpPr>
        <p:spPr>
          <a:xfrm>
            <a:off x="512875" y="674975"/>
            <a:ext cx="7923300" cy="4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对比Pull和Push方式，明显Push的方式更省资源，以下对比几种Push的解决方案：</a:t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71717"/>
                </a:solidFill>
                <a:highlight>
                  <a:schemeClr val="lt1"/>
                </a:highlight>
              </a:rPr>
              <a:t>Firebase Cloud messages (FCM)</a:t>
            </a:r>
            <a:endParaRPr b="1" sz="1100">
              <a:solidFill>
                <a:srgbClr val="171717"/>
              </a:solidFill>
              <a:highlight>
                <a:schemeClr val="lt1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100"/>
              <a:buChar char="●"/>
            </a:pPr>
            <a:r>
              <a:rPr lang="en" sz="1100">
                <a:solidFill>
                  <a:srgbClr val="171717"/>
                </a:solidFill>
                <a:highlight>
                  <a:schemeClr val="lt1"/>
                </a:highlight>
              </a:rPr>
              <a:t>Google出品， 相当于是</a:t>
            </a: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</a:rPr>
              <a:t>Android系统级别的消息推送服务，优先级高不易被杀死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</a:rPr>
              <a:t>简单、轻量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</a:rPr>
              <a:t>大陆地区Google服务可能受限，导致FCM也被阉割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chemeClr val="lt1"/>
                </a:highlight>
              </a:rPr>
              <a:t>主流推送平台（极光推送、友盟推送、腾讯信鸽推送等）</a:t>
            </a:r>
            <a:endParaRPr b="1"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</a:rPr>
              <a:t>消息到达率高：如果一个手机里有多个App使用了同一家推送服务，那么这些App会共用一条消息通道，即使自己的App推送服务被杀死了，那么只要用户打开了其他集成该推送服务的App，自己的推送也能到达用户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</a:rPr>
              <a:t>安全性低：因为使用的别家的服务器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</a:rPr>
              <a:t>服务有可能被杀死：由于Android系统的机制，后台推送Service会被各种主动的或是被动的行为给杀死，而服务一旦被杀死就意味着收不到消息了</a:t>
            </a:r>
            <a:endParaRPr sz="1200">
              <a:solidFill>
                <a:srgbClr val="4D4D4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highlight>
                  <a:schemeClr val="lt1"/>
                </a:highlight>
              </a:rPr>
              <a:t>厂商推送平台（华为推送、小米推送等）</a:t>
            </a:r>
            <a:endParaRPr b="1"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</a:rPr>
              <a:t>消息到达率高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</a:rPr>
              <a:t>手机厂商不会杀死自己的推送服务，但在别家手机上推送Service仍有可能被杀死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信鸽推送</a:t>
            </a:r>
            <a:endParaRPr/>
          </a:p>
        </p:txBody>
      </p:sp>
      <p:sp>
        <p:nvSpPr>
          <p:cNvPr id="231" name="Google Shape;231;p43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2" name="Google Shape;23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813" y="620400"/>
            <a:ext cx="7994376" cy="281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3"/>
          <p:cNvSpPr txBox="1"/>
          <p:nvPr/>
        </p:nvSpPr>
        <p:spPr>
          <a:xfrm>
            <a:off x="657175" y="3648050"/>
            <a:ext cx="675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1. 客户端App启动的时候会启动一个信鸽主Service，信鸽主Service全局唯一，一台设备共享一个信鸽主service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2. 信鸽主Service在接入信鸽的应用中随机启动一个备份的Service，2个Service互相拉活，互相备份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3. 信鸽主Service建立一个信鸽服务器的Socket长连接，并通过心跳等机制维持长连接一直存在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4. 客户端主Service通过Socket长连接请求向信鸽服务器请求Token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5. 信鸽服务器通过Socket长连接推送消息到客户端主Service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6. 主Service把Push消息转发到对应的客户端App上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Android消息推送</a:t>
            </a:r>
            <a:endParaRPr/>
          </a:p>
        </p:txBody>
      </p:sp>
      <p:sp>
        <p:nvSpPr>
          <p:cNvPr id="239" name="Google Shape;239;p44"/>
          <p:cNvSpPr/>
          <p:nvPr/>
        </p:nvSpPr>
        <p:spPr>
          <a:xfrm>
            <a:off x="1293222" y="1650336"/>
            <a:ext cx="4406100" cy="3660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4"/>
          <p:cNvSpPr txBox="1"/>
          <p:nvPr/>
        </p:nvSpPr>
        <p:spPr>
          <a:xfrm>
            <a:off x="1591466" y="1238902"/>
            <a:ext cx="311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4"/>
          <p:cNvSpPr txBox="1"/>
          <p:nvPr/>
        </p:nvSpPr>
        <p:spPr>
          <a:xfrm>
            <a:off x="2080017" y="1283978"/>
            <a:ext cx="2757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Android推送实现方式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4"/>
          <p:cNvSpPr txBox="1"/>
          <p:nvPr/>
        </p:nvSpPr>
        <p:spPr>
          <a:xfrm>
            <a:off x="1591466" y="1616923"/>
            <a:ext cx="311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4"/>
          <p:cNvSpPr txBox="1"/>
          <p:nvPr/>
        </p:nvSpPr>
        <p:spPr>
          <a:xfrm>
            <a:off x="2080017" y="1650039"/>
            <a:ext cx="2757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FCM 是什么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4"/>
          <p:cNvSpPr txBox="1"/>
          <p:nvPr/>
        </p:nvSpPr>
        <p:spPr>
          <a:xfrm>
            <a:off x="1591466" y="1994943"/>
            <a:ext cx="311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4"/>
          <p:cNvSpPr txBox="1"/>
          <p:nvPr/>
        </p:nvSpPr>
        <p:spPr>
          <a:xfrm>
            <a:off x="2080018" y="1999621"/>
            <a:ext cx="3585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FCM 原理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4"/>
          <p:cNvSpPr txBox="1"/>
          <p:nvPr/>
        </p:nvSpPr>
        <p:spPr>
          <a:xfrm>
            <a:off x="1591466" y="2344893"/>
            <a:ext cx="311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4"/>
          <p:cNvSpPr txBox="1"/>
          <p:nvPr/>
        </p:nvSpPr>
        <p:spPr>
          <a:xfrm>
            <a:off x="2080018" y="2349571"/>
            <a:ext cx="3585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FCM 实践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5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FCM是什么</a:t>
            </a:r>
            <a:endParaRPr/>
          </a:p>
        </p:txBody>
      </p:sp>
      <p:sp>
        <p:nvSpPr>
          <p:cNvPr id="253" name="Google Shape;253;p45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45"/>
          <p:cNvSpPr txBox="1"/>
          <p:nvPr/>
        </p:nvSpPr>
        <p:spPr>
          <a:xfrm>
            <a:off x="512875" y="674975"/>
            <a:ext cx="83742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1717"/>
                </a:solidFill>
                <a:highlight>
                  <a:srgbClr val="FFFFFF"/>
                </a:highlight>
              </a:rPr>
              <a:t>Firebase Cloud messages (FCM) 是一项跨平台服务，用于处理服务器应用程序与移动客户端应用程序之间的消息的发送、路由和排队。 FCM 是 基于Google Cloud Messaging (GCM) 的后续版本。</a:t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1717"/>
                </a:solidFill>
                <a:highlight>
                  <a:srgbClr val="FFFFFF"/>
                </a:highlight>
              </a:rPr>
              <a:t>FCM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充当消息发送方和客户端之间的媒介，应用程序服务器可以将消息发送到单个设备、一组设备或多个已订阅主题的设备。除了从服务端发送通知，FCM控制台也可以发送通知。</a:t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</p:txBody>
      </p:sp>
      <p:sp>
        <p:nvSpPr>
          <p:cNvPr id="255" name="Google Shape;255;p45"/>
          <p:cNvSpPr txBox="1"/>
          <p:nvPr/>
        </p:nvSpPr>
        <p:spPr>
          <a:xfrm>
            <a:off x="5257525" y="4576825"/>
            <a:ext cx="349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3"/>
              </a:rPr>
              <a:t>https://www.youtube.com/watch?v=sioEY4tWmLI&amp;list=PLl-K7zZEsYLmOF_07IayrTntevxtbUxDL&amp;t=1s</a:t>
            </a:r>
            <a:r>
              <a:rPr lang="en" sz="800"/>
              <a:t> </a:t>
            </a:r>
            <a:endParaRPr sz="800"/>
          </a:p>
        </p:txBody>
      </p:sp>
      <p:pic>
        <p:nvPicPr>
          <p:cNvPr id="256" name="Google Shape;25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9600" y="1875175"/>
            <a:ext cx="4304650" cy="273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FCM</a:t>
            </a:r>
            <a:r>
              <a:rPr lang="en">
                <a:solidFill>
                  <a:schemeClr val="dk1"/>
                </a:solidFill>
              </a:rPr>
              <a:t>消息类型</a:t>
            </a:r>
            <a:endParaRPr/>
          </a:p>
        </p:txBody>
      </p:sp>
      <p:sp>
        <p:nvSpPr>
          <p:cNvPr id="262" name="Google Shape;262;p46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46"/>
          <p:cNvSpPr txBox="1"/>
          <p:nvPr/>
        </p:nvSpPr>
        <p:spPr>
          <a:xfrm>
            <a:off x="512875" y="567675"/>
            <a:ext cx="76080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FCM发出的通知消息最基础的结构：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64" name="Google Shape;264;p46"/>
          <p:cNvPicPr preferRelativeResize="0"/>
          <p:nvPr/>
        </p:nvPicPr>
        <p:blipFill rotWithShape="1">
          <a:blip r:embed="rId3">
            <a:alphaModFix/>
          </a:blip>
          <a:srcRect b="5168" l="0" r="0" t="0"/>
          <a:stretch/>
        </p:blipFill>
        <p:spPr>
          <a:xfrm>
            <a:off x="606775" y="865050"/>
            <a:ext cx="2368400" cy="1368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5" name="Google Shape;265;p46"/>
          <p:cNvGraphicFramePr/>
          <p:nvPr/>
        </p:nvGraphicFramePr>
        <p:xfrm>
          <a:off x="606775" y="2316563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{256F11D6-09DC-42BE-9F5A-9D31D955698F}</a:tableStyleId>
              </a:tblPr>
              <a:tblGrid>
                <a:gridCol w="1668400"/>
                <a:gridCol w="1652225"/>
                <a:gridCol w="4951000"/>
              </a:tblGrid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172B4D"/>
                          </a:solidFill>
                          <a:highlight>
                            <a:srgbClr val="F4F5F7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消息类型</a:t>
                      </a:r>
                      <a:endParaRPr b="1" sz="1050">
                        <a:solidFill>
                          <a:srgbClr val="172B4D"/>
                        </a:solidFill>
                        <a:highlight>
                          <a:srgbClr val="F4F5F7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172B4D"/>
                          </a:solidFill>
                          <a:highlight>
                            <a:srgbClr val="F4F5F7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消息字段</a:t>
                      </a:r>
                      <a:endParaRPr b="1" sz="1050">
                        <a:solidFill>
                          <a:srgbClr val="172B4D"/>
                        </a:solidFill>
                        <a:highlight>
                          <a:srgbClr val="F4F5F7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172B4D"/>
                          </a:solidFill>
                          <a:highlight>
                            <a:srgbClr val="F4F5F7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处理流程</a:t>
                      </a:r>
                      <a:endParaRPr b="1" sz="1050">
                        <a:solidFill>
                          <a:srgbClr val="172B4D"/>
                        </a:solidFill>
                        <a:highlight>
                          <a:srgbClr val="F4F5F7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5F7"/>
                    </a:solidFill>
                  </a:tcPr>
                </a:tc>
              </a:tr>
              <a:tr h="147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通知消息（notification payloads）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一定有</a:t>
                      </a:r>
                      <a:r>
                        <a:rPr lang="en" sz="10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notification</a:t>
                      </a: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字段，</a:t>
                      </a:r>
                      <a:r>
                        <a:rPr lang="en" sz="10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</a:t>
                      </a: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字段可选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此类消息由 FCM SDK 自动处理：</a:t>
                      </a:r>
                      <a:endParaRPr sz="10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rgbClr val="172B4D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如果应用在前台，则会调用FirebaseMessagingService类的onMessageReceived(RemoteMessage remoteMessage)</a:t>
                      </a:r>
                      <a:r>
                        <a:rPr lang="en" sz="10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，此时需要App自己处理逻辑并且弹出通知。</a:t>
                      </a:r>
                      <a:endParaRPr sz="10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2B4D"/>
                        </a:buClr>
                        <a:buSzPts val="1000"/>
                        <a:buFont typeface="Roboto"/>
                        <a:buChar char="●"/>
                      </a:pPr>
                      <a:r>
                        <a:rPr lang="en" sz="10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如果应用在后台，则FCM会将消息直接显示系统的通知栏中</a:t>
                      </a:r>
                      <a:r>
                        <a:rPr lang="en" sz="10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，</a:t>
                      </a:r>
                      <a:r>
                        <a:rPr lang="en" sz="10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点击通知栏会打开当前应用的launcher页面（如果消息包含data，则launcher页面中的intent中将携带有data的相关参数）。</a:t>
                      </a:r>
                      <a:endParaRPr sz="10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数据消息（data payloads）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只有</a:t>
                      </a:r>
                      <a:r>
                        <a:rPr lang="en" sz="10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</a:t>
                      </a:r>
                      <a:r>
                        <a:rPr lang="en" sz="1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字段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72B4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不管应用是在前台还是后台都是调用FirebaseMessagingService类的onMessageReceived(RemoteMessage remoteMessage)</a:t>
                      </a:r>
                      <a:endParaRPr sz="1000">
                        <a:solidFill>
                          <a:srgbClr val="172B4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95250" marL="95250">
                    <a:lnL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1C7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7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FCM消息大小上限</a:t>
            </a:r>
            <a:endParaRPr/>
          </a:p>
        </p:txBody>
      </p:sp>
      <p:sp>
        <p:nvSpPr>
          <p:cNvPr id="271" name="Google Shape;271;p47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47"/>
          <p:cNvSpPr txBox="1"/>
          <p:nvPr/>
        </p:nvSpPr>
        <p:spPr>
          <a:xfrm>
            <a:off x="512875" y="674975"/>
            <a:ext cx="7138800" cy="10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</a:endParaRPr>
          </a:p>
        </p:txBody>
      </p:sp>
      <p:sp>
        <p:nvSpPr>
          <p:cNvPr id="273" name="Google Shape;273;p47"/>
          <p:cNvSpPr txBox="1"/>
          <p:nvPr/>
        </p:nvSpPr>
        <p:spPr>
          <a:xfrm>
            <a:off x="512875" y="674975"/>
            <a:ext cx="7138800" cy="1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两种消息类型的载荷上限均为 </a:t>
            </a:r>
            <a:r>
              <a:rPr b="1" lang="en" sz="11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4KB</a:t>
            </a:r>
            <a:r>
              <a:rPr lang="en" sz="11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，如果从 Firebase 控制台发送消息时会强制执行 1024 个字符的限制。</a:t>
            </a:r>
            <a:endParaRPr sz="11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但是现实情况，消息如果涉及List结构的字段，很有可能超过上限。</a:t>
            </a:r>
            <a:endParaRPr sz="11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解决方案：</a:t>
            </a:r>
            <a:endParaRPr sz="11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拆分消息：限制list中的个数，超过一定数量就拆分。具体个数的设定，可以根据字符数进行计算。</a:t>
            </a:r>
            <a:endParaRPr sz="11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修改消息结构：不在消息中直接传递list，而是使用id替代，app再接收到消息后，再根据这个id向后端服务器请求完整的list内容。</a:t>
            </a:r>
            <a:endParaRPr sz="11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7171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hopee ID Marketing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E4D2D"/>
      </a:accent1>
      <a:accent2>
        <a:srgbClr val="ED7D31"/>
      </a:accent2>
      <a:accent3>
        <a:srgbClr val="FFC000"/>
      </a:accent3>
      <a:accent4>
        <a:srgbClr val="5B87D5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