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  <p:sldMasterId id="2147483684" r:id="rId6"/>
    <p:sldMasterId id="2147483685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y="5143500" cx="9144000"/>
  <p:notesSz cx="6858000" cy="9144000"/>
  <p:embeddedFontLst>
    <p:embeddedFont>
      <p:font typeface="Robot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20" Type="http://schemas.openxmlformats.org/officeDocument/2006/relationships/slide" Target="slides/slide1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22" Type="http://schemas.openxmlformats.org/officeDocument/2006/relationships/slide" Target="slides/slide14.xml"/><Relationship Id="rId44" Type="http://schemas.openxmlformats.org/officeDocument/2006/relationships/slide" Target="slides/slide36.xml"/><Relationship Id="rId21" Type="http://schemas.openxmlformats.org/officeDocument/2006/relationships/slide" Target="slides/slide13.xml"/><Relationship Id="rId43" Type="http://schemas.openxmlformats.org/officeDocument/2006/relationships/slide" Target="slides/slide35.xml"/><Relationship Id="rId24" Type="http://schemas.openxmlformats.org/officeDocument/2006/relationships/slide" Target="slides/slide16.xml"/><Relationship Id="rId46" Type="http://schemas.openxmlformats.org/officeDocument/2006/relationships/font" Target="fonts/Roboto-bold.fntdata"/><Relationship Id="rId23" Type="http://schemas.openxmlformats.org/officeDocument/2006/relationships/slide" Target="slides/slide15.xml"/><Relationship Id="rId45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48" Type="http://schemas.openxmlformats.org/officeDocument/2006/relationships/font" Target="fonts/Roboto-boldItalic.fntdata"/><Relationship Id="rId25" Type="http://schemas.openxmlformats.org/officeDocument/2006/relationships/slide" Target="slides/slide17.xml"/><Relationship Id="rId47" Type="http://schemas.openxmlformats.org/officeDocument/2006/relationships/font" Target="fonts/Roboto-italic.fntdata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slide" Target="slides/slide27.xml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37" Type="http://schemas.openxmlformats.org/officeDocument/2006/relationships/slide" Target="slides/slide29.xml"/><Relationship Id="rId14" Type="http://schemas.openxmlformats.org/officeDocument/2006/relationships/slide" Target="slides/slide6.xml"/><Relationship Id="rId36" Type="http://schemas.openxmlformats.org/officeDocument/2006/relationships/slide" Target="slides/slide28.xml"/><Relationship Id="rId17" Type="http://schemas.openxmlformats.org/officeDocument/2006/relationships/slide" Target="slides/slide9.xml"/><Relationship Id="rId39" Type="http://schemas.openxmlformats.org/officeDocument/2006/relationships/slide" Target="slides/slide31.xml"/><Relationship Id="rId16" Type="http://schemas.openxmlformats.org/officeDocument/2006/relationships/slide" Target="slides/slide8.xml"/><Relationship Id="rId38" Type="http://schemas.openxmlformats.org/officeDocument/2006/relationships/slide" Target="slides/slide30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e38e2552fa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e38e2552fa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e4d4aee73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e4d4aee73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e4d4aee73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e4d4aee73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e4d4aee73f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e4d4aee73f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e4d4aee73f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e4d4aee73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d4aee73f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4d4aee73f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e4d4aee73f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e4d4aee73f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e4d4aee73f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e4d4aee73f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e4d4aee73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e4d4aee73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4d4aee73f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4d4aee73f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e4d4aee73f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e4d4aee73f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49e3650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e49e3650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e4d4aee73f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e4d4aee73f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e30a7baf4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e30a7baf4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e4d4aee73f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e4d4aee73f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e4d4aee73f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e4d4aee73f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e30a7baf4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e30a7baf4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e30a7baf4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e30a7baf4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30a7baf4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30a7baf4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e30a7baf4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e30a7baf4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e30a7baf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e30a7baf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e30a7baf4a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e30a7baf4a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e49e3650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e49e3650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e30a7baf4a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e30a7baf4a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e30a7baf4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e30a7baf4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e30a7baf4a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e30a7baf4a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e30a7baf4a_0_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e30a7baf4a_0_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e30a7baf4a_0_5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e30a7baf4a_0_5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e30a7baf4a_0_46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9" name="Google Shape;539;ge30a7baf4a_0_46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e30a7baf4a_0_1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e30a7baf4a_0_1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38e2552fa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38e2552fa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4d4aee73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e4d4aee73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4d4aee73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e4d4aee73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4d4aee73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e4d4aee73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4d4aee73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e4d4aee73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e4d4aee73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e4d4aee73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14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1_Title Slide" showMasterSp="0" type="title">
  <p:cSld name="TITLE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69" name="Google Shape;6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6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561113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500"/>
              <a:buNone/>
              <a:defRPr sz="1500">
                <a:solidFill>
                  <a:srgbClr val="66666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ee ID Marketing 2_Title and Content">
  <p:cSld name="2_Title and Conten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52450" y="985966"/>
            <a:ext cx="80583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>
                <a:solidFill>
                  <a:schemeClr val="dk1"/>
                </a:solidFill>
              </a:defRPr>
            </a:lvl1pPr>
            <a:lvl2pPr indent="-31750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/>
        </p:nvSpPr>
        <p:spPr>
          <a:xfrm>
            <a:off x="3063240" y="4800325"/>
            <a:ext cx="30174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11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86" name="Google Shape;86;p19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21"/>
          <p:cNvGrpSpPr/>
          <p:nvPr/>
        </p:nvGrpSpPr>
        <p:grpSpPr>
          <a:xfrm>
            <a:off x="-3" y="525141"/>
            <a:ext cx="9054312" cy="61200"/>
            <a:chOff x="-1" y="-1"/>
            <a:chExt cx="12072416" cy="81600"/>
          </a:xfrm>
        </p:grpSpPr>
        <p:cxnSp>
          <p:nvCxnSpPr>
            <p:cNvPr id="92" name="Google Shape;92;p21"/>
            <p:cNvCxnSpPr/>
            <p:nvPr/>
          </p:nvCxnSpPr>
          <p:spPr>
            <a:xfrm>
              <a:off x="-1" y="41520"/>
              <a:ext cx="11811300" cy="0"/>
            </a:xfrm>
            <a:prstGeom prst="straightConnector1">
              <a:avLst/>
            </a:prstGeom>
            <a:noFill/>
            <a:ln cap="flat" cmpd="sng" w="38100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21"/>
            <p:cNvSpPr/>
            <p:nvPr/>
          </p:nvSpPr>
          <p:spPr>
            <a:xfrm>
              <a:off x="11970715" y="-1"/>
              <a:ext cx="101700" cy="81600"/>
            </a:xfrm>
            <a:prstGeom prst="ellipse">
              <a:avLst/>
            </a:prstGeom>
            <a:solidFill>
              <a:srgbClr val="FF6600"/>
            </a:solidFill>
            <a:ln cap="flat" cmpd="sng" w="9525">
              <a:solidFill>
                <a:srgbClr val="FF66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Calibri"/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Shape 109" id="94" name="Google Shape;9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32159" y="195201"/>
            <a:ext cx="300943" cy="30094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1"/>
          <p:cNvSpPr txBox="1"/>
          <p:nvPr/>
        </p:nvSpPr>
        <p:spPr>
          <a:xfrm>
            <a:off x="1149120" y="4961405"/>
            <a:ext cx="6880200" cy="1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950" lIns="22950" spcFirstLastPara="1" rIns="22950" wrap="square" tIns="22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500"/>
              <a:buFont typeface="Calibri"/>
              <a:buNone/>
            </a:pPr>
            <a:r>
              <a:rPr b="0" i="0" lang="en" sz="500" u="none" cap="none" strike="noStrike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rPr>
              <a:t>Private &amp; Confidential</a:t>
            </a:r>
            <a:endParaRPr sz="1100"/>
          </a:p>
        </p:txBody>
      </p:sp>
      <p:sp>
        <p:nvSpPr>
          <p:cNvPr id="96" name="Google Shape;96;p21"/>
          <p:cNvSpPr txBox="1"/>
          <p:nvPr>
            <p:ph type="title"/>
          </p:nvPr>
        </p:nvSpPr>
        <p:spPr>
          <a:xfrm>
            <a:off x="456481" y="123575"/>
            <a:ext cx="8218200" cy="4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0475" lIns="40475" spcFirstLastPara="1" rIns="40475" wrap="square" tIns="404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6355218" y="4666299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Calibri"/>
              <a:buNone/>
              <a:defRPr sz="1800">
                <a:solidFill>
                  <a:srgbClr val="888888"/>
                </a:solidFill>
              </a:defRPr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08" name="Google Shape;108;p24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9" name="Google Shape;109;p24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>
            <p:ph type="title"/>
          </p:nvPr>
        </p:nvSpPr>
        <p:spPr>
          <a:xfrm>
            <a:off x="62984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12" name="Google Shape;112;p25"/>
          <p:cNvSpPr txBox="1"/>
          <p:nvPr>
            <p:ph idx="1" type="body"/>
          </p:nvPr>
        </p:nvSpPr>
        <p:spPr>
          <a:xfrm>
            <a:off x="629840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b="1"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5"/>
          <p:cNvSpPr txBox="1"/>
          <p:nvPr>
            <p:ph idx="2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1" type="body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810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1pPr>
            <a:lvl2pPr indent="-3810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2pPr>
            <a:lvl3pPr indent="-3810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810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4pPr>
            <a:lvl5pPr indent="-3810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2" type="body"/>
          </p:nvPr>
        </p:nvSpPr>
        <p:spPr>
          <a:xfrm>
            <a:off x="629838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type="title"/>
          </p:nvPr>
        </p:nvSpPr>
        <p:spPr>
          <a:xfrm>
            <a:off x="629840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25" name="Google Shape;125;p28"/>
          <p:cNvSpPr/>
          <p:nvPr>
            <p:ph idx="2" type="pic"/>
          </p:nvPr>
        </p:nvSpPr>
        <p:spPr>
          <a:xfrm>
            <a:off x="3887390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6" name="Google Shape;126;p28"/>
          <p:cNvSpPr txBox="1"/>
          <p:nvPr>
            <p:ph idx="1" type="body"/>
          </p:nvPr>
        </p:nvSpPr>
        <p:spPr>
          <a:xfrm>
            <a:off x="629840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1pPr>
            <a:lvl2pPr indent="-228600" lvl="1" marL="914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2pPr>
            <a:lvl3pPr indent="-228600" lvl="2" marL="1371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4pPr>
            <a:lvl5pPr indent="-228600" lvl="4" marL="22860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  <a:defRPr sz="12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>
  <p:cSld name="标题幻灯片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  <a:defRPr sz="1800"/>
            </a:lvl5pPr>
            <a:lvl6pPr indent="-317500" lvl="5" marL="2743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3" name="Google Shape;133;p30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30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35" name="Google Shape;135;p30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6" name="Google Shape;136;p30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7" name="Google Shape;137;p30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140" name="Google Shape;140;p30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 type="title">
  <p:cSld name="TITLE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0" id="148" name="Google Shape;14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71938" y="614753"/>
            <a:ext cx="991939" cy="140451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  <a:defRPr b="0" sz="3300"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561108" y="3215551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50" lIns="34250" spcFirstLastPara="1" rIns="34250" wrap="square" tIns="34250">
            <a:noAutofit/>
          </a:bodyPr>
          <a:lstStyle>
            <a:lvl1pPr indent="-228600" lvl="0" marL="4572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67171"/>
              </a:buClr>
              <a:buSzPts val="1500"/>
              <a:buFont typeface="Arial"/>
              <a:buNone/>
              <a:defRPr sz="1500">
                <a:solidFill>
                  <a:srgbClr val="767171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1" name="Google Shape;151;p32"/>
          <p:cNvSpPr/>
          <p:nvPr/>
        </p:nvSpPr>
        <p:spPr>
          <a:xfrm>
            <a:off x="0" y="4328516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32"/>
          <p:cNvSpPr txBox="1"/>
          <p:nvPr>
            <p:ph idx="12" type="sldNum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Multiple Contents" showMasterSp="0">
  <p:cSld name="4_Multiple Conten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552450" y="2786971"/>
            <a:ext cx="3886200" cy="17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▪"/>
              <a:defRPr sz="1200"/>
            </a:lvl1pPr>
            <a:lvl2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o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  <a:defRPr sz="12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59" name="Google Shape;159;p34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1" name="Google Shape;161;p34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62" name="Google Shape;162;p34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Sub Titles and Contents" showMasterSp="0">
  <p:cSld name="3_Sub Titles and Contents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oogle Shape;164;p35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35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66" name="Google Shape;166;p35"/>
          <p:cNvSpPr txBox="1"/>
          <p:nvPr>
            <p:ph idx="1" type="body"/>
          </p:nvPr>
        </p:nvSpPr>
        <p:spPr>
          <a:xfrm>
            <a:off x="552450" y="1074075"/>
            <a:ext cx="46779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▪"/>
              <a:defRPr sz="1100"/>
            </a:lvl1pPr>
            <a:lvl2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o"/>
              <a:defRPr sz="1100"/>
            </a:lvl2pPr>
            <a:lvl3pPr indent="-2984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3pPr>
            <a:lvl4pPr indent="-29845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•"/>
              <a:defRPr sz="11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7" name="Google Shape;167;p35"/>
          <p:cNvSpPr txBox="1"/>
          <p:nvPr>
            <p:ph idx="2" type="body"/>
          </p:nvPr>
        </p:nvSpPr>
        <p:spPr>
          <a:xfrm>
            <a:off x="550069" y="736922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3" type="body"/>
          </p:nvPr>
        </p:nvSpPr>
        <p:spPr>
          <a:xfrm>
            <a:off x="550069" y="1841660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4" type="body"/>
          </p:nvPr>
        </p:nvSpPr>
        <p:spPr>
          <a:xfrm>
            <a:off x="550067" y="3041603"/>
            <a:ext cx="3793200" cy="33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35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shopee-logo-en.png" id="171" name="Google Shape;171;p35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Comparison(Bullets)" showMasterSp="0">
  <p:cSld name="5_Comparison(Bullets)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idx="1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1500"/>
              <a:buFont typeface="Arial"/>
              <a:buNone/>
              <a:defRPr b="1" sz="1500">
                <a:solidFill>
                  <a:srgbClr val="EE4D2D"/>
                </a:solidFill>
              </a:defRPr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4" name="Google Shape;174;p36"/>
          <p:cNvSpPr txBox="1"/>
          <p:nvPr>
            <p:ph idx="2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75" name="Google Shape;175;p36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76" name="Google Shape;176;p36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7" name="Google Shape;177;p36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78" name="Google Shape;178;p36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Comparison(Numbers)" showMasterSp="0">
  <p:cSld name="6_Comparison(Numbers)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1pPr>
            <a:lvl2pPr lvl="1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2pPr>
            <a:lvl3pPr lvl="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3pPr>
            <a:lvl4pPr lvl="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4pPr>
            <a:lvl5pPr lvl="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5pPr>
            <a:lvl6pPr lvl="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6pPr>
            <a:lvl7pPr lvl="6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7pPr>
            <a:lvl8pPr lvl="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8pPr>
            <a:lvl9pPr lvl="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  <a:defRPr/>
            </a:lvl9pPr>
          </a:lstStyle>
          <a:p/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4973505" y="1739763"/>
            <a:ext cx="3248700" cy="26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279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AutoNum type="arabicPeriod"/>
              <a:defRPr sz="8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Arial"/>
              <a:buNone/>
              <a:defRPr sz="800"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37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3" name="Google Shape;183;p37"/>
          <p:cNvSpPr txBox="1"/>
          <p:nvPr>
            <p:ph idx="2" type="body"/>
          </p:nvPr>
        </p:nvSpPr>
        <p:spPr>
          <a:xfrm>
            <a:off x="801304" y="988995"/>
            <a:ext cx="32331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84" name="Google Shape;184;p37"/>
          <p:cNvSpPr txBox="1"/>
          <p:nvPr>
            <p:ph idx="3" type="body"/>
          </p:nvPr>
        </p:nvSpPr>
        <p:spPr>
          <a:xfrm>
            <a:off x="4973505" y="988995"/>
            <a:ext cx="3248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34275" spcFirstLastPara="1" rIns="34275" wrap="square" tIns="34275">
            <a:noAutofit/>
          </a:bodyPr>
          <a:lstStyle>
            <a:lvl1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▪"/>
              <a:defRPr/>
            </a:lvl1pPr>
            <a:lvl2pPr indent="-3175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o"/>
              <a:defRPr/>
            </a:lvl2pPr>
            <a:lvl3pPr indent="-3175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cxnSp>
        <p:nvCxnSpPr>
          <p:cNvPr id="185" name="Google Shape;185;p37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86" name="Google Shape;186;p37"/>
          <p:cNvPicPr preferRelativeResize="0"/>
          <p:nvPr/>
        </p:nvPicPr>
        <p:blipFill rotWithShape="1">
          <a:blip r:embed="rId2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9" name="Google Shape;189;p3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8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theme" Target="../theme/theme4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65" name="Google Shape;65;p15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66" name="Google Shape;66;p15"/>
          <p:cNvPicPr preferRelativeResize="0"/>
          <p:nvPr/>
        </p:nvPicPr>
        <p:blipFill rotWithShape="1">
          <a:blip r:embed="rId1">
            <a:alphaModFix/>
          </a:blip>
          <a:srcRect b="0" l="0" r="71129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721834" y="4805089"/>
            <a:ext cx="274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b="0" i="0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317368" y="4803221"/>
            <a:ext cx="198000" cy="2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552450" y="47625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552450" y="985966"/>
            <a:ext cx="80583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o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12" type="sldNum"/>
          </p:nvPr>
        </p:nvSpPr>
        <p:spPr>
          <a:xfrm>
            <a:off x="8790912" y="4805089"/>
            <a:ext cx="2052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45" name="Google Shape;145;p31"/>
          <p:cNvCxnSpPr/>
          <p:nvPr/>
        </p:nvCxnSpPr>
        <p:spPr>
          <a:xfrm>
            <a:off x="554558" y="488414"/>
            <a:ext cx="8397300" cy="0"/>
          </a:xfrm>
          <a:prstGeom prst="straightConnector1">
            <a:avLst/>
          </a:prstGeom>
          <a:noFill/>
          <a:ln cap="flat" cmpd="sng" w="50800">
            <a:solidFill>
              <a:srgbClr val="EE4D2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shopee-logo-en.png" id="146" name="Google Shape;146;p31"/>
          <p:cNvPicPr preferRelativeResize="0"/>
          <p:nvPr/>
        </p:nvPicPr>
        <p:blipFill rotWithShape="1">
          <a:blip r:embed="rId1">
            <a:alphaModFix/>
          </a:blip>
          <a:srcRect b="0" l="0" r="71130" t="0"/>
          <a:stretch/>
        </p:blipFill>
        <p:spPr>
          <a:xfrm>
            <a:off x="155905" y="151934"/>
            <a:ext cx="337878" cy="3706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tech.ssc.shopee.com/pages/14a15c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eveloper.android.google.cn/topic/libraries/architecture/workmanager/how-to/states-and-observation" TargetMode="External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developer.android.google.cn/guide/background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developer.android.google.cn/jetpack/androidx/releases/work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hyperlink" Target="https://developer.android.google.cn/topic/libraries/architecture/workmanager/advanced/listenableworker" TargetMode="External"/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eloper.android.google.cn/reference/androidx/work/Worker" TargetMode="External"/><Relationship Id="rId4" Type="http://schemas.openxmlformats.org/officeDocument/2006/relationships/hyperlink" Target="https://developer.android.google.cn/topic/libraries/architecture/workmanager/advanced/worker" TargetMode="External"/><Relationship Id="rId9" Type="http://schemas.openxmlformats.org/officeDocument/2006/relationships/hyperlink" Target="https://developer.android.google.cn/reference/androidx/work/ListenableWorker" TargetMode="External"/><Relationship Id="rId5" Type="http://schemas.openxmlformats.org/officeDocument/2006/relationships/hyperlink" Target="https://developer.android.google.cn/reference/kotlin/androidx/work/CoroutineWorker" TargetMode="External"/><Relationship Id="rId6" Type="http://schemas.openxmlformats.org/officeDocument/2006/relationships/hyperlink" Target="https://developer.android.google.cn/topic/libraries/architecture/workmanager/advanced/coroutineworker" TargetMode="External"/><Relationship Id="rId7" Type="http://schemas.openxmlformats.org/officeDocument/2006/relationships/hyperlink" Target="https://developer.android.google.cn/reference/androidx/work/RxWorker" TargetMode="External"/><Relationship Id="rId8" Type="http://schemas.openxmlformats.org/officeDocument/2006/relationships/hyperlink" Target="https://developer.android.google.cn/topic/libraries/architecture/workmanager/advanced/rxwork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.android.google.cn/topic/libraries/architecture/workmanager/how-to/define-work#retries_backoff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9"/>
          <p:cNvSpPr txBox="1"/>
          <p:nvPr>
            <p:ph type="title"/>
          </p:nvPr>
        </p:nvSpPr>
        <p:spPr>
          <a:xfrm>
            <a:off x="561108" y="2156378"/>
            <a:ext cx="8052900" cy="10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50" lIns="34250" spcFirstLastPara="1" rIns="34250" wrap="square" tIns="3425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SCA内部分享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WorkManager介绍与探索</a:t>
            </a:r>
            <a:endParaRPr/>
          </a:p>
        </p:txBody>
      </p:sp>
      <p:sp>
        <p:nvSpPr>
          <p:cNvPr id="196" name="Google Shape;196;p3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9"/>
          <p:cNvSpPr txBox="1"/>
          <p:nvPr>
            <p:ph idx="1" type="subTitle"/>
          </p:nvPr>
        </p:nvSpPr>
        <p:spPr>
          <a:xfrm>
            <a:off x="545538" y="3572726"/>
            <a:ext cx="80529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</a:pPr>
            <a:r>
              <a:rPr lang="en"/>
              <a:t>杨涛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292" name="Google Shape;292;p4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8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94" name="Google Shape;294;p48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提交</a:t>
            </a:r>
            <a:r>
              <a:rPr lang="en" sz="1600">
                <a:solidFill>
                  <a:schemeClr val="dk1"/>
                </a:solidFill>
              </a:rPr>
              <a:t>Worker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95" name="Google Shape;295;p48"/>
          <p:cNvSpPr txBox="1"/>
          <p:nvPr/>
        </p:nvSpPr>
        <p:spPr>
          <a:xfrm>
            <a:off x="601200" y="1417350"/>
            <a:ext cx="8286000" cy="32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普通任务</a:t>
            </a:r>
            <a:endParaRPr sz="1100">
              <a:solidFill>
                <a:srgbClr val="DD4A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WorkManager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workRequest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唯一任务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WorkManager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enqueueUniqueWork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uniqueWorkName, 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ExistingWorkPolicy.REPLACE, workRequest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链式任务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WorkManager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First, run all the A tasks (in parallel):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beginWith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workA1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workA2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workA3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...when all A tasks are finished, run the single B task: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workB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...then run the C tasks (in any order):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workC1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workC2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301" name="Google Shape;301;p4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9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输入和输出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03" name="Google Shape;303;p49"/>
          <p:cNvSpPr txBox="1"/>
          <p:nvPr/>
        </p:nvSpPr>
        <p:spPr>
          <a:xfrm>
            <a:off x="601075" y="1359725"/>
            <a:ext cx="82860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输入数据</a:t>
            </a:r>
            <a:endParaRPr sz="1000">
              <a:solidFill>
                <a:srgbClr val="DD4A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WorkRequest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OneTimeWorkRequest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setInputData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.putString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.build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/>
          </a:p>
        </p:txBody>
      </p:sp>
      <p:sp>
        <p:nvSpPr>
          <p:cNvPr id="304" name="Google Shape;304;p49"/>
          <p:cNvSpPr txBox="1"/>
          <p:nvPr/>
        </p:nvSpPr>
        <p:spPr>
          <a:xfrm>
            <a:off x="512875" y="2312550"/>
            <a:ext cx="82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</a:t>
            </a:r>
            <a:r>
              <a:rPr lang="en"/>
              <a:t>worker中调用getInputData()可以获得传入的Data对象。Data中主要通过一个Map存储数据。</a:t>
            </a:r>
            <a:endParaRPr/>
          </a:p>
        </p:txBody>
      </p:sp>
      <p:sp>
        <p:nvSpPr>
          <p:cNvPr id="305" name="Google Shape;305;p49"/>
          <p:cNvSpPr txBox="1"/>
          <p:nvPr/>
        </p:nvSpPr>
        <p:spPr>
          <a:xfrm>
            <a:off x="609000" y="3044950"/>
            <a:ext cx="5843100" cy="1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MyWorker.java</a:t>
            </a:r>
            <a:endParaRPr sz="100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doWork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do work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(data);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306" name="Google Shape;306;p49"/>
          <p:cNvSpPr txBox="1"/>
          <p:nvPr/>
        </p:nvSpPr>
        <p:spPr>
          <a:xfrm>
            <a:off x="601075" y="4082350"/>
            <a:ext cx="752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在worker中</a:t>
            </a:r>
            <a:r>
              <a:rPr lang="en"/>
              <a:t>任务执行的结果同样可以输出数据，即Data对象。输出的结果主要用于链式任务，输出给下一个任务。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312" name="Google Shape;312;p50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50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任务的标记与状态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14" name="Google Shape;314;p50"/>
          <p:cNvSpPr txBox="1"/>
          <p:nvPr/>
        </p:nvSpPr>
        <p:spPr>
          <a:xfrm>
            <a:off x="556975" y="1565250"/>
            <a:ext cx="8286000" cy="14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自定义TAG标记任务</a:t>
            </a:r>
            <a:endParaRPr sz="1000">
              <a:solidFill>
                <a:srgbClr val="DD4A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WorkRequest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OneTimeWorkRequest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addTag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TAG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获取任务ID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UUID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getId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50"/>
          <p:cNvSpPr txBox="1"/>
          <p:nvPr/>
        </p:nvSpPr>
        <p:spPr>
          <a:xfrm>
            <a:off x="512875" y="2976225"/>
            <a:ext cx="72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要监测任务状态，官方例子使用了LiveData。通过TAG或ID获取</a:t>
            </a:r>
            <a:r>
              <a:rPr lang="en" sz="1200">
                <a:solidFill>
                  <a:schemeClr val="dk1"/>
                </a:solidFill>
              </a:rPr>
              <a:t>WorkInfo信息，再</a:t>
            </a:r>
            <a:r>
              <a:rPr lang="en" sz="1200"/>
              <a:t>观察WorkInfo的变化。</a:t>
            </a:r>
            <a:endParaRPr sz="1200"/>
          </a:p>
        </p:txBody>
      </p:sp>
      <p:sp>
        <p:nvSpPr>
          <p:cNvPr id="316" name="Google Shape;316;p50"/>
          <p:cNvSpPr txBox="1"/>
          <p:nvPr/>
        </p:nvSpPr>
        <p:spPr>
          <a:xfrm>
            <a:off x="512875" y="1293825"/>
            <a:ext cx="66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用</a:t>
            </a:r>
            <a:r>
              <a:rPr lang="en" sz="1200"/>
              <a:t>TAG标记任务，可用于取消任务或观察任务状态。除此之外也可以用ID标识任务。</a:t>
            </a:r>
            <a:endParaRPr sz="1200"/>
          </a:p>
        </p:txBody>
      </p:sp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25" y="3312600"/>
            <a:ext cx="5524132" cy="148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323" name="Google Shape;323;p5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51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任务的</a:t>
            </a:r>
            <a:r>
              <a:rPr lang="en" sz="1600">
                <a:solidFill>
                  <a:schemeClr val="dk1"/>
                </a:solidFill>
              </a:rPr>
              <a:t>进度展示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25" name="Google Shape;325;p51"/>
          <p:cNvSpPr txBox="1"/>
          <p:nvPr/>
        </p:nvSpPr>
        <p:spPr>
          <a:xfrm>
            <a:off x="556975" y="1956375"/>
            <a:ext cx="8286000" cy="25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观察进度变化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workManager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getWorkInfoByIdLiveData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observe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Observer&lt;WorkInfo&gt;() {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@Override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onChanged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WorkInfo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workInfo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	    // 获取setProgressAsync(data)方法传入的Data对象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progressData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workInfo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getProgress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progress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progressData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getInt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PROGRESS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 0);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		    ...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}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});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51"/>
          <p:cNvSpPr txBox="1"/>
          <p:nvPr/>
        </p:nvSpPr>
        <p:spPr>
          <a:xfrm>
            <a:off x="512875" y="1587075"/>
            <a:ext cx="723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在界面中获取任务的LiveData，观察进度信息改变。</a:t>
            </a:r>
            <a:endParaRPr sz="1200"/>
          </a:p>
        </p:txBody>
      </p:sp>
      <p:sp>
        <p:nvSpPr>
          <p:cNvPr id="327" name="Google Shape;327;p51"/>
          <p:cNvSpPr txBox="1"/>
          <p:nvPr/>
        </p:nvSpPr>
        <p:spPr>
          <a:xfrm>
            <a:off x="512875" y="1293825"/>
            <a:ext cx="66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在Worker中调用setProgressAsync(data) 方法，可传入一个Data对象，记录当前的进度信息。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333" name="Google Shape;333;p5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4" name="Google Shape;334;p52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多进程支持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35" name="Google Shape;335;p52"/>
          <p:cNvSpPr txBox="1"/>
          <p:nvPr/>
        </p:nvSpPr>
        <p:spPr>
          <a:xfrm>
            <a:off x="601075" y="3936775"/>
            <a:ext cx="82860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// 多进程</a:t>
            </a:r>
            <a:endParaRPr sz="1100">
              <a:solidFill>
                <a:srgbClr val="DD4A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RemoteWorkManager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workRequest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52"/>
          <p:cNvSpPr txBox="1"/>
          <p:nvPr/>
        </p:nvSpPr>
        <p:spPr>
          <a:xfrm>
            <a:off x="512875" y="1293825"/>
            <a:ext cx="66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1. </a:t>
            </a:r>
            <a:r>
              <a:rPr lang="en" sz="1200"/>
              <a:t>可通过Configuration设置Worker运行的进程：</a:t>
            </a:r>
            <a:endParaRPr sz="1200"/>
          </a:p>
        </p:txBody>
      </p:sp>
      <p:sp>
        <p:nvSpPr>
          <p:cNvPr id="337" name="Google Shape;337;p52"/>
          <p:cNvSpPr txBox="1"/>
          <p:nvPr/>
        </p:nvSpPr>
        <p:spPr>
          <a:xfrm>
            <a:off x="512875" y="3635275"/>
            <a:ext cx="668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</a:t>
            </a:r>
            <a:r>
              <a:rPr lang="en" sz="1200"/>
              <a:t>并在提交任务时改用RemoteWorkManager:</a:t>
            </a:r>
            <a:endParaRPr sz="1200"/>
          </a:p>
        </p:txBody>
      </p:sp>
      <p:sp>
        <p:nvSpPr>
          <p:cNvPr id="338" name="Google Shape;338;p52"/>
          <p:cNvSpPr txBox="1"/>
          <p:nvPr/>
        </p:nvSpPr>
        <p:spPr>
          <a:xfrm>
            <a:off x="587725" y="1649188"/>
            <a:ext cx="7908600" cy="8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100">
                <a:solidFill>
                  <a:srgbClr val="3D85C6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Configuration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setDefaultProcessName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100">
                <a:solidFill>
                  <a:schemeClr val="lt2"/>
                </a:solidFill>
                <a:latin typeface="Courier New"/>
                <a:ea typeface="Courier New"/>
                <a:cs typeface="Courier New"/>
                <a:sym typeface="Courier New"/>
              </a:rPr>
              <a:t>processName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.</a:t>
            </a:r>
            <a:r>
              <a:rPr lang="en" sz="11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1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339" name="Google Shape;339;p52"/>
          <p:cNvSpPr txBox="1"/>
          <p:nvPr/>
        </p:nvSpPr>
        <p:spPr>
          <a:xfrm>
            <a:off x="512875" y="2571750"/>
            <a:ext cx="7686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主动调用WorkManager初始化方法 WorkManager.initialize(context, configuration)，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或在Application实现Configuration.Provider接口，重写getWorkManagerConfiguration()方法返回configuration。</a:t>
            </a:r>
            <a:endParaRPr sz="1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</a:t>
            </a:r>
            <a:r>
              <a:rPr lang="en">
                <a:solidFill>
                  <a:schemeClr val="dk1"/>
                </a:solidFill>
              </a:rPr>
              <a:t>实现原理</a:t>
            </a:r>
            <a:endParaRPr/>
          </a:p>
        </p:txBody>
      </p:sp>
      <p:sp>
        <p:nvSpPr>
          <p:cNvPr id="345" name="Google Shape;345;p5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6" name="Google Shape;346;p53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347" name="Google Shape;347;p53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02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48" name="Google Shape;348;p53"/>
          <p:cNvSpPr txBox="1"/>
          <p:nvPr/>
        </p:nvSpPr>
        <p:spPr>
          <a:xfrm>
            <a:off x="1093800" y="2790900"/>
            <a:ext cx="20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WorkManager的</a:t>
            </a:r>
            <a:r>
              <a:rPr b="1" lang="en" sz="1600">
                <a:solidFill>
                  <a:schemeClr val="lt1"/>
                </a:solidFill>
              </a:rPr>
              <a:t>实现原理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49" name="Google Shape;349;p53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350" name="Google Shape;350;p53"/>
          <p:cNvSpPr txBox="1"/>
          <p:nvPr/>
        </p:nvSpPr>
        <p:spPr>
          <a:xfrm>
            <a:off x="4354625" y="1724975"/>
            <a:ext cx="3716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W</a:t>
            </a:r>
            <a:r>
              <a:rPr b="1" lang="en" sz="1500">
                <a:solidFill>
                  <a:srgbClr val="434343"/>
                </a:solidFill>
              </a:rPr>
              <a:t>orkManager的部分源码解析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可靠性保证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任务调度Scheduler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周期性任务实现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</a:t>
            </a:r>
            <a:r>
              <a:rPr lang="en">
                <a:solidFill>
                  <a:schemeClr val="dk1"/>
                </a:solidFill>
              </a:rPr>
              <a:t>实现原理</a:t>
            </a:r>
            <a:endParaRPr/>
          </a:p>
        </p:txBody>
      </p:sp>
      <p:sp>
        <p:nvSpPr>
          <p:cNvPr id="356" name="Google Shape;356;p5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7" name="Google Shape;357;p5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WorkManager的部分源码解析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58" name="Google Shape;358;p54"/>
          <p:cNvSpPr txBox="1"/>
          <p:nvPr/>
        </p:nvSpPr>
        <p:spPr>
          <a:xfrm>
            <a:off x="512875" y="1765250"/>
            <a:ext cx="7686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可以参考文章：</a:t>
            </a:r>
            <a:r>
              <a:rPr lang="en" sz="1100" u="sng">
                <a:solidFill>
                  <a:schemeClr val="hlink"/>
                </a:solidFill>
                <a:hlinkClick r:id="rId3"/>
              </a:rPr>
              <a:t>https://tech.ssc.shopee.com/pages/14a15c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WorkManager的启动流程、enqueue过程，以及Scheduler的实现流程。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WorkManager的实现原理</a:t>
            </a:r>
            <a:endParaRPr/>
          </a:p>
        </p:txBody>
      </p:sp>
      <p:sp>
        <p:nvSpPr>
          <p:cNvPr id="364" name="Google Shape;364;p5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5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</a:t>
            </a:r>
            <a:r>
              <a:rPr lang="en" sz="1600">
                <a:solidFill>
                  <a:schemeClr val="dk1"/>
                </a:solidFill>
              </a:rPr>
              <a:t>保证任务执行的可靠性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66" name="Google Shape;36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750" y="1535525"/>
            <a:ext cx="2990850" cy="244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55"/>
          <p:cNvSpPr txBox="1"/>
          <p:nvPr/>
        </p:nvSpPr>
        <p:spPr>
          <a:xfrm>
            <a:off x="1250150" y="4152300"/>
            <a:ext cx="615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数据持久化（ROOM）：应用重启、设备重启都无法影响任务的可靠执行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WorkManager的实现原理</a:t>
            </a:r>
            <a:endParaRPr/>
          </a:p>
        </p:txBody>
      </p:sp>
      <p:sp>
        <p:nvSpPr>
          <p:cNvPr id="373" name="Google Shape;373;p5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4" name="Google Shape;374;p56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</a:t>
            </a:r>
            <a:r>
              <a:rPr lang="en" sz="1600">
                <a:solidFill>
                  <a:schemeClr val="dk1"/>
                </a:solidFill>
              </a:rPr>
              <a:t>保证</a:t>
            </a:r>
            <a:r>
              <a:rPr lang="en" sz="1600">
                <a:solidFill>
                  <a:schemeClr val="dk1"/>
                </a:solidFill>
              </a:rPr>
              <a:t>任务执行的可靠性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75" name="Google Shape;375;p56"/>
          <p:cNvSpPr txBox="1"/>
          <p:nvPr/>
        </p:nvSpPr>
        <p:spPr>
          <a:xfrm>
            <a:off x="625075" y="1393025"/>
            <a:ext cx="5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数据库记录任务的状态 WorkInfo.State，详见</a:t>
            </a:r>
            <a:r>
              <a:rPr lang="en" u="sng">
                <a:solidFill>
                  <a:schemeClr val="hlink"/>
                </a:solidFill>
                <a:hlinkClick r:id="rId3"/>
              </a:rPr>
              <a:t>官方文档</a:t>
            </a:r>
            <a:r>
              <a:rPr lang="en"/>
              <a:t>。</a:t>
            </a:r>
            <a:endParaRPr/>
          </a:p>
        </p:txBody>
      </p:sp>
      <p:pic>
        <p:nvPicPr>
          <p:cNvPr id="376" name="Google Shape;37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5325" y="1892425"/>
            <a:ext cx="3776675" cy="27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56"/>
          <p:cNvSpPr txBox="1"/>
          <p:nvPr/>
        </p:nvSpPr>
        <p:spPr>
          <a:xfrm>
            <a:off x="5304325" y="4170150"/>
            <a:ext cx="8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终态</a:t>
            </a:r>
            <a:endParaRPr/>
          </a:p>
        </p:txBody>
      </p:sp>
      <p:sp>
        <p:nvSpPr>
          <p:cNvPr id="378" name="Google Shape;378;p56"/>
          <p:cNvSpPr txBox="1"/>
          <p:nvPr/>
        </p:nvSpPr>
        <p:spPr>
          <a:xfrm>
            <a:off x="5268600" y="1980625"/>
            <a:ext cx="8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初始</a:t>
            </a:r>
            <a:r>
              <a:rPr lang="en"/>
              <a:t>态</a:t>
            </a:r>
            <a:endParaRPr/>
          </a:p>
        </p:txBody>
      </p:sp>
      <p:sp>
        <p:nvSpPr>
          <p:cNvPr id="379" name="Google Shape;379;p56"/>
          <p:cNvSpPr txBox="1"/>
          <p:nvPr/>
        </p:nvSpPr>
        <p:spPr>
          <a:xfrm>
            <a:off x="5268600" y="3067625"/>
            <a:ext cx="8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中间</a:t>
            </a:r>
            <a:r>
              <a:rPr lang="en"/>
              <a:t>态</a:t>
            </a:r>
            <a:endParaRPr/>
          </a:p>
        </p:txBody>
      </p:sp>
      <p:sp>
        <p:nvSpPr>
          <p:cNvPr id="380" name="Google Shape;380;p56"/>
          <p:cNvSpPr txBox="1"/>
          <p:nvPr/>
        </p:nvSpPr>
        <p:spPr>
          <a:xfrm>
            <a:off x="6732975" y="4062450"/>
            <a:ext cx="1473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周期性任务不会到达终态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WorkManager的实现原理</a:t>
            </a:r>
            <a:endParaRPr/>
          </a:p>
        </p:txBody>
      </p:sp>
      <p:sp>
        <p:nvSpPr>
          <p:cNvPr id="386" name="Google Shape;386;p5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57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</a:t>
            </a:r>
            <a:r>
              <a:rPr lang="en" sz="1600">
                <a:solidFill>
                  <a:schemeClr val="dk1"/>
                </a:solidFill>
              </a:rPr>
              <a:t>保证</a:t>
            </a:r>
            <a:r>
              <a:rPr lang="en" sz="1600">
                <a:solidFill>
                  <a:schemeClr val="dk1"/>
                </a:solidFill>
              </a:rPr>
              <a:t>任务执行的可靠性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388" name="Google Shape;388;p57"/>
          <p:cNvSpPr txBox="1"/>
          <p:nvPr/>
        </p:nvSpPr>
        <p:spPr>
          <a:xfrm>
            <a:off x="625075" y="1393025"/>
            <a:ext cx="5081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特殊场景：任务执行中，应用异常退出</a:t>
            </a:r>
            <a:endParaRPr/>
          </a:p>
        </p:txBody>
      </p:sp>
      <p:pic>
        <p:nvPicPr>
          <p:cNvPr id="389" name="Google Shape;3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075" y="1793225"/>
            <a:ext cx="4613263" cy="30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57"/>
          <p:cNvSpPr txBox="1"/>
          <p:nvPr/>
        </p:nvSpPr>
        <p:spPr>
          <a:xfrm>
            <a:off x="5661425" y="4400125"/>
            <a:ext cx="230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WorkManagerImpl.java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WorkManager介绍与探索</a:t>
            </a:r>
            <a:endParaRPr/>
          </a:p>
        </p:txBody>
      </p:sp>
      <p:sp>
        <p:nvSpPr>
          <p:cNvPr id="203" name="Google Shape;203;p40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40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05" name="Google Shape;205;p40"/>
          <p:cNvSpPr txBox="1"/>
          <p:nvPr/>
        </p:nvSpPr>
        <p:spPr>
          <a:xfrm>
            <a:off x="1663050" y="2085950"/>
            <a:ext cx="938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目录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06" name="Google Shape;206;p40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07" name="Google Shape;207;p40"/>
          <p:cNvSpPr/>
          <p:nvPr/>
        </p:nvSpPr>
        <p:spPr>
          <a:xfrm>
            <a:off x="3660475" y="14668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01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8" name="Google Shape;208;p40"/>
          <p:cNvSpPr txBox="1"/>
          <p:nvPr/>
        </p:nvSpPr>
        <p:spPr>
          <a:xfrm>
            <a:off x="4350450" y="1410450"/>
            <a:ext cx="2035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WorkManager的使用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09" name="Google Shape;209;p40"/>
          <p:cNvSpPr/>
          <p:nvPr/>
        </p:nvSpPr>
        <p:spPr>
          <a:xfrm>
            <a:off x="3660475" y="22126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02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0" name="Google Shape;210;p40"/>
          <p:cNvSpPr txBox="1"/>
          <p:nvPr/>
        </p:nvSpPr>
        <p:spPr>
          <a:xfrm>
            <a:off x="4350450" y="2156250"/>
            <a:ext cx="2595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WorkManager的</a:t>
            </a:r>
            <a:r>
              <a:rPr lang="en" sz="1500">
                <a:solidFill>
                  <a:srgbClr val="434343"/>
                </a:solidFill>
              </a:rPr>
              <a:t>实现原理</a:t>
            </a:r>
            <a:endParaRPr sz="1500">
              <a:solidFill>
                <a:srgbClr val="434343"/>
              </a:solidFill>
            </a:endParaRPr>
          </a:p>
        </p:txBody>
      </p:sp>
      <p:sp>
        <p:nvSpPr>
          <p:cNvPr id="211" name="Google Shape;211;p40"/>
          <p:cNvSpPr/>
          <p:nvPr/>
        </p:nvSpPr>
        <p:spPr>
          <a:xfrm>
            <a:off x="3660475" y="2958450"/>
            <a:ext cx="480900" cy="3027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 03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40"/>
          <p:cNvSpPr txBox="1"/>
          <p:nvPr/>
        </p:nvSpPr>
        <p:spPr>
          <a:xfrm>
            <a:off x="4350450" y="2902050"/>
            <a:ext cx="3286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</a:rPr>
              <a:t>WorkManager的</a:t>
            </a:r>
            <a:r>
              <a:rPr lang="en" sz="1500">
                <a:solidFill>
                  <a:srgbClr val="434343"/>
                </a:solidFill>
              </a:rPr>
              <a:t>使用限制探究</a:t>
            </a:r>
            <a:endParaRPr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WorkManager的实现原理</a:t>
            </a:r>
            <a:endParaRPr/>
          </a:p>
        </p:txBody>
      </p:sp>
      <p:sp>
        <p:nvSpPr>
          <p:cNvPr id="396" name="Google Shape;396;p5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7" name="Google Shape;397;p58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WorkManager的任务</a:t>
            </a:r>
            <a:r>
              <a:rPr lang="en" sz="1600">
                <a:solidFill>
                  <a:schemeClr val="dk1"/>
                </a:solidFill>
              </a:rPr>
              <a:t>调度器Scheduler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98" name="Google Shape;398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825" y="1401575"/>
            <a:ext cx="5705499" cy="2671949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 txBox="1"/>
          <p:nvPr/>
        </p:nvSpPr>
        <p:spPr>
          <a:xfrm>
            <a:off x="759025" y="4295175"/>
            <a:ext cx="1678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SystemJobScheduler</a:t>
            </a:r>
            <a:endParaRPr/>
          </a:p>
        </p:txBody>
      </p:sp>
      <p:sp>
        <p:nvSpPr>
          <p:cNvPr id="400" name="Google Shape;400;p58"/>
          <p:cNvSpPr txBox="1"/>
          <p:nvPr/>
        </p:nvSpPr>
        <p:spPr>
          <a:xfrm>
            <a:off x="3067913" y="4295175"/>
            <a:ext cx="126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GcmScheduler</a:t>
            </a:r>
            <a:endParaRPr/>
          </a:p>
        </p:txBody>
      </p:sp>
      <p:sp>
        <p:nvSpPr>
          <p:cNvPr id="401" name="Google Shape;401;p58"/>
          <p:cNvSpPr txBox="1"/>
          <p:nvPr/>
        </p:nvSpPr>
        <p:spPr>
          <a:xfrm>
            <a:off x="4966100" y="4295175"/>
            <a:ext cx="182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SystemAlarmScheduler</a:t>
            </a:r>
            <a:endParaRPr/>
          </a:p>
        </p:txBody>
      </p:sp>
      <p:sp>
        <p:nvSpPr>
          <p:cNvPr id="402" name="Google Shape;402;p58"/>
          <p:cNvSpPr txBox="1"/>
          <p:nvPr/>
        </p:nvSpPr>
        <p:spPr>
          <a:xfrm>
            <a:off x="7043025" y="4295175"/>
            <a:ext cx="1377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GreedyScheduler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WorkManager的实现原理</a:t>
            </a:r>
            <a:endParaRPr/>
          </a:p>
        </p:txBody>
      </p:sp>
      <p:sp>
        <p:nvSpPr>
          <p:cNvPr id="408" name="Google Shape;408;p5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9" name="Google Shape;409;p59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WorkManager的任务调度器Scheduler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10" name="Google Shape;410;p59"/>
          <p:cNvSpPr txBox="1"/>
          <p:nvPr/>
        </p:nvSpPr>
        <p:spPr>
          <a:xfrm>
            <a:off x="759025" y="2705675"/>
            <a:ext cx="6750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SystemJobScheduler</a:t>
            </a:r>
            <a:r>
              <a:rPr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：SDK&gt;=23，JobScheduler。系统服务唤起应用，Handler实现延时，Broadcast确认约束条件。</a:t>
            </a:r>
            <a:endParaRPr/>
          </a:p>
        </p:txBody>
      </p:sp>
      <p:sp>
        <p:nvSpPr>
          <p:cNvPr id="411" name="Google Shape;411;p59"/>
          <p:cNvSpPr txBox="1"/>
          <p:nvPr/>
        </p:nvSpPr>
        <p:spPr>
          <a:xfrm>
            <a:off x="759025" y="2009175"/>
            <a:ext cx="680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SystemAlarmScheduler</a:t>
            </a:r>
            <a:r>
              <a:rPr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：SDK&lt;23，AlarmManager定时唤起应用，Broadcast确认约束条件</a:t>
            </a:r>
            <a:endParaRPr/>
          </a:p>
        </p:txBody>
      </p:sp>
      <p:sp>
        <p:nvSpPr>
          <p:cNvPr id="412" name="Google Shape;412;p59"/>
          <p:cNvSpPr txBox="1"/>
          <p:nvPr/>
        </p:nvSpPr>
        <p:spPr>
          <a:xfrm>
            <a:off x="759025" y="1393025"/>
            <a:ext cx="5518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GreedyScheduler</a:t>
            </a:r>
            <a:r>
              <a:rPr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：实现延时执行任务  Handler.postDelay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WorkManager的实现原理</a:t>
            </a:r>
            <a:endParaRPr/>
          </a:p>
        </p:txBody>
      </p:sp>
      <p:sp>
        <p:nvSpPr>
          <p:cNvPr id="418" name="Google Shape;418;p60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9" name="Google Shape;419;p60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WorkManager的</a:t>
            </a:r>
            <a:r>
              <a:rPr lang="en" sz="1600">
                <a:solidFill>
                  <a:schemeClr val="dk1"/>
                </a:solidFill>
              </a:rPr>
              <a:t>周期性任务实现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20" name="Google Shape;42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2600" y="1517850"/>
            <a:ext cx="2359725" cy="21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4275" y="3885000"/>
            <a:ext cx="7339599" cy="6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</a:t>
            </a:r>
            <a:r>
              <a:rPr lang="en">
                <a:solidFill>
                  <a:schemeClr val="dk1"/>
                </a:solidFill>
              </a:rPr>
              <a:t>使用限制探究</a:t>
            </a:r>
            <a:endParaRPr/>
          </a:p>
        </p:txBody>
      </p:sp>
      <p:sp>
        <p:nvSpPr>
          <p:cNvPr id="427" name="Google Shape;427;p6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8" name="Google Shape;428;p61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429" name="Google Shape;429;p61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03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30" name="Google Shape;430;p61"/>
          <p:cNvSpPr txBox="1"/>
          <p:nvPr/>
        </p:nvSpPr>
        <p:spPr>
          <a:xfrm>
            <a:off x="1093800" y="2790900"/>
            <a:ext cx="20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WorkManager的</a:t>
            </a:r>
            <a:r>
              <a:rPr b="1" lang="en" sz="1600">
                <a:solidFill>
                  <a:schemeClr val="lt1"/>
                </a:solidFill>
              </a:rPr>
              <a:t>使用限制探究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31" name="Google Shape;431;p61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432" name="Google Shape;432;p61"/>
          <p:cNvSpPr txBox="1"/>
          <p:nvPr/>
        </p:nvSpPr>
        <p:spPr>
          <a:xfrm>
            <a:off x="4354625" y="1724975"/>
            <a:ext cx="3716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WorkManager的使用限制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Hook跳过限制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另一种方法</a:t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438" name="Google Shape;438;p6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9" name="Google Shape;439;p62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WorkManager的使用限制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40" name="Google Shape;440;p62"/>
          <p:cNvSpPr txBox="1"/>
          <p:nvPr/>
        </p:nvSpPr>
        <p:spPr>
          <a:xfrm>
            <a:off x="512875" y="1471475"/>
            <a:ext cx="77829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WorkManager 适用于需要</a:t>
            </a: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可靠运行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的工作，即使用户导航离开屏幕、退出应用或重启设备也不影响工作的执行。例如：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向后端服务发送日志或分析数据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定期将应用数据与服务器同步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WorkManager 不适用于那些可在应用进程结束时安全终止的进程内后台工作，也</a:t>
            </a:r>
            <a:r>
              <a:rPr lang="en" sz="1200" u="sng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不适用于需要立即执行的工作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。请查看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后台处理指南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，了解哪种解决方案符合您的需求。</a:t>
            </a:r>
            <a:endParaRPr sz="1200">
              <a:solidFill>
                <a:srgbClr val="20212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446" name="Google Shape;446;p63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7" name="Google Shape;447;p6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WorkManager的使用限制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48" name="Google Shape;44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1391725"/>
            <a:ext cx="4589251" cy="3162524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5947175" y="2393175"/>
            <a:ext cx="2232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定期工作即周期性任务，最小周期为15分钟。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455" name="Google Shape;455;p6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6" name="Google Shape;456;p6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Hook跳过时间限制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57" name="Google Shape;457;p64"/>
          <p:cNvSpPr txBox="1"/>
          <p:nvPr/>
        </p:nvSpPr>
        <p:spPr>
          <a:xfrm>
            <a:off x="512875" y="1401950"/>
            <a:ext cx="5438100" cy="8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周期性任务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WorkRequest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 </a:t>
            </a:r>
            <a:r>
              <a:rPr lang="en" sz="8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PeriodicWorkRequest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TimeUnit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任务周期时间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/>
          </a:p>
        </p:txBody>
      </p:sp>
      <p:sp>
        <p:nvSpPr>
          <p:cNvPr id="458" name="Google Shape;458;p64"/>
          <p:cNvSpPr txBox="1"/>
          <p:nvPr/>
        </p:nvSpPr>
        <p:spPr>
          <a:xfrm>
            <a:off x="512875" y="2399000"/>
            <a:ext cx="3964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寻找源码中对任务周期时间的限制。</a:t>
            </a:r>
            <a:endParaRPr/>
          </a:p>
        </p:txBody>
      </p:sp>
      <p:pic>
        <p:nvPicPr>
          <p:cNvPr id="459" name="Google Shape;459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950" y="2971250"/>
            <a:ext cx="6652024" cy="15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4"/>
          <p:cNvSpPr txBox="1"/>
          <p:nvPr/>
        </p:nvSpPr>
        <p:spPr>
          <a:xfrm>
            <a:off x="512875" y="2399000"/>
            <a:ext cx="59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寻找源码中对任务周期时间的限制。PeriodicWorkRequest.Builder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466" name="Google Shape;466;p6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7" name="Google Shape;467;p6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Hook跳过时间限制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68" name="Google Shape;46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50" y="1293825"/>
            <a:ext cx="5026801" cy="2920849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65"/>
          <p:cNvSpPr txBox="1"/>
          <p:nvPr/>
        </p:nvSpPr>
        <p:spPr>
          <a:xfrm>
            <a:off x="5848950" y="2263950"/>
            <a:ext cx="310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MIN_PERIODIC_INTERVAL_MILLIS为15分钟。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475" name="Google Shape;475;p6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6" name="Google Shape;476;p66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Hook跳过时间限制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77" name="Google Shape;477;p66"/>
          <p:cNvSpPr txBox="1"/>
          <p:nvPr/>
        </p:nvSpPr>
        <p:spPr>
          <a:xfrm>
            <a:off x="512875" y="1401975"/>
            <a:ext cx="721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Scheduler是否也做了限制？已知JobScheduler也有15分钟的周期时间限制。</a:t>
            </a:r>
            <a:endParaRPr/>
          </a:p>
        </p:txBody>
      </p:sp>
      <p:sp>
        <p:nvSpPr>
          <p:cNvPr id="478" name="Google Shape;478;p66"/>
          <p:cNvSpPr txBox="1"/>
          <p:nvPr/>
        </p:nvSpPr>
        <p:spPr>
          <a:xfrm>
            <a:off x="607225" y="1839525"/>
            <a:ext cx="80583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32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SystemJobScheduler的伪代码：</a:t>
            </a:r>
            <a:endParaRPr sz="1200">
              <a:solidFill>
                <a:srgbClr val="0032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JobScheduler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jobScheduler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JobScheduler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context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getSystemService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JOB_SCHEDULER_SERVICE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schedule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(@NonNull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WorkSpec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workSpecs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WorkSpec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workSpec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workSpecs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JobInfo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jobInfo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SystemJobInfoConverter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convert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workSpec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jobScheduler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schedule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jobInfo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23C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66"/>
          <p:cNvSpPr txBox="1"/>
          <p:nvPr/>
        </p:nvSpPr>
        <p:spPr>
          <a:xfrm>
            <a:off x="607225" y="3554025"/>
            <a:ext cx="4652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WorkSpec ---&gt;  JobInfo  ---&gt; JobScheduler</a:t>
            </a:r>
            <a:endParaRPr/>
          </a:p>
        </p:txBody>
      </p:sp>
      <p:sp>
        <p:nvSpPr>
          <p:cNvPr id="480" name="Google Shape;480;p66"/>
          <p:cNvSpPr txBox="1"/>
          <p:nvPr/>
        </p:nvSpPr>
        <p:spPr>
          <a:xfrm>
            <a:off x="607225" y="4067925"/>
            <a:ext cx="7536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我们发现SystemJobInfoConverter转化数据时，并没有设置</a:t>
            </a:r>
            <a:r>
              <a:rPr lang="en">
                <a:solidFill>
                  <a:schemeClr val="dk1"/>
                </a:solidFill>
              </a:rPr>
              <a:t>JobScheduler周</a:t>
            </a:r>
            <a:r>
              <a:rPr lang="en"/>
              <a:t>期性任务的代码，所以并不涉及JobScheduler的时间限制。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6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486" name="Google Shape;486;p6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67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Hook跳过时间限制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488" name="Google Shape;488;p67"/>
          <p:cNvSpPr txBox="1"/>
          <p:nvPr/>
        </p:nvSpPr>
        <p:spPr>
          <a:xfrm>
            <a:off x="493050" y="1250475"/>
            <a:ext cx="815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结论是，只需要在提交任务前，Hook掉WorkRequest的成员变量mWorkSpec的参数intervalDuration。通过反射即可实现。</a:t>
            </a:r>
            <a:endParaRPr/>
          </a:p>
        </p:txBody>
      </p:sp>
      <p:sp>
        <p:nvSpPr>
          <p:cNvPr id="489" name="Google Shape;489;p67"/>
          <p:cNvSpPr txBox="1"/>
          <p:nvPr/>
        </p:nvSpPr>
        <p:spPr>
          <a:xfrm>
            <a:off x="474325" y="1692900"/>
            <a:ext cx="8451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PeriodicWorkRequest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PeriodicWorkRequest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time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unit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这里设置的时间将被Hook修改，可随意填写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在此处Hook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HookWorkManagerUtil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hook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workManager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enqueueUniquePeriodicWork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ExistingPeriodicWorkPolicy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REPLACE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HookWorkManagerUtil.java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hook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WorkRequest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interval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1000L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真正设置的周期时间间隔，单位ms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获取 WorkRequest 的成员变量 mWorkSpec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workSpec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getDeclaredField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"mWorkSpec"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workSpec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setAccessible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WorkSpec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mWorkSpec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WorkSpec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workSpec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直接修改 mWorkSpec 的 intervalDuration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Field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intervalDuration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WorkSpec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getDeclaredField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"intervalDuration"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intervalDuration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setAccessible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intervalDuration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mWorkSpec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interval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NoSuchFieldException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|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IllegalAccessException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printStackTrace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WorkManager介绍与探索</a:t>
            </a:r>
            <a:endParaRPr/>
          </a:p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41"/>
          <p:cNvSpPr/>
          <p:nvPr/>
        </p:nvSpPr>
        <p:spPr>
          <a:xfrm>
            <a:off x="954225" y="1193600"/>
            <a:ext cx="2280900" cy="2800500"/>
          </a:xfrm>
          <a:prstGeom prst="rect">
            <a:avLst/>
          </a:prstGeom>
          <a:solidFill>
            <a:srgbClr val="EE4D2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endParaRPr/>
          </a:p>
        </p:txBody>
      </p:sp>
      <p:sp>
        <p:nvSpPr>
          <p:cNvPr id="220" name="Google Shape;220;p41"/>
          <p:cNvSpPr txBox="1"/>
          <p:nvPr/>
        </p:nvSpPr>
        <p:spPr>
          <a:xfrm>
            <a:off x="1695225" y="2085950"/>
            <a:ext cx="7989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</a:rPr>
              <a:t> 01</a:t>
            </a:r>
            <a:r>
              <a:rPr b="1" lang="en">
                <a:solidFill>
                  <a:schemeClr val="lt1"/>
                </a:solidFill>
              </a:rPr>
              <a:t>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        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21" name="Google Shape;221;p41"/>
          <p:cNvSpPr txBox="1"/>
          <p:nvPr/>
        </p:nvSpPr>
        <p:spPr>
          <a:xfrm>
            <a:off x="1093800" y="2790900"/>
            <a:ext cx="2076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WorkManager的使用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22" name="Google Shape;222;p41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23" name="Google Shape;223;p41"/>
          <p:cNvSpPr txBox="1"/>
          <p:nvPr/>
        </p:nvSpPr>
        <p:spPr>
          <a:xfrm>
            <a:off x="4354625" y="1724975"/>
            <a:ext cx="37161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WorkManager简介</a:t>
            </a:r>
            <a:endParaRPr b="1" sz="1500">
              <a:solidFill>
                <a:srgbClr val="434343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</a:pPr>
            <a:r>
              <a:rPr b="1" lang="en" sz="1500">
                <a:solidFill>
                  <a:srgbClr val="434343"/>
                </a:solidFill>
              </a:rPr>
              <a:t>WorkManager使用方法</a:t>
            </a:r>
            <a:endParaRPr b="1" sz="15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8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495" name="Google Shape;495;p68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68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Hook跳过时间限制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497" name="Google Shape;497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525" y="1657175"/>
            <a:ext cx="6301224" cy="240767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8"/>
          <p:cNvSpPr txBox="1"/>
          <p:nvPr/>
        </p:nvSpPr>
        <p:spPr>
          <a:xfrm>
            <a:off x="512875" y="1287875"/>
            <a:ext cx="41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实践结果</a:t>
            </a:r>
            <a:endParaRPr sz="1200"/>
          </a:p>
        </p:txBody>
      </p:sp>
      <p:sp>
        <p:nvSpPr>
          <p:cNvPr id="499" name="Google Shape;499;p68"/>
          <p:cNvSpPr txBox="1"/>
          <p:nvPr/>
        </p:nvSpPr>
        <p:spPr>
          <a:xfrm>
            <a:off x="512875" y="4205325"/>
            <a:ext cx="66990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任务执行周期为1秒。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MyWorker的任务只是打印一个Log，但我们看到每次任务周期间隔会比1s多20ms左右。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9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505" name="Google Shape;505;p69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69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时间偏差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07" name="Google Shape;507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00" y="1522550"/>
            <a:ext cx="6946700" cy="1557650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69"/>
          <p:cNvSpPr txBox="1"/>
          <p:nvPr/>
        </p:nvSpPr>
        <p:spPr>
          <a:xfrm>
            <a:off x="660800" y="3393275"/>
            <a:ext cx="743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通过SystemTrace工具可以看到时间偏差是由于数据库操作。结合WorkerWrapper的源码，在后台任务完成到设置下一个任务间隔，这其中包括查询当前任务的状态，以及删除当前任务的进度信息</a:t>
            </a:r>
            <a:r>
              <a:rPr lang="en" sz="1200">
                <a:solidFill>
                  <a:schemeClr val="dk1"/>
                </a:solidFill>
              </a:rPr>
              <a:t>（onWorkFinished方法），以及开启下一次任务需要至少查询一次数据库获取任务信息，都是数据库操作</a:t>
            </a:r>
            <a:r>
              <a:rPr lang="en" sz="1200"/>
              <a:t>。</a:t>
            </a:r>
            <a:endParaRPr sz="12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0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514" name="Google Shape;514;p70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5" name="Google Shape;515;p70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另一种方法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16" name="Google Shape;516;p70"/>
          <p:cNvSpPr txBox="1"/>
          <p:nvPr/>
        </p:nvSpPr>
        <p:spPr>
          <a:xfrm>
            <a:off x="512875" y="1287875"/>
            <a:ext cx="780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参考系统实现周期任务的方式，连续使用一次性任务，也可以实现周期性任务，且无需Hook。</a:t>
            </a:r>
            <a:endParaRPr sz="1200"/>
          </a:p>
        </p:txBody>
      </p:sp>
      <p:sp>
        <p:nvSpPr>
          <p:cNvPr id="517" name="Google Shape;517;p70"/>
          <p:cNvSpPr txBox="1"/>
          <p:nvPr/>
        </p:nvSpPr>
        <p:spPr>
          <a:xfrm>
            <a:off x="601200" y="1551275"/>
            <a:ext cx="82860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context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WorkerParameters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workerParams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workerParams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doWork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do work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"ssc"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"do work now"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  WorkRequest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 </a:t>
            </a:r>
            <a:r>
              <a:rPr lang="en" sz="10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OneTimeWorkRequest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setInitialDelay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TimeUnit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SECONDS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  WorkManager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getInstance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enqueue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request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71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523" name="Google Shape;523;p71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4" name="Google Shape;524;p71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另一种方法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525" name="Google Shape;525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50" y="1657175"/>
            <a:ext cx="5759048" cy="2423974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71"/>
          <p:cNvSpPr txBox="1"/>
          <p:nvPr/>
        </p:nvSpPr>
        <p:spPr>
          <a:xfrm>
            <a:off x="455400" y="4081150"/>
            <a:ext cx="7393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通过enqueue流程即可分析出原因。从enqueue到任务执行，中间有数据库写和读的操作，即任务数据先存数据库，再将任务ID交由Scheduler，Scheduler根据ID取出数据判断需要执行才会执行。</a:t>
            </a:r>
            <a:endParaRPr sz="1200"/>
          </a:p>
        </p:txBody>
      </p:sp>
      <p:sp>
        <p:nvSpPr>
          <p:cNvPr id="527" name="Google Shape;527;p71"/>
          <p:cNvSpPr txBox="1"/>
          <p:nvPr/>
        </p:nvSpPr>
        <p:spPr>
          <a:xfrm>
            <a:off x="512875" y="1256975"/>
            <a:ext cx="258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结果</a:t>
            </a:r>
            <a:r>
              <a:rPr lang="en" sz="1200">
                <a:solidFill>
                  <a:schemeClr val="dk1"/>
                </a:solidFill>
              </a:rPr>
              <a:t>同样存在时间偏差。</a:t>
            </a:r>
            <a:endParaRPr sz="12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7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WorkManager的使用限制探究</a:t>
            </a:r>
            <a:endParaRPr/>
          </a:p>
        </p:txBody>
      </p:sp>
      <p:sp>
        <p:nvSpPr>
          <p:cNvPr id="533" name="Google Shape;533;p7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72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结论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35" name="Google Shape;535;p72"/>
          <p:cNvSpPr txBox="1"/>
          <p:nvPr/>
        </p:nvSpPr>
        <p:spPr>
          <a:xfrm>
            <a:off x="512875" y="2164400"/>
            <a:ext cx="593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周期性任务周期可以设置小于15分钟，但要考虑几十毫秒的误差范围。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任务无法立即执行，且上述时间误差无法消除。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536" name="Google Shape;536;p72"/>
          <p:cNvSpPr txBox="1"/>
          <p:nvPr/>
        </p:nvSpPr>
        <p:spPr>
          <a:xfrm>
            <a:off x="617225" y="1657175"/>
            <a:ext cx="408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针对WorkManager的使用限制，有以下结论</a:t>
            </a:r>
            <a:endParaRPr sz="12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3"/>
          <p:cNvSpPr txBox="1"/>
          <p:nvPr/>
        </p:nvSpPr>
        <p:spPr>
          <a:xfrm>
            <a:off x="3063240" y="4805089"/>
            <a:ext cx="30174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Private &amp; Confidential</a:t>
            </a:r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73"/>
          <p:cNvSpPr txBox="1"/>
          <p:nvPr>
            <p:ph type="title"/>
          </p:nvPr>
        </p:nvSpPr>
        <p:spPr>
          <a:xfrm>
            <a:off x="552450" y="57150"/>
            <a:ext cx="8058300" cy="435300"/>
          </a:xfrm>
          <a:prstGeom prst="rect">
            <a:avLst/>
          </a:prstGeom>
          <a:noFill/>
          <a:ln>
            <a:noFill/>
          </a:ln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WorkManager介绍与探索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3" name="Google Shape;543;p73"/>
          <p:cNvSpPr txBox="1"/>
          <p:nvPr>
            <p:ph idx="12" type="sldNum"/>
          </p:nvPr>
        </p:nvSpPr>
        <p:spPr>
          <a:xfrm>
            <a:off x="8854481" y="4805089"/>
            <a:ext cx="141900" cy="1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3"/>
          <p:cNvSpPr txBox="1"/>
          <p:nvPr/>
        </p:nvSpPr>
        <p:spPr>
          <a:xfrm>
            <a:off x="3174275" y="2089094"/>
            <a:ext cx="3936300" cy="111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4D2D"/>
              </a:buClr>
              <a:buSzPts val="6600"/>
              <a:buFont typeface="Arial"/>
              <a:buNone/>
            </a:pPr>
            <a:r>
              <a:rPr b="1" i="0" lang="en" sz="6400" u="none" cap="none" strike="noStrike">
                <a:solidFill>
                  <a:srgbClr val="EE4D2D"/>
                </a:solidFill>
                <a:latin typeface="Arial"/>
                <a:ea typeface="Arial"/>
                <a:cs typeface="Arial"/>
                <a:sym typeface="Arial"/>
              </a:rPr>
              <a:t>Q&amp;A</a:t>
            </a:r>
            <a:endParaRPr b="1" i="0" sz="6400" u="none" cap="none" strike="noStrike">
              <a:solidFill>
                <a:srgbClr val="EE4D2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4"/>
          <p:cNvSpPr/>
          <p:nvPr/>
        </p:nvSpPr>
        <p:spPr>
          <a:xfrm>
            <a:off x="0" y="4299941"/>
            <a:ext cx="9144000" cy="843600"/>
          </a:xfrm>
          <a:prstGeom prst="rect">
            <a:avLst/>
          </a:prstGeom>
          <a:solidFill>
            <a:srgbClr val="EE4D2D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 38" id="550" name="Google Shape;550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69921" y="573528"/>
            <a:ext cx="1404160" cy="1404157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74"/>
          <p:cNvSpPr txBox="1"/>
          <p:nvPr/>
        </p:nvSpPr>
        <p:spPr>
          <a:xfrm>
            <a:off x="2913598" y="2368375"/>
            <a:ext cx="33168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libri"/>
              <a:buNone/>
            </a:pPr>
            <a:r>
              <a:rPr b="1" lang="en" sz="4000" u="none" cap="none" strike="noStrike">
                <a:solidFill>
                  <a:schemeClr val="lt2"/>
                </a:solidFill>
              </a:rPr>
              <a:t>Thank you</a:t>
            </a:r>
            <a:endParaRPr b="1" sz="1100">
              <a:solidFill>
                <a:schemeClr val="lt2"/>
              </a:solidFill>
            </a:endParaRPr>
          </a:p>
        </p:txBody>
      </p:sp>
      <p:sp>
        <p:nvSpPr>
          <p:cNvPr id="552" name="Google Shape;552;p74"/>
          <p:cNvSpPr txBox="1"/>
          <p:nvPr/>
        </p:nvSpPr>
        <p:spPr>
          <a:xfrm>
            <a:off x="1085372" y="5561647"/>
            <a:ext cx="6516900" cy="12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1、http如何保持响应数据但是连接不断开的？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2、应用层协议是如何和传输层协议结合起来的？websocket数据传输怎么连接起来？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3、程序演示？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4、抓包查看？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5、自己封装websocket协议请求</a:t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2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229" name="Google Shape;229;p42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42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31" name="Google Shape;231;p42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WorkManager简介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2" name="Google Shape;232;p42"/>
          <p:cNvSpPr txBox="1"/>
          <p:nvPr/>
        </p:nvSpPr>
        <p:spPr>
          <a:xfrm>
            <a:off x="1102750" y="1619313"/>
            <a:ext cx="82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Service</a:t>
            </a:r>
            <a:endParaRPr b="1"/>
          </a:p>
        </p:txBody>
      </p:sp>
      <p:cxnSp>
        <p:nvCxnSpPr>
          <p:cNvPr id="233" name="Google Shape;233;p42"/>
          <p:cNvCxnSpPr/>
          <p:nvPr/>
        </p:nvCxnSpPr>
        <p:spPr>
          <a:xfrm>
            <a:off x="2139675" y="1819413"/>
            <a:ext cx="1053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34" name="Google Shape;234;p42"/>
          <p:cNvSpPr txBox="1"/>
          <p:nvPr/>
        </p:nvSpPr>
        <p:spPr>
          <a:xfrm>
            <a:off x="3526525" y="1619313"/>
            <a:ext cx="139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JobScheduler</a:t>
            </a:r>
            <a:endParaRPr b="1"/>
          </a:p>
        </p:txBody>
      </p:sp>
      <p:sp>
        <p:nvSpPr>
          <p:cNvPr id="235" name="Google Shape;235;p42"/>
          <p:cNvSpPr txBox="1"/>
          <p:nvPr/>
        </p:nvSpPr>
        <p:spPr>
          <a:xfrm>
            <a:off x="6542825" y="1619313"/>
            <a:ext cx="135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WorkManager</a:t>
            </a:r>
            <a:endParaRPr b="1"/>
          </a:p>
        </p:txBody>
      </p:sp>
      <p:cxnSp>
        <p:nvCxnSpPr>
          <p:cNvPr id="236" name="Google Shape;236;p42"/>
          <p:cNvCxnSpPr/>
          <p:nvPr/>
        </p:nvCxnSpPr>
        <p:spPr>
          <a:xfrm>
            <a:off x="5156025" y="1819413"/>
            <a:ext cx="10533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sp>
        <p:nvSpPr>
          <p:cNvPr id="237" name="Google Shape;237;p42"/>
          <p:cNvSpPr txBox="1"/>
          <p:nvPr/>
        </p:nvSpPr>
        <p:spPr>
          <a:xfrm>
            <a:off x="1148225" y="2652950"/>
            <a:ext cx="689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Google逐步加强对于</a:t>
            </a:r>
            <a:r>
              <a:rPr b="1" lang="en" u="sng"/>
              <a:t>后台任务</a:t>
            </a:r>
            <a:r>
              <a:rPr lang="en"/>
              <a:t>的限制，从而逐步减少应用的资源使用和耗电量，提高用户体验。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243" name="Google Shape;243;p43"/>
          <p:cNvSpPr txBox="1"/>
          <p:nvPr>
            <p:ph idx="12" type="sldNum"/>
          </p:nvPr>
        </p:nvSpPr>
        <p:spPr>
          <a:xfrm>
            <a:off x="8721834" y="4593350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43"/>
          <p:cNvSpPr txBox="1"/>
          <p:nvPr/>
        </p:nvSpPr>
        <p:spPr>
          <a:xfrm>
            <a:off x="3607200" y="2538225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45" name="Google Shape;245;p43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WorkManager简介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6" name="Google Shape;246;p43"/>
          <p:cNvSpPr txBox="1"/>
          <p:nvPr/>
        </p:nvSpPr>
        <p:spPr>
          <a:xfrm>
            <a:off x="512875" y="1293825"/>
            <a:ext cx="6892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使用 WorkManager API 可以轻松地调度那些必须</a:t>
            </a:r>
            <a:r>
              <a:rPr b="1" lang="en" sz="1200" u="sng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可靠运行的可延期异步任务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。通过这些 API，您可以创建任务并提交给 WorkManager，以便在满足工作约束条件时运行。</a:t>
            </a:r>
            <a:endParaRPr/>
          </a:p>
        </p:txBody>
      </p:sp>
      <p:pic>
        <p:nvPicPr>
          <p:cNvPr id="247" name="Google Shape;24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325" y="1965925"/>
            <a:ext cx="3821709" cy="262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3"/>
          <p:cNvSpPr txBox="1"/>
          <p:nvPr/>
        </p:nvSpPr>
        <p:spPr>
          <a:xfrm>
            <a:off x="4634688" y="2310050"/>
            <a:ext cx="34977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普通使用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支持kotlin协程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支持RxJava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支持Google云消息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支持单元测试模块</a:t>
            </a:r>
            <a:endParaRPr/>
          </a:p>
          <a:p>
            <a:pPr indent="-317500" lvl="0" marL="4572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1400"/>
              <a:buChar char="➔"/>
            </a:pPr>
            <a:r>
              <a:rPr lang="en"/>
              <a:t>支持多进程</a:t>
            </a:r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643325" y="4593350"/>
            <a:ext cx="4263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hlinkClick r:id="rId4"/>
              </a:rPr>
              <a:t>https://developer.android.google.cn/jetpack/androidx/releases/work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44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57" name="Google Shape;257;p44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WorkManager</a:t>
            </a:r>
            <a:r>
              <a:rPr lang="en" sz="1600">
                <a:solidFill>
                  <a:schemeClr val="dk1"/>
                </a:solidFill>
              </a:rPr>
              <a:t>使用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512875" y="1525050"/>
            <a:ext cx="56757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u="sng"/>
              <a:t>定义Worker</a:t>
            </a:r>
            <a:endParaRPr b="1" u="sng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设计后台任务的具体执行逻辑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u="sng"/>
              <a:t>创建WorkRequest</a:t>
            </a:r>
            <a:endParaRPr b="1" u="sng"/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设置后台任务的执行条件和执行方式等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u="sng"/>
              <a:t>提交</a:t>
            </a:r>
            <a:r>
              <a:rPr b="1" lang="en" u="sng">
                <a:solidFill>
                  <a:schemeClr val="dk1"/>
                </a:solidFill>
              </a:rPr>
              <a:t>WorkRequest给WorkManager</a:t>
            </a:r>
            <a:endParaRPr b="1" u="sng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提交任务Worker和WorkRequest，并指定任务编号等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264" name="Google Shape;264;p45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5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定义Worker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512875" y="1500375"/>
            <a:ext cx="7963500" cy="25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WorkManager 提供了四种不同类型的工作基元，继承它们以定义Worker：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Worker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是最简单的实现，可以简单地处理同步任务。WorkManager 会在后台线程中自动运行该基元。详见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4"/>
              </a:rPr>
              <a:t>Worker的线程处理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5"/>
              </a:rPr>
              <a:t>CoroutineWorker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是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建议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Kotlin 用户使用的实现。CoroutineWorker 实例公开了后台工作的一个挂起函数。详见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CoroutineWorker 中的线程处理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7"/>
              </a:rPr>
              <a:t>RxWorker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是建议 RxJava 用户使用的实现。如果您有很多现有异步代码是用 RxJava 实现的，则应使用 RxWorker。详见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8"/>
              </a:rPr>
              <a:t>RxWorker 中的线程处理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9"/>
              </a:rPr>
              <a:t>ListenableWorker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是 Worker、CoroutineWorker 和 RxWorker 的基类。这个类专为需要执行异步任务并且不使用 RxJava 的 Java 开发者而设计。详见 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10"/>
              </a:rPr>
              <a:t>ListenableWorker 中的线程处理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。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273" name="Google Shape;273;p46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4" name="Google Shape;274;p46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定义Worker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76" name="Google Shape;276;p46"/>
          <p:cNvSpPr txBox="1"/>
          <p:nvPr/>
        </p:nvSpPr>
        <p:spPr>
          <a:xfrm>
            <a:off x="601200" y="1417350"/>
            <a:ext cx="57438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Worker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context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WorkerParameters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workerParams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context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workerParams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@NonNull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doWork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do work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"ssc"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"do work now"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Result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success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6"/>
          <p:cNvSpPr txBox="1"/>
          <p:nvPr/>
        </p:nvSpPr>
        <p:spPr>
          <a:xfrm>
            <a:off x="748875" y="3728000"/>
            <a:ext cx="56454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Result.success()：工作成功完成。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Result.failure()：工作失败。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200"/>
              <a:buFont typeface="Roboto"/>
              <a:buChar char="●"/>
            </a:pP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Result.retry()：工作失败，应根据其</a:t>
            </a:r>
            <a:r>
              <a:rPr lang="en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重试政策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在其他时间尝试。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512875" y="64075"/>
            <a:ext cx="8058300" cy="435300"/>
          </a:xfrm>
          <a:prstGeom prst="rect">
            <a:avLst/>
          </a:prstGeom>
        </p:spPr>
        <p:txBody>
          <a:bodyPr anchorCtr="0" anchor="b" bIns="51425" lIns="51425" spcFirstLastPara="1" rIns="51425" wrap="square" tIns="5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WorkManager的使用</a:t>
            </a:r>
            <a:endParaRPr/>
          </a:p>
        </p:txBody>
      </p:sp>
      <p:sp>
        <p:nvSpPr>
          <p:cNvPr id="283" name="Google Shape;283;p47"/>
          <p:cNvSpPr txBox="1"/>
          <p:nvPr>
            <p:ph idx="12" type="sldNum"/>
          </p:nvPr>
        </p:nvSpPr>
        <p:spPr>
          <a:xfrm>
            <a:off x="8721834" y="4800325"/>
            <a:ext cx="274200" cy="207600"/>
          </a:xfrm>
          <a:prstGeom prst="rect">
            <a:avLst/>
          </a:prstGeom>
        </p:spPr>
        <p:txBody>
          <a:bodyPr anchorCtr="0" anchor="ctr" bIns="34275" lIns="34275" spcFirstLastPara="1" rIns="342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47"/>
          <p:cNvSpPr txBox="1"/>
          <p:nvPr/>
        </p:nvSpPr>
        <p:spPr>
          <a:xfrm>
            <a:off x="3607200" y="2745200"/>
            <a:ext cx="61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简介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85" name="Google Shape;285;p47"/>
          <p:cNvSpPr txBox="1"/>
          <p:nvPr/>
        </p:nvSpPr>
        <p:spPr>
          <a:xfrm>
            <a:off x="512875" y="862725"/>
            <a:ext cx="837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创建WorkRequest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74775" y="1198850"/>
            <a:ext cx="7858800" cy="4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任务的约束条件</a:t>
            </a:r>
            <a:endParaRPr sz="800">
              <a:solidFill>
                <a:srgbClr val="DD4A6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Constraints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constraints </a:t>
            </a:r>
            <a:r>
              <a:rPr lang="en" sz="8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Constraints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setRequiredNetworkType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NetworkType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CONNECTED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//联网状态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setRequiresBatteryNotLow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不在电量不足时执行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setRequiresCharging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在充电时执行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setRequiresStorageNotLow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不在存储容量不足时执行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setRequiresDeviceIdle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在待机状态下执行，需要 API 23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周期性任务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WorkRequest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 </a:t>
            </a:r>
            <a:r>
              <a:rPr lang="en" sz="8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PeriodicWorkRequest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TimeUnit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		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任务周期时间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TimeUnit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任务可容忍的执行时间范围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setConstraints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一次性任务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WorkRequest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request </a:t>
            </a:r>
            <a:r>
              <a:rPr lang="en" sz="800">
                <a:solidFill>
                  <a:srgbClr val="9A6E3A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OneTimeWorkRequest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MyWorker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0077AA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setInitialDelay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TimeUnit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		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设置任务延迟3分钟开始执行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addTag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669900"/>
                </a:solidFill>
                <a:latin typeface="Courier New"/>
                <a:ea typeface="Courier New"/>
                <a:cs typeface="Courier New"/>
                <a:sym typeface="Courier New"/>
              </a:rPr>
              <a:t>"Simple"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							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为任务添加标记位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setBackoffCriteria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BackoffPolicy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EXPONENTIAL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990055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TimeUnit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MINUTES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800">
                <a:solidFill>
                  <a:srgbClr val="708090"/>
                </a:solidFill>
                <a:latin typeface="Courier New"/>
                <a:ea typeface="Courier New"/>
                <a:cs typeface="Courier New"/>
                <a:sym typeface="Courier New"/>
              </a:rPr>
              <a:t>// 表示任务失败后，会以延迟的方式执行重试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setConstraints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constraints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800">
                <a:solidFill>
                  <a:srgbClr val="DD4A68"/>
                </a:solidFill>
                <a:latin typeface="Courier New"/>
                <a:ea typeface="Courier New"/>
                <a:cs typeface="Courier New"/>
                <a:sym typeface="Courier New"/>
              </a:rPr>
              <a:t>build</a:t>
            </a:r>
            <a:r>
              <a:rPr lang="en" sz="800">
                <a:solidFill>
                  <a:srgbClr val="999999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800">
              <a:solidFill>
                <a:srgbClr val="9999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77A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opee ID Marketing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E4D2D"/>
      </a:accent1>
      <a:accent2>
        <a:srgbClr val="ED7D31"/>
      </a:accent2>
      <a:accent3>
        <a:srgbClr val="FFC000"/>
      </a:accent3>
      <a:accent4>
        <a:srgbClr val="5B87D5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