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2e4f7c9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2e4f7c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1130008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1130008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526f458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526f458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61130008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61130008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61130008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61130008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61130008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61130008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61130008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61130008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61130008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61130008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1130008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1130008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1130008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61130008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1130008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1130008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2e4f7c9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2e4f7c9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1130008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1130008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8d71e8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8d71e8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d71e8e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8d71e8e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526f458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526f458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61130008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61130008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61130008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61130008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61130008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61130008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61130008d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61130008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61130008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61130008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61130008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f61130008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2e4f7c97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2e4f7c97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526f458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526f458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61130008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61130008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61130008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f61130008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61130008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f61130008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b2e4f7c9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b2e4f7c9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2e4f7c9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b2e4f7c9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113000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113000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1130008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1130008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61130008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61130008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1130008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1130008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61130008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61130008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61130008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61130008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52450" y="1074075"/>
            <a:ext cx="4678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50069" y="736922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3" type="body"/>
          </p:nvPr>
        </p:nvSpPr>
        <p:spPr>
          <a:xfrm>
            <a:off x="550069" y="1841660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4" type="body"/>
          </p:nvPr>
        </p:nvSpPr>
        <p:spPr>
          <a:xfrm>
            <a:off x="550067" y="3041603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hopee-logo-en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1" showMasterSp="0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lnSpcReduction="20000"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7" name="Google Shape;77;p1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78" name="Google Shape;78;p17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hyperlink" Target="https://drive.google.com/file/d/1gB8cE2uIXljnHePExOYLBq8mbttw24kp/view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hyperlink" Target="https://muyangmin.github.io/glide-docs-cn/doc/configuration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uyangmin.github.io/glide-docs-cn/int/abou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uyangmin.github.io/glide-docs-c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 V4源码分析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龙超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Glide基础使用-RequestBuilder#into</a:t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282" y="482938"/>
            <a:ext cx="5744467" cy="446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0" y="2217700"/>
            <a:ext cx="3491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构造Request请求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通过RequestManager停止现有请求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绑定新创建的请求并发起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</a:t>
            </a:r>
            <a:r>
              <a:rPr lang="zh-CN" sz="1800">
                <a:solidFill>
                  <a:schemeClr val="dk1"/>
                </a:solidFill>
              </a:rPr>
              <a:t>缓存流程</a:t>
            </a:r>
            <a:endParaRPr b="1" sz="1800"/>
          </a:p>
        </p:txBody>
      </p:sp>
      <p:sp>
        <p:nvSpPr>
          <p:cNvPr id="185" name="Google Shape;185;p30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</a:t>
            </a:r>
            <a:r>
              <a:rPr b="1" lang="zh-CN" sz="1600">
                <a:solidFill>
                  <a:srgbClr val="FFFFFF"/>
                </a:solidFill>
              </a:rPr>
              <a:t>缓存流程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4280875" y="1868000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内存缓存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磁盘缓存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</a:t>
            </a:r>
            <a:r>
              <a:rPr lang="zh-CN">
                <a:solidFill>
                  <a:schemeClr val="dk1"/>
                </a:solidFill>
              </a:rPr>
              <a:t>缓存流程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97" name="Google Shape;197;p31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缓存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819650" y="1733100"/>
            <a:ext cx="7690200" cy="1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默认情况下，Glide 会在开始一个新的图片请求之前检查以下多级的缓存：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活动资源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(Active Resources)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- 当前是否有另一个 ViewTarget 正在展示这张图片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内存缓存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(Memory Cache) - 该图片最近是否被加载过并仍存在于内存中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资源类型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（Resource Disk Cache） - 该图片之前是否曾被解码、转换并写入过磁盘缓存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数据来源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(Data) - 构建这个图片的资源之前是否曾被写入过文件缓存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1059600" y="4446750"/>
            <a:ext cx="702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注：下文中内存缓存指活动资源+内存缓存，单独的内存缓存用MemoryCache进行代替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缓存键（Cache Keys）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819650" y="1733100"/>
            <a:ext cx="68922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缓存功能的实现，必然会需要用到进行缓存的Key。在Glide V4中，所有的缓存键都至少包含请求加载的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model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以及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签名（Signature）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两个参数。在活动资源、内存缓存以及资源磁盘缓存中，缓存键还包含以下数据：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宽度（weight）与高度（height）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可选的变换（transformation）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额外添加的选项（options）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请求的数据类型（Bitmap、GIF或者其他）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EngineKey-用于ActiveResources与MemoryCache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3" y="1446225"/>
            <a:ext cx="7917535" cy="35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2" name="Google Shape;222;p3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Engine.load()：</a:t>
            </a:r>
            <a:r>
              <a:rPr lang="zh-CN" sz="1600">
                <a:solidFill>
                  <a:schemeClr val="dk1"/>
                </a:solidFill>
              </a:rPr>
              <a:t>图片加载入口函数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819650" y="1733100"/>
            <a:ext cx="8058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检查ActiveResources，如果存在则直接返回，ActiveResources没有被引用的资源会放入MemoryCache中；如果ActiveResources没有则查找MemoryCache。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检查MemoryCache中是否存在需要的资源，存在则返回，不存在则继续向下执行。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AutoNum type="arabicPeriod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waitForExistingOrStartNewJob，检查当前正在运行的job中是否有所需资源的下载，有则在现有的job中添加一个callback返回，不进行重复下载（前提为计算得到的key一致）；如果没有则构造一个新的job开始下载工作。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Glide缓存流程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Engine.load()：图片</a:t>
            </a:r>
            <a:r>
              <a:rPr lang="zh-CN" sz="1600">
                <a:solidFill>
                  <a:schemeClr val="dk1"/>
                </a:solidFill>
              </a:rPr>
              <a:t>资源</a:t>
            </a:r>
            <a:r>
              <a:rPr lang="zh-CN" sz="1600">
                <a:solidFill>
                  <a:schemeClr val="dk1"/>
                </a:solidFill>
              </a:rPr>
              <a:t>加载入口函数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88" y="1119525"/>
            <a:ext cx="7111824" cy="387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426750" y="2073000"/>
            <a:ext cx="3111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ActiveResources：使用弱引用保存使用过的资源，真正的资源其实是EngineResource类型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75" y="482925"/>
            <a:ext cx="5758326" cy="44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Memory Cache：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默认使用LruResourceCache，也就是使用了LRU缓存策略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4876"/>
            <a:ext cx="8839200" cy="20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110200" y="917525"/>
            <a:ext cx="37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loadFromCache</a:t>
            </a:r>
            <a:r>
              <a:rPr lang="zh-CN" sz="1600">
                <a:solidFill>
                  <a:schemeClr val="dk1"/>
                </a:solidFill>
              </a:rPr>
              <a:t>：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加载Memory Cache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325" y="420275"/>
            <a:ext cx="5097976" cy="45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8"/>
          <p:cNvSpPr txBox="1"/>
          <p:nvPr/>
        </p:nvSpPr>
        <p:spPr>
          <a:xfrm>
            <a:off x="43600" y="1909950"/>
            <a:ext cx="3964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从Memory Cache中移除查询的资源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资源存在则将其存入ActiveResources中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返回的资源都会转为EngineResource&lt;?&gt;类型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 V4源码分析</a:t>
            </a:r>
            <a:endParaRPr sz="1800"/>
          </a:p>
        </p:txBody>
      </p:sp>
      <p:sp>
        <p:nvSpPr>
          <p:cNvPr id="103" name="Google Shape;103;p21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1663050" y="2085950"/>
            <a:ext cx="9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目录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607200" y="257195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3660475" y="12936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4350450" y="1237200"/>
            <a:ext cx="26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Glide基础使用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3660475" y="20394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4350450" y="1983000"/>
            <a:ext cx="259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Glide缓存流程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3660475" y="27852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350450" y="272880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Glide生命周期管理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07200" y="333395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3660475" y="354720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 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350450" y="349080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rgbClr val="434343"/>
                </a:solidFill>
              </a:rPr>
              <a:t>Glide配置项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Glide内存缓存</a:t>
            </a:r>
            <a:endParaRPr/>
          </a:p>
        </p:txBody>
      </p:sp>
      <p:pic>
        <p:nvPicPr>
          <p:cNvPr id="259" name="Google Shape;2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738" y="1161863"/>
            <a:ext cx="6740525" cy="3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665450" y="719300"/>
            <a:ext cx="45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</a:t>
            </a:r>
            <a:r>
              <a:rPr lang="zh-CN"/>
              <a:t>内存缓存关系图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</a:t>
            </a:r>
            <a:r>
              <a:rPr lang="zh-CN">
                <a:solidFill>
                  <a:schemeClr val="dk1"/>
                </a:solidFill>
              </a:rPr>
              <a:t>磁盘</a:t>
            </a:r>
            <a:r>
              <a:rPr lang="zh-CN">
                <a:solidFill>
                  <a:schemeClr val="dk1"/>
                </a:solidFill>
              </a:rPr>
              <a:t>缓存</a:t>
            </a:r>
            <a:endParaRPr/>
          </a:p>
        </p:txBody>
      </p:sp>
      <p:sp>
        <p:nvSpPr>
          <p:cNvPr id="266" name="Google Shape;266;p40"/>
          <p:cNvSpPr txBox="1"/>
          <p:nvPr/>
        </p:nvSpPr>
        <p:spPr>
          <a:xfrm>
            <a:off x="394500" y="70177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磁盘缓存策略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806250" y="1132875"/>
            <a:ext cx="76902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ALL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Data、Resource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，且均进行解码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NONE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不对资源进行缓存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DATA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Data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（本地资源与远程资源）且进行解码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RESOURCE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- 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缓存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Resource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（本地资源与远程资源）且进行解码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chemeClr val="lt1"/>
                </a:highlight>
              </a:rPr>
              <a:t>AUTOMATIC(默认策略) </a:t>
            </a:r>
            <a:r>
              <a:rPr lang="zh-CN">
                <a:solidFill>
                  <a:srgbClr val="333333"/>
                </a:solidFill>
                <a:highlight>
                  <a:schemeClr val="lt1"/>
                </a:highlight>
              </a:rPr>
              <a:t>-缓存Data（仅对远程资源）、缓存Resource（本地资源以及变换前资源），均进行解码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1884400" y="4271125"/>
            <a:ext cx="475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sz="1100">
                <a:solidFill>
                  <a:srgbClr val="333333"/>
                </a:solidFill>
                <a:highlight>
                  <a:srgbClr val="FFFFFF"/>
                </a:highlight>
              </a:rPr>
              <a:t>注：Data可理解为原始资源  Resource可理解为经过了转换裁剪等的资源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Glide磁盘缓存</a:t>
            </a:r>
            <a:endParaRPr/>
          </a:p>
        </p:txBody>
      </p:sp>
      <p:sp>
        <p:nvSpPr>
          <p:cNvPr id="274" name="Google Shape;274;p41"/>
          <p:cNvSpPr txBox="1"/>
          <p:nvPr/>
        </p:nvSpPr>
        <p:spPr>
          <a:xfrm>
            <a:off x="394500" y="70177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首次加载资源流程（缓存开关全开情况下）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25" y="1204800"/>
            <a:ext cx="6140396" cy="37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1"/>
          <p:cNvSpPr txBox="1"/>
          <p:nvPr/>
        </p:nvSpPr>
        <p:spPr>
          <a:xfrm>
            <a:off x="851625" y="4352150"/>
            <a:ext cx="3000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u="sng">
                <a:solidFill>
                  <a:schemeClr val="hlink"/>
                </a:solidFill>
                <a:hlinkClick r:id="rId4"/>
              </a:rPr>
              <a:t>磁盘缓存流程图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</a:t>
            </a:r>
            <a:r>
              <a:rPr lang="zh-CN" sz="1800">
                <a:solidFill>
                  <a:schemeClr val="dk1"/>
                </a:solidFill>
              </a:rPr>
              <a:t>生命周期</a:t>
            </a:r>
            <a:endParaRPr b="1" sz="1800"/>
          </a:p>
        </p:txBody>
      </p:sp>
      <p:sp>
        <p:nvSpPr>
          <p:cNvPr id="282" name="Google Shape;282;p42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284" name="Google Shape;284;p4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</a:t>
            </a:r>
            <a:r>
              <a:rPr b="1" lang="zh-CN" sz="1600">
                <a:solidFill>
                  <a:srgbClr val="FFFFFF"/>
                </a:solidFill>
              </a:rPr>
              <a:t>生命周期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87" name="Google Shape;287;p42"/>
          <p:cNvSpPr txBox="1"/>
          <p:nvPr/>
        </p:nvSpPr>
        <p:spPr>
          <a:xfrm>
            <a:off x="4354625" y="2133150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Glide页面生命周期实现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Glide内存监测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293" name="Google Shape;293;p4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587150" y="1733100"/>
            <a:ext cx="811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Glide#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with返回RequestManager之前会构造一个RequestManagerRetriever，此时会进行如下操作：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判断线程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，如果为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非UI线程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则直接getApplicationManager，也就是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不进行生命周期管理</a:t>
            </a:r>
            <a:endParaRPr b="1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getRequestManagerFragment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时先查询当前Activity中有无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FRAGMENT_TAG标签的Fragment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，有则直接返回，无则判断pendingRequestManagerFragments中是否存在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pendingRequestManagerFragments中有则直接返回，pendingRequestManagerFragments中不存在则new一个，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然后放入到pendingRequestManagerFragments中，接着添加到当前Activity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，再给Handler发送一条移除的消息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384900" y="4365300"/>
            <a:ext cx="83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注：对不同的</a:t>
            </a:r>
            <a:r>
              <a:rPr b="1" lang="zh-CN"/>
              <a:t>FragmentActivity</a:t>
            </a:r>
            <a:r>
              <a:rPr lang="zh-CN"/>
              <a:t>、</a:t>
            </a:r>
            <a:r>
              <a:rPr b="1" lang="zh-CN"/>
              <a:t>Fragment</a:t>
            </a:r>
            <a:r>
              <a:rPr lang="zh-CN"/>
              <a:t>以及</a:t>
            </a:r>
            <a:r>
              <a:rPr b="1" lang="zh-CN"/>
              <a:t>不同包下的Activity</a:t>
            </a:r>
            <a:r>
              <a:rPr lang="zh-CN"/>
              <a:t>都提供了相同机制的生命周期管理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51" y="1446225"/>
            <a:ext cx="7605897" cy="354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10" name="Google Shape;310;p4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1" name="Google Shape;311;p4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446225"/>
            <a:ext cx="8839198" cy="3327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18" name="Google Shape;318;p4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Glide页面生命周期传递-RequestManagerFragment的传递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807" y="1446225"/>
            <a:ext cx="6360385" cy="35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Glide页面生命周期实现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Glide页面生命周期</a:t>
            </a:r>
            <a:r>
              <a:rPr lang="zh-CN" sz="1600">
                <a:solidFill>
                  <a:schemeClr val="dk1"/>
                </a:solidFill>
              </a:rPr>
              <a:t>监听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8" name="Google Shape;328;p47"/>
          <p:cNvSpPr txBox="1"/>
          <p:nvPr/>
        </p:nvSpPr>
        <p:spPr>
          <a:xfrm>
            <a:off x="552450" y="1483975"/>
            <a:ext cx="811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RequestManagerFragment类中定义了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RequestManager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与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ActivityFragmentLifecycle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变量，而 RequestManagerFragment则在生命周期回调中调用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ActivityFragmentLifecycle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，从而实现生命周期的绑定。而RequestManager会将本身加入ActivityFragmentLifecycle的观察者列表中，在相应的事件中接收通知并管理Glide请求。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688" y="2530675"/>
            <a:ext cx="5834788" cy="249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Glide内存监测</a:t>
            </a:r>
            <a:endParaRPr/>
          </a:p>
        </p:txBody>
      </p:sp>
      <p:sp>
        <p:nvSpPr>
          <p:cNvPr id="335" name="Google Shape;335;p48"/>
          <p:cNvSpPr txBox="1"/>
          <p:nvPr/>
        </p:nvSpPr>
        <p:spPr>
          <a:xfrm>
            <a:off x="512875" y="862725"/>
            <a:ext cx="8374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Glide在</a:t>
            </a:r>
            <a:r>
              <a:rPr lang="zh-CN" sz="1600">
                <a:solidFill>
                  <a:schemeClr val="dk1"/>
                </a:solidFill>
              </a:rPr>
              <a:t>调用初始化方法initializeGlide时会调用registerComponentCallbacks，进行全局注册，在资源紧张时会执行回调onTrimMemory，完成资源的回收。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50" y="1486500"/>
            <a:ext cx="5190775" cy="341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Glide基础使用</a:t>
            </a:r>
            <a:endParaRPr b="1" sz="1800"/>
          </a:p>
        </p:txBody>
      </p:sp>
      <p:sp>
        <p:nvSpPr>
          <p:cNvPr id="121" name="Google Shape;121;p22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Glide基础使用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54625" y="1724975"/>
            <a:ext cx="371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Glide简介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Glide#with</a:t>
            </a:r>
            <a:r>
              <a:rPr b="1" lang="zh-CN" sz="1500">
                <a:solidFill>
                  <a:srgbClr val="434343"/>
                </a:solidFill>
              </a:rPr>
              <a:t>()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Request</a:t>
            </a:r>
            <a:r>
              <a:rPr b="1" lang="zh-CN" sz="1500">
                <a:solidFill>
                  <a:srgbClr val="434343"/>
                </a:solidFill>
              </a:rPr>
              <a:t>Manager</a:t>
            </a:r>
            <a:r>
              <a:rPr b="1" lang="zh-CN" sz="1500">
                <a:solidFill>
                  <a:srgbClr val="434343"/>
                </a:solidFill>
              </a:rPr>
              <a:t>#load</a:t>
            </a:r>
            <a:r>
              <a:rPr b="1" lang="zh-CN" sz="1500">
                <a:solidFill>
                  <a:srgbClr val="434343"/>
                </a:solidFill>
              </a:rPr>
              <a:t>()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RequestBuilder#into()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</a:t>
            </a:r>
            <a:r>
              <a:rPr lang="zh-CN" sz="1800">
                <a:solidFill>
                  <a:schemeClr val="dk1"/>
                </a:solidFill>
              </a:rPr>
              <a:t>配置项</a:t>
            </a:r>
            <a:endParaRPr b="1" sz="1800"/>
          </a:p>
        </p:txBody>
      </p:sp>
      <p:sp>
        <p:nvSpPr>
          <p:cNvPr id="342" name="Google Shape;342;p49"/>
          <p:cNvSpPr txBox="1"/>
          <p:nvPr/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</a:t>
            </a:r>
            <a:endParaRPr/>
          </a:p>
        </p:txBody>
      </p:sp>
      <p:sp>
        <p:nvSpPr>
          <p:cNvPr id="344" name="Google Shape;344;p49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FFFFFF"/>
                </a:solidFill>
              </a:rPr>
              <a:t> 01</a:t>
            </a:r>
            <a:r>
              <a:rPr b="1" lang="zh-C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5" name="Google Shape;345;p49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Glide</a:t>
            </a:r>
            <a:r>
              <a:rPr b="1" lang="zh-CN" sz="1600">
                <a:solidFill>
                  <a:srgbClr val="FFFFFF"/>
                </a:solidFill>
              </a:rPr>
              <a:t>配置项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4354625" y="2133150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应用程序选项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zh-CN" sz="1500">
                <a:solidFill>
                  <a:srgbClr val="434343"/>
                </a:solidFill>
              </a:rPr>
              <a:t>三方库集成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Glide应用程序选项</a:t>
            </a:r>
            <a:endParaRPr/>
          </a:p>
        </p:txBody>
      </p:sp>
      <p:sp>
        <p:nvSpPr>
          <p:cNvPr id="353" name="Google Shape;353;p50"/>
          <p:cNvSpPr txBox="1"/>
          <p:nvPr/>
        </p:nvSpPr>
        <p:spPr>
          <a:xfrm>
            <a:off x="665275" y="10151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Glide应用程序选项简介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4" name="Google Shape;354;p50"/>
          <p:cNvSpPr txBox="1"/>
          <p:nvPr/>
        </p:nvSpPr>
        <p:spPr>
          <a:xfrm>
            <a:off x="665275" y="1584825"/>
            <a:ext cx="81456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 允许应用通过实现 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AppGlideModule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 来控制 Glide 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内存和磁盘缓存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使用。Glide 会提供对大部分应用程序合理的默认选项，但对于部分应用，可能就需要定制这些值。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注：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在对应用程序选项做任何改变时，需要注意测量其结果，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避免出现性能的倒退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240" y="2805825"/>
            <a:ext cx="7595520" cy="17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0"/>
          <p:cNvSpPr txBox="1"/>
          <p:nvPr/>
        </p:nvSpPr>
        <p:spPr>
          <a:xfrm>
            <a:off x="1116300" y="4695250"/>
            <a:ext cx="69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Glide应用程序选项：</a:t>
            </a:r>
            <a:r>
              <a:rPr lang="zh-CN" u="sng">
                <a:solidFill>
                  <a:schemeClr val="hlink"/>
                </a:solidFill>
                <a:hlinkClick r:id="rId4"/>
              </a:rPr>
              <a:t>https://muyangmin.github.io/glide-docs-cn/doc/configuration.html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Glide应用程序选项</a:t>
            </a:r>
            <a:endParaRPr/>
          </a:p>
        </p:txBody>
      </p:sp>
      <p:sp>
        <p:nvSpPr>
          <p:cNvPr id="362" name="Google Shape;362;p51"/>
          <p:cNvSpPr txBox="1"/>
          <p:nvPr/>
        </p:nvSpPr>
        <p:spPr>
          <a:xfrm>
            <a:off x="384900" y="105427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Glide-APT</a:t>
            </a:r>
            <a:r>
              <a:rPr lang="zh-CN" sz="1600">
                <a:solidFill>
                  <a:schemeClr val="dk1"/>
                </a:solidFill>
              </a:rPr>
              <a:t>工具自动生成GeneratedAppGlideModuleImpl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300" y="1657600"/>
            <a:ext cx="5750473" cy="25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949" y="1876838"/>
            <a:ext cx="2664926" cy="207083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/>
          <p:nvPr/>
        </p:nvSpPr>
        <p:spPr>
          <a:xfrm>
            <a:off x="5566275" y="2779225"/>
            <a:ext cx="751500" cy="37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Glide三方库集成</a:t>
            </a:r>
            <a:endParaRPr/>
          </a:p>
        </p:txBody>
      </p:sp>
      <p:sp>
        <p:nvSpPr>
          <p:cNvPr id="371" name="Google Shape;371;p52"/>
          <p:cNvSpPr txBox="1"/>
          <p:nvPr/>
        </p:nvSpPr>
        <p:spPr>
          <a:xfrm>
            <a:off x="698575" y="3063175"/>
            <a:ext cx="798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在gradle中添加对应集成库的依赖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进行应用程序设置，并确保包含了一个 AppGlideModule 及一个 Glide 的注解处理器的依赖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372" name="Google Shape;372;p52"/>
          <p:cNvSpPr txBox="1"/>
          <p:nvPr/>
        </p:nvSpPr>
        <p:spPr>
          <a:xfrm>
            <a:off x="504175" y="2571750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如何使用集成库？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1411825" y="4011788"/>
            <a:ext cx="60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Glide三方集成库：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https://muyangmin.github.io/glide-docs-cn/int/about.html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618475" y="1169900"/>
            <a:ext cx="814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 提供了集成库支持用于其给你拓展。集成库彼此的大小和应用范畴均有所区别，但大多数做的事情都类似于和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网络库集成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，或者添加新的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解码类型支持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。将这些扩展放到单独的类库中，可以让用户自行选择他们想要的功能，同时通过排除非必需功能来减少 APK 的大小和应用程序占用空间。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Glide V4源码分析</a:t>
            </a:r>
            <a:endParaRPr b="1" sz="1800"/>
          </a:p>
        </p:txBody>
      </p:sp>
      <p:sp>
        <p:nvSpPr>
          <p:cNvPr id="381" name="Google Shape;381;p53"/>
          <p:cNvSpPr txBox="1"/>
          <p:nvPr/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900">
                <a:solidFill>
                  <a:srgbClr val="888888"/>
                </a:solidFill>
              </a:rPr>
              <a:t>‹#›</a:t>
            </a:fld>
            <a:endParaRPr sz="900">
              <a:solidFill>
                <a:srgbClr val="888888"/>
              </a:solidFill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3174275" y="2089094"/>
            <a:ext cx="393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600"/>
              <a:buFont typeface="Arial"/>
              <a:buNone/>
            </a:pPr>
            <a:r>
              <a:rPr b="1" i="0" lang="zh-CN" sz="6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388" name="Google Shape;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921" y="573528"/>
            <a:ext cx="1404160" cy="140415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 txBox="1"/>
          <p:nvPr/>
        </p:nvSpPr>
        <p:spPr>
          <a:xfrm>
            <a:off x="2913598" y="2368375"/>
            <a:ext cx="3316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zh-CN" sz="4000" u="none" cap="none" strike="noStrike">
                <a:solidFill>
                  <a:srgbClr val="535353"/>
                </a:solidFill>
              </a:rPr>
              <a:t>Thank you</a:t>
            </a:r>
            <a:endParaRPr b="1" sz="1100">
              <a:solidFill>
                <a:srgbClr val="535353"/>
              </a:solidFill>
            </a:endParaRPr>
          </a:p>
        </p:txBody>
      </p:sp>
      <p:sp>
        <p:nvSpPr>
          <p:cNvPr id="390" name="Google Shape;390;p54"/>
          <p:cNvSpPr txBox="1"/>
          <p:nvPr/>
        </p:nvSpPr>
        <p:spPr>
          <a:xfrm>
            <a:off x="1085372" y="5561647"/>
            <a:ext cx="6516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Glide基础使用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简介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819650" y="1733100"/>
            <a:ext cx="68922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Glide是一个快速高效的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Android图片加载库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，注重于平滑的滚动。Glide提供了易用的API，高性能、可扩展的图片解码管道（</a:t>
            </a:r>
            <a:r>
              <a:rPr lang="zh-CN">
                <a:solidFill>
                  <a:srgbClr val="333333"/>
                </a:solidFill>
                <a:highlight>
                  <a:srgbClr val="F9F9F9"/>
                </a:highlight>
              </a:rPr>
              <a:t>decode pipeline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），以及自动的资源池技术。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 支持拉取，解码和展示视频快照，图片，和GIF动画。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Glide的Api支持开发者插入和替换成自己喜爱的任何网络库。默认情况下，Glide使用的是一个定制化的</a:t>
            </a:r>
            <a:r>
              <a:rPr b="1" lang="zh-CN">
                <a:solidFill>
                  <a:srgbClr val="333333"/>
                </a:solidFill>
                <a:highlight>
                  <a:srgbClr val="F9F9F9"/>
                </a:highlight>
              </a:rPr>
              <a:t>HttpUrlConnection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，但同时也提供了与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Volley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和</a:t>
            </a:r>
            <a:r>
              <a:rPr b="1" lang="zh-CN">
                <a:solidFill>
                  <a:srgbClr val="333333"/>
                </a:solidFill>
                <a:highlight>
                  <a:srgbClr val="FFFFFF"/>
                </a:highlight>
              </a:rPr>
              <a:t>OkHttp</a:t>
            </a: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快速集成的工具库（自定义Glide配置项）。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497475" y="4329800"/>
            <a:ext cx="60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Glide中文文档：</a:t>
            </a:r>
            <a:r>
              <a:rPr lang="zh-CN" u="sng">
                <a:solidFill>
                  <a:schemeClr val="hlink"/>
                </a:solidFill>
                <a:hlinkClick r:id="rId3"/>
              </a:rPr>
              <a:t>https://muyangmin.github.io/glide-docs-cn/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724250" y="992500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三步走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885175" y="1392700"/>
            <a:ext cx="6692700" cy="12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Glide的最简单的使用方法只需要通过链式写法调用三个方法即可：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with：传入依赖的上下文context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load：传入原始图片地址，此地址可为string、uri等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into：传入需要加载图片的ViewTarget，如ImageView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813" y="2400750"/>
            <a:ext cx="4778368" cy="27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819650" y="2063850"/>
            <a:ext cx="8058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RequestManager：创建RequestBuilder、通过生命周期管理Glide请求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RequestBuilder：用于构建请求，处理资源的设置选项（Request Options）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Request：用于加载资源并置入ViewTarget中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dk1"/>
                </a:solidFill>
              </a:rPr>
              <a:t>Glide</a:t>
            </a:r>
            <a:r>
              <a:rPr lang="zh-CN" sz="1600">
                <a:solidFill>
                  <a:schemeClr val="dk1"/>
                </a:solidFill>
              </a:rPr>
              <a:t>基础使用中相关类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Glide基础使用-Glide#with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552450" y="680275"/>
            <a:ext cx="68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Glide#with方法的本质是传入一个context，并返回一个RequestManager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399" y="998850"/>
            <a:ext cx="6699202" cy="399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Glide基础使用-RequestManager#load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825" y="407125"/>
            <a:ext cx="5729226" cy="459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8800" y="1999950"/>
            <a:ext cx="3561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返回RequestBuilder&lt;Drawable&gt;对象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将load传入的对象作为model，在RequestBuilder创建request时将其作为图片资源传给request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Glide基础使用-RequestBuilder#into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322"/>
            <a:ext cx="5106174" cy="448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4987450" y="2123125"/>
            <a:ext cx="3937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into方法最常见的用法为传入一个ImageView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根据ImageView的显示模式设置options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●"/>
            </a:pPr>
            <a:r>
              <a:rPr lang="zh-CN">
                <a:solidFill>
                  <a:srgbClr val="333333"/>
                </a:solidFill>
                <a:highlight>
                  <a:srgbClr val="FFFFFF"/>
                </a:highlight>
              </a:rPr>
              <a:t>将ImageView转为ViewTarget进行处理</a:t>
            </a:r>
            <a:endParaRPr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