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4307F6-1CF3-4F3B-9F39-66547FDD9971}">
  <a:tblStyle styleId="{C84307F6-1CF3-4F3B-9F39-66547FDD99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85435243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5f85435243_0_2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1a40d772b_2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gc1a40d772b_2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业务特点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1a40d772b_2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gc1a40d772b_2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f0ef6e88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cf0ef6e88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1a40d772b_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c1a40d772b_2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1a40d772b_2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c1a40d772b_2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1a40d772b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gc1a40d772b_2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1a40d772b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gc1a40d772b_2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e97dbe352b93c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g2ee97dbe352b93c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e97dbe352b93c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g2ee97dbe352b93c2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e97dbe352b93c2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2ee97dbe352b93c2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d94036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d94036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cd940367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8c1a446f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c8c1a446f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e97dbe352b93c2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g2ee97dbe352b93c2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7a5f59b2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gc7a5f59b28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从release分支checkout一个临时分支temp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相关同事在temp分支上解决掉冲突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将temp分支合并到各自的feature分支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各自feature分支合并到test分支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e97dbe352b93c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g2ee97dbe352b93c2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9629d08c6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gc9629d08c6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e97dbe352b93c2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g2ee97dbe352b93c2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e97dbe352b93c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g2ee97dbe352b93c2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f585a1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g10f585a10f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e97dbe352b93c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g2ee97dbe352b93c2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7a5f59b2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c7a5f59b28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afb37881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gbafb37881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业务特点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9629d08c6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gc9629d08c6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ee97dbe352b93c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ee97dbe352b93c2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7d5e45dfc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gc7d5e45dfc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ee97dbe352b93c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g2ee97dbe352b93c2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327113600d29bdc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g5327113600d29bdc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327113600d29bdc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g5327113600d29bdc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327113600d29bdc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5327113600d29bdc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327113600d29bdc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5327113600d29bdc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327113600d29bdc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g5327113600d29bdc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业务特点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327113600d29bdc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g5327113600d29bdc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a8ae92c1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ca8ae92c1b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f585a10fb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g10f585a10fb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c4147e5ba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c4147e5ba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7f84b41d2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7f84b41d2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c7f84b41d2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1a40d772b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c1a40d772b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业务特点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5e588fe4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635e588fe4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35e588fe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635e588fe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1a40d772b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c1a40d772b_2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1a40d772b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gc1a40d772b_2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5700" lIns="25700" spcFirstLastPara="1" rIns="25700" wrap="square" tIns="2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334531" y="4811803"/>
            <a:ext cx="180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25700" spcFirstLastPara="1" rIns="25700" wrap="square" tIns="2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9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>
  <p:cSld name="内容与标题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indent="-3810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810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indent="-3810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>
  <p:cSld name="图片与标题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>
  <p:cSld name="标题和竖排文字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>
  <p:cSld name="竖排标题与文本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543675" y="273844"/>
            <a:ext cx="19716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28650" y="273844"/>
            <a:ext cx="58008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幻灯片">
  <p:cSld name="1_标题幻灯片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 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>
  <p:cSld name="比较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629840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 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 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>
  <p:cSld name="内容与标题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indent="-3810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810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indent="-3810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>
  <p:cSld name="图片与标题 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>
  <p:cSld name="标题和竖排文字 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>
  <p:cSld name="竖排标题与文本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6543675" y="273844"/>
            <a:ext cx="19716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628650" y="273844"/>
            <a:ext cx="58008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889166" y="4890817"/>
            <a:ext cx="2844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1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3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11" name="Google Shape;111;p28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">
  <p:cSld name="Content pag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9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29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9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9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-GB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2" name="Google Shape;122;p30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8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0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30"/>
          <p:cNvSpPr txBox="1"/>
          <p:nvPr>
            <p:ph type="title"/>
          </p:nvPr>
        </p:nvSpPr>
        <p:spPr>
          <a:xfrm>
            <a:off x="552450" y="7620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None/>
              <a:defRPr sz="1400"/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552450" y="985967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35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35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35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350"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35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21211" y="4767263"/>
            <a:ext cx="57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889166" y="4890817"/>
            <a:ext cx="2844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Arial"/>
              <a:buNone/>
              <a:defRPr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>
  <p:cSld name="比较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29840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0" y="584574"/>
            <a:ext cx="8972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ape 48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2161" y="169167"/>
            <a:ext cx="300901" cy="30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oogle.com/forms/d/1z2hwXFveoEZQoN4-yIiECnjb79GPC8Cqni61fDSzmO0/edit" TargetMode="External"/><Relationship Id="rId4" Type="http://schemas.openxmlformats.org/officeDocument/2006/relationships/hyperlink" Target="https://docs.google.com/spreadsheets/d/1gn58IQ3cwUDlPAGeTdkpoOBqa5bjn5kSOWQaPB4W-sY/edit#gid=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google.com/document/d/1o27ccGnViFuAQqZbZkjIeVJgDwB12lvxgOjlogu8t7M/edit#heading=h.7xebe4cwqy6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nfluence.shopee.io/pages/viewpage.action?pageId=4673381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idx="4294967295" type="sldNum"/>
          </p:nvPr>
        </p:nvSpPr>
        <p:spPr>
          <a:xfrm>
            <a:off x="8409457" y="4830853"/>
            <a:ext cx="1059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25700" spcFirstLastPara="1" rIns="25700" wrap="square" tIns="2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Calibri"/>
              <a:buNone/>
            </a:pPr>
            <a:fld id="{00000000-1234-1234-1234-123412341234}" type="slidenum">
              <a:rPr lang="en-GB" sz="7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7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1"/>
          <p:cNvSpPr/>
          <p:nvPr/>
        </p:nvSpPr>
        <p:spPr>
          <a:xfrm>
            <a:off x="0" y="4299941"/>
            <a:ext cx="9144000" cy="84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219" id="133" name="Google Shape;1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848" y="833540"/>
            <a:ext cx="1404302" cy="14043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1"/>
          <p:cNvSpPr/>
          <p:nvPr/>
        </p:nvSpPr>
        <p:spPr>
          <a:xfrm>
            <a:off x="537520" y="2378510"/>
            <a:ext cx="80721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icrosoft YaHei"/>
              <a:buNone/>
            </a:pPr>
            <a:r>
              <a:rPr b="1" lang="en-GB" sz="3600">
                <a:latin typeface="Microsoft YaHei"/>
                <a:ea typeface="Microsoft YaHei"/>
                <a:cs typeface="Microsoft YaHei"/>
                <a:sym typeface="Microsoft YaHei"/>
              </a:rPr>
              <a:t>SSC分支管理规范</a:t>
            </a:r>
            <a:endParaRPr b="1" i="0" sz="36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5" name="Google Shape;135;p31"/>
          <p:cNvSpPr/>
          <p:nvPr/>
        </p:nvSpPr>
        <p:spPr>
          <a:xfrm>
            <a:off x="3126450" y="3191080"/>
            <a:ext cx="28911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YaHei"/>
              <a:buNone/>
            </a:pPr>
            <a:r>
              <a:rPr lang="en-GB">
                <a:latin typeface="Microsoft YaHei"/>
                <a:ea typeface="Microsoft YaHei"/>
                <a:cs typeface="Microsoft YaHei"/>
                <a:sym typeface="Microsoft YaHei"/>
              </a:rPr>
              <a:t>课程开发者：Tim.Zhao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YaHei"/>
              <a:buNone/>
            </a:pPr>
            <a:r>
              <a:rPr lang="en-GB">
                <a:latin typeface="Microsoft YaHei"/>
                <a:ea typeface="Microsoft YaHei"/>
                <a:cs typeface="Microsoft YaHei"/>
                <a:sym typeface="Microsoft YaHei"/>
              </a:rPr>
              <a:t>本次讲师：deguang.li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YaHei"/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YaHei"/>
              <a:buNone/>
            </a:pPr>
            <a:r>
              <a:rPr lang="en-GB">
                <a:latin typeface="Microsoft YaHei"/>
                <a:ea typeface="Microsoft YaHei"/>
                <a:cs typeface="Microsoft YaHei"/>
                <a:sym typeface="Microsoft YaHei"/>
              </a:rPr>
              <a:t>2022年1月最新版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/>
          <p:nvPr/>
        </p:nvSpPr>
        <p:spPr>
          <a:xfrm>
            <a:off x="3442127" y="3706600"/>
            <a:ext cx="2362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开卷有益</a:t>
            </a:r>
            <a:endParaRPr b="1" sz="15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3442144" y="1960075"/>
            <a:ext cx="333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分支的</a:t>
            </a: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定义及</a:t>
            </a: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命名规范</a:t>
            </a:r>
            <a:endParaRPr b="1" sz="1500">
              <a:solidFill>
                <a:srgbClr val="99999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8" name="Google Shape;238;p40"/>
          <p:cNvSpPr/>
          <p:nvPr/>
        </p:nvSpPr>
        <p:spPr>
          <a:xfrm>
            <a:off x="3391825" y="2809850"/>
            <a:ext cx="2571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latin typeface="Microsoft YaHei"/>
                <a:ea typeface="Microsoft YaHei"/>
                <a:cs typeface="Microsoft YaHei"/>
                <a:sym typeface="Microsoft YaHei"/>
              </a:rPr>
              <a:t>研发流程中的分支管理</a:t>
            </a:r>
            <a:endParaRPr b="1" i="0" sz="1500" u="none" cap="none" strike="noStrike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39" name="Google Shape;239;p40"/>
          <p:cNvGrpSpPr/>
          <p:nvPr/>
        </p:nvGrpSpPr>
        <p:grpSpPr>
          <a:xfrm>
            <a:off x="128754" y="1792811"/>
            <a:ext cx="2527875" cy="1440225"/>
            <a:chOff x="0" y="0"/>
            <a:chExt cx="3370500" cy="1920300"/>
          </a:xfrm>
        </p:grpSpPr>
        <p:grpSp>
          <p:nvGrpSpPr>
            <p:cNvPr id="240" name="Google Shape;240;p40"/>
            <p:cNvGrpSpPr/>
            <p:nvPr/>
          </p:nvGrpSpPr>
          <p:grpSpPr>
            <a:xfrm>
              <a:off x="0" y="0"/>
              <a:ext cx="3370500" cy="1920300"/>
              <a:chOff x="0" y="0"/>
              <a:chExt cx="3370500" cy="1920300"/>
            </a:xfrm>
          </p:grpSpPr>
          <p:sp>
            <p:nvSpPr>
              <p:cNvPr id="241" name="Google Shape;241;p40"/>
              <p:cNvSpPr/>
              <p:nvPr/>
            </p:nvSpPr>
            <p:spPr>
              <a:xfrm>
                <a:off x="0" y="0"/>
                <a:ext cx="3370500" cy="192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Microsoft YaHei"/>
                  <a:buNone/>
                </a:pPr>
                <a:br>
                  <a:rPr b="1" i="0" lang="en-GB" sz="18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</a:br>
                <a:r>
                  <a:rPr b="1" i="0" lang="en-GB" sz="33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目录</a:t>
                </a:r>
                <a:br>
                  <a:rPr b="1" i="0" lang="en-GB" sz="33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</a:br>
                <a:endParaRPr b="0" i="0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2" name="Google Shape;242;p40"/>
              <p:cNvCxnSpPr/>
              <p:nvPr/>
            </p:nvCxnSpPr>
            <p:spPr>
              <a:xfrm>
                <a:off x="2332464" y="1883423"/>
                <a:ext cx="468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43" name="Google Shape;243;p40"/>
            <p:cNvSpPr/>
            <p:nvPr/>
          </p:nvSpPr>
          <p:spPr>
            <a:xfrm>
              <a:off x="1055391" y="1347768"/>
              <a:ext cx="19179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Microsoft YaHei"/>
                <a:buNone/>
              </a:pPr>
              <a:r>
                <a:rPr b="1" i="0" lang="en-GB" sz="1200" u="none" cap="none" strike="noStrike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CONTENTS</a:t>
              </a:r>
              <a:endParaRPr sz="1100"/>
            </a:p>
          </p:txBody>
        </p:sp>
      </p:grpSp>
      <p:cxnSp>
        <p:nvCxnSpPr>
          <p:cNvPr id="244" name="Google Shape;244;p40"/>
          <p:cNvCxnSpPr/>
          <p:nvPr/>
        </p:nvCxnSpPr>
        <p:spPr>
          <a:xfrm>
            <a:off x="3391825" y="2550970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245" name="Google Shape;245;p40"/>
          <p:cNvCxnSpPr/>
          <p:nvPr/>
        </p:nvCxnSpPr>
        <p:spPr>
          <a:xfrm>
            <a:off x="3449443" y="3461621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246" name="Google Shape;246;p40"/>
          <p:cNvCxnSpPr/>
          <p:nvPr/>
        </p:nvCxnSpPr>
        <p:spPr>
          <a:xfrm>
            <a:off x="3442187" y="4152045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grpSp>
        <p:nvGrpSpPr>
          <p:cNvPr id="247" name="Google Shape;247;p40"/>
          <p:cNvGrpSpPr/>
          <p:nvPr/>
        </p:nvGrpSpPr>
        <p:grpSpPr>
          <a:xfrm>
            <a:off x="2656622" y="1877579"/>
            <a:ext cx="539984" cy="539995"/>
            <a:chOff x="-1" y="-1"/>
            <a:chExt cx="434700" cy="523200"/>
          </a:xfrm>
        </p:grpSpPr>
        <p:sp>
          <p:nvSpPr>
            <p:cNvPr id="248" name="Google Shape;248;p40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 sz="1100"/>
            </a:p>
          </p:txBody>
        </p:sp>
      </p:grpSp>
      <p:grpSp>
        <p:nvGrpSpPr>
          <p:cNvPr id="250" name="Google Shape;250;p40"/>
          <p:cNvGrpSpPr/>
          <p:nvPr/>
        </p:nvGrpSpPr>
        <p:grpSpPr>
          <a:xfrm>
            <a:off x="2656622" y="2725018"/>
            <a:ext cx="539984" cy="539995"/>
            <a:chOff x="-1" y="-1"/>
            <a:chExt cx="434700" cy="523200"/>
          </a:xfrm>
        </p:grpSpPr>
        <p:sp>
          <p:nvSpPr>
            <p:cNvPr id="251" name="Google Shape;251;p40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 b="1" i="0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53" name="Google Shape;253;p40"/>
          <p:cNvGrpSpPr/>
          <p:nvPr/>
        </p:nvGrpSpPr>
        <p:grpSpPr>
          <a:xfrm>
            <a:off x="2656622" y="3586947"/>
            <a:ext cx="539984" cy="539995"/>
            <a:chOff x="-1" y="-1"/>
            <a:chExt cx="434700" cy="523200"/>
          </a:xfrm>
        </p:grpSpPr>
        <p:sp>
          <p:nvSpPr>
            <p:cNvPr id="254" name="Google Shape;254;p40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 b="1" i="0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56" name="Google Shape;256;p40"/>
          <p:cNvGrpSpPr/>
          <p:nvPr/>
        </p:nvGrpSpPr>
        <p:grpSpPr>
          <a:xfrm>
            <a:off x="2656622" y="1030129"/>
            <a:ext cx="539984" cy="539995"/>
            <a:chOff x="-1" y="-1"/>
            <a:chExt cx="434700" cy="523200"/>
          </a:xfrm>
        </p:grpSpPr>
        <p:sp>
          <p:nvSpPr>
            <p:cNvPr id="257" name="Google Shape;257;p40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i="0" lang="en-GB" sz="21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 sz="1100"/>
            </a:p>
          </p:txBody>
        </p:sp>
      </p:grpSp>
      <p:sp>
        <p:nvSpPr>
          <p:cNvPr id="259" name="Google Shape;259;p40"/>
          <p:cNvSpPr/>
          <p:nvPr/>
        </p:nvSpPr>
        <p:spPr>
          <a:xfrm>
            <a:off x="3442144" y="1110300"/>
            <a:ext cx="333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分支管理的意义</a:t>
            </a:r>
            <a:endParaRPr b="1" i="0" sz="1500" u="none" cap="none" strike="noStrike">
              <a:solidFill>
                <a:srgbClr val="99999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60" name="Google Shape;260;p40"/>
          <p:cNvCxnSpPr/>
          <p:nvPr/>
        </p:nvCxnSpPr>
        <p:spPr>
          <a:xfrm>
            <a:off x="3449450" y="1640320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/>
        </p:nvSpPr>
        <p:spPr>
          <a:xfrm>
            <a:off x="484541" y="182880"/>
            <a:ext cx="3300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需求开发-创建分支</a:t>
            </a:r>
            <a:endParaRPr sz="1100"/>
          </a:p>
        </p:txBody>
      </p:sp>
      <p:sp>
        <p:nvSpPr>
          <p:cNvPr id="266" name="Google Shape;266;p41"/>
          <p:cNvSpPr txBox="1"/>
          <p:nvPr/>
        </p:nvSpPr>
        <p:spPr>
          <a:xfrm>
            <a:off x="434250" y="916750"/>
            <a:ext cx="7247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/>
              <a:t>elease分支是基线分支</a:t>
            </a:r>
            <a:endParaRPr sz="1200"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由于我们release分支对应线上（这一点与外界大多不一致，外界大多是master分支），我们平时开发需求、紧急修复都要从基于release分支进行。虽然，我们的master和release大多数时间是一致的，但也有不同的时候，我们统一从release分支拉。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/>
        </p:nvSpPr>
        <p:spPr>
          <a:xfrm>
            <a:off x="484541" y="182880"/>
            <a:ext cx="3300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需求开发-创建分支</a:t>
            </a:r>
            <a:endParaRPr sz="1100"/>
          </a:p>
        </p:txBody>
      </p:sp>
      <p:sp>
        <p:nvSpPr>
          <p:cNvPr id="272" name="Google Shape;272;p42"/>
          <p:cNvSpPr txBox="1"/>
          <p:nvPr/>
        </p:nvSpPr>
        <p:spPr>
          <a:xfrm>
            <a:off x="434250" y="916750"/>
            <a:ext cx="72471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开发分支的创建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接到一个feature的开发，我们需要建立feature的分支，后续的工作都以该分支为基础的。整个工作流以及和Jira对应关系如下所示。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个人开发分支的创建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基于feature分支创建个人开发分支。</a:t>
            </a:r>
            <a:r>
              <a:rPr lang="en-GB" sz="1100">
                <a:solidFill>
                  <a:srgbClr val="FF0000"/>
                </a:solidFill>
              </a:rPr>
              <a:t>注：即使是一个人开发或者只有一个sub-task，也要创建个人分支。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50" y="2963950"/>
            <a:ext cx="6677371" cy="18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484553" y="182875"/>
            <a:ext cx="417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需求开发-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Git与Jira对应关系</a:t>
            </a:r>
            <a:endParaRPr sz="1100"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75" y="648275"/>
            <a:ext cx="5630525" cy="442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/>
        </p:nvSpPr>
        <p:spPr>
          <a:xfrm>
            <a:off x="484541" y="182880"/>
            <a:ext cx="3300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——需求依赖</a:t>
            </a:r>
            <a:endParaRPr sz="1100"/>
          </a:p>
        </p:txBody>
      </p:sp>
      <p:sp>
        <p:nvSpPr>
          <p:cNvPr id="285" name="Google Shape;285;p44"/>
          <p:cNvSpPr txBox="1"/>
          <p:nvPr/>
        </p:nvSpPr>
        <p:spPr>
          <a:xfrm>
            <a:off x="434250" y="916750"/>
            <a:ext cx="7247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需求依赖</a:t>
            </a:r>
            <a:endParaRPr sz="1200"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我们开发的需求依赖了一个没有上线的需求（假设在还在uat），我们依然从release分支切出feature分支，将被依赖的分支合并进来，基于合并后的分支进行开发</a:t>
            </a:r>
            <a:r>
              <a:rPr lang="en-GB" sz="1100">
                <a:solidFill>
                  <a:schemeClr val="dk1"/>
                </a:solidFill>
              </a:rPr>
              <a:t>。</a:t>
            </a:r>
            <a:r>
              <a:rPr b="1" lang="en-GB" sz="1100">
                <a:solidFill>
                  <a:srgbClr val="EE4D2D"/>
                </a:solidFill>
              </a:rPr>
              <a:t>注意：如果被依赖feature有发布或者延期风险，会造成feature不能按时发布，应尽量避免。</a:t>
            </a:r>
            <a:endParaRPr b="1">
              <a:solidFill>
                <a:srgbClr val="EE4D2D"/>
              </a:solidFill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025" y="2545400"/>
            <a:ext cx="51911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/>
        </p:nvSpPr>
        <p:spPr>
          <a:xfrm>
            <a:off x="484541" y="182880"/>
            <a:ext cx="3300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Commit</a:t>
            </a:r>
            <a:endParaRPr sz="1100"/>
          </a:p>
        </p:txBody>
      </p:sp>
      <p:sp>
        <p:nvSpPr>
          <p:cNvPr id="292" name="Google Shape;292;p45"/>
          <p:cNvSpPr txBox="1"/>
          <p:nvPr/>
        </p:nvSpPr>
        <p:spPr>
          <a:xfrm>
            <a:off x="434250" y="916750"/>
            <a:ext cx="7247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创建了分支之后，下一步就是做一些改动。当你添加、编辑或者删除了一个文件，都可以在当前的feature分支上添加一个Commit，这个步骤可以跟踪你的工作进度。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Commit也可以为你的工作创建一个透明的历史记录，这样可以帮助其他人去理解你做了什么、为什么这么做。每一个Commit都应该有一个关联的提交信息，用于描述为什么你做了这个特定的改动。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此外，每个Commit应该是一个拆分的独立单元。这可以帮助你在程序出现bug或者你决定从之前的某个地方重写的时候回滚你的改动。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</a:t>
            </a:r>
            <a:r>
              <a:rPr lang="en-GB" sz="1100">
                <a:solidFill>
                  <a:schemeClr val="dk1"/>
                </a:solidFill>
                <a:highlight>
                  <a:srgbClr val="B7B7B7"/>
                </a:highlight>
              </a:rPr>
              <a:t>$git commit -m “add some logic”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/>
        </p:nvSpPr>
        <p:spPr>
          <a:xfrm>
            <a:off x="484541" y="182880"/>
            <a:ext cx="3300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push到远端</a:t>
            </a:r>
            <a:endParaRPr sz="1100"/>
          </a:p>
        </p:txBody>
      </p:sp>
      <p:sp>
        <p:nvSpPr>
          <p:cNvPr id="298" name="Google Shape;298;p46"/>
          <p:cNvSpPr txBox="1"/>
          <p:nvPr/>
        </p:nvSpPr>
        <p:spPr>
          <a:xfrm>
            <a:off x="434250" y="916750"/>
            <a:ext cx="72471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自己程序写完自测后，可以push到自己的远端分支。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	</a:t>
            </a:r>
            <a:r>
              <a:rPr lang="en-GB" sz="1300">
                <a:solidFill>
                  <a:schemeClr val="dk1"/>
                </a:solidFill>
                <a:highlight>
                  <a:srgbClr val="B7B7B7"/>
                </a:highlight>
              </a:rPr>
              <a:t>git push origin feature/SPLN-1000/{username}-fix-something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4D2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4D2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E4D2D"/>
                </a:solidFill>
              </a:rPr>
              <a:t>禁止force提交代码到远端</a:t>
            </a:r>
            <a:endParaRPr b="1" sz="1800">
              <a:solidFill>
                <a:srgbClr val="EE4D2D"/>
              </a:solidFill>
              <a:highlight>
                <a:srgbClr val="B7B7B7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/>
        </p:nvSpPr>
        <p:spPr>
          <a:xfrm>
            <a:off x="484549" y="182875"/>
            <a:ext cx="5382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需求开发——代码merge request（MR）</a:t>
            </a:r>
            <a:endParaRPr sz="1100"/>
          </a:p>
        </p:txBody>
      </p:sp>
      <p:sp>
        <p:nvSpPr>
          <p:cNvPr id="304" name="Google Shape;304;p47"/>
          <p:cNvSpPr txBox="1"/>
          <p:nvPr/>
        </p:nvSpPr>
        <p:spPr>
          <a:xfrm>
            <a:off x="434250" y="916750"/>
            <a:ext cx="7247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Merger Request</a:t>
            </a:r>
            <a:endParaRPr sz="1200"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Merge Request用来将你的提交合并到主干分支，在合并之前，你的同事可以帮助您code review，并提出更改建议。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当我们的功能开发完成，需要提MR到feature主分支上。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Merge到其他分支的代码，必须是要保证提交的代码是可以运行的。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MR时带上主task的${Jira}，这样就可以关联Git与Jira。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/>
        </p:nvSpPr>
        <p:spPr>
          <a:xfrm>
            <a:off x="484549" y="182875"/>
            <a:ext cx="5382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需求开发——代码merge request（MR）</a:t>
            </a:r>
            <a:endParaRPr sz="1100"/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75" y="1153400"/>
            <a:ext cx="6701701" cy="13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650" y="2468700"/>
            <a:ext cx="4527374" cy="25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冲突的解决</a:t>
            </a:r>
            <a:endParaRPr sz="1100"/>
          </a:p>
        </p:txBody>
      </p:sp>
      <p:sp>
        <p:nvSpPr>
          <p:cNvPr id="317" name="Google Shape;317;p49"/>
          <p:cNvSpPr txBox="1"/>
          <p:nvPr/>
        </p:nvSpPr>
        <p:spPr>
          <a:xfrm>
            <a:off x="434250" y="916750"/>
            <a:ext cx="7247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解决冲突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这个时候能够冲突大多数发生在：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2+个同事一起开发一个需求，两个人代码有冲突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feature分支已经发生变更（比如：release分支发生变更，重新合并到feature分支）没有及时同步。</a:t>
            </a:r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25" y="2363325"/>
            <a:ext cx="472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457285" y="170315"/>
            <a:ext cx="6058500" cy="3168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签到</a:t>
            </a:r>
            <a:endParaRPr/>
          </a:p>
        </p:txBody>
      </p:sp>
      <p:sp>
        <p:nvSpPr>
          <p:cNvPr id="142" name="Google Shape;142;p32"/>
          <p:cNvSpPr txBox="1"/>
          <p:nvPr/>
        </p:nvSpPr>
        <p:spPr>
          <a:xfrm>
            <a:off x="2278638" y="3603950"/>
            <a:ext cx="458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扫码签到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扫码前需先连接公司WiFi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WiFi名称：Shopee_Dev_Office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密码：shopee@2020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92816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需求开发——merge request的code review（CR）</a:t>
            </a:r>
            <a:endParaRPr sz="1100"/>
          </a:p>
        </p:txBody>
      </p:sp>
      <p:sp>
        <p:nvSpPr>
          <p:cNvPr id="324" name="Google Shape;324;p50"/>
          <p:cNvSpPr txBox="1"/>
          <p:nvPr/>
        </p:nvSpPr>
        <p:spPr>
          <a:xfrm>
            <a:off x="434250" y="916750"/>
            <a:ext cx="72471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</a:t>
            </a:r>
            <a:r>
              <a:rPr lang="en-GB"/>
              <a:t>Review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当提交了MR后，就需要CR，可以指定具体模块的Owner或者项目组leader进行。这里也是一个技术交流的地方，大家可以沟通技术和实现。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我们需要在需求开发完成向feature分支发起合并时，进行MR的code review工作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作为code review的人，也要为代码质量负责，不是简简单单的确定“Merge”。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提测</a:t>
            </a:r>
            <a:endParaRPr sz="1100"/>
          </a:p>
        </p:txBody>
      </p:sp>
      <p:sp>
        <p:nvSpPr>
          <p:cNvPr id="330" name="Google Shape;330;p51"/>
          <p:cNvSpPr txBox="1"/>
          <p:nvPr/>
        </p:nvSpPr>
        <p:spPr>
          <a:xfrm>
            <a:off x="434250" y="916750"/>
            <a:ext cx="72471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提测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当功能开发完成后，开发需要完成自测，然后交由QA测试，将feature分支提MR到test分支。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由</a:t>
            </a:r>
            <a:r>
              <a:rPr lang="en-GB" sz="1100">
                <a:solidFill>
                  <a:schemeClr val="dk1"/>
                </a:solidFill>
              </a:rPr>
              <a:t>QA来负责合并，进行集成测试。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如果有冲突，开发需要解决完冲突再次提MR。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00" y="2402050"/>
            <a:ext cx="40576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需求开发——提测</a:t>
            </a:r>
            <a:endParaRPr sz="1100"/>
          </a:p>
        </p:txBody>
      </p:sp>
      <p:sp>
        <p:nvSpPr>
          <p:cNvPr id="337" name="Google Shape;337;p52"/>
          <p:cNvSpPr txBox="1"/>
          <p:nvPr/>
        </p:nvSpPr>
        <p:spPr>
          <a:xfrm>
            <a:off x="434250" y="916750"/>
            <a:ext cx="7247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解决冲突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将feature分支提MR到test分支时候可能会有冲突。如果有冲突，不要在feature分支直接修改，</a:t>
            </a:r>
            <a:r>
              <a:rPr lang="en-GB" sz="1100">
                <a:solidFill>
                  <a:schemeClr val="dk1"/>
                </a:solidFill>
              </a:rPr>
              <a:t>而是要基于release分支修改</a:t>
            </a:r>
            <a:r>
              <a:rPr lang="en-GB" sz="1100">
                <a:solidFill>
                  <a:schemeClr val="dk1"/>
                </a:solidFill>
              </a:rPr>
              <a:t>（</a:t>
            </a:r>
            <a:r>
              <a:rPr lang="en-GB" sz="1100">
                <a:solidFill>
                  <a:schemeClr val="dk1"/>
                </a:solidFill>
              </a:rPr>
              <a:t>原因：test分支上和你冲突的代码不一定会跟你一起发布</a:t>
            </a:r>
            <a:r>
              <a:rPr lang="en-GB" sz="1100">
                <a:solidFill>
                  <a:schemeClr val="dk1"/>
                </a:solidFill>
              </a:rPr>
              <a:t>），参考下面的做法。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25" y="2148250"/>
            <a:ext cx="84391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交付UAT</a:t>
            </a:r>
            <a:endParaRPr sz="1100"/>
          </a:p>
        </p:txBody>
      </p:sp>
      <p:sp>
        <p:nvSpPr>
          <p:cNvPr id="344" name="Google Shape;344;p53"/>
          <p:cNvSpPr txBox="1"/>
          <p:nvPr/>
        </p:nvSpPr>
        <p:spPr>
          <a:xfrm>
            <a:off x="434250" y="916750"/>
            <a:ext cx="72471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交付UAT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当功能QA测试完成后，交由业务进行UAT测试：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目前我们都是按照feature交付UAT，将feature分支提MR到uat分支。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45" name="Google Shape;3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75" y="2119925"/>
            <a:ext cx="40576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</a:t>
            </a:r>
            <a:r>
              <a:rPr b="1" lang="en-GB" sz="2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交付UAT</a:t>
            </a:r>
            <a:endParaRPr sz="1100"/>
          </a:p>
        </p:txBody>
      </p:sp>
      <p:sp>
        <p:nvSpPr>
          <p:cNvPr id="351" name="Google Shape;351;p54"/>
          <p:cNvSpPr txBox="1"/>
          <p:nvPr/>
        </p:nvSpPr>
        <p:spPr>
          <a:xfrm>
            <a:off x="434250" y="916750"/>
            <a:ext cx="72471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解决冲突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将feature分支提MR到</a:t>
            </a:r>
            <a:r>
              <a:rPr lang="en-GB" sz="1100">
                <a:solidFill>
                  <a:schemeClr val="dk1"/>
                </a:solidFill>
              </a:rPr>
              <a:t>uat</a:t>
            </a:r>
            <a:r>
              <a:rPr lang="en-GB" sz="1100">
                <a:solidFill>
                  <a:schemeClr val="dk1"/>
                </a:solidFill>
              </a:rPr>
              <a:t>分支时候可能会有冲突</a:t>
            </a:r>
            <a:r>
              <a:rPr lang="en-GB" sz="1100">
                <a:solidFill>
                  <a:schemeClr val="dk1"/>
                </a:solidFill>
              </a:rPr>
              <a:t>（和提交test分支情况类似）。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如果有冲突，</a:t>
            </a:r>
            <a:r>
              <a:rPr lang="en-GB" sz="1100">
                <a:solidFill>
                  <a:schemeClr val="dk1"/>
                </a:solidFill>
              </a:rPr>
              <a:t>不要在feature分支直接修改，而是要基于release分支修改（原因：UAT分支上和你冲突的代码不一定会跟你一起发布）</a:t>
            </a:r>
            <a:r>
              <a:rPr lang="en-GB" sz="1100">
                <a:solidFill>
                  <a:schemeClr val="dk1"/>
                </a:solidFill>
              </a:rPr>
              <a:t>，参考下面的做法。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54450"/>
            <a:ext cx="84772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QA Testing或者UAT过程的修复bug</a:t>
            </a:r>
            <a:endParaRPr sz="1100"/>
          </a:p>
        </p:txBody>
      </p:sp>
      <p:sp>
        <p:nvSpPr>
          <p:cNvPr id="358" name="Google Shape;358;p55"/>
          <p:cNvSpPr txBox="1"/>
          <p:nvPr/>
        </p:nvSpPr>
        <p:spPr>
          <a:xfrm>
            <a:off x="434250" y="916750"/>
            <a:ext cx="72471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过程bug的修复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Feature提交测试后，QA进行测试会提的testing的bug；交付UAT，业务会提UAT的bug。无论这个bug挂在sub-task还是task下，这些bug的修复的修复流程如下。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50" y="2138450"/>
            <a:ext cx="5214025" cy="27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发布前</a:t>
            </a:r>
            <a:endParaRPr sz="1100"/>
          </a:p>
        </p:txBody>
      </p:sp>
      <p:sp>
        <p:nvSpPr>
          <p:cNvPr id="365" name="Google Shape;365;p56"/>
          <p:cNvSpPr txBox="1"/>
          <p:nvPr/>
        </p:nvSpPr>
        <p:spPr>
          <a:xfrm>
            <a:off x="434250" y="916750"/>
            <a:ext cx="72471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发布过程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根据目前我们目前的研发流程，我们在周版本发布前才能确定要发布的内容，我们才可以说确定了一个版本，我们需要将这些版本的feature做一次合并（解决潜在的冲突），做回归测试，然后打tag再发布。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创建版本（分支）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66" name="Google Shape;3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75" y="2221150"/>
            <a:ext cx="43434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需求开发——发布前</a:t>
            </a:r>
            <a:endParaRPr sz="1100"/>
          </a:p>
        </p:txBody>
      </p:sp>
      <p:sp>
        <p:nvSpPr>
          <p:cNvPr id="372" name="Google Shape;372;p57"/>
          <p:cNvSpPr txBox="1"/>
          <p:nvPr/>
        </p:nvSpPr>
        <p:spPr>
          <a:xfrm>
            <a:off x="434250" y="916750"/>
            <a:ext cx="72471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解决冲突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将feature分支提MR到verison分支时候可能会有冲突，由于这个时候待</a:t>
            </a:r>
            <a:r>
              <a:rPr lang="en-GB" sz="1100">
                <a:solidFill>
                  <a:schemeClr val="dk1"/>
                </a:solidFill>
              </a:rPr>
              <a:t>发布的feature</a:t>
            </a:r>
            <a:r>
              <a:rPr lang="en-GB" sz="1100">
                <a:solidFill>
                  <a:schemeClr val="dk1"/>
                </a:solidFill>
              </a:rPr>
              <a:t>已经确定，所有有冲突需要在feature分支修改进行解决（</a:t>
            </a:r>
            <a:r>
              <a:rPr lang="en-GB" sz="1100">
                <a:solidFill>
                  <a:srgbClr val="FF0000"/>
                </a:solidFill>
              </a:rPr>
              <a:t>和</a:t>
            </a:r>
            <a:r>
              <a:rPr lang="en-GB" sz="1100">
                <a:solidFill>
                  <a:srgbClr val="FF0000"/>
                </a:solidFill>
              </a:rPr>
              <a:t>合入test, uat分支时碰到的冲突解决方法不同</a:t>
            </a:r>
            <a:r>
              <a:rPr lang="en-GB" sz="1100">
                <a:solidFill>
                  <a:schemeClr val="dk1"/>
                </a:solidFill>
              </a:rPr>
              <a:t>）。</a:t>
            </a:r>
            <a:endParaRPr/>
          </a:p>
        </p:txBody>
      </p:sp>
      <p:sp>
        <p:nvSpPr>
          <p:cNvPr id="373" name="Google Shape;373;p57"/>
          <p:cNvSpPr/>
          <p:nvPr/>
        </p:nvSpPr>
        <p:spPr>
          <a:xfrm>
            <a:off x="3246075" y="2221825"/>
            <a:ext cx="2220600" cy="31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</a:t>
            </a:r>
            <a:endParaRPr/>
          </a:p>
        </p:txBody>
      </p:sp>
      <p:sp>
        <p:nvSpPr>
          <p:cNvPr id="374" name="Google Shape;374;p57"/>
          <p:cNvSpPr/>
          <p:nvPr/>
        </p:nvSpPr>
        <p:spPr>
          <a:xfrm>
            <a:off x="484550" y="2221025"/>
            <a:ext cx="17925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feature/SPLN-1001</a:t>
            </a:r>
            <a:endParaRPr/>
          </a:p>
        </p:txBody>
      </p:sp>
      <p:cxnSp>
        <p:nvCxnSpPr>
          <p:cNvPr id="375" name="Google Shape;375;p57"/>
          <p:cNvCxnSpPr>
            <a:stCxn id="374" idx="3"/>
            <a:endCxn id="373" idx="1"/>
          </p:cNvCxnSpPr>
          <p:nvPr/>
        </p:nvCxnSpPr>
        <p:spPr>
          <a:xfrm>
            <a:off x="2277050" y="2378525"/>
            <a:ext cx="9690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57"/>
          <p:cNvSpPr/>
          <p:nvPr/>
        </p:nvSpPr>
        <p:spPr>
          <a:xfrm>
            <a:off x="2648513" y="2261375"/>
            <a:ext cx="226200" cy="234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冲突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7" name="Google Shape;377;p57"/>
          <p:cNvSpPr/>
          <p:nvPr/>
        </p:nvSpPr>
        <p:spPr>
          <a:xfrm>
            <a:off x="1085125" y="2653525"/>
            <a:ext cx="557100" cy="315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57"/>
          <p:cNvCxnSpPr/>
          <p:nvPr/>
        </p:nvCxnSpPr>
        <p:spPr>
          <a:xfrm>
            <a:off x="1359625" y="3086025"/>
            <a:ext cx="8100" cy="5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57"/>
          <p:cNvCxnSpPr/>
          <p:nvPr/>
        </p:nvCxnSpPr>
        <p:spPr>
          <a:xfrm>
            <a:off x="1356625" y="3666375"/>
            <a:ext cx="3068400" cy="1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57"/>
          <p:cNvCxnSpPr/>
          <p:nvPr/>
        </p:nvCxnSpPr>
        <p:spPr>
          <a:xfrm flipH="1" rot="10800000">
            <a:off x="4433022" y="2536825"/>
            <a:ext cx="9900" cy="114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57"/>
          <p:cNvSpPr txBox="1"/>
          <p:nvPr/>
        </p:nvSpPr>
        <p:spPr>
          <a:xfrm>
            <a:off x="2487175" y="1850238"/>
            <a:ext cx="80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1.MR</a:t>
            </a:r>
            <a:endParaRPr sz="1200"/>
          </a:p>
        </p:txBody>
      </p:sp>
      <p:sp>
        <p:nvSpPr>
          <p:cNvPr id="382" name="Google Shape;382;p57"/>
          <p:cNvSpPr txBox="1"/>
          <p:nvPr/>
        </p:nvSpPr>
        <p:spPr>
          <a:xfrm>
            <a:off x="1601850" y="2626375"/>
            <a:ext cx="109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</a:t>
            </a:r>
            <a:r>
              <a:rPr lang="en-GB" sz="1200"/>
              <a:t>.</a:t>
            </a:r>
            <a:r>
              <a:rPr lang="en-GB" sz="1200"/>
              <a:t>解决冲突</a:t>
            </a:r>
            <a:endParaRPr sz="1200"/>
          </a:p>
        </p:txBody>
      </p:sp>
      <p:sp>
        <p:nvSpPr>
          <p:cNvPr id="383" name="Google Shape;383;p57"/>
          <p:cNvSpPr txBox="1"/>
          <p:nvPr/>
        </p:nvSpPr>
        <p:spPr>
          <a:xfrm>
            <a:off x="2357975" y="3313263"/>
            <a:ext cx="80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3</a:t>
            </a:r>
            <a:r>
              <a:rPr lang="en-GB" sz="1200"/>
              <a:t>.MR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需求开发——发布中</a:t>
            </a:r>
            <a:endParaRPr sz="1100"/>
          </a:p>
        </p:txBody>
      </p:sp>
      <p:sp>
        <p:nvSpPr>
          <p:cNvPr id="389" name="Google Shape;389;p58"/>
          <p:cNvSpPr txBox="1"/>
          <p:nvPr/>
        </p:nvSpPr>
        <p:spPr>
          <a:xfrm>
            <a:off x="434250" y="916750"/>
            <a:ext cx="72471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回归测试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verison分支部署在staging环境，QA即可开始回归测试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准备发布（合并版本分支到release分支）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将版本分支提MR到release分支，</a:t>
            </a:r>
            <a:r>
              <a:rPr lang="en-GB" sz="1100">
                <a:solidFill>
                  <a:srgbClr val="FF0000"/>
                </a:solidFill>
              </a:rPr>
              <a:t>记得MR时要带上这次版本所有的Jira号</a:t>
            </a:r>
            <a:endParaRPr sz="1100">
              <a:solidFill>
                <a:srgbClr val="FF0000"/>
              </a:solidFill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根据公司的审计要求，我们发布必须打tag来发布，我们将代码合并到release分支后，打tag就可以了。</a:t>
            </a:r>
            <a:endParaRPr>
              <a:solidFill>
                <a:srgbClr val="434343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B7B7B7"/>
                </a:highlight>
              </a:rPr>
              <a:t>$ git tag tag-20210105-v1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90" name="Google Shape;39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75" y="3200950"/>
            <a:ext cx="40671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需求开发——发布中</a:t>
            </a:r>
            <a:endParaRPr sz="1100"/>
          </a:p>
        </p:txBody>
      </p:sp>
      <p:sp>
        <p:nvSpPr>
          <p:cNvPr id="396" name="Google Shape;396;p59"/>
          <p:cNvSpPr txBox="1"/>
          <p:nvPr/>
        </p:nvSpPr>
        <p:spPr>
          <a:xfrm>
            <a:off x="484550" y="881175"/>
            <a:ext cx="72471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冲突的解决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这个时候如果有冲突，说明在verison分支创建之后，release分支有了更新，这个时候需要：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将release分支合并到该version分支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解决冲突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重新测试该version分支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测试通过后，version分支MR到release分支，进行打tag发布</a:t>
            </a:r>
            <a:endParaRPr sz="11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3442127" y="3706600"/>
            <a:ext cx="2362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开卷有益</a:t>
            </a:r>
            <a:endParaRPr b="1" sz="15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9" name="Google Shape;149;p33"/>
          <p:cNvSpPr/>
          <p:nvPr/>
        </p:nvSpPr>
        <p:spPr>
          <a:xfrm>
            <a:off x="3442144" y="1960075"/>
            <a:ext cx="333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分支的定义及命名规范</a:t>
            </a:r>
            <a:endParaRPr b="1" sz="1500">
              <a:solidFill>
                <a:srgbClr val="99999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0" name="Google Shape;150;p33"/>
          <p:cNvSpPr/>
          <p:nvPr/>
        </p:nvSpPr>
        <p:spPr>
          <a:xfrm>
            <a:off x="3391825" y="2809850"/>
            <a:ext cx="2571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研发流程中的分支管理</a:t>
            </a:r>
            <a:endParaRPr b="1" i="0" sz="1500" u="none" cap="none" strike="noStrike">
              <a:solidFill>
                <a:srgbClr val="99999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51" name="Google Shape;151;p33"/>
          <p:cNvGrpSpPr/>
          <p:nvPr/>
        </p:nvGrpSpPr>
        <p:grpSpPr>
          <a:xfrm>
            <a:off x="128754" y="1792811"/>
            <a:ext cx="2527875" cy="1440225"/>
            <a:chOff x="0" y="0"/>
            <a:chExt cx="3370500" cy="1920300"/>
          </a:xfrm>
        </p:grpSpPr>
        <p:grpSp>
          <p:nvGrpSpPr>
            <p:cNvPr id="152" name="Google Shape;152;p33"/>
            <p:cNvGrpSpPr/>
            <p:nvPr/>
          </p:nvGrpSpPr>
          <p:grpSpPr>
            <a:xfrm>
              <a:off x="0" y="0"/>
              <a:ext cx="3370500" cy="1920300"/>
              <a:chOff x="0" y="0"/>
              <a:chExt cx="3370500" cy="1920300"/>
            </a:xfrm>
          </p:grpSpPr>
          <p:sp>
            <p:nvSpPr>
              <p:cNvPr id="153" name="Google Shape;153;p33"/>
              <p:cNvSpPr/>
              <p:nvPr/>
            </p:nvSpPr>
            <p:spPr>
              <a:xfrm>
                <a:off x="0" y="0"/>
                <a:ext cx="3370500" cy="192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Microsoft YaHei"/>
                  <a:buNone/>
                </a:pPr>
                <a:br>
                  <a:rPr b="1" i="0" lang="en-GB" sz="18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</a:br>
                <a:r>
                  <a:rPr b="1" i="0" lang="en-GB" sz="33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目录</a:t>
                </a:r>
                <a:br>
                  <a:rPr b="1" i="0" lang="en-GB" sz="33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</a:br>
                <a:endParaRPr b="0" i="0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" name="Google Shape;154;p33"/>
              <p:cNvCxnSpPr/>
              <p:nvPr/>
            </p:nvCxnSpPr>
            <p:spPr>
              <a:xfrm>
                <a:off x="2332464" y="1883423"/>
                <a:ext cx="468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55" name="Google Shape;155;p33"/>
            <p:cNvSpPr/>
            <p:nvPr/>
          </p:nvSpPr>
          <p:spPr>
            <a:xfrm>
              <a:off x="1055391" y="1347768"/>
              <a:ext cx="19179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Microsoft YaHei"/>
                <a:buNone/>
              </a:pPr>
              <a:r>
                <a:rPr b="1" i="0" lang="en-GB" sz="1200" u="none" cap="none" strike="noStrike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CONTENTS</a:t>
              </a:r>
              <a:endParaRPr sz="1100"/>
            </a:p>
          </p:txBody>
        </p:sp>
      </p:grpSp>
      <p:cxnSp>
        <p:nvCxnSpPr>
          <p:cNvPr id="156" name="Google Shape;156;p33"/>
          <p:cNvCxnSpPr/>
          <p:nvPr/>
        </p:nvCxnSpPr>
        <p:spPr>
          <a:xfrm>
            <a:off x="3391825" y="2550970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157" name="Google Shape;157;p33"/>
          <p:cNvCxnSpPr/>
          <p:nvPr/>
        </p:nvCxnSpPr>
        <p:spPr>
          <a:xfrm>
            <a:off x="3449443" y="3461621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158" name="Google Shape;158;p33"/>
          <p:cNvCxnSpPr/>
          <p:nvPr/>
        </p:nvCxnSpPr>
        <p:spPr>
          <a:xfrm>
            <a:off x="3442187" y="4152045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grpSp>
        <p:nvGrpSpPr>
          <p:cNvPr id="159" name="Google Shape;159;p33"/>
          <p:cNvGrpSpPr/>
          <p:nvPr/>
        </p:nvGrpSpPr>
        <p:grpSpPr>
          <a:xfrm>
            <a:off x="2656622" y="1877579"/>
            <a:ext cx="539984" cy="539995"/>
            <a:chOff x="-1" y="-1"/>
            <a:chExt cx="434700" cy="523200"/>
          </a:xfrm>
        </p:grpSpPr>
        <p:sp>
          <p:nvSpPr>
            <p:cNvPr id="160" name="Google Shape;160;p33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 sz="1100"/>
            </a:p>
          </p:txBody>
        </p:sp>
      </p:grpSp>
      <p:grpSp>
        <p:nvGrpSpPr>
          <p:cNvPr id="162" name="Google Shape;162;p33"/>
          <p:cNvGrpSpPr/>
          <p:nvPr/>
        </p:nvGrpSpPr>
        <p:grpSpPr>
          <a:xfrm>
            <a:off x="2656622" y="2725018"/>
            <a:ext cx="539984" cy="539995"/>
            <a:chOff x="-1" y="-1"/>
            <a:chExt cx="434700" cy="523200"/>
          </a:xfrm>
        </p:grpSpPr>
        <p:sp>
          <p:nvSpPr>
            <p:cNvPr id="163" name="Google Shape;163;p33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 b="1" i="0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2656622" y="3586947"/>
            <a:ext cx="539984" cy="539995"/>
            <a:chOff x="-1" y="-1"/>
            <a:chExt cx="434700" cy="523200"/>
          </a:xfrm>
        </p:grpSpPr>
        <p:sp>
          <p:nvSpPr>
            <p:cNvPr id="166" name="Google Shape;166;p33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 b="1" i="0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68" name="Google Shape;168;p33"/>
          <p:cNvGrpSpPr/>
          <p:nvPr/>
        </p:nvGrpSpPr>
        <p:grpSpPr>
          <a:xfrm>
            <a:off x="2656622" y="1030129"/>
            <a:ext cx="539984" cy="539995"/>
            <a:chOff x="-1" y="-1"/>
            <a:chExt cx="434700" cy="523200"/>
          </a:xfrm>
        </p:grpSpPr>
        <p:sp>
          <p:nvSpPr>
            <p:cNvPr id="169" name="Google Shape;169;p33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i="0" lang="en-GB" sz="21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 sz="1100"/>
            </a:p>
          </p:txBody>
        </p:sp>
      </p:grpSp>
      <p:sp>
        <p:nvSpPr>
          <p:cNvPr id="171" name="Google Shape;171;p33"/>
          <p:cNvSpPr/>
          <p:nvPr/>
        </p:nvSpPr>
        <p:spPr>
          <a:xfrm>
            <a:off x="3442144" y="1110300"/>
            <a:ext cx="333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SSC分支管理的意义</a:t>
            </a:r>
            <a:endParaRPr b="1" i="0" sz="1500" u="none" cap="none" strike="noStrike">
              <a:solidFill>
                <a:srgbClr val="99999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72" name="Google Shape;172;p33"/>
          <p:cNvCxnSpPr/>
          <p:nvPr/>
        </p:nvCxnSpPr>
        <p:spPr>
          <a:xfrm>
            <a:off x="3449450" y="1640320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需求开发——发布中</a:t>
            </a:r>
            <a:endParaRPr sz="1100"/>
          </a:p>
        </p:txBody>
      </p:sp>
      <p:sp>
        <p:nvSpPr>
          <p:cNvPr id="402" name="Google Shape;402;p60"/>
          <p:cNvSpPr txBox="1"/>
          <p:nvPr/>
        </p:nvSpPr>
        <p:spPr>
          <a:xfrm>
            <a:off x="484550" y="881175"/>
            <a:ext cx="724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03" name="Google Shape;40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7575"/>
            <a:ext cx="8839198" cy="1678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需求开发——发布后</a:t>
            </a:r>
            <a:endParaRPr sz="1100"/>
          </a:p>
        </p:txBody>
      </p:sp>
      <p:sp>
        <p:nvSpPr>
          <p:cNvPr id="409" name="Google Shape;409;p61"/>
          <p:cNvSpPr txBox="1"/>
          <p:nvPr/>
        </p:nvSpPr>
        <p:spPr>
          <a:xfrm>
            <a:off x="434250" y="916750"/>
            <a:ext cx="7247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发布后的处理（基线分支重置）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</a:t>
            </a:r>
            <a:r>
              <a:rPr lang="en-GB" sz="1100">
                <a:solidFill>
                  <a:schemeClr val="dk1"/>
                </a:solidFill>
              </a:rPr>
              <a:t>由于我们的开发分支都是以release为基础的，当一个版本发布后，release分支已经发生改变（当对于当时的开发分支），因此，我们需要将release分支合并到我们现在开发的分支，我们称为基线分支重置。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该过程会由DMS系统的工具来辅助，当release分支变更并且发布到线上：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DMS会提MR到保护分支（test/uat/master)，需要开发进行合并处理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DMS会在客户端githooks做检测，提醒开发人员重置基线分支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feature分支MR到保护分支（test/uat/master)时，提醒开发人员重置基线分支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10" name="Google Shape;41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50" y="2812575"/>
            <a:ext cx="42386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2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需求开发——发布后的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异常</a:t>
            </a:r>
            <a:endParaRPr sz="1100"/>
          </a:p>
        </p:txBody>
      </p:sp>
      <p:sp>
        <p:nvSpPr>
          <p:cNvPr id="416" name="Google Shape;416;p62"/>
          <p:cNvSpPr txBox="1"/>
          <p:nvPr/>
        </p:nvSpPr>
        <p:spPr>
          <a:xfrm>
            <a:off x="434250" y="916750"/>
            <a:ext cx="7247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发布失败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</a:t>
            </a:r>
            <a:r>
              <a:rPr lang="en-GB" sz="1100">
                <a:solidFill>
                  <a:schemeClr val="dk1"/>
                </a:solidFill>
              </a:rPr>
              <a:t>如果发布失败，应用做回滚之后，release代码务必做回滚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发布失败，要周知到所有人：合作方（互相有依赖）、团队（中间可能有人拉了分支），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继续发布：先剔除有bug的分支再做发布，修复有bug的分支后再发布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	</a:t>
            </a:r>
            <a:r>
              <a:rPr b="1" lang="en-GB" sz="1500">
                <a:solidFill>
                  <a:srgbClr val="FF0000"/>
                </a:solidFill>
              </a:rPr>
              <a:t>要保证线上的代码和release分支的代码一致</a:t>
            </a:r>
            <a:endParaRPr b="1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bugfix流程</a:t>
            </a:r>
            <a:endParaRPr sz="1100"/>
          </a:p>
        </p:txBody>
      </p:sp>
      <p:sp>
        <p:nvSpPr>
          <p:cNvPr id="422" name="Google Shape;422;p63"/>
          <p:cNvSpPr txBox="1"/>
          <p:nvPr/>
        </p:nvSpPr>
        <p:spPr>
          <a:xfrm>
            <a:off x="434250" y="916750"/>
            <a:ext cx="7247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bugfix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</a:t>
            </a:r>
            <a:r>
              <a:rPr lang="en-GB" sz="1100">
                <a:solidFill>
                  <a:schemeClr val="dk1"/>
                </a:solidFill>
              </a:rPr>
              <a:t>我们线上（Live）出了bug，我们需要做修复。模式与feature开发基本类似，只是我们分支变为了bugfix来区分我们的内容，后续工作流程和feature开发一致。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23" name="Google Shape;42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00" y="2081500"/>
            <a:ext cx="59436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hot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fix流程</a:t>
            </a:r>
            <a:endParaRPr sz="1100"/>
          </a:p>
        </p:txBody>
      </p:sp>
      <p:sp>
        <p:nvSpPr>
          <p:cNvPr id="429" name="Google Shape;429;p64"/>
          <p:cNvSpPr txBox="1"/>
          <p:nvPr/>
        </p:nvSpPr>
        <p:spPr>
          <a:xfrm>
            <a:off x="434250" y="916750"/>
            <a:ext cx="7247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hot</a:t>
            </a:r>
            <a:r>
              <a:rPr lang="en-GB" sz="1100">
                <a:solidFill>
                  <a:schemeClr val="dk1"/>
                </a:solidFill>
              </a:rPr>
              <a:t>fix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</a:t>
            </a:r>
            <a:r>
              <a:rPr lang="en-GB" sz="1100">
                <a:solidFill>
                  <a:schemeClr val="dk1"/>
                </a:solidFill>
              </a:rPr>
              <a:t>当线上（Live）出了严重的问题，需要紧急修复上线，我们称为hotfix</a:t>
            </a:r>
            <a:r>
              <a:rPr lang="en-GB" sz="1100">
                <a:solidFill>
                  <a:schemeClr val="dk1"/>
                </a:solidFill>
              </a:rPr>
              <a:t>。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-GB" sz="1100">
                <a:solidFill>
                  <a:schemeClr val="dk1"/>
                </a:solidFill>
              </a:rPr>
              <a:t>我们从release拉一个hotfix分支，修改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-GB" sz="1100">
                <a:solidFill>
                  <a:schemeClr val="dk1"/>
                </a:solidFill>
              </a:rPr>
              <a:t>该hotfix分支在staging环境做验证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-GB" sz="1100">
                <a:solidFill>
                  <a:schemeClr val="dk1"/>
                </a:solidFill>
              </a:rPr>
              <a:t>合并到release分支进行发布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30" name="Google Shape;43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50" y="2400750"/>
            <a:ext cx="6329500" cy="25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adhoc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流程</a:t>
            </a:r>
            <a:endParaRPr sz="1100"/>
          </a:p>
        </p:txBody>
      </p:sp>
      <p:sp>
        <p:nvSpPr>
          <p:cNvPr id="436" name="Google Shape;436;p65"/>
          <p:cNvSpPr txBox="1"/>
          <p:nvPr/>
        </p:nvSpPr>
        <p:spPr>
          <a:xfrm>
            <a:off x="434250" y="916750"/>
            <a:ext cx="7247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adhoc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当线上（Live）出了严重的</a:t>
            </a:r>
            <a:r>
              <a:rPr lang="en-GB" sz="1100">
                <a:solidFill>
                  <a:schemeClr val="dk1"/>
                </a:solidFill>
              </a:rPr>
              <a:t>业务</a:t>
            </a:r>
            <a:r>
              <a:rPr lang="en-GB" sz="1100">
                <a:solidFill>
                  <a:schemeClr val="dk1"/>
                </a:solidFill>
              </a:rPr>
              <a:t>问题，</a:t>
            </a:r>
            <a:r>
              <a:rPr lang="en-GB" sz="1100">
                <a:solidFill>
                  <a:schemeClr val="dk1"/>
                </a:solidFill>
              </a:rPr>
              <a:t>需要紧急处理，我们称为adhoc</a:t>
            </a:r>
            <a:r>
              <a:rPr lang="en-GB" sz="1100">
                <a:solidFill>
                  <a:schemeClr val="dk1"/>
                </a:solidFill>
              </a:rPr>
              <a:t>。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-GB" sz="1100">
                <a:solidFill>
                  <a:schemeClr val="dk1"/>
                </a:solidFill>
              </a:rPr>
              <a:t>我们从release拉一个adhoc分支，修改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-GB" sz="1100">
                <a:solidFill>
                  <a:schemeClr val="dk1"/>
                </a:solidFill>
              </a:rPr>
              <a:t>adhoc分支在staging环境做验证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-GB" sz="1100">
                <a:solidFill>
                  <a:schemeClr val="dk1"/>
                </a:solidFill>
              </a:rPr>
              <a:t>合并到release分支进行发布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37" name="Google Shape;43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00" y="2286550"/>
            <a:ext cx="5958675" cy="27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6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冲突的解决</a:t>
            </a:r>
            <a:endParaRPr sz="1100"/>
          </a:p>
        </p:txBody>
      </p:sp>
      <p:sp>
        <p:nvSpPr>
          <p:cNvPr id="443" name="Google Shape;443;p66"/>
          <p:cNvSpPr txBox="1"/>
          <p:nvPr/>
        </p:nvSpPr>
        <p:spPr>
          <a:xfrm>
            <a:off x="434250" y="916750"/>
            <a:ext cx="72471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代码冲突解决原则：</a:t>
            </a:r>
            <a:r>
              <a:rPr lang="en-GB" sz="1100">
                <a:solidFill>
                  <a:schemeClr val="dk1"/>
                </a:solidFill>
              </a:rPr>
              <a:t>找到和你冲突的人去解决，不能单方面臆想解决。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冲突应该越早解决越好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解决代码冲突过程需要注意的是，不能够随意拉取merge的目标分支来解决，需要考虑拉取目标分支的代码是否包含了其他代码，确保只有和你可以一起发布的代码，才可以做拉取操作，常见的比如test、uat（你不能够去拉取test/uat的代码，因为有别的功能代码在里面，你的分支将会被污染）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解决冲突后，需要人工确认是否存在代码错误，有时候一个文件会有多个冲突，容易遗漏，可以使用IDE 或者工具或者git merge 全局看一下是否存在 &lt;&lt;&lt; 这些或者一些代码报错高亮的地方。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解决冲突后代码需要重新跑一下自测/mock测试，毕竟代码变动过的都有可能出错（比如代码覆盖，或者说就消失了）。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冲突不应该是常态的，如果经常出现冲突，要思考几个问题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是否有人分支存在不规范操作，一般这种是大范围的冲突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是否代码文件代码耦合严重，需要做适当的拆分。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7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分支的管理和维护</a:t>
            </a:r>
            <a:endParaRPr sz="1100"/>
          </a:p>
        </p:txBody>
      </p:sp>
      <p:sp>
        <p:nvSpPr>
          <p:cNvPr id="449" name="Google Shape;449;p67"/>
          <p:cNvSpPr txBox="1"/>
          <p:nvPr/>
        </p:nvSpPr>
        <p:spPr>
          <a:xfrm>
            <a:off x="434250" y="916750"/>
            <a:ext cx="7247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对于发到线上的feature、hotfix、adhoc，bugfix分支，我们</a:t>
            </a:r>
            <a:r>
              <a:rPr lang="en-GB" sz="1100">
                <a:solidFill>
                  <a:srgbClr val="FF0000"/>
                </a:solidFill>
              </a:rPr>
              <a:t>3个月</a:t>
            </a:r>
            <a:r>
              <a:rPr lang="en-GB" sz="1100">
                <a:solidFill>
                  <a:schemeClr val="dk1"/>
                </a:solidFill>
              </a:rPr>
              <a:t>定期清理。如果需要保留，可以做成保护分支。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对于发到线上的个人开发分支、版本分支，我们定期</a:t>
            </a:r>
            <a:r>
              <a:rPr lang="en-GB" sz="1100">
                <a:solidFill>
                  <a:srgbClr val="FF0000"/>
                </a:solidFill>
              </a:rPr>
              <a:t>1</a:t>
            </a:r>
            <a:r>
              <a:rPr lang="en-GB" sz="1100">
                <a:solidFill>
                  <a:srgbClr val="FF0000"/>
                </a:solidFill>
              </a:rPr>
              <a:t>个月</a:t>
            </a:r>
            <a:r>
              <a:rPr lang="en-GB" sz="1100">
                <a:solidFill>
                  <a:schemeClr val="dk1"/>
                </a:solidFill>
              </a:rPr>
              <a:t>清理。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对于上线的feature分支，不允许再进行修改。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8"/>
          <p:cNvSpPr/>
          <p:nvPr/>
        </p:nvSpPr>
        <p:spPr>
          <a:xfrm>
            <a:off x="3442127" y="3706600"/>
            <a:ext cx="2362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latin typeface="Microsoft YaHei"/>
                <a:ea typeface="Microsoft YaHei"/>
                <a:cs typeface="Microsoft YaHei"/>
                <a:sym typeface="Microsoft YaHei"/>
              </a:rPr>
              <a:t>开卷有益</a:t>
            </a:r>
            <a:endParaRPr b="1" sz="15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55" name="Google Shape;455;p68"/>
          <p:cNvSpPr/>
          <p:nvPr/>
        </p:nvSpPr>
        <p:spPr>
          <a:xfrm>
            <a:off x="3442144" y="1960075"/>
            <a:ext cx="333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分支的</a:t>
            </a: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定义及</a:t>
            </a: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命名规范</a:t>
            </a:r>
            <a:endParaRPr b="1" sz="1500">
              <a:solidFill>
                <a:srgbClr val="99999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56" name="Google Shape;456;p68"/>
          <p:cNvSpPr/>
          <p:nvPr/>
        </p:nvSpPr>
        <p:spPr>
          <a:xfrm>
            <a:off x="3391825" y="2809850"/>
            <a:ext cx="2571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研发流程中的分支管理</a:t>
            </a:r>
            <a:endParaRPr b="1" i="0" sz="1500" u="none" cap="none" strike="noStrike">
              <a:solidFill>
                <a:srgbClr val="99999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57" name="Google Shape;457;p68"/>
          <p:cNvGrpSpPr/>
          <p:nvPr/>
        </p:nvGrpSpPr>
        <p:grpSpPr>
          <a:xfrm>
            <a:off x="128754" y="1792811"/>
            <a:ext cx="2527875" cy="1440225"/>
            <a:chOff x="0" y="0"/>
            <a:chExt cx="3370500" cy="1920300"/>
          </a:xfrm>
        </p:grpSpPr>
        <p:grpSp>
          <p:nvGrpSpPr>
            <p:cNvPr id="458" name="Google Shape;458;p68"/>
            <p:cNvGrpSpPr/>
            <p:nvPr/>
          </p:nvGrpSpPr>
          <p:grpSpPr>
            <a:xfrm>
              <a:off x="0" y="0"/>
              <a:ext cx="3370500" cy="1920300"/>
              <a:chOff x="0" y="0"/>
              <a:chExt cx="3370500" cy="1920300"/>
            </a:xfrm>
          </p:grpSpPr>
          <p:sp>
            <p:nvSpPr>
              <p:cNvPr id="459" name="Google Shape;459;p68"/>
              <p:cNvSpPr/>
              <p:nvPr/>
            </p:nvSpPr>
            <p:spPr>
              <a:xfrm>
                <a:off x="0" y="0"/>
                <a:ext cx="3370500" cy="192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Microsoft YaHei"/>
                  <a:buNone/>
                </a:pPr>
                <a:br>
                  <a:rPr b="1" i="0" lang="en-GB" sz="18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</a:br>
                <a:r>
                  <a:rPr b="1" i="0" lang="en-GB" sz="33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目录</a:t>
                </a:r>
                <a:br>
                  <a:rPr b="1" i="0" lang="en-GB" sz="33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</a:br>
                <a:endParaRPr b="0" i="0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0" name="Google Shape;460;p68"/>
              <p:cNvCxnSpPr/>
              <p:nvPr/>
            </p:nvCxnSpPr>
            <p:spPr>
              <a:xfrm>
                <a:off x="2332464" y="1883423"/>
                <a:ext cx="468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61" name="Google Shape;461;p68"/>
            <p:cNvSpPr/>
            <p:nvPr/>
          </p:nvSpPr>
          <p:spPr>
            <a:xfrm>
              <a:off x="1055391" y="1347768"/>
              <a:ext cx="19179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Microsoft YaHei"/>
                <a:buNone/>
              </a:pPr>
              <a:r>
                <a:rPr b="1" i="0" lang="en-GB" sz="1200" u="none" cap="none" strike="noStrike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CONTENTS</a:t>
              </a:r>
              <a:endParaRPr sz="1100"/>
            </a:p>
          </p:txBody>
        </p:sp>
      </p:grpSp>
      <p:cxnSp>
        <p:nvCxnSpPr>
          <p:cNvPr id="462" name="Google Shape;462;p68"/>
          <p:cNvCxnSpPr/>
          <p:nvPr/>
        </p:nvCxnSpPr>
        <p:spPr>
          <a:xfrm>
            <a:off x="3391825" y="2550970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463" name="Google Shape;463;p68"/>
          <p:cNvCxnSpPr/>
          <p:nvPr/>
        </p:nvCxnSpPr>
        <p:spPr>
          <a:xfrm>
            <a:off x="3449443" y="3461621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464" name="Google Shape;464;p68"/>
          <p:cNvCxnSpPr/>
          <p:nvPr/>
        </p:nvCxnSpPr>
        <p:spPr>
          <a:xfrm>
            <a:off x="3442187" y="4152045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grpSp>
        <p:nvGrpSpPr>
          <p:cNvPr id="465" name="Google Shape;465;p68"/>
          <p:cNvGrpSpPr/>
          <p:nvPr/>
        </p:nvGrpSpPr>
        <p:grpSpPr>
          <a:xfrm>
            <a:off x="2656622" y="1877579"/>
            <a:ext cx="539984" cy="539995"/>
            <a:chOff x="-1" y="-1"/>
            <a:chExt cx="434700" cy="523200"/>
          </a:xfrm>
        </p:grpSpPr>
        <p:sp>
          <p:nvSpPr>
            <p:cNvPr id="466" name="Google Shape;466;p68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67" name="Google Shape;467;p68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 sz="1100"/>
            </a:p>
          </p:txBody>
        </p:sp>
      </p:grpSp>
      <p:grpSp>
        <p:nvGrpSpPr>
          <p:cNvPr id="468" name="Google Shape;468;p68"/>
          <p:cNvGrpSpPr/>
          <p:nvPr/>
        </p:nvGrpSpPr>
        <p:grpSpPr>
          <a:xfrm>
            <a:off x="2656622" y="2725018"/>
            <a:ext cx="539984" cy="539995"/>
            <a:chOff x="-1" y="-1"/>
            <a:chExt cx="434700" cy="523200"/>
          </a:xfrm>
        </p:grpSpPr>
        <p:sp>
          <p:nvSpPr>
            <p:cNvPr id="469" name="Google Shape;469;p68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70" name="Google Shape;470;p68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 b="1" i="0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71" name="Google Shape;471;p68"/>
          <p:cNvGrpSpPr/>
          <p:nvPr/>
        </p:nvGrpSpPr>
        <p:grpSpPr>
          <a:xfrm>
            <a:off x="2656622" y="3586947"/>
            <a:ext cx="539984" cy="539995"/>
            <a:chOff x="-1" y="-1"/>
            <a:chExt cx="434700" cy="523200"/>
          </a:xfrm>
        </p:grpSpPr>
        <p:sp>
          <p:nvSpPr>
            <p:cNvPr id="472" name="Google Shape;472;p68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73" name="Google Shape;473;p68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 b="1" i="0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74" name="Google Shape;474;p68"/>
          <p:cNvGrpSpPr/>
          <p:nvPr/>
        </p:nvGrpSpPr>
        <p:grpSpPr>
          <a:xfrm>
            <a:off x="2656622" y="1030129"/>
            <a:ext cx="539984" cy="539995"/>
            <a:chOff x="-1" y="-1"/>
            <a:chExt cx="434700" cy="523200"/>
          </a:xfrm>
        </p:grpSpPr>
        <p:sp>
          <p:nvSpPr>
            <p:cNvPr id="475" name="Google Shape;475;p68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76" name="Google Shape;476;p68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i="0" lang="en-GB" sz="21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 sz="1100"/>
            </a:p>
          </p:txBody>
        </p:sp>
      </p:grpSp>
      <p:sp>
        <p:nvSpPr>
          <p:cNvPr id="477" name="Google Shape;477;p68"/>
          <p:cNvSpPr/>
          <p:nvPr/>
        </p:nvSpPr>
        <p:spPr>
          <a:xfrm>
            <a:off x="3442144" y="1110300"/>
            <a:ext cx="333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分支管理的意义</a:t>
            </a:r>
            <a:endParaRPr b="1" i="0" sz="1500" u="none" cap="none" strike="noStrike">
              <a:solidFill>
                <a:srgbClr val="99999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478" name="Google Shape;478;p68"/>
          <p:cNvCxnSpPr/>
          <p:nvPr/>
        </p:nvCxnSpPr>
        <p:spPr>
          <a:xfrm>
            <a:off x="3449450" y="1640320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9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开卷有益</a:t>
            </a:r>
            <a:endParaRPr sz="1100"/>
          </a:p>
        </p:txBody>
      </p:sp>
      <p:sp>
        <p:nvSpPr>
          <p:cNvPr id="484" name="Google Shape;484;p69"/>
          <p:cNvSpPr txBox="1"/>
          <p:nvPr/>
        </p:nvSpPr>
        <p:spPr>
          <a:xfrm>
            <a:off x="434250" y="916750"/>
            <a:ext cx="7247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分支管理规范测验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https://docs.google.com/forms/d/1z2hwXFveoEZQoN4-yIiECnjb79GPC8Cqni61fDSzmO0/edit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一共18个道题，14个单选+判断；4个多选；14*6+4*4=100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历史数据：第一轮考试平均得分 88分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SSC分支管理规范考试题库（试题解析和答案）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https://docs.google.com/spreadsheets/d/1gn58IQ3cwUDlPAGeTdkpoOBqa5bjn5kSOWQaPB4W-sY/edit#gid=0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/>
        </p:nvSpPr>
        <p:spPr>
          <a:xfrm>
            <a:off x="484541" y="182880"/>
            <a:ext cx="322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SSC分支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管理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的</a:t>
            </a: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意义</a:t>
            </a:r>
            <a:endParaRPr sz="1100"/>
          </a:p>
        </p:txBody>
      </p:sp>
      <p:sp>
        <p:nvSpPr>
          <p:cNvPr id="178" name="Google Shape;178;p34"/>
          <p:cNvSpPr txBox="1"/>
          <p:nvPr/>
        </p:nvSpPr>
        <p:spPr>
          <a:xfrm>
            <a:off x="305550" y="712950"/>
            <a:ext cx="8237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SSC研发过程中，分支管理遇到的一些问题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1.分支管理混乱，甚至在一个组内每个Dev的理解不一致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2.分支源头不统一（master和release）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3.分支经常漏合、多合、少合，容易引起问题，这些问题甚至留到线上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4.解决冲突不规范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5.缺乏工具化、自动化、系统化管理我们工作过程，全靠人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6.我们的项目流程的特殊性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7.团队规模的扩大，培训不能起到全部的作用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0"/>
          <p:cNvSpPr txBox="1"/>
          <p:nvPr/>
        </p:nvSpPr>
        <p:spPr>
          <a:xfrm>
            <a:off x="484550" y="182875"/>
            <a:ext cx="696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参考资料</a:t>
            </a:r>
            <a:endParaRPr sz="1100"/>
          </a:p>
        </p:txBody>
      </p:sp>
      <p:sp>
        <p:nvSpPr>
          <p:cNvPr id="490" name="Google Shape;490;p70"/>
          <p:cNvSpPr txBox="1"/>
          <p:nvPr/>
        </p:nvSpPr>
        <p:spPr>
          <a:xfrm>
            <a:off x="434250" y="916750"/>
            <a:ext cx="7247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SSC分支管理规范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https://docs.google.com/document/d/1o27ccGnViFuAQqZbZkjIeVJgDwB12lvxgOjlogu8t7M/edit#heading=h.7xebe4cwqy6l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1"/>
          <p:cNvSpPr txBox="1"/>
          <p:nvPr/>
        </p:nvSpPr>
        <p:spPr>
          <a:xfrm>
            <a:off x="2329050" y="2943875"/>
            <a:ext cx="4485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Q &amp; A</a:t>
            </a:r>
            <a:endParaRPr b="1" sz="33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96" name="Google Shape;496;p71"/>
          <p:cNvGrpSpPr/>
          <p:nvPr/>
        </p:nvGrpSpPr>
        <p:grpSpPr>
          <a:xfrm>
            <a:off x="4229201" y="2240603"/>
            <a:ext cx="685588" cy="495894"/>
            <a:chOff x="2432050" y="2354263"/>
            <a:chExt cx="4975238" cy="3570150"/>
          </a:xfrm>
        </p:grpSpPr>
        <p:sp>
          <p:nvSpPr>
            <p:cNvPr id="497" name="Google Shape;497;p71"/>
            <p:cNvSpPr/>
            <p:nvPr/>
          </p:nvSpPr>
          <p:spPr>
            <a:xfrm>
              <a:off x="3122613" y="2586038"/>
              <a:ext cx="1520700" cy="2025600"/>
            </a:xfrm>
            <a:custGeom>
              <a:rect b="b" l="l" r="r" t="t"/>
              <a:pathLst>
                <a:path extrusionOk="0" h="120000" w="120000">
                  <a:moveTo>
                    <a:pt x="61533" y="0"/>
                  </a:moveTo>
                  <a:lnTo>
                    <a:pt x="66416" y="187"/>
                  </a:lnTo>
                  <a:lnTo>
                    <a:pt x="70985" y="610"/>
                  </a:lnTo>
                  <a:lnTo>
                    <a:pt x="74992" y="1362"/>
                  </a:lnTo>
                  <a:lnTo>
                    <a:pt x="78810" y="2302"/>
                  </a:lnTo>
                  <a:lnTo>
                    <a:pt x="82253" y="3476"/>
                  </a:lnTo>
                  <a:lnTo>
                    <a:pt x="85383" y="4745"/>
                  </a:lnTo>
                  <a:lnTo>
                    <a:pt x="88575" y="6155"/>
                  </a:lnTo>
                  <a:lnTo>
                    <a:pt x="91330" y="7705"/>
                  </a:lnTo>
                  <a:lnTo>
                    <a:pt x="93583" y="9209"/>
                  </a:lnTo>
                  <a:lnTo>
                    <a:pt x="95461" y="10524"/>
                  </a:lnTo>
                  <a:lnTo>
                    <a:pt x="96901" y="11887"/>
                  </a:lnTo>
                  <a:lnTo>
                    <a:pt x="98090" y="12967"/>
                  </a:lnTo>
                  <a:lnTo>
                    <a:pt x="98841" y="13860"/>
                  </a:lnTo>
                  <a:lnTo>
                    <a:pt x="99280" y="14377"/>
                  </a:lnTo>
                  <a:lnTo>
                    <a:pt x="99405" y="14565"/>
                  </a:lnTo>
                  <a:lnTo>
                    <a:pt x="99530" y="14565"/>
                  </a:lnTo>
                  <a:lnTo>
                    <a:pt x="100031" y="14659"/>
                  </a:lnTo>
                  <a:lnTo>
                    <a:pt x="100469" y="14753"/>
                  </a:lnTo>
                  <a:lnTo>
                    <a:pt x="101345" y="14847"/>
                  </a:lnTo>
                  <a:lnTo>
                    <a:pt x="102284" y="15082"/>
                  </a:lnTo>
                  <a:lnTo>
                    <a:pt x="103223" y="15458"/>
                  </a:lnTo>
                  <a:lnTo>
                    <a:pt x="104413" y="15880"/>
                  </a:lnTo>
                  <a:lnTo>
                    <a:pt x="105602" y="16444"/>
                  </a:lnTo>
                  <a:lnTo>
                    <a:pt x="106917" y="17149"/>
                  </a:lnTo>
                  <a:lnTo>
                    <a:pt x="108231" y="18042"/>
                  </a:lnTo>
                  <a:lnTo>
                    <a:pt x="109546" y="19122"/>
                  </a:lnTo>
                  <a:lnTo>
                    <a:pt x="110860" y="20297"/>
                  </a:lnTo>
                  <a:lnTo>
                    <a:pt x="112050" y="21801"/>
                  </a:lnTo>
                  <a:lnTo>
                    <a:pt x="113114" y="23492"/>
                  </a:lnTo>
                  <a:lnTo>
                    <a:pt x="114178" y="25371"/>
                  </a:lnTo>
                  <a:lnTo>
                    <a:pt x="114992" y="27627"/>
                  </a:lnTo>
                  <a:lnTo>
                    <a:pt x="115743" y="30023"/>
                  </a:lnTo>
                  <a:lnTo>
                    <a:pt x="116181" y="32795"/>
                  </a:lnTo>
                  <a:lnTo>
                    <a:pt x="116557" y="35802"/>
                  </a:lnTo>
                  <a:lnTo>
                    <a:pt x="116557" y="39232"/>
                  </a:lnTo>
                  <a:lnTo>
                    <a:pt x="116306" y="42991"/>
                  </a:lnTo>
                  <a:lnTo>
                    <a:pt x="115868" y="47079"/>
                  </a:lnTo>
                  <a:lnTo>
                    <a:pt x="114866" y="51542"/>
                  </a:lnTo>
                  <a:lnTo>
                    <a:pt x="114053" y="54314"/>
                  </a:lnTo>
                  <a:lnTo>
                    <a:pt x="112989" y="57180"/>
                  </a:lnTo>
                  <a:lnTo>
                    <a:pt x="114053" y="57180"/>
                  </a:lnTo>
                  <a:lnTo>
                    <a:pt x="115117" y="57180"/>
                  </a:lnTo>
                  <a:lnTo>
                    <a:pt x="116181" y="57462"/>
                  </a:lnTo>
                  <a:lnTo>
                    <a:pt x="117183" y="57791"/>
                  </a:lnTo>
                  <a:lnTo>
                    <a:pt x="117996" y="58355"/>
                  </a:lnTo>
                  <a:lnTo>
                    <a:pt x="118810" y="59154"/>
                  </a:lnTo>
                  <a:lnTo>
                    <a:pt x="119436" y="60140"/>
                  </a:lnTo>
                  <a:lnTo>
                    <a:pt x="119749" y="61362"/>
                  </a:lnTo>
                  <a:lnTo>
                    <a:pt x="120000" y="62960"/>
                  </a:lnTo>
                  <a:lnTo>
                    <a:pt x="119874" y="64839"/>
                  </a:lnTo>
                  <a:lnTo>
                    <a:pt x="119561" y="67094"/>
                  </a:lnTo>
                  <a:lnTo>
                    <a:pt x="118935" y="69678"/>
                  </a:lnTo>
                  <a:lnTo>
                    <a:pt x="117871" y="72638"/>
                  </a:lnTo>
                  <a:lnTo>
                    <a:pt x="116431" y="76115"/>
                  </a:lnTo>
                  <a:lnTo>
                    <a:pt x="115117" y="78888"/>
                  </a:lnTo>
                  <a:lnTo>
                    <a:pt x="113677" y="81096"/>
                  </a:lnTo>
                  <a:lnTo>
                    <a:pt x="112363" y="82928"/>
                  </a:lnTo>
                  <a:lnTo>
                    <a:pt x="111173" y="84150"/>
                  </a:lnTo>
                  <a:lnTo>
                    <a:pt x="109984" y="84949"/>
                  </a:lnTo>
                  <a:lnTo>
                    <a:pt x="108920" y="85512"/>
                  </a:lnTo>
                  <a:lnTo>
                    <a:pt x="107856" y="85653"/>
                  </a:lnTo>
                  <a:lnTo>
                    <a:pt x="107042" y="88707"/>
                  </a:lnTo>
                  <a:lnTo>
                    <a:pt x="105852" y="91949"/>
                  </a:lnTo>
                  <a:lnTo>
                    <a:pt x="104162" y="95050"/>
                  </a:lnTo>
                  <a:lnTo>
                    <a:pt x="102159" y="98292"/>
                  </a:lnTo>
                  <a:lnTo>
                    <a:pt x="99655" y="101393"/>
                  </a:lnTo>
                  <a:lnTo>
                    <a:pt x="96901" y="104447"/>
                  </a:lnTo>
                  <a:lnTo>
                    <a:pt x="93708" y="107314"/>
                  </a:lnTo>
                  <a:lnTo>
                    <a:pt x="90140" y="110086"/>
                  </a:lnTo>
                  <a:lnTo>
                    <a:pt x="86322" y="112576"/>
                  </a:lnTo>
                  <a:lnTo>
                    <a:pt x="82128" y="114784"/>
                  </a:lnTo>
                  <a:lnTo>
                    <a:pt x="77621" y="116664"/>
                  </a:lnTo>
                  <a:lnTo>
                    <a:pt x="72738" y="118261"/>
                  </a:lnTo>
                  <a:lnTo>
                    <a:pt x="68607" y="119154"/>
                  </a:lnTo>
                  <a:lnTo>
                    <a:pt x="64287" y="119812"/>
                  </a:lnTo>
                  <a:lnTo>
                    <a:pt x="59906" y="120000"/>
                  </a:lnTo>
                  <a:lnTo>
                    <a:pt x="55586" y="119812"/>
                  </a:lnTo>
                  <a:lnTo>
                    <a:pt x="51330" y="119154"/>
                  </a:lnTo>
                  <a:lnTo>
                    <a:pt x="47136" y="118261"/>
                  </a:lnTo>
                  <a:lnTo>
                    <a:pt x="42128" y="116758"/>
                  </a:lnTo>
                  <a:lnTo>
                    <a:pt x="37621" y="114878"/>
                  </a:lnTo>
                  <a:lnTo>
                    <a:pt x="33489" y="112670"/>
                  </a:lnTo>
                  <a:lnTo>
                    <a:pt x="29546" y="110133"/>
                  </a:lnTo>
                  <a:lnTo>
                    <a:pt x="26103" y="107361"/>
                  </a:lnTo>
                  <a:lnTo>
                    <a:pt x="22848" y="104541"/>
                  </a:lnTo>
                  <a:lnTo>
                    <a:pt x="20156" y="101487"/>
                  </a:lnTo>
                  <a:lnTo>
                    <a:pt x="17777" y="98339"/>
                  </a:lnTo>
                  <a:lnTo>
                    <a:pt x="15712" y="95144"/>
                  </a:lnTo>
                  <a:lnTo>
                    <a:pt x="14147" y="91949"/>
                  </a:lnTo>
                  <a:lnTo>
                    <a:pt x="12895" y="88801"/>
                  </a:lnTo>
                  <a:lnTo>
                    <a:pt x="12018" y="85747"/>
                  </a:lnTo>
                  <a:lnTo>
                    <a:pt x="11079" y="85606"/>
                  </a:lnTo>
                  <a:lnTo>
                    <a:pt x="9890" y="85043"/>
                  </a:lnTo>
                  <a:lnTo>
                    <a:pt x="8701" y="84244"/>
                  </a:lnTo>
                  <a:lnTo>
                    <a:pt x="7511" y="82975"/>
                  </a:lnTo>
                  <a:lnTo>
                    <a:pt x="6197" y="81190"/>
                  </a:lnTo>
                  <a:lnTo>
                    <a:pt x="4882" y="78981"/>
                  </a:lnTo>
                  <a:lnTo>
                    <a:pt x="3568" y="76115"/>
                  </a:lnTo>
                  <a:lnTo>
                    <a:pt x="2128" y="72638"/>
                  </a:lnTo>
                  <a:lnTo>
                    <a:pt x="1064" y="69678"/>
                  </a:lnTo>
                  <a:lnTo>
                    <a:pt x="500" y="67094"/>
                  </a:lnTo>
                  <a:lnTo>
                    <a:pt x="125" y="64839"/>
                  </a:lnTo>
                  <a:lnTo>
                    <a:pt x="0" y="62960"/>
                  </a:lnTo>
                  <a:lnTo>
                    <a:pt x="250" y="61456"/>
                  </a:lnTo>
                  <a:lnTo>
                    <a:pt x="625" y="60140"/>
                  </a:lnTo>
                  <a:lnTo>
                    <a:pt x="1189" y="59154"/>
                  </a:lnTo>
                  <a:lnTo>
                    <a:pt x="2003" y="58449"/>
                  </a:lnTo>
                  <a:lnTo>
                    <a:pt x="2879" y="57791"/>
                  </a:lnTo>
                  <a:lnTo>
                    <a:pt x="3943" y="57462"/>
                  </a:lnTo>
                  <a:lnTo>
                    <a:pt x="4882" y="57274"/>
                  </a:lnTo>
                  <a:lnTo>
                    <a:pt x="5946" y="57180"/>
                  </a:lnTo>
                  <a:lnTo>
                    <a:pt x="7136" y="57180"/>
                  </a:lnTo>
                  <a:lnTo>
                    <a:pt x="5946" y="54314"/>
                  </a:lnTo>
                  <a:lnTo>
                    <a:pt x="5133" y="51542"/>
                  </a:lnTo>
                  <a:lnTo>
                    <a:pt x="4319" y="47689"/>
                  </a:lnTo>
                  <a:lnTo>
                    <a:pt x="3818" y="43931"/>
                  </a:lnTo>
                  <a:lnTo>
                    <a:pt x="3693" y="40360"/>
                  </a:lnTo>
                  <a:lnTo>
                    <a:pt x="4068" y="36789"/>
                  </a:lnTo>
                  <a:lnTo>
                    <a:pt x="5007" y="33312"/>
                  </a:lnTo>
                  <a:lnTo>
                    <a:pt x="6447" y="29647"/>
                  </a:lnTo>
                  <a:lnTo>
                    <a:pt x="8325" y="26170"/>
                  </a:lnTo>
                  <a:lnTo>
                    <a:pt x="10579" y="22975"/>
                  </a:lnTo>
                  <a:lnTo>
                    <a:pt x="13208" y="20015"/>
                  </a:lnTo>
                  <a:lnTo>
                    <a:pt x="16087" y="17243"/>
                  </a:lnTo>
                  <a:lnTo>
                    <a:pt x="19154" y="14753"/>
                  </a:lnTo>
                  <a:lnTo>
                    <a:pt x="23223" y="11793"/>
                  </a:lnTo>
                  <a:lnTo>
                    <a:pt x="27605" y="9021"/>
                  </a:lnTo>
                  <a:lnTo>
                    <a:pt x="32175" y="6624"/>
                  </a:lnTo>
                  <a:lnTo>
                    <a:pt x="36056" y="4745"/>
                  </a:lnTo>
                  <a:lnTo>
                    <a:pt x="40375" y="3148"/>
                  </a:lnTo>
                  <a:lnTo>
                    <a:pt x="44882" y="1785"/>
                  </a:lnTo>
                  <a:lnTo>
                    <a:pt x="48575" y="986"/>
                  </a:lnTo>
                  <a:lnTo>
                    <a:pt x="52394" y="469"/>
                  </a:lnTo>
                  <a:lnTo>
                    <a:pt x="56463" y="187"/>
                  </a:lnTo>
                  <a:lnTo>
                    <a:pt x="6153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71"/>
            <p:cNvSpPr/>
            <p:nvPr/>
          </p:nvSpPr>
          <p:spPr>
            <a:xfrm>
              <a:off x="2432050" y="4583113"/>
              <a:ext cx="2906700" cy="1341300"/>
            </a:xfrm>
            <a:custGeom>
              <a:rect b="b" l="l" r="r" t="t"/>
              <a:pathLst>
                <a:path extrusionOk="0" h="120000" w="120000">
                  <a:moveTo>
                    <a:pt x="38972" y="0"/>
                  </a:moveTo>
                  <a:lnTo>
                    <a:pt x="50183" y="77350"/>
                  </a:lnTo>
                  <a:lnTo>
                    <a:pt x="51756" y="87995"/>
                  </a:lnTo>
                  <a:lnTo>
                    <a:pt x="56804" y="56842"/>
                  </a:lnTo>
                  <a:lnTo>
                    <a:pt x="55361" y="52229"/>
                  </a:lnTo>
                  <a:lnTo>
                    <a:pt x="54181" y="48042"/>
                  </a:lnTo>
                  <a:lnTo>
                    <a:pt x="53296" y="44281"/>
                  </a:lnTo>
                  <a:lnTo>
                    <a:pt x="52674" y="40804"/>
                  </a:lnTo>
                  <a:lnTo>
                    <a:pt x="52248" y="37681"/>
                  </a:lnTo>
                  <a:lnTo>
                    <a:pt x="51985" y="34985"/>
                  </a:lnTo>
                  <a:lnTo>
                    <a:pt x="51920" y="32572"/>
                  </a:lnTo>
                  <a:lnTo>
                    <a:pt x="52051" y="30230"/>
                  </a:lnTo>
                  <a:lnTo>
                    <a:pt x="52313" y="28385"/>
                  </a:lnTo>
                  <a:lnTo>
                    <a:pt x="52674" y="26753"/>
                  </a:lnTo>
                  <a:lnTo>
                    <a:pt x="53165" y="25263"/>
                  </a:lnTo>
                  <a:lnTo>
                    <a:pt x="53723" y="24056"/>
                  </a:lnTo>
                  <a:lnTo>
                    <a:pt x="54345" y="23134"/>
                  </a:lnTo>
                  <a:lnTo>
                    <a:pt x="55034" y="22282"/>
                  </a:lnTo>
                  <a:lnTo>
                    <a:pt x="55722" y="21643"/>
                  </a:lnTo>
                  <a:lnTo>
                    <a:pt x="56476" y="21076"/>
                  </a:lnTo>
                  <a:lnTo>
                    <a:pt x="57164" y="20650"/>
                  </a:lnTo>
                  <a:lnTo>
                    <a:pt x="57853" y="20437"/>
                  </a:lnTo>
                  <a:lnTo>
                    <a:pt x="58475" y="20295"/>
                  </a:lnTo>
                  <a:lnTo>
                    <a:pt x="59033" y="20153"/>
                  </a:lnTo>
                  <a:lnTo>
                    <a:pt x="59524" y="20153"/>
                  </a:lnTo>
                  <a:lnTo>
                    <a:pt x="59852" y="20011"/>
                  </a:lnTo>
                  <a:lnTo>
                    <a:pt x="60016" y="20011"/>
                  </a:lnTo>
                  <a:lnTo>
                    <a:pt x="60409" y="20153"/>
                  </a:lnTo>
                  <a:lnTo>
                    <a:pt x="60835" y="20153"/>
                  </a:lnTo>
                  <a:lnTo>
                    <a:pt x="61393" y="20295"/>
                  </a:lnTo>
                  <a:lnTo>
                    <a:pt x="62015" y="20437"/>
                  </a:lnTo>
                  <a:lnTo>
                    <a:pt x="62704" y="20650"/>
                  </a:lnTo>
                  <a:lnTo>
                    <a:pt x="63392" y="21076"/>
                  </a:lnTo>
                  <a:lnTo>
                    <a:pt x="64146" y="21643"/>
                  </a:lnTo>
                  <a:lnTo>
                    <a:pt x="64834" y="22282"/>
                  </a:lnTo>
                  <a:lnTo>
                    <a:pt x="65523" y="23134"/>
                  </a:lnTo>
                  <a:lnTo>
                    <a:pt x="66211" y="24056"/>
                  </a:lnTo>
                  <a:lnTo>
                    <a:pt x="66768" y="25263"/>
                  </a:lnTo>
                  <a:lnTo>
                    <a:pt x="67194" y="26753"/>
                  </a:lnTo>
                  <a:lnTo>
                    <a:pt x="67620" y="28385"/>
                  </a:lnTo>
                  <a:lnTo>
                    <a:pt x="67883" y="30230"/>
                  </a:lnTo>
                  <a:lnTo>
                    <a:pt x="67948" y="32430"/>
                  </a:lnTo>
                  <a:lnTo>
                    <a:pt x="67948" y="34985"/>
                  </a:lnTo>
                  <a:lnTo>
                    <a:pt x="67686" y="37681"/>
                  </a:lnTo>
                  <a:lnTo>
                    <a:pt x="67260" y="40804"/>
                  </a:lnTo>
                  <a:lnTo>
                    <a:pt x="66571" y="44281"/>
                  </a:lnTo>
                  <a:lnTo>
                    <a:pt x="65719" y="48042"/>
                  </a:lnTo>
                  <a:lnTo>
                    <a:pt x="64506" y="52229"/>
                  </a:lnTo>
                  <a:lnTo>
                    <a:pt x="63097" y="56842"/>
                  </a:lnTo>
                  <a:lnTo>
                    <a:pt x="68210" y="87995"/>
                  </a:lnTo>
                  <a:lnTo>
                    <a:pt x="69751" y="77350"/>
                  </a:lnTo>
                  <a:lnTo>
                    <a:pt x="81027" y="0"/>
                  </a:lnTo>
                  <a:lnTo>
                    <a:pt x="81158" y="141"/>
                  </a:lnTo>
                  <a:lnTo>
                    <a:pt x="81551" y="709"/>
                  </a:lnTo>
                  <a:lnTo>
                    <a:pt x="82207" y="1490"/>
                  </a:lnTo>
                  <a:lnTo>
                    <a:pt x="83092" y="2696"/>
                  </a:lnTo>
                  <a:lnTo>
                    <a:pt x="84272" y="4186"/>
                  </a:lnTo>
                  <a:lnTo>
                    <a:pt x="85648" y="5819"/>
                  </a:lnTo>
                  <a:lnTo>
                    <a:pt x="87287" y="7735"/>
                  </a:lnTo>
                  <a:lnTo>
                    <a:pt x="89090" y="9722"/>
                  </a:lnTo>
                  <a:lnTo>
                    <a:pt x="91122" y="12063"/>
                  </a:lnTo>
                  <a:lnTo>
                    <a:pt x="93449" y="14334"/>
                  </a:lnTo>
                  <a:lnTo>
                    <a:pt x="95940" y="16747"/>
                  </a:lnTo>
                  <a:lnTo>
                    <a:pt x="98563" y="19302"/>
                  </a:lnTo>
                  <a:lnTo>
                    <a:pt x="101414" y="21856"/>
                  </a:lnTo>
                  <a:lnTo>
                    <a:pt x="104463" y="24482"/>
                  </a:lnTo>
                  <a:lnTo>
                    <a:pt x="107019" y="26753"/>
                  </a:lnTo>
                  <a:lnTo>
                    <a:pt x="109281" y="29308"/>
                  </a:lnTo>
                  <a:lnTo>
                    <a:pt x="111215" y="32288"/>
                  </a:lnTo>
                  <a:lnTo>
                    <a:pt x="112952" y="35552"/>
                  </a:lnTo>
                  <a:lnTo>
                    <a:pt x="114394" y="39030"/>
                  </a:lnTo>
                  <a:lnTo>
                    <a:pt x="115640" y="42933"/>
                  </a:lnTo>
                  <a:lnTo>
                    <a:pt x="116623" y="47120"/>
                  </a:lnTo>
                  <a:lnTo>
                    <a:pt x="117508" y="51874"/>
                  </a:lnTo>
                  <a:lnTo>
                    <a:pt x="118197" y="56842"/>
                  </a:lnTo>
                  <a:lnTo>
                    <a:pt x="118688" y="62093"/>
                  </a:lnTo>
                  <a:lnTo>
                    <a:pt x="119114" y="67912"/>
                  </a:lnTo>
                  <a:lnTo>
                    <a:pt x="119442" y="74086"/>
                  </a:lnTo>
                  <a:lnTo>
                    <a:pt x="119639" y="80615"/>
                  </a:lnTo>
                  <a:lnTo>
                    <a:pt x="119737" y="87569"/>
                  </a:lnTo>
                  <a:lnTo>
                    <a:pt x="119868" y="95020"/>
                  </a:lnTo>
                  <a:lnTo>
                    <a:pt x="119868" y="102826"/>
                  </a:lnTo>
                  <a:lnTo>
                    <a:pt x="119934" y="1112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65" y="111200"/>
                  </a:lnTo>
                  <a:lnTo>
                    <a:pt x="65" y="102826"/>
                  </a:lnTo>
                  <a:lnTo>
                    <a:pt x="131" y="95020"/>
                  </a:lnTo>
                  <a:lnTo>
                    <a:pt x="262" y="87569"/>
                  </a:lnTo>
                  <a:lnTo>
                    <a:pt x="360" y="80615"/>
                  </a:lnTo>
                  <a:lnTo>
                    <a:pt x="557" y="74086"/>
                  </a:lnTo>
                  <a:lnTo>
                    <a:pt x="885" y="67912"/>
                  </a:lnTo>
                  <a:lnTo>
                    <a:pt x="1245" y="62093"/>
                  </a:lnTo>
                  <a:lnTo>
                    <a:pt x="1802" y="56842"/>
                  </a:lnTo>
                  <a:lnTo>
                    <a:pt x="2491" y="51874"/>
                  </a:lnTo>
                  <a:lnTo>
                    <a:pt x="3376" y="47120"/>
                  </a:lnTo>
                  <a:lnTo>
                    <a:pt x="4359" y="42933"/>
                  </a:lnTo>
                  <a:lnTo>
                    <a:pt x="5605" y="39030"/>
                  </a:lnTo>
                  <a:lnTo>
                    <a:pt x="7047" y="35552"/>
                  </a:lnTo>
                  <a:lnTo>
                    <a:pt x="8718" y="32288"/>
                  </a:lnTo>
                  <a:lnTo>
                    <a:pt x="10718" y="29308"/>
                  </a:lnTo>
                  <a:lnTo>
                    <a:pt x="12980" y="26753"/>
                  </a:lnTo>
                  <a:lnTo>
                    <a:pt x="15536" y="24482"/>
                  </a:lnTo>
                  <a:lnTo>
                    <a:pt x="18585" y="21856"/>
                  </a:lnTo>
                  <a:lnTo>
                    <a:pt x="21436" y="19302"/>
                  </a:lnTo>
                  <a:lnTo>
                    <a:pt x="24124" y="16747"/>
                  </a:lnTo>
                  <a:lnTo>
                    <a:pt x="26550" y="14334"/>
                  </a:lnTo>
                  <a:lnTo>
                    <a:pt x="28877" y="12063"/>
                  </a:lnTo>
                  <a:lnTo>
                    <a:pt x="30909" y="9722"/>
                  </a:lnTo>
                  <a:lnTo>
                    <a:pt x="32712" y="7735"/>
                  </a:lnTo>
                  <a:lnTo>
                    <a:pt x="34351" y="5819"/>
                  </a:lnTo>
                  <a:lnTo>
                    <a:pt x="35727" y="4186"/>
                  </a:lnTo>
                  <a:lnTo>
                    <a:pt x="36907" y="2696"/>
                  </a:lnTo>
                  <a:lnTo>
                    <a:pt x="37792" y="1490"/>
                  </a:lnTo>
                  <a:lnTo>
                    <a:pt x="38415" y="709"/>
                  </a:lnTo>
                  <a:lnTo>
                    <a:pt x="38841" y="141"/>
                  </a:lnTo>
                  <a:lnTo>
                    <a:pt x="3897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1"/>
            <p:cNvSpPr/>
            <p:nvPr/>
          </p:nvSpPr>
          <p:spPr>
            <a:xfrm>
              <a:off x="4606925" y="3260725"/>
              <a:ext cx="1335000" cy="1314300"/>
            </a:xfrm>
            <a:custGeom>
              <a:rect b="b" l="l" r="r" t="t"/>
              <a:pathLst>
                <a:path extrusionOk="0" h="120000" w="120000">
                  <a:moveTo>
                    <a:pt x="82093" y="0"/>
                  </a:moveTo>
                  <a:lnTo>
                    <a:pt x="89875" y="434"/>
                  </a:lnTo>
                  <a:lnTo>
                    <a:pt x="97584" y="1376"/>
                  </a:lnTo>
                  <a:lnTo>
                    <a:pt x="105151" y="3188"/>
                  </a:lnTo>
                  <a:lnTo>
                    <a:pt x="112647" y="5652"/>
                  </a:lnTo>
                  <a:lnTo>
                    <a:pt x="119999" y="8840"/>
                  </a:lnTo>
                  <a:lnTo>
                    <a:pt x="96799" y="32391"/>
                  </a:lnTo>
                  <a:lnTo>
                    <a:pt x="90803" y="31159"/>
                  </a:lnTo>
                  <a:lnTo>
                    <a:pt x="84663" y="30434"/>
                  </a:lnTo>
                  <a:lnTo>
                    <a:pt x="78596" y="30289"/>
                  </a:lnTo>
                  <a:lnTo>
                    <a:pt x="72456" y="31014"/>
                  </a:lnTo>
                  <a:lnTo>
                    <a:pt x="66460" y="32246"/>
                  </a:lnTo>
                  <a:lnTo>
                    <a:pt x="60678" y="33985"/>
                  </a:lnTo>
                  <a:lnTo>
                    <a:pt x="54967" y="36521"/>
                  </a:lnTo>
                  <a:lnTo>
                    <a:pt x="49399" y="39637"/>
                  </a:lnTo>
                  <a:lnTo>
                    <a:pt x="44259" y="43550"/>
                  </a:lnTo>
                  <a:lnTo>
                    <a:pt x="39333" y="47971"/>
                  </a:lnTo>
                  <a:lnTo>
                    <a:pt x="34836" y="53043"/>
                  </a:lnTo>
                  <a:lnTo>
                    <a:pt x="31052" y="58405"/>
                  </a:lnTo>
                  <a:lnTo>
                    <a:pt x="27911" y="64202"/>
                  </a:lnTo>
                  <a:lnTo>
                    <a:pt x="25484" y="70144"/>
                  </a:lnTo>
                  <a:lnTo>
                    <a:pt x="23700" y="76304"/>
                  </a:lnTo>
                  <a:lnTo>
                    <a:pt x="22486" y="82681"/>
                  </a:lnTo>
                  <a:lnTo>
                    <a:pt x="22129" y="88985"/>
                  </a:lnTo>
                  <a:lnTo>
                    <a:pt x="22201" y="95434"/>
                  </a:lnTo>
                  <a:lnTo>
                    <a:pt x="23057" y="101811"/>
                  </a:lnTo>
                  <a:lnTo>
                    <a:pt x="24699" y="108043"/>
                  </a:lnTo>
                  <a:lnTo>
                    <a:pt x="26841" y="114057"/>
                  </a:lnTo>
                  <a:lnTo>
                    <a:pt x="29696" y="120000"/>
                  </a:lnTo>
                  <a:lnTo>
                    <a:pt x="23343" y="117246"/>
                  </a:lnTo>
                  <a:lnTo>
                    <a:pt x="17489" y="114492"/>
                  </a:lnTo>
                  <a:lnTo>
                    <a:pt x="12207" y="111884"/>
                  </a:lnTo>
                  <a:lnTo>
                    <a:pt x="7566" y="109492"/>
                  </a:lnTo>
                  <a:lnTo>
                    <a:pt x="3497" y="107318"/>
                  </a:lnTo>
                  <a:lnTo>
                    <a:pt x="0" y="105507"/>
                  </a:lnTo>
                  <a:lnTo>
                    <a:pt x="2427" y="100144"/>
                  </a:lnTo>
                  <a:lnTo>
                    <a:pt x="4711" y="94637"/>
                  </a:lnTo>
                  <a:lnTo>
                    <a:pt x="6638" y="88695"/>
                  </a:lnTo>
                  <a:lnTo>
                    <a:pt x="9208" y="86376"/>
                  </a:lnTo>
                  <a:lnTo>
                    <a:pt x="11635" y="83623"/>
                  </a:lnTo>
                  <a:lnTo>
                    <a:pt x="14063" y="80289"/>
                  </a:lnTo>
                  <a:lnTo>
                    <a:pt x="16632" y="75797"/>
                  </a:lnTo>
                  <a:lnTo>
                    <a:pt x="19131" y="70507"/>
                  </a:lnTo>
                  <a:lnTo>
                    <a:pt x="21273" y="64492"/>
                  </a:lnTo>
                  <a:lnTo>
                    <a:pt x="23486" y="57463"/>
                  </a:lnTo>
                  <a:lnTo>
                    <a:pt x="24913" y="51956"/>
                  </a:lnTo>
                  <a:lnTo>
                    <a:pt x="25913" y="46811"/>
                  </a:lnTo>
                  <a:lnTo>
                    <a:pt x="26555" y="42028"/>
                  </a:lnTo>
                  <a:lnTo>
                    <a:pt x="26841" y="37608"/>
                  </a:lnTo>
                  <a:lnTo>
                    <a:pt x="26698" y="33333"/>
                  </a:lnTo>
                  <a:lnTo>
                    <a:pt x="26270" y="29492"/>
                  </a:lnTo>
                  <a:lnTo>
                    <a:pt x="25199" y="25217"/>
                  </a:lnTo>
                  <a:lnTo>
                    <a:pt x="23700" y="21231"/>
                  </a:lnTo>
                  <a:lnTo>
                    <a:pt x="30267" y="16231"/>
                  </a:lnTo>
                  <a:lnTo>
                    <a:pt x="37049" y="11811"/>
                  </a:lnTo>
                  <a:lnTo>
                    <a:pt x="44259" y="8115"/>
                  </a:lnTo>
                  <a:lnTo>
                    <a:pt x="51397" y="5072"/>
                  </a:lnTo>
                  <a:lnTo>
                    <a:pt x="59036" y="2753"/>
                  </a:lnTo>
                  <a:lnTo>
                    <a:pt x="66603" y="1086"/>
                  </a:lnTo>
                  <a:lnTo>
                    <a:pt x="74384" y="289"/>
                  </a:lnTo>
                  <a:lnTo>
                    <a:pt x="8209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1"/>
            <p:cNvSpPr/>
            <p:nvPr/>
          </p:nvSpPr>
          <p:spPr>
            <a:xfrm>
              <a:off x="5430838" y="3822700"/>
              <a:ext cx="1074600" cy="1420800"/>
            </a:xfrm>
            <a:custGeom>
              <a:rect b="b" l="l" r="r" t="t"/>
              <a:pathLst>
                <a:path extrusionOk="0" h="120000" w="120000">
                  <a:moveTo>
                    <a:pt x="108994" y="0"/>
                  </a:moveTo>
                  <a:lnTo>
                    <a:pt x="112899" y="6774"/>
                  </a:lnTo>
                  <a:lnTo>
                    <a:pt x="115917" y="13817"/>
                  </a:lnTo>
                  <a:lnTo>
                    <a:pt x="118136" y="20793"/>
                  </a:lnTo>
                  <a:lnTo>
                    <a:pt x="119467" y="28038"/>
                  </a:lnTo>
                  <a:lnTo>
                    <a:pt x="120000" y="35349"/>
                  </a:lnTo>
                  <a:lnTo>
                    <a:pt x="119644" y="42593"/>
                  </a:lnTo>
                  <a:lnTo>
                    <a:pt x="118491" y="49770"/>
                  </a:lnTo>
                  <a:lnTo>
                    <a:pt x="116627" y="56880"/>
                  </a:lnTo>
                  <a:lnTo>
                    <a:pt x="113786" y="63923"/>
                  </a:lnTo>
                  <a:lnTo>
                    <a:pt x="110236" y="70765"/>
                  </a:lnTo>
                  <a:lnTo>
                    <a:pt x="105798" y="77406"/>
                  </a:lnTo>
                  <a:lnTo>
                    <a:pt x="100562" y="83778"/>
                  </a:lnTo>
                  <a:lnTo>
                    <a:pt x="94526" y="89815"/>
                  </a:lnTo>
                  <a:lnTo>
                    <a:pt x="87603" y="95517"/>
                  </a:lnTo>
                  <a:lnTo>
                    <a:pt x="80680" y="100480"/>
                  </a:lnTo>
                  <a:lnTo>
                    <a:pt x="73224" y="104840"/>
                  </a:lnTo>
                  <a:lnTo>
                    <a:pt x="65502" y="108529"/>
                  </a:lnTo>
                  <a:lnTo>
                    <a:pt x="57426" y="111883"/>
                  </a:lnTo>
                  <a:lnTo>
                    <a:pt x="49082" y="114566"/>
                  </a:lnTo>
                  <a:lnTo>
                    <a:pt x="40473" y="116713"/>
                  </a:lnTo>
                  <a:lnTo>
                    <a:pt x="31863" y="118390"/>
                  </a:lnTo>
                  <a:lnTo>
                    <a:pt x="23076" y="119530"/>
                  </a:lnTo>
                  <a:lnTo>
                    <a:pt x="14201" y="120000"/>
                  </a:lnTo>
                  <a:lnTo>
                    <a:pt x="12692" y="114432"/>
                  </a:lnTo>
                  <a:lnTo>
                    <a:pt x="10828" y="108932"/>
                  </a:lnTo>
                  <a:lnTo>
                    <a:pt x="7721" y="102694"/>
                  </a:lnTo>
                  <a:lnTo>
                    <a:pt x="4171" y="96925"/>
                  </a:lnTo>
                  <a:lnTo>
                    <a:pt x="0" y="91559"/>
                  </a:lnTo>
                  <a:lnTo>
                    <a:pt x="7278" y="91961"/>
                  </a:lnTo>
                  <a:lnTo>
                    <a:pt x="14644" y="91827"/>
                  </a:lnTo>
                  <a:lnTo>
                    <a:pt x="21923" y="91089"/>
                  </a:lnTo>
                  <a:lnTo>
                    <a:pt x="29023" y="89949"/>
                  </a:lnTo>
                  <a:lnTo>
                    <a:pt x="35946" y="88138"/>
                  </a:lnTo>
                  <a:lnTo>
                    <a:pt x="42692" y="85858"/>
                  </a:lnTo>
                  <a:lnTo>
                    <a:pt x="49260" y="83040"/>
                  </a:lnTo>
                  <a:lnTo>
                    <a:pt x="55384" y="79619"/>
                  </a:lnTo>
                  <a:lnTo>
                    <a:pt x="61242" y="75662"/>
                  </a:lnTo>
                  <a:lnTo>
                    <a:pt x="66656" y="71034"/>
                  </a:lnTo>
                  <a:lnTo>
                    <a:pt x="71183" y="66204"/>
                  </a:lnTo>
                  <a:lnTo>
                    <a:pt x="75088" y="61106"/>
                  </a:lnTo>
                  <a:lnTo>
                    <a:pt x="78106" y="55740"/>
                  </a:lnTo>
                  <a:lnTo>
                    <a:pt x="80325" y="50240"/>
                  </a:lnTo>
                  <a:lnTo>
                    <a:pt x="81834" y="44538"/>
                  </a:lnTo>
                  <a:lnTo>
                    <a:pt x="82721" y="38904"/>
                  </a:lnTo>
                  <a:lnTo>
                    <a:pt x="82544" y="33202"/>
                  </a:lnTo>
                  <a:lnTo>
                    <a:pt x="81834" y="27434"/>
                  </a:lnTo>
                  <a:lnTo>
                    <a:pt x="80147" y="21799"/>
                  </a:lnTo>
                  <a:lnTo>
                    <a:pt x="108994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71"/>
            <p:cNvSpPr/>
            <p:nvPr/>
          </p:nvSpPr>
          <p:spPr>
            <a:xfrm>
              <a:off x="5583238" y="3324225"/>
              <a:ext cx="1600200" cy="2598600"/>
            </a:xfrm>
            <a:custGeom>
              <a:rect b="b" l="l" r="r" t="t"/>
              <a:pathLst>
                <a:path extrusionOk="0" h="120000" w="120000">
                  <a:moveTo>
                    <a:pt x="99047" y="0"/>
                  </a:moveTo>
                  <a:lnTo>
                    <a:pt x="103333" y="4361"/>
                  </a:lnTo>
                  <a:lnTo>
                    <a:pt x="107321" y="8833"/>
                  </a:lnTo>
                  <a:lnTo>
                    <a:pt x="110595" y="13524"/>
                  </a:lnTo>
                  <a:lnTo>
                    <a:pt x="113571" y="18179"/>
                  </a:lnTo>
                  <a:lnTo>
                    <a:pt x="115833" y="22981"/>
                  </a:lnTo>
                  <a:lnTo>
                    <a:pt x="117619" y="27782"/>
                  </a:lnTo>
                  <a:lnTo>
                    <a:pt x="118988" y="32730"/>
                  </a:lnTo>
                  <a:lnTo>
                    <a:pt x="119761" y="37678"/>
                  </a:lnTo>
                  <a:lnTo>
                    <a:pt x="120000" y="42626"/>
                  </a:lnTo>
                  <a:lnTo>
                    <a:pt x="119761" y="47574"/>
                  </a:lnTo>
                  <a:lnTo>
                    <a:pt x="119107" y="52522"/>
                  </a:lnTo>
                  <a:lnTo>
                    <a:pt x="117738" y="57397"/>
                  </a:lnTo>
                  <a:lnTo>
                    <a:pt x="116011" y="62309"/>
                  </a:lnTo>
                  <a:lnTo>
                    <a:pt x="113750" y="67110"/>
                  </a:lnTo>
                  <a:lnTo>
                    <a:pt x="110952" y="71838"/>
                  </a:lnTo>
                  <a:lnTo>
                    <a:pt x="107559" y="76456"/>
                  </a:lnTo>
                  <a:lnTo>
                    <a:pt x="103809" y="80891"/>
                  </a:lnTo>
                  <a:lnTo>
                    <a:pt x="99404" y="85290"/>
                  </a:lnTo>
                  <a:lnTo>
                    <a:pt x="94523" y="89541"/>
                  </a:lnTo>
                  <a:lnTo>
                    <a:pt x="89226" y="93573"/>
                  </a:lnTo>
                  <a:lnTo>
                    <a:pt x="83333" y="97495"/>
                  </a:lnTo>
                  <a:lnTo>
                    <a:pt x="76845" y="101197"/>
                  </a:lnTo>
                  <a:lnTo>
                    <a:pt x="70059" y="104532"/>
                  </a:lnTo>
                  <a:lnTo>
                    <a:pt x="63035" y="107574"/>
                  </a:lnTo>
                  <a:lnTo>
                    <a:pt x="55833" y="110323"/>
                  </a:lnTo>
                  <a:lnTo>
                    <a:pt x="48333" y="112669"/>
                  </a:lnTo>
                  <a:lnTo>
                    <a:pt x="40654" y="114685"/>
                  </a:lnTo>
                  <a:lnTo>
                    <a:pt x="32857" y="116444"/>
                  </a:lnTo>
                  <a:lnTo>
                    <a:pt x="24880" y="117837"/>
                  </a:lnTo>
                  <a:lnTo>
                    <a:pt x="16726" y="118863"/>
                  </a:lnTo>
                  <a:lnTo>
                    <a:pt x="8630" y="119560"/>
                  </a:lnTo>
                  <a:lnTo>
                    <a:pt x="476" y="120000"/>
                  </a:lnTo>
                  <a:lnTo>
                    <a:pt x="476" y="119926"/>
                  </a:lnTo>
                  <a:lnTo>
                    <a:pt x="357" y="117214"/>
                  </a:lnTo>
                  <a:lnTo>
                    <a:pt x="357" y="114612"/>
                  </a:lnTo>
                  <a:lnTo>
                    <a:pt x="238" y="108711"/>
                  </a:lnTo>
                  <a:lnTo>
                    <a:pt x="0" y="103139"/>
                  </a:lnTo>
                  <a:lnTo>
                    <a:pt x="7023" y="102773"/>
                  </a:lnTo>
                  <a:lnTo>
                    <a:pt x="13928" y="102076"/>
                  </a:lnTo>
                  <a:lnTo>
                    <a:pt x="20714" y="101050"/>
                  </a:lnTo>
                  <a:lnTo>
                    <a:pt x="27500" y="99731"/>
                  </a:lnTo>
                  <a:lnTo>
                    <a:pt x="34047" y="98118"/>
                  </a:lnTo>
                  <a:lnTo>
                    <a:pt x="40535" y="96249"/>
                  </a:lnTo>
                  <a:lnTo>
                    <a:pt x="46726" y="94013"/>
                  </a:lnTo>
                  <a:lnTo>
                    <a:pt x="52738" y="91484"/>
                  </a:lnTo>
                  <a:lnTo>
                    <a:pt x="58511" y="88625"/>
                  </a:lnTo>
                  <a:lnTo>
                    <a:pt x="63988" y="85583"/>
                  </a:lnTo>
                  <a:lnTo>
                    <a:pt x="69166" y="82138"/>
                  </a:lnTo>
                  <a:lnTo>
                    <a:pt x="73809" y="78546"/>
                  </a:lnTo>
                  <a:lnTo>
                    <a:pt x="77857" y="74844"/>
                  </a:lnTo>
                  <a:lnTo>
                    <a:pt x="81488" y="70922"/>
                  </a:lnTo>
                  <a:lnTo>
                    <a:pt x="84702" y="66963"/>
                  </a:lnTo>
                  <a:lnTo>
                    <a:pt x="87261" y="62858"/>
                  </a:lnTo>
                  <a:lnTo>
                    <a:pt x="89345" y="58680"/>
                  </a:lnTo>
                  <a:lnTo>
                    <a:pt x="91011" y="54428"/>
                  </a:lnTo>
                  <a:lnTo>
                    <a:pt x="92023" y="50103"/>
                  </a:lnTo>
                  <a:lnTo>
                    <a:pt x="92738" y="45778"/>
                  </a:lnTo>
                  <a:lnTo>
                    <a:pt x="92738" y="41380"/>
                  </a:lnTo>
                  <a:lnTo>
                    <a:pt x="92380" y="37055"/>
                  </a:lnTo>
                  <a:lnTo>
                    <a:pt x="91488" y="32730"/>
                  </a:lnTo>
                  <a:lnTo>
                    <a:pt x="90000" y="28478"/>
                  </a:lnTo>
                  <a:lnTo>
                    <a:pt x="88095" y="24300"/>
                  </a:lnTo>
                  <a:lnTo>
                    <a:pt x="85714" y="20122"/>
                  </a:lnTo>
                  <a:lnTo>
                    <a:pt x="82738" y="16090"/>
                  </a:lnTo>
                  <a:lnTo>
                    <a:pt x="79226" y="12168"/>
                  </a:lnTo>
                  <a:lnTo>
                    <a:pt x="9904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71"/>
            <p:cNvSpPr/>
            <p:nvPr/>
          </p:nvSpPr>
          <p:spPr>
            <a:xfrm>
              <a:off x="5170488" y="2354263"/>
              <a:ext cx="2236800" cy="2238300"/>
            </a:xfrm>
            <a:custGeom>
              <a:rect b="b" l="l" r="r" t="t"/>
              <a:pathLst>
                <a:path extrusionOk="0" h="120000" w="120000">
                  <a:moveTo>
                    <a:pt x="100113" y="0"/>
                  </a:moveTo>
                  <a:lnTo>
                    <a:pt x="102455" y="17574"/>
                  </a:lnTo>
                  <a:lnTo>
                    <a:pt x="120000" y="19914"/>
                  </a:lnTo>
                  <a:lnTo>
                    <a:pt x="96792" y="43148"/>
                  </a:lnTo>
                  <a:lnTo>
                    <a:pt x="88019" y="42000"/>
                  </a:lnTo>
                  <a:lnTo>
                    <a:pt x="35216" y="94680"/>
                  </a:lnTo>
                  <a:lnTo>
                    <a:pt x="36110" y="97276"/>
                  </a:lnTo>
                  <a:lnTo>
                    <a:pt x="36536" y="99829"/>
                  </a:lnTo>
                  <a:lnTo>
                    <a:pt x="36621" y="102510"/>
                  </a:lnTo>
                  <a:lnTo>
                    <a:pt x="36281" y="105191"/>
                  </a:lnTo>
                  <a:lnTo>
                    <a:pt x="35642" y="107702"/>
                  </a:lnTo>
                  <a:lnTo>
                    <a:pt x="34577" y="110212"/>
                  </a:lnTo>
                  <a:lnTo>
                    <a:pt x="33129" y="112553"/>
                  </a:lnTo>
                  <a:lnTo>
                    <a:pt x="31256" y="114638"/>
                  </a:lnTo>
                  <a:lnTo>
                    <a:pt x="29212" y="116425"/>
                  </a:lnTo>
                  <a:lnTo>
                    <a:pt x="26955" y="117872"/>
                  </a:lnTo>
                  <a:lnTo>
                    <a:pt x="24613" y="118936"/>
                  </a:lnTo>
                  <a:lnTo>
                    <a:pt x="22100" y="119659"/>
                  </a:lnTo>
                  <a:lnTo>
                    <a:pt x="19588" y="120000"/>
                  </a:lnTo>
                  <a:lnTo>
                    <a:pt x="16990" y="120000"/>
                  </a:lnTo>
                  <a:lnTo>
                    <a:pt x="14478" y="119659"/>
                  </a:lnTo>
                  <a:lnTo>
                    <a:pt x="11965" y="118936"/>
                  </a:lnTo>
                  <a:lnTo>
                    <a:pt x="9623" y="117872"/>
                  </a:lnTo>
                  <a:lnTo>
                    <a:pt x="7366" y="116425"/>
                  </a:lnTo>
                  <a:lnTo>
                    <a:pt x="5322" y="114638"/>
                  </a:lnTo>
                  <a:lnTo>
                    <a:pt x="3577" y="112638"/>
                  </a:lnTo>
                  <a:lnTo>
                    <a:pt x="2086" y="110382"/>
                  </a:lnTo>
                  <a:lnTo>
                    <a:pt x="1064" y="108000"/>
                  </a:lnTo>
                  <a:lnTo>
                    <a:pt x="340" y="105531"/>
                  </a:lnTo>
                  <a:lnTo>
                    <a:pt x="0" y="103021"/>
                  </a:lnTo>
                  <a:lnTo>
                    <a:pt x="0" y="100425"/>
                  </a:lnTo>
                  <a:lnTo>
                    <a:pt x="340" y="97914"/>
                  </a:lnTo>
                  <a:lnTo>
                    <a:pt x="1064" y="95404"/>
                  </a:lnTo>
                  <a:lnTo>
                    <a:pt x="2086" y="93063"/>
                  </a:lnTo>
                  <a:lnTo>
                    <a:pt x="3577" y="90765"/>
                  </a:lnTo>
                  <a:lnTo>
                    <a:pt x="5322" y="88765"/>
                  </a:lnTo>
                  <a:lnTo>
                    <a:pt x="7452" y="86893"/>
                  </a:lnTo>
                  <a:lnTo>
                    <a:pt x="9794" y="85446"/>
                  </a:lnTo>
                  <a:lnTo>
                    <a:pt x="12221" y="84382"/>
                  </a:lnTo>
                  <a:lnTo>
                    <a:pt x="14819" y="83744"/>
                  </a:lnTo>
                  <a:lnTo>
                    <a:pt x="17501" y="83404"/>
                  </a:lnTo>
                  <a:lnTo>
                    <a:pt x="20141" y="83489"/>
                  </a:lnTo>
                  <a:lnTo>
                    <a:pt x="22739" y="83914"/>
                  </a:lnTo>
                  <a:lnTo>
                    <a:pt x="25337" y="84808"/>
                  </a:lnTo>
                  <a:lnTo>
                    <a:pt x="77970" y="32042"/>
                  </a:lnTo>
                  <a:lnTo>
                    <a:pt x="76863" y="23319"/>
                  </a:lnTo>
                  <a:lnTo>
                    <a:pt x="10011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71"/>
            <p:cNvSpPr/>
            <p:nvPr/>
          </p:nvSpPr>
          <p:spPr>
            <a:xfrm>
              <a:off x="4752975" y="2581275"/>
              <a:ext cx="1687500" cy="543000"/>
            </a:xfrm>
            <a:custGeom>
              <a:rect b="b" l="l" r="r" t="t"/>
              <a:pathLst>
                <a:path extrusionOk="0" h="120000" w="120000">
                  <a:moveTo>
                    <a:pt x="56556" y="0"/>
                  </a:moveTo>
                  <a:lnTo>
                    <a:pt x="64967" y="1401"/>
                  </a:lnTo>
                  <a:lnTo>
                    <a:pt x="73207" y="4729"/>
                  </a:lnTo>
                  <a:lnTo>
                    <a:pt x="81392" y="9635"/>
                  </a:lnTo>
                  <a:lnTo>
                    <a:pt x="89407" y="16291"/>
                  </a:lnTo>
                  <a:lnTo>
                    <a:pt x="97365" y="25051"/>
                  </a:lnTo>
                  <a:lnTo>
                    <a:pt x="105211" y="35386"/>
                  </a:lnTo>
                  <a:lnTo>
                    <a:pt x="112718" y="47649"/>
                  </a:lnTo>
                  <a:lnTo>
                    <a:pt x="120000" y="61664"/>
                  </a:lnTo>
                  <a:lnTo>
                    <a:pt x="101260" y="120000"/>
                  </a:lnTo>
                  <a:lnTo>
                    <a:pt x="94656" y="108963"/>
                  </a:lnTo>
                  <a:lnTo>
                    <a:pt x="87826" y="99678"/>
                  </a:lnTo>
                  <a:lnTo>
                    <a:pt x="80827" y="92321"/>
                  </a:lnTo>
                  <a:lnTo>
                    <a:pt x="73659" y="86715"/>
                  </a:lnTo>
                  <a:lnTo>
                    <a:pt x="66434" y="82686"/>
                  </a:lnTo>
                  <a:lnTo>
                    <a:pt x="59153" y="80583"/>
                  </a:lnTo>
                  <a:lnTo>
                    <a:pt x="51872" y="80408"/>
                  </a:lnTo>
                  <a:lnTo>
                    <a:pt x="44534" y="81635"/>
                  </a:lnTo>
                  <a:lnTo>
                    <a:pt x="37253" y="84963"/>
                  </a:lnTo>
                  <a:lnTo>
                    <a:pt x="30084" y="90043"/>
                  </a:lnTo>
                  <a:lnTo>
                    <a:pt x="22972" y="96700"/>
                  </a:lnTo>
                  <a:lnTo>
                    <a:pt x="16086" y="105284"/>
                  </a:lnTo>
                  <a:lnTo>
                    <a:pt x="9369" y="115620"/>
                  </a:lnTo>
                  <a:lnTo>
                    <a:pt x="8466" y="98277"/>
                  </a:lnTo>
                  <a:lnTo>
                    <a:pt x="7111" y="82686"/>
                  </a:lnTo>
                  <a:lnTo>
                    <a:pt x="5249" y="67970"/>
                  </a:lnTo>
                  <a:lnTo>
                    <a:pt x="3104" y="54306"/>
                  </a:lnTo>
                  <a:lnTo>
                    <a:pt x="564" y="42043"/>
                  </a:lnTo>
                  <a:lnTo>
                    <a:pt x="225" y="40992"/>
                  </a:lnTo>
                  <a:lnTo>
                    <a:pt x="0" y="39941"/>
                  </a:lnTo>
                  <a:lnTo>
                    <a:pt x="7732" y="29080"/>
                  </a:lnTo>
                  <a:lnTo>
                    <a:pt x="15578" y="19620"/>
                  </a:lnTo>
                  <a:lnTo>
                    <a:pt x="23593" y="12087"/>
                  </a:lnTo>
                  <a:lnTo>
                    <a:pt x="31777" y="6306"/>
                  </a:lnTo>
                  <a:lnTo>
                    <a:pt x="39962" y="2452"/>
                  </a:lnTo>
                  <a:lnTo>
                    <a:pt x="48316" y="350"/>
                  </a:lnTo>
                  <a:lnTo>
                    <a:pt x="56556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2"/>
          <p:cNvSpPr txBox="1"/>
          <p:nvPr>
            <p:ph type="title"/>
          </p:nvPr>
        </p:nvSpPr>
        <p:spPr>
          <a:xfrm>
            <a:off x="504860" y="171940"/>
            <a:ext cx="6058500" cy="3168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问卷填写</a:t>
            </a:r>
            <a:endParaRPr/>
          </a:p>
        </p:txBody>
      </p:sp>
      <p:sp>
        <p:nvSpPr>
          <p:cNvPr id="510" name="Google Shape;510;p72"/>
          <p:cNvSpPr txBox="1"/>
          <p:nvPr>
            <p:ph idx="12" type="sldNum"/>
          </p:nvPr>
        </p:nvSpPr>
        <p:spPr>
          <a:xfrm>
            <a:off x="5210048" y="3575446"/>
            <a:ext cx="1543200" cy="205500"/>
          </a:xfrm>
          <a:prstGeom prst="rect">
            <a:avLst/>
          </a:prstGeom>
        </p:spPr>
        <p:txBody>
          <a:bodyPr anchorCtr="0" anchor="ctr" bIns="19275" lIns="38575" spcFirstLastPara="1" rIns="38575" wrap="square" tIns="19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1" name="Google Shape;511;p72"/>
          <p:cNvSpPr txBox="1"/>
          <p:nvPr>
            <p:ph idx="1" type="body"/>
          </p:nvPr>
        </p:nvSpPr>
        <p:spPr>
          <a:xfrm>
            <a:off x="2671866" y="3528668"/>
            <a:ext cx="8077800" cy="57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请扫码填写问卷</a:t>
            </a:r>
            <a:endParaRPr sz="2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2" name="Google Shape;5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15" y="793540"/>
            <a:ext cx="2735127" cy="273512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72"/>
          <p:cNvSpPr txBox="1"/>
          <p:nvPr/>
        </p:nvSpPr>
        <p:spPr>
          <a:xfrm>
            <a:off x="-91862" y="3551450"/>
            <a:ext cx="458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如训前未签到，请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扫码补签到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扫码前需先连接公司WiFi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WiFi名称：Shopee_Dev_Office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密码：shopee@2020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4" name="Google Shape;51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300" y="87566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/>
          <p:nvPr/>
        </p:nvSpPr>
        <p:spPr>
          <a:xfrm>
            <a:off x="3442127" y="3706600"/>
            <a:ext cx="2362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开卷有益</a:t>
            </a:r>
            <a:endParaRPr b="1" sz="15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442144" y="1960075"/>
            <a:ext cx="333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latin typeface="Microsoft YaHei"/>
                <a:ea typeface="Microsoft YaHei"/>
                <a:cs typeface="Microsoft YaHei"/>
                <a:sym typeface="Microsoft YaHei"/>
              </a:rPr>
              <a:t>分支的</a:t>
            </a:r>
            <a:r>
              <a:rPr b="1" lang="en-GB" sz="1500">
                <a:latin typeface="Microsoft YaHei"/>
                <a:ea typeface="Microsoft YaHei"/>
                <a:cs typeface="Microsoft YaHei"/>
                <a:sym typeface="Microsoft YaHei"/>
              </a:rPr>
              <a:t>定义及</a:t>
            </a:r>
            <a:r>
              <a:rPr b="1" lang="en-GB" sz="1500">
                <a:latin typeface="Microsoft YaHei"/>
                <a:ea typeface="Microsoft YaHei"/>
                <a:cs typeface="Microsoft YaHei"/>
                <a:sym typeface="Microsoft YaHei"/>
              </a:rPr>
              <a:t>命名规范</a:t>
            </a:r>
            <a:endParaRPr b="1" sz="15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3391825" y="2809850"/>
            <a:ext cx="2571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研发流程中的分支管理</a:t>
            </a:r>
            <a:endParaRPr b="1" i="0" sz="1500" u="none" cap="none" strike="noStrike">
              <a:solidFill>
                <a:srgbClr val="99999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86" name="Google Shape;186;p35"/>
          <p:cNvGrpSpPr/>
          <p:nvPr/>
        </p:nvGrpSpPr>
        <p:grpSpPr>
          <a:xfrm>
            <a:off x="128754" y="1792811"/>
            <a:ext cx="2527875" cy="1440225"/>
            <a:chOff x="0" y="0"/>
            <a:chExt cx="3370500" cy="1920300"/>
          </a:xfrm>
        </p:grpSpPr>
        <p:grpSp>
          <p:nvGrpSpPr>
            <p:cNvPr id="187" name="Google Shape;187;p35"/>
            <p:cNvGrpSpPr/>
            <p:nvPr/>
          </p:nvGrpSpPr>
          <p:grpSpPr>
            <a:xfrm>
              <a:off x="0" y="0"/>
              <a:ext cx="3370500" cy="1920300"/>
              <a:chOff x="0" y="0"/>
              <a:chExt cx="3370500" cy="1920300"/>
            </a:xfrm>
          </p:grpSpPr>
          <p:sp>
            <p:nvSpPr>
              <p:cNvPr id="188" name="Google Shape;188;p35"/>
              <p:cNvSpPr/>
              <p:nvPr/>
            </p:nvSpPr>
            <p:spPr>
              <a:xfrm>
                <a:off x="0" y="0"/>
                <a:ext cx="3370500" cy="192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Microsoft YaHei"/>
                  <a:buNone/>
                </a:pPr>
                <a:br>
                  <a:rPr b="1" i="0" lang="en-GB" sz="18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</a:br>
                <a:r>
                  <a:rPr b="1" i="0" lang="en-GB" sz="33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目录</a:t>
                </a:r>
                <a:br>
                  <a:rPr b="1" i="0" lang="en-GB" sz="3300" u="none" cap="none" strike="noStrike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</a:br>
                <a:endParaRPr b="0" i="0" sz="3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9" name="Google Shape;189;p35"/>
              <p:cNvCxnSpPr/>
              <p:nvPr/>
            </p:nvCxnSpPr>
            <p:spPr>
              <a:xfrm>
                <a:off x="2332464" y="1883423"/>
                <a:ext cx="468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90" name="Google Shape;190;p35"/>
            <p:cNvSpPr/>
            <p:nvPr/>
          </p:nvSpPr>
          <p:spPr>
            <a:xfrm>
              <a:off x="1055391" y="1347768"/>
              <a:ext cx="19179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Microsoft YaHei"/>
                <a:buNone/>
              </a:pPr>
              <a:r>
                <a:rPr b="1" i="0" lang="en-GB" sz="1200" u="none" cap="none" strike="noStrike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CONTENTS</a:t>
              </a:r>
              <a:endParaRPr sz="1100"/>
            </a:p>
          </p:txBody>
        </p:sp>
      </p:grpSp>
      <p:cxnSp>
        <p:nvCxnSpPr>
          <p:cNvPr id="191" name="Google Shape;191;p35"/>
          <p:cNvCxnSpPr/>
          <p:nvPr/>
        </p:nvCxnSpPr>
        <p:spPr>
          <a:xfrm>
            <a:off x="3391825" y="2550970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192" name="Google Shape;192;p35"/>
          <p:cNvCxnSpPr/>
          <p:nvPr/>
        </p:nvCxnSpPr>
        <p:spPr>
          <a:xfrm>
            <a:off x="3449443" y="3461621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193" name="Google Shape;193;p35"/>
          <p:cNvCxnSpPr/>
          <p:nvPr/>
        </p:nvCxnSpPr>
        <p:spPr>
          <a:xfrm>
            <a:off x="3442187" y="4152045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  <p:grpSp>
        <p:nvGrpSpPr>
          <p:cNvPr id="194" name="Google Shape;194;p35"/>
          <p:cNvGrpSpPr/>
          <p:nvPr/>
        </p:nvGrpSpPr>
        <p:grpSpPr>
          <a:xfrm>
            <a:off x="2656622" y="1877579"/>
            <a:ext cx="539984" cy="539995"/>
            <a:chOff x="-1" y="-1"/>
            <a:chExt cx="434700" cy="523200"/>
          </a:xfrm>
        </p:grpSpPr>
        <p:sp>
          <p:nvSpPr>
            <p:cNvPr id="195" name="Google Shape;195;p35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 sz="1100"/>
            </a:p>
          </p:txBody>
        </p:sp>
      </p:grpSp>
      <p:grpSp>
        <p:nvGrpSpPr>
          <p:cNvPr id="197" name="Google Shape;197;p35"/>
          <p:cNvGrpSpPr/>
          <p:nvPr/>
        </p:nvGrpSpPr>
        <p:grpSpPr>
          <a:xfrm>
            <a:off x="2656622" y="2725018"/>
            <a:ext cx="539984" cy="539995"/>
            <a:chOff x="-1" y="-1"/>
            <a:chExt cx="434700" cy="523200"/>
          </a:xfrm>
        </p:grpSpPr>
        <p:sp>
          <p:nvSpPr>
            <p:cNvPr id="198" name="Google Shape;198;p35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 b="1" i="0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00" name="Google Shape;200;p35"/>
          <p:cNvGrpSpPr/>
          <p:nvPr/>
        </p:nvGrpSpPr>
        <p:grpSpPr>
          <a:xfrm>
            <a:off x="2656622" y="3586947"/>
            <a:ext cx="539984" cy="539995"/>
            <a:chOff x="-1" y="-1"/>
            <a:chExt cx="434700" cy="523200"/>
          </a:xfrm>
        </p:grpSpPr>
        <p:sp>
          <p:nvSpPr>
            <p:cNvPr id="201" name="Google Shape;201;p35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lang="en-GB" sz="21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 b="1" i="0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03" name="Google Shape;203;p35"/>
          <p:cNvGrpSpPr/>
          <p:nvPr/>
        </p:nvGrpSpPr>
        <p:grpSpPr>
          <a:xfrm>
            <a:off x="2656622" y="1030129"/>
            <a:ext cx="539984" cy="539995"/>
            <a:chOff x="-1" y="-1"/>
            <a:chExt cx="434700" cy="523200"/>
          </a:xfrm>
        </p:grpSpPr>
        <p:sp>
          <p:nvSpPr>
            <p:cNvPr id="204" name="Google Shape;204;p35"/>
            <p:cNvSpPr/>
            <p:nvPr/>
          </p:nvSpPr>
          <p:spPr>
            <a:xfrm>
              <a:off x="-1" y="-1"/>
              <a:ext cx="434700" cy="52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63662" y="71499"/>
              <a:ext cx="3075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Microsoft YaHei"/>
                <a:buNone/>
              </a:pPr>
              <a:r>
                <a:rPr b="1" i="0" lang="en-GB" sz="21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 sz="1100"/>
            </a:p>
          </p:txBody>
        </p:sp>
      </p:grpSp>
      <p:sp>
        <p:nvSpPr>
          <p:cNvPr id="206" name="Google Shape;206;p35"/>
          <p:cNvSpPr/>
          <p:nvPr/>
        </p:nvSpPr>
        <p:spPr>
          <a:xfrm>
            <a:off x="3442144" y="1110300"/>
            <a:ext cx="3337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None/>
            </a:pP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分支</a:t>
            </a:r>
            <a:r>
              <a:rPr b="1" lang="en-GB" sz="1500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管理的意义</a:t>
            </a:r>
            <a:endParaRPr b="1" i="0" sz="1500" u="none" cap="none" strike="noStrike">
              <a:solidFill>
                <a:srgbClr val="99999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07" name="Google Shape;207;p35"/>
          <p:cNvCxnSpPr/>
          <p:nvPr/>
        </p:nvCxnSpPr>
        <p:spPr>
          <a:xfrm>
            <a:off x="3449450" y="1640320"/>
            <a:ext cx="372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/>
        </p:nvSpPr>
        <p:spPr>
          <a:xfrm>
            <a:off x="484541" y="182880"/>
            <a:ext cx="322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SSC分支的定义</a:t>
            </a:r>
            <a:endParaRPr sz="1100"/>
          </a:p>
        </p:txBody>
      </p:sp>
      <p:graphicFrame>
        <p:nvGraphicFramePr>
          <p:cNvPr id="213" name="Google Shape;213;p36"/>
          <p:cNvGraphicFramePr/>
          <p:nvPr/>
        </p:nvGraphicFramePr>
        <p:xfrm>
          <a:off x="176625" y="787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{C84307F6-1CF3-4F3B-9F39-66547FDD9971}</a:tableStyleId>
              </a:tblPr>
              <a:tblGrid>
                <a:gridCol w="426150"/>
                <a:gridCol w="964850"/>
                <a:gridCol w="2710975"/>
                <a:gridCol w="1879725"/>
                <a:gridCol w="2755725"/>
              </a:tblGrid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#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分支类型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用途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使用场景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举例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origin/master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NA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保护分支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——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origin/release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对应live环境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保护分支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——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feature分支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需求开发的分支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对应Jira Task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feature/</a:t>
                      </a:r>
                      <a:r>
                        <a:rPr lang="en-GB" sz="1000"/>
                        <a:t>SPLN</a:t>
                      </a:r>
                      <a:r>
                        <a:rPr lang="en-GB" sz="1000"/>
                        <a:t>-1000-add-something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个人开发分支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个人开发工作，</a:t>
                      </a:r>
                      <a:r>
                        <a:rPr lang="en-GB" sz="1000"/>
                        <a:t>以主taskid+个人名字开头命名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对应Jira sub-task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feature/SPLN-1000/zhangsan-add-something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origin/test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对应TEST环境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保护分支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——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origin/uat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对应UAT环境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保护分支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——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临时分支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一般用于解决冲突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feature分支上到test/uat时，有冲突需要解决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temp/fix-something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version分支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版本发布，多个需求合起来作为一个版本上线</a:t>
                      </a:r>
                      <a:endParaRPr sz="10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保护分支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version/release-201026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tag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发布live时需要打tag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发布live时打的tag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tag-201026-v1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bugfix分支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修复一个</a:t>
                      </a:r>
                      <a:r>
                        <a:rPr lang="en-GB" sz="1000">
                          <a:solidFill>
                            <a:srgbClr val="FF0000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线上</a:t>
                      </a:r>
                      <a:r>
                        <a:rPr lang="en-GB" sz="1000"/>
                        <a:t>bug</a:t>
                      </a:r>
                      <a:r>
                        <a:rPr lang="en-GB" sz="1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（非紧急</a:t>
                      </a:r>
                      <a:r>
                        <a:rPr lang="en-GB" sz="1000"/>
                        <a:t>bug</a:t>
                      </a:r>
                      <a:r>
                        <a:rPr lang="en-GB" sz="1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）</a:t>
                      </a:r>
                      <a:endParaRPr sz="10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对应Jira Bug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bugfix/SPLN-1001-fix-something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hotfix分支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线上紧急bug修复</a:t>
                      </a:r>
                      <a:endParaRPr sz="10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线上紧急bug修复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hotfix/SPLN-1000-fix-something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adhoc分支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线上紧急需求开发</a:t>
                      </a:r>
                      <a:endParaRPr sz="10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线上紧急需求支持</a:t>
                      </a:r>
                      <a:endParaRPr sz="100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adhoc/SPLN-1000-fix-something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484541" y="182880"/>
            <a:ext cx="3300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分支的命名规范</a:t>
            </a:r>
            <a:endParaRPr sz="1100"/>
          </a:p>
        </p:txBody>
      </p:sp>
      <p:sp>
        <p:nvSpPr>
          <p:cNvPr id="219" name="Google Shape;219;p37"/>
          <p:cNvSpPr txBox="1"/>
          <p:nvPr/>
        </p:nvSpPr>
        <p:spPr>
          <a:xfrm>
            <a:off x="434250" y="916750"/>
            <a:ext cx="72471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名称的意义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分支名应该具备一定的可读性，类似代码的变量命名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名称的组成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由“分支类型和分支信息”组成，二者之间用'/'来切分。名称中可以有“-”，用来分割描述内容。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名称的规范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命名符合正则表达式：</a:t>
            </a:r>
            <a:r>
              <a:rPr lang="en-GB" sz="1050">
                <a:solidFill>
                  <a:srgbClr val="7A869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^(feature|hotfix|bugfix|adhoc|version|temp)(-|/)[a-zA-Z0-9-.]+$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要求：只能是英文，数字，/，-,.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分支类型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“</a:t>
            </a:r>
            <a:r>
              <a:rPr lang="en-GB" sz="1100">
                <a:solidFill>
                  <a:schemeClr val="dk1"/>
                </a:solidFill>
              </a:rPr>
              <a:t>feature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”、“</a:t>
            </a:r>
            <a:r>
              <a:rPr lang="en-GB" sz="1100">
                <a:solidFill>
                  <a:schemeClr val="dk1"/>
                </a:solidFill>
              </a:rPr>
              <a:t>bugfix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”、“</a:t>
            </a:r>
            <a:r>
              <a:rPr lang="en-GB" sz="1100">
                <a:solidFill>
                  <a:schemeClr val="dk1"/>
                </a:solidFill>
              </a:rPr>
              <a:t>hotfix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”、“</a:t>
            </a:r>
            <a:r>
              <a:rPr lang="en-GB" sz="1100">
                <a:solidFill>
                  <a:schemeClr val="dk1"/>
                </a:solidFill>
              </a:rPr>
              <a:t>adhoc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”、“temp”和“</a:t>
            </a:r>
            <a:r>
              <a:rPr lang="en-GB" sz="1100">
                <a:solidFill>
                  <a:schemeClr val="dk1"/>
                </a:solidFill>
              </a:rPr>
              <a:t>version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分支信息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主要来描述要做的工作内容，和Jira有对应关系。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主task形式为：${Jira}[+信息]，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个人开发分支在主task的下面一级，形式为：个人名字+信息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/>
        </p:nvSpPr>
        <p:spPr>
          <a:xfrm>
            <a:off x="484541" y="182880"/>
            <a:ext cx="3300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分支的命名规范</a:t>
            </a:r>
            <a:endParaRPr sz="1100"/>
          </a:p>
        </p:txBody>
      </p:sp>
      <p:sp>
        <p:nvSpPr>
          <p:cNvPr id="225" name="Google Shape;225;p38"/>
          <p:cNvSpPr txBox="1"/>
          <p:nvPr/>
        </p:nvSpPr>
        <p:spPr>
          <a:xfrm>
            <a:off x="434250" y="916750"/>
            <a:ext cx="72471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举例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${Jira}-add-something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${Jira}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{username}-add-something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hotfix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${Jira}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-fix-something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hotfix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${Jira}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{username}-add-something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adhoc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${Jira}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-fix-something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adhoc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${Jira}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{username}-fix-something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bugfix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${Jira}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-fix-something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bugfix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${Jira}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{username}-fix-something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temp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fix-something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version</a:t>
            </a:r>
            <a:r>
              <a:rPr lang="en-GB" sz="10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[uat/release]-${YYMMDD}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关于tag的命名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tag-${YYMMDD}-v{num}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/>
        </p:nvSpPr>
        <p:spPr>
          <a:xfrm>
            <a:off x="484541" y="182880"/>
            <a:ext cx="3300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icrosoft YaHei"/>
              <a:buNone/>
            </a:pPr>
            <a:r>
              <a:rPr b="1" lang="en-GB" sz="2100">
                <a:latin typeface="Microsoft YaHei"/>
                <a:ea typeface="Microsoft YaHei"/>
                <a:cs typeface="Microsoft YaHei"/>
                <a:sym typeface="Microsoft YaHei"/>
              </a:rPr>
              <a:t>分支的命名规范</a:t>
            </a:r>
            <a:endParaRPr sz="1100"/>
          </a:p>
        </p:txBody>
      </p:sp>
      <p:sp>
        <p:nvSpPr>
          <p:cNvPr id="231" name="Google Shape;231;p39"/>
          <p:cNvSpPr txBox="1"/>
          <p:nvPr/>
        </p:nvSpPr>
        <p:spPr>
          <a:xfrm>
            <a:off x="434250" y="916750"/>
            <a:ext cx="7247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举例1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开发需求SPLN-1000 修改asf逻辑，由张三和李四开发。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该task会创建feature分支：feature/SPLN-1000-update-asf-logic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张三和李四开发，会分别创建个人的开发分支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feature/SPLN-1000/zhangsan-calculate-asf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feature/SPLN-1000/lisi-update-config-table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安装本地的githooks</a:t>
            </a:r>
            <a:r>
              <a:rPr lang="en-GB">
                <a:solidFill>
                  <a:schemeClr val="dk1"/>
                </a:solidFill>
              </a:rPr>
              <a:t>：校验本地分支命名是否符合规范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