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CE40B8-2882-43CD-8E14-242E88B43AFF}">
  <a:tblStyle styleId="{F8CE40B8-2882-43CD-8E14-242E88B43A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" name="Google Shape;3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dc4a20fa7_1_4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dc4a20fa7_1_4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bdc4a20fa7_1_4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dc4a20fa7_1_4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dc4a20fa7_1_4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bdc4a20fa7_1_4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dc4a20fa7_1_4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dc4a20fa7_1_4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bdc4a20fa7_1_4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dc4a20fa7_1_5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dc4a20fa7_1_5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bdc4a20fa7_1_5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dc4a20fa7_1_2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bdc4a20fa7_1_2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dc4a20fa7_1_3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dc4a20fa7_1_3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bdc4a20fa7_1_3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dc4a20fa7_1_3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dc4a20fa7_1_3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bdc4a20fa7_1_3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dc4a20fa7_1_4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bdc4a20fa7_1_4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bdc4a20fa7_1_4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dc4a20fa7_1_4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dc4a20fa7_1_4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bdc4a20fa7_1_4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bdc4a20fa7_1_5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bdc4a20fa7_1_5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bdc4a20fa7_1_5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bdc4a20fa7_1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gbdc4a20fa7_1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6f3c6f1b5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96f3c6f1b5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96f3c6f1b5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dc4a20fa7_1_3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dc4a20fa7_1_3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bdc4a20fa7_1_3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dc4a20fa7_1_1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bdc4a20fa7_1_1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dc4a20fa7_1_3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dc4a20fa7_1_3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bdc4a20fa7_1_3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dc4a20fa7_1_3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dc4a20fa7_1_3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bdc4a20fa7_1_3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dc4a20fa7_1_1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bdc4a20fa7_1_1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dc4a20fa7_1_4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dc4a20fa7_1_4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bdc4a20fa7_1_4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dc4a20fa7_1_4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dc4a20fa7_1_4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bdc4a20fa7_1_4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29251" y="819671"/>
            <a:ext cx="1322584" cy="187268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1524000" y="2875171"/>
            <a:ext cx="9144000" cy="1412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524000" y="4287401"/>
            <a:ext cx="91440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DBDBD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57761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9154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0" y="5771355"/>
            <a:ext cx="12192000" cy="1124744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tandard header only">
  <p:cSld name="Content pag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23990" l="0" r="0" t="0"/>
          <a:stretch/>
        </p:blipFill>
        <p:spPr>
          <a:xfrm>
            <a:off x="197410" y="171863"/>
            <a:ext cx="425131" cy="4575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21;p3"/>
          <p:cNvCxnSpPr/>
          <p:nvPr/>
        </p:nvCxnSpPr>
        <p:spPr>
          <a:xfrm>
            <a:off x="1" y="740119"/>
            <a:ext cx="11811209" cy="0"/>
          </a:xfrm>
          <a:prstGeom prst="straightConnector1">
            <a:avLst/>
          </a:prstGeom>
          <a:noFill/>
          <a:ln cap="flat" cmpd="sng" w="381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3"/>
          <p:cNvSpPr/>
          <p:nvPr/>
        </p:nvSpPr>
        <p:spPr>
          <a:xfrm>
            <a:off x="11893189" y="687583"/>
            <a:ext cx="101683" cy="100800"/>
          </a:xfrm>
          <a:prstGeom prst="ellipse">
            <a:avLst/>
          </a:prstGeom>
          <a:solidFill>
            <a:srgbClr val="FF6600"/>
          </a:solidFill>
          <a:ln cap="flat" cmpd="sng" w="952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9275" lIns="38575" spcFirstLastPara="1" rIns="38575" wrap="square" tIns="19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710907" y="119094"/>
            <a:ext cx="10770185" cy="563083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9262308" y="6356349"/>
            <a:ext cx="2743199" cy="365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710906" y="1244338"/>
            <a:ext cx="10770185" cy="38555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/>
        </p:nvSpPr>
        <p:spPr>
          <a:xfrm>
            <a:off x="1749106" y="6415085"/>
            <a:ext cx="8884801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547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100"/>
              <a:buFont typeface="Times New Roman"/>
              <a:buNone/>
            </a:pPr>
            <a:r>
              <a:rPr b="0" i="0" lang="en-US" sz="11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4"/>
          <p:cNvGrpSpPr/>
          <p:nvPr/>
        </p:nvGrpSpPr>
        <p:grpSpPr>
          <a:xfrm>
            <a:off x="0" y="547795"/>
            <a:ext cx="11970710" cy="41520"/>
            <a:chOff x="173" y="457"/>
            <a:chExt cx="6004" cy="26"/>
          </a:xfrm>
        </p:grpSpPr>
        <p:cxnSp>
          <p:nvCxnSpPr>
            <p:cNvPr id="29" name="Google Shape;29;p4"/>
            <p:cNvCxnSpPr/>
            <p:nvPr/>
          </p:nvCxnSpPr>
          <p:spPr>
            <a:xfrm>
              <a:off x="173" y="483"/>
              <a:ext cx="6000" cy="0"/>
            </a:xfrm>
            <a:prstGeom prst="straightConnector1">
              <a:avLst/>
            </a:prstGeom>
            <a:noFill/>
            <a:ln cap="flat" cmpd="sng" w="38100">
              <a:solidFill>
                <a:srgbClr val="FF66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" name="Google Shape;30;p4"/>
            <p:cNvSpPr/>
            <p:nvPr/>
          </p:nvSpPr>
          <p:spPr>
            <a:xfrm>
              <a:off x="6177" y="457"/>
              <a:ext cx="0" cy="0"/>
            </a:xfrm>
            <a:prstGeom prst="ellipse">
              <a:avLst/>
            </a:prstGeom>
            <a:solidFill>
              <a:srgbClr val="FF6600"/>
            </a:solidFill>
            <a:ln cap="flat" cmpd="sng" w="9525">
              <a:solidFill>
                <a:srgbClr val="FF6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3" y="107868"/>
            <a:ext cx="401200" cy="4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/>
          <p:nvPr>
            <p:ph idx="10" type="dt"/>
          </p:nvPr>
        </p:nvSpPr>
        <p:spPr>
          <a:xfrm>
            <a:off x="608641" y="6247379"/>
            <a:ext cx="28263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  <a:defRPr i="0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  <a:defRPr i="0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  <a:defRPr i="0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  <a:defRPr i="0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  <a:defRPr i="0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  <a:defRPr i="0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  <a:defRPr i="0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  <a:defRPr i="0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  <a:defRPr i="0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type="title"/>
          </p:nvPr>
        </p:nvSpPr>
        <p:spPr>
          <a:xfrm>
            <a:off x="617251" y="107873"/>
            <a:ext cx="109575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i="0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None/>
              <a:defRPr i="0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None/>
              <a:defRPr sz="1900"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None/>
              <a:defRPr sz="1900"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None/>
              <a:defRPr sz="1900"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None/>
              <a:defRPr sz="1900"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None/>
              <a:defRPr sz="1900"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None/>
              <a:defRPr sz="1900"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None/>
              <a:defRPr sz="19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11089824" y="6404294"/>
            <a:ext cx="264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9262308" y="6356349"/>
            <a:ext cx="2743199" cy="365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appium.io/docs/en/commands/status/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tools/help/emulator" TargetMode="External"/><Relationship Id="rId4" Type="http://schemas.openxmlformats.org/officeDocument/2006/relationships/hyperlink" Target="https://developer.android.com/studio/test/monkey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zhangzhao4444/Maxi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appium/appium" TargetMode="External"/><Relationship Id="rId4" Type="http://schemas.openxmlformats.org/officeDocument/2006/relationships/hyperlink" Target="http://appium.io/docs/en/about-appium/intro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5977217" y="3244333"/>
            <a:ext cx="23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67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</a:t>
            </a:r>
            <a:endParaRPr b="0" i="0" sz="1467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41;p6"/>
          <p:cNvSpPr txBox="1"/>
          <p:nvPr/>
        </p:nvSpPr>
        <p:spPr>
          <a:xfrm>
            <a:off x="684875" y="3144875"/>
            <a:ext cx="10822200" cy="18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Android自动化测试工具介绍</a:t>
            </a:r>
            <a:endParaRPr b="1" sz="36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曾峥</a:t>
            </a:r>
            <a:endParaRPr sz="1800"/>
          </a:p>
          <a:p>
            <a:pPr indent="0" lvl="0" marL="0" rtl="0" algn="ctr">
              <a:lnSpc>
                <a:spcPct val="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3">
              <a:solidFill>
                <a:srgbClr val="75707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title"/>
          </p:nvPr>
        </p:nvSpPr>
        <p:spPr>
          <a:xfrm>
            <a:off x="710907" y="119094"/>
            <a:ext cx="10770300" cy="5631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自动化用例测试工具 -- Appium </a:t>
            </a:r>
            <a:r>
              <a:rPr lang="en-US"/>
              <a:t>Desktop 用例录制</a:t>
            </a:r>
            <a:endParaRPr/>
          </a:p>
        </p:txBody>
      </p:sp>
      <p:sp>
        <p:nvSpPr>
          <p:cNvPr id="152" name="Google Shape;152;p15"/>
          <p:cNvSpPr txBox="1"/>
          <p:nvPr>
            <p:ph idx="12" type="sldNum"/>
          </p:nvPr>
        </p:nvSpPr>
        <p:spPr>
          <a:xfrm>
            <a:off x="9262308" y="6356349"/>
            <a:ext cx="2743200" cy="365100"/>
          </a:xfrm>
          <a:prstGeom prst="rect">
            <a:avLst/>
          </a:prstGeom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3" name="Google Shape;15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625" y="1752625"/>
            <a:ext cx="7170928" cy="436664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5"/>
          <p:cNvSpPr txBox="1"/>
          <p:nvPr>
            <p:ph idx="1" type="body"/>
          </p:nvPr>
        </p:nvSpPr>
        <p:spPr>
          <a:xfrm>
            <a:off x="710900" y="1244427"/>
            <a:ext cx="10770300" cy="50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202124"/>
                </a:solidFill>
                <a:highlight>
                  <a:srgbClr val="FFFFFF"/>
                </a:highlight>
              </a:rPr>
              <a:t>Appium </a:t>
            </a:r>
            <a:r>
              <a:rPr lang="en-US" sz="1700">
                <a:solidFill>
                  <a:srgbClr val="202124"/>
                </a:solidFill>
                <a:highlight>
                  <a:srgbClr val="FFFFFF"/>
                </a:highlight>
              </a:rPr>
              <a:t>支持用例操作的录制，可以自动将操作步骤录制成指定的测试用例语言。</a:t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title"/>
          </p:nvPr>
        </p:nvSpPr>
        <p:spPr>
          <a:xfrm>
            <a:off x="710907" y="119094"/>
            <a:ext cx="10770300" cy="5631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自动化用例测试工具 -- Appium </a:t>
            </a:r>
            <a:r>
              <a:rPr lang="en-US"/>
              <a:t>API</a:t>
            </a:r>
            <a:endParaRPr/>
          </a:p>
        </p:txBody>
      </p:sp>
      <p:sp>
        <p:nvSpPr>
          <p:cNvPr id="161" name="Google Shape;161;p16"/>
          <p:cNvSpPr txBox="1"/>
          <p:nvPr>
            <p:ph idx="12" type="sldNum"/>
          </p:nvPr>
        </p:nvSpPr>
        <p:spPr>
          <a:xfrm>
            <a:off x="9262308" y="6356349"/>
            <a:ext cx="2743200" cy="365100"/>
          </a:xfrm>
          <a:prstGeom prst="rect">
            <a:avLst/>
          </a:prstGeom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16"/>
          <p:cNvSpPr txBox="1"/>
          <p:nvPr>
            <p:ph idx="1" type="body"/>
          </p:nvPr>
        </p:nvSpPr>
        <p:spPr>
          <a:xfrm>
            <a:off x="710900" y="1011994"/>
            <a:ext cx="10770300" cy="64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202124"/>
                </a:solidFill>
                <a:highlight>
                  <a:srgbClr val="FFFFFF"/>
                </a:highlight>
              </a:rPr>
              <a:t>Appium 定了大量API，可以灵活对Session、Device、Element、Context等进行操作。</a:t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202124"/>
                </a:solidFill>
                <a:highlight>
                  <a:srgbClr val="FFFFFF"/>
                </a:highlight>
              </a:rPr>
              <a:t>API文档：</a:t>
            </a:r>
            <a:r>
              <a:rPr lang="en-US" sz="17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http://appium.io/docs/en/commands/status/</a:t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65" y="1787375"/>
            <a:ext cx="1375710" cy="465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9600" y="1787375"/>
            <a:ext cx="1808425" cy="24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15549" y="1787375"/>
            <a:ext cx="1660611" cy="437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/>
          <p:nvPr>
            <p:ph type="title"/>
          </p:nvPr>
        </p:nvSpPr>
        <p:spPr>
          <a:xfrm>
            <a:off x="710907" y="119094"/>
            <a:ext cx="10770300" cy="5631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自动化用例测试工具 -- </a:t>
            </a:r>
            <a:r>
              <a:rPr lang="en-US"/>
              <a:t>Appium Test Case</a:t>
            </a:r>
            <a:r>
              <a:rPr lang="en-US"/>
              <a:t> </a:t>
            </a:r>
            <a:r>
              <a:rPr lang="en-US"/>
              <a:t>Demo</a:t>
            </a:r>
            <a:endParaRPr/>
          </a:p>
        </p:txBody>
      </p:sp>
      <p:sp>
        <p:nvSpPr>
          <p:cNvPr id="172" name="Google Shape;172;p17"/>
          <p:cNvSpPr txBox="1"/>
          <p:nvPr>
            <p:ph idx="12" type="sldNum"/>
          </p:nvPr>
        </p:nvSpPr>
        <p:spPr>
          <a:xfrm>
            <a:off x="9262308" y="6356349"/>
            <a:ext cx="2743200" cy="365100"/>
          </a:xfrm>
          <a:prstGeom prst="rect">
            <a:avLst/>
          </a:prstGeom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3" name="Google Shape;17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325" y="798819"/>
            <a:ext cx="8580213" cy="5871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>
            <p:ph type="title"/>
          </p:nvPr>
        </p:nvSpPr>
        <p:spPr>
          <a:xfrm>
            <a:off x="710907" y="119094"/>
            <a:ext cx="10770300" cy="5631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自动化用例测试工具 -- </a:t>
            </a:r>
            <a:r>
              <a:rPr lang="en-US"/>
              <a:t>Appium总结</a:t>
            </a:r>
            <a:endParaRPr/>
          </a:p>
        </p:txBody>
      </p:sp>
      <p:sp>
        <p:nvSpPr>
          <p:cNvPr id="180" name="Google Shape;180;p18"/>
          <p:cNvSpPr txBox="1"/>
          <p:nvPr>
            <p:ph idx="12" type="sldNum"/>
          </p:nvPr>
        </p:nvSpPr>
        <p:spPr>
          <a:xfrm>
            <a:off x="9262308" y="6356349"/>
            <a:ext cx="2743200" cy="365100"/>
          </a:xfrm>
          <a:prstGeom prst="rect">
            <a:avLst/>
          </a:prstGeom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p18"/>
          <p:cNvSpPr txBox="1"/>
          <p:nvPr>
            <p:ph idx="1" type="body"/>
          </p:nvPr>
        </p:nvSpPr>
        <p:spPr>
          <a:xfrm>
            <a:off x="710900" y="1244427"/>
            <a:ext cx="10770300" cy="484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202124"/>
                </a:solidFill>
                <a:highlight>
                  <a:srgbClr val="FFFFFF"/>
                </a:highlight>
              </a:rPr>
              <a:t>优势</a:t>
            </a:r>
            <a:r>
              <a:rPr lang="en-US" sz="1700">
                <a:solidFill>
                  <a:srgbClr val="202124"/>
                </a:solidFill>
                <a:highlight>
                  <a:srgbClr val="FFFFFF"/>
                </a:highlight>
              </a:rPr>
              <a:t>：</a:t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Char char="●"/>
            </a:pPr>
            <a:r>
              <a:rPr lang="en-US" sz="1700">
                <a:solidFill>
                  <a:srgbClr val="202124"/>
                </a:solidFill>
                <a:highlight>
                  <a:srgbClr val="FFFFFF"/>
                </a:highlight>
              </a:rPr>
              <a:t>新手友好</a:t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Char char="●"/>
            </a:pPr>
            <a:r>
              <a:rPr lang="en-US" sz="1700">
                <a:solidFill>
                  <a:srgbClr val="202124"/>
                </a:solidFill>
                <a:highlight>
                  <a:srgbClr val="FFFFFF"/>
                </a:highlight>
              </a:rPr>
              <a:t>代码隔离，不需要改动原有代码</a:t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Char char="●"/>
            </a:pPr>
            <a:r>
              <a:rPr lang="en-US" sz="1700">
                <a:solidFill>
                  <a:srgbClr val="202124"/>
                </a:solidFill>
                <a:highlight>
                  <a:srgbClr val="FFFFFF"/>
                </a:highlight>
              </a:rPr>
              <a:t>支持各种原生和混合开发的App</a:t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Char char="●"/>
            </a:pPr>
            <a:r>
              <a:rPr lang="en-US" sz="1700">
                <a:solidFill>
                  <a:srgbClr val="202124"/>
                </a:solidFill>
                <a:highlight>
                  <a:srgbClr val="FFFFFF"/>
                </a:highlight>
              </a:rPr>
              <a:t>自定义程度高，API丰富，文档详细</a:t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rgbClr val="202124"/>
                </a:solidFill>
                <a:highlight>
                  <a:srgbClr val="FFFFFF"/>
                </a:highlight>
              </a:rPr>
              <a:t>缺点</a:t>
            </a:r>
            <a:r>
              <a:rPr lang="en-US" sz="1700">
                <a:solidFill>
                  <a:srgbClr val="202124"/>
                </a:solidFill>
                <a:highlight>
                  <a:srgbClr val="FFFFFF"/>
                </a:highlight>
              </a:rPr>
              <a:t>：</a:t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Char char="●"/>
            </a:pPr>
            <a:r>
              <a:rPr lang="en-US" sz="1700">
                <a:solidFill>
                  <a:srgbClr val="202124"/>
                </a:solidFill>
                <a:highlight>
                  <a:srgbClr val="FFFFFF"/>
                </a:highlight>
              </a:rPr>
              <a:t>当App交互修改时，需要改动测试用例</a:t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202124"/>
                </a:solidFill>
                <a:highlight>
                  <a:srgbClr val="FFFFFF"/>
                </a:highlight>
              </a:rPr>
              <a:t>适用场景</a:t>
            </a:r>
            <a:r>
              <a:rPr lang="en-US" sz="1700">
                <a:solidFill>
                  <a:srgbClr val="202124"/>
                </a:solidFill>
                <a:highlight>
                  <a:srgbClr val="FFFFFF"/>
                </a:highlight>
              </a:rPr>
              <a:t>：</a:t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Char char="●"/>
            </a:pPr>
            <a:r>
              <a:rPr lang="en-US" sz="1700">
                <a:solidFill>
                  <a:srgbClr val="202124"/>
                </a:solidFill>
                <a:highlight>
                  <a:srgbClr val="FFFFFF"/>
                </a:highlight>
              </a:rPr>
              <a:t>通过用例保证App中主流程的可用性</a:t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oogle Shape;186;p19"/>
          <p:cNvCxnSpPr/>
          <p:nvPr/>
        </p:nvCxnSpPr>
        <p:spPr>
          <a:xfrm>
            <a:off x="4573130" y="1214326"/>
            <a:ext cx="1500" cy="3844500"/>
          </a:xfrm>
          <a:prstGeom prst="straightConnector1">
            <a:avLst/>
          </a:prstGeom>
          <a:noFill/>
          <a:ln cap="flat" cmpd="sng" w="25400">
            <a:solidFill>
              <a:srgbClr val="F4C0BA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87" name="Google Shape;187;p19"/>
          <p:cNvSpPr/>
          <p:nvPr/>
        </p:nvSpPr>
        <p:spPr>
          <a:xfrm>
            <a:off x="4412486" y="2080890"/>
            <a:ext cx="322758" cy="373950"/>
          </a:xfrm>
          <a:custGeom>
            <a:rect b="b" l="l" r="r" t="t"/>
            <a:pathLst>
              <a:path extrusionOk="0" h="21600" w="21600">
                <a:moveTo>
                  <a:pt x="10876" y="0"/>
                </a:moveTo>
                <a:lnTo>
                  <a:pt x="21600" y="5313"/>
                </a:lnTo>
                <a:lnTo>
                  <a:pt x="21600" y="16156"/>
                </a:lnTo>
                <a:lnTo>
                  <a:pt x="10876" y="21600"/>
                </a:lnTo>
                <a:lnTo>
                  <a:pt x="0" y="16156"/>
                </a:lnTo>
                <a:lnTo>
                  <a:pt x="0" y="5313"/>
                </a:lnTo>
                <a:close/>
              </a:path>
            </a:pathLst>
          </a:custGeom>
          <a:solidFill>
            <a:srgbClr val="DC3C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icrosoft Yahei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4412486" y="2076105"/>
            <a:ext cx="322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icrosoft Yahei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</a:t>
            </a:r>
            <a:endParaRPr/>
          </a:p>
        </p:txBody>
      </p:sp>
      <p:sp>
        <p:nvSpPr>
          <p:cNvPr id="189" name="Google Shape;189;p19"/>
          <p:cNvSpPr/>
          <p:nvPr/>
        </p:nvSpPr>
        <p:spPr>
          <a:xfrm>
            <a:off x="4412486" y="2712421"/>
            <a:ext cx="322758" cy="373950"/>
          </a:xfrm>
          <a:custGeom>
            <a:rect b="b" l="l" r="r" t="t"/>
            <a:pathLst>
              <a:path extrusionOk="0" h="21600" w="21600">
                <a:moveTo>
                  <a:pt x="10876" y="0"/>
                </a:moveTo>
                <a:lnTo>
                  <a:pt x="21600" y="5313"/>
                </a:lnTo>
                <a:lnTo>
                  <a:pt x="21600" y="16156"/>
                </a:lnTo>
                <a:lnTo>
                  <a:pt x="10876" y="21600"/>
                </a:lnTo>
                <a:lnTo>
                  <a:pt x="0" y="16156"/>
                </a:lnTo>
                <a:lnTo>
                  <a:pt x="0" y="5313"/>
                </a:lnTo>
                <a:close/>
              </a:path>
            </a:pathLst>
          </a:custGeom>
          <a:solidFill>
            <a:srgbClr val="DC3C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icrosoft Yahei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4412486" y="2707632"/>
            <a:ext cx="322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icrosoft Yahei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</a:t>
            </a:r>
            <a:endParaRPr/>
          </a:p>
        </p:txBody>
      </p:sp>
      <p:sp>
        <p:nvSpPr>
          <p:cNvPr id="191" name="Google Shape;191;p19"/>
          <p:cNvSpPr/>
          <p:nvPr/>
        </p:nvSpPr>
        <p:spPr>
          <a:xfrm>
            <a:off x="4412486" y="3317575"/>
            <a:ext cx="322758" cy="373950"/>
          </a:xfrm>
          <a:custGeom>
            <a:rect b="b" l="l" r="r" t="t"/>
            <a:pathLst>
              <a:path extrusionOk="0" h="21600" w="21600">
                <a:moveTo>
                  <a:pt x="10876" y="0"/>
                </a:moveTo>
                <a:lnTo>
                  <a:pt x="21600" y="5313"/>
                </a:lnTo>
                <a:lnTo>
                  <a:pt x="21600" y="16156"/>
                </a:lnTo>
                <a:lnTo>
                  <a:pt x="10876" y="21600"/>
                </a:lnTo>
                <a:lnTo>
                  <a:pt x="0" y="16156"/>
                </a:lnTo>
                <a:lnTo>
                  <a:pt x="0" y="5313"/>
                </a:lnTo>
                <a:close/>
              </a:path>
            </a:pathLst>
          </a:custGeom>
          <a:solidFill>
            <a:srgbClr val="DC3C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icrosoft Yahei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2" name="Google Shape;192;p19"/>
          <p:cNvSpPr txBox="1"/>
          <p:nvPr/>
        </p:nvSpPr>
        <p:spPr>
          <a:xfrm>
            <a:off x="4412486" y="3312788"/>
            <a:ext cx="322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icrosoft Yahei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3</a:t>
            </a:r>
            <a:endParaRPr/>
          </a:p>
        </p:txBody>
      </p:sp>
      <p:sp>
        <p:nvSpPr>
          <p:cNvPr id="193" name="Google Shape;193;p19"/>
          <p:cNvSpPr txBox="1"/>
          <p:nvPr/>
        </p:nvSpPr>
        <p:spPr>
          <a:xfrm>
            <a:off x="1485665" y="2277547"/>
            <a:ext cx="1196400" cy="8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3C2B"/>
              </a:buClr>
              <a:buSzPts val="4300"/>
              <a:buFont typeface="Microsoft Yahei"/>
              <a:buNone/>
            </a:pPr>
            <a:r>
              <a:rPr b="1" i="0" lang="en-US" sz="4300" u="none" cap="none" strike="noStrike">
                <a:solidFill>
                  <a:srgbClr val="DC3C2B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目录</a:t>
            </a:r>
            <a:endParaRPr/>
          </a:p>
        </p:txBody>
      </p:sp>
      <p:sp>
        <p:nvSpPr>
          <p:cNvPr id="194" name="Google Shape;194;p19"/>
          <p:cNvSpPr txBox="1"/>
          <p:nvPr/>
        </p:nvSpPr>
        <p:spPr>
          <a:xfrm>
            <a:off x="1139462" y="2924959"/>
            <a:ext cx="18888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2200"/>
              <a:buFont typeface="Microsoft Yahei"/>
              <a:buNone/>
            </a:pPr>
            <a:r>
              <a:rPr b="0" i="0" lang="en-US" sz="2200" u="none" cap="none" strike="noStrike">
                <a:solidFill>
                  <a:srgbClr val="DDDDDD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CONTENTS</a:t>
            </a:r>
            <a:endParaRPr/>
          </a:p>
        </p:txBody>
      </p:sp>
      <p:sp>
        <p:nvSpPr>
          <p:cNvPr id="195" name="Google Shape;195;p19"/>
          <p:cNvSpPr txBox="1"/>
          <p:nvPr/>
        </p:nvSpPr>
        <p:spPr>
          <a:xfrm>
            <a:off x="4858684" y="2684283"/>
            <a:ext cx="3691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Microsoft Yahei"/>
              <a:buNone/>
            </a:pPr>
            <a:r>
              <a:rPr lang="en-US" sz="1900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ADB测试命令</a:t>
            </a:r>
            <a:endParaRPr/>
          </a:p>
        </p:txBody>
      </p:sp>
      <p:sp>
        <p:nvSpPr>
          <p:cNvPr id="196" name="Google Shape;196;p19"/>
          <p:cNvSpPr/>
          <p:nvPr/>
        </p:nvSpPr>
        <p:spPr>
          <a:xfrm>
            <a:off x="4412486" y="3968441"/>
            <a:ext cx="322758" cy="373950"/>
          </a:xfrm>
          <a:custGeom>
            <a:rect b="b" l="l" r="r" t="t"/>
            <a:pathLst>
              <a:path extrusionOk="0" h="21600" w="21600">
                <a:moveTo>
                  <a:pt x="10876" y="0"/>
                </a:moveTo>
                <a:lnTo>
                  <a:pt x="21600" y="5313"/>
                </a:lnTo>
                <a:lnTo>
                  <a:pt x="21600" y="16156"/>
                </a:lnTo>
                <a:lnTo>
                  <a:pt x="10876" y="21600"/>
                </a:lnTo>
                <a:lnTo>
                  <a:pt x="0" y="16156"/>
                </a:lnTo>
                <a:lnTo>
                  <a:pt x="0" y="5313"/>
                </a:lnTo>
                <a:close/>
              </a:path>
            </a:pathLst>
          </a:custGeom>
          <a:solidFill>
            <a:srgbClr val="D1D1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icrosoft Yahei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7" name="Google Shape;197;p19"/>
          <p:cNvSpPr txBox="1"/>
          <p:nvPr/>
        </p:nvSpPr>
        <p:spPr>
          <a:xfrm>
            <a:off x="4412486" y="3963654"/>
            <a:ext cx="322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icrosoft Yahei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4</a:t>
            </a:r>
            <a:endParaRPr/>
          </a:p>
        </p:txBody>
      </p:sp>
      <p:sp>
        <p:nvSpPr>
          <p:cNvPr id="198" name="Google Shape;198;p19"/>
          <p:cNvSpPr txBox="1"/>
          <p:nvPr/>
        </p:nvSpPr>
        <p:spPr>
          <a:xfrm>
            <a:off x="4858684" y="3307034"/>
            <a:ext cx="3691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Microsoft Yahei"/>
              <a:buNone/>
            </a:pPr>
            <a:r>
              <a:rPr lang="en-US" sz="1900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自动化用例测试工具</a:t>
            </a:r>
            <a:endParaRPr/>
          </a:p>
        </p:txBody>
      </p:sp>
      <p:sp>
        <p:nvSpPr>
          <p:cNvPr id="199" name="Google Shape;199;p19"/>
          <p:cNvSpPr txBox="1"/>
          <p:nvPr/>
        </p:nvSpPr>
        <p:spPr>
          <a:xfrm>
            <a:off x="4858678" y="3929775"/>
            <a:ext cx="3691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Microsoft Yahei"/>
              <a:buNone/>
            </a:pPr>
            <a:r>
              <a:rPr lang="en-US" sz="1900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压力测试工具</a:t>
            </a:r>
            <a:endParaRPr sz="1900">
              <a:solidFill>
                <a:srgbClr val="333333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00" name="Google Shape;200;p19"/>
          <p:cNvSpPr txBox="1"/>
          <p:nvPr/>
        </p:nvSpPr>
        <p:spPr>
          <a:xfrm>
            <a:off x="4858684" y="2056900"/>
            <a:ext cx="3691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Microsoft Yahei"/>
              <a:buNone/>
            </a:pPr>
            <a:r>
              <a:rPr lang="en-US" sz="1900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必要性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/>
          <p:nvPr>
            <p:ph type="title"/>
          </p:nvPr>
        </p:nvSpPr>
        <p:spPr>
          <a:xfrm>
            <a:off x="710907" y="119094"/>
            <a:ext cx="10770300" cy="5631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压力测试 -- Monkey</a:t>
            </a:r>
            <a:r>
              <a:rPr lang="en-US"/>
              <a:t>介绍</a:t>
            </a:r>
            <a:endParaRPr/>
          </a:p>
        </p:txBody>
      </p:sp>
      <p:sp>
        <p:nvSpPr>
          <p:cNvPr id="207" name="Google Shape;207;p20"/>
          <p:cNvSpPr txBox="1"/>
          <p:nvPr>
            <p:ph idx="1" type="body"/>
          </p:nvPr>
        </p:nvSpPr>
        <p:spPr>
          <a:xfrm>
            <a:off x="710900" y="1244427"/>
            <a:ext cx="10770300" cy="484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202124"/>
                </a:solidFill>
                <a:highlight>
                  <a:srgbClr val="FFFFFF"/>
                </a:highlight>
              </a:rPr>
              <a:t>Monkey 是一个在</a:t>
            </a:r>
            <a:r>
              <a:rPr lang="en-US" sz="1700">
                <a:highlight>
                  <a:srgbClr val="FFFFFF"/>
                </a:highlight>
                <a:uFill>
                  <a:noFill/>
                </a:uFill>
                <a:hlinkClick r:id="rId3"/>
              </a:rPr>
              <a:t>模拟器</a:t>
            </a:r>
            <a:r>
              <a:rPr lang="en-US" sz="1700">
                <a:solidFill>
                  <a:srgbClr val="202124"/>
                </a:solidFill>
                <a:highlight>
                  <a:srgbClr val="FFFFFF"/>
                </a:highlight>
              </a:rPr>
              <a:t>或设备上运行的程序，可生成伪随机用户事件（例如点击、轻触或手势）流以及很多系统级事件。您可以使用 Monkey 以随机且可重复的方式对正在开发的应用进行压力测试。</a:t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202124"/>
              </a:buClr>
              <a:buSzPts val="1700"/>
              <a:buFont typeface="Arial"/>
              <a:buChar char="●"/>
            </a:pPr>
            <a:r>
              <a:rPr lang="en-US" sz="1700">
                <a:solidFill>
                  <a:srgbClr val="202124"/>
                </a:solidFill>
                <a:highlight>
                  <a:srgbClr val="FFFFFF"/>
                </a:highlight>
              </a:rPr>
              <a:t>限制在特定软件包中运行</a:t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Font typeface="Arial"/>
              <a:buChar char="●"/>
            </a:pPr>
            <a:r>
              <a:rPr lang="en-US" sz="1700">
                <a:solidFill>
                  <a:srgbClr val="202124"/>
                </a:solidFill>
                <a:highlight>
                  <a:srgbClr val="FFFFFF"/>
                </a:highlight>
              </a:rPr>
              <a:t>如果应用崩溃或收到任何未处理的异常，Monkey 会停止并报告错误</a:t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Font typeface="Arial"/>
              <a:buChar char="●"/>
            </a:pPr>
            <a:r>
              <a:rPr lang="en-US" sz="1700">
                <a:solidFill>
                  <a:srgbClr val="202124"/>
                </a:solidFill>
                <a:highlight>
                  <a:srgbClr val="FFFFFF"/>
                </a:highlight>
              </a:rPr>
              <a:t>如果应用产生ANR错误，Monkey 会停止并报告错误</a:t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202124"/>
                </a:solidFill>
                <a:highlight>
                  <a:srgbClr val="FFFFFF"/>
                </a:highlight>
              </a:rPr>
              <a:t>官方文档：</a:t>
            </a:r>
            <a:r>
              <a:rPr lang="en-US" sz="17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https://developer.android.com/studio/test/monkey</a:t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0"/>
          <p:cNvSpPr txBox="1"/>
          <p:nvPr>
            <p:ph idx="12" type="sldNum"/>
          </p:nvPr>
        </p:nvSpPr>
        <p:spPr>
          <a:xfrm>
            <a:off x="9262308" y="6356349"/>
            <a:ext cx="2743200" cy="365100"/>
          </a:xfrm>
          <a:prstGeom prst="rect">
            <a:avLst/>
          </a:prstGeom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>
            <p:ph type="title"/>
          </p:nvPr>
        </p:nvSpPr>
        <p:spPr>
          <a:xfrm>
            <a:off x="710907" y="119094"/>
            <a:ext cx="10770300" cy="5631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压力测试 -- Monkey</a:t>
            </a:r>
            <a:r>
              <a:rPr lang="en-US"/>
              <a:t>使用</a:t>
            </a:r>
            <a:endParaRPr/>
          </a:p>
        </p:txBody>
      </p:sp>
      <p:sp>
        <p:nvSpPr>
          <p:cNvPr id="215" name="Google Shape;215;p21"/>
          <p:cNvSpPr txBox="1"/>
          <p:nvPr>
            <p:ph idx="1" type="body"/>
          </p:nvPr>
        </p:nvSpPr>
        <p:spPr>
          <a:xfrm>
            <a:off x="710900" y="1244427"/>
            <a:ext cx="10770300" cy="10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adb shell monkey [options] &lt;event-count&gt;</a:t>
            </a:r>
            <a:r>
              <a:rPr lang="en-US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7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202124"/>
                </a:solidFill>
                <a:highlight>
                  <a:srgbClr val="FFFFFF"/>
                </a:highlight>
              </a:rPr>
              <a:t>常用配置项说明（可叠加）</a:t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202124"/>
                </a:solidFill>
                <a:highlight>
                  <a:srgbClr val="FFFFFF"/>
                </a:highlight>
              </a:rPr>
              <a:t>示例：</a:t>
            </a:r>
            <a:r>
              <a:rPr lang="en-US" sz="15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adb shell monkey -p com.shopee.fms </a:t>
            </a:r>
            <a:r>
              <a:rPr lang="en-US" sz="1500">
                <a:solidFill>
                  <a:srgbClr val="37474F"/>
                </a:solidFill>
                <a:highlight>
                  <a:srgbClr val="F1F3F4"/>
                </a:highlight>
              </a:rPr>
              <a:t>500 </a:t>
            </a:r>
            <a:r>
              <a:rPr lang="en-US" sz="15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-v --</a:t>
            </a:r>
            <a:r>
              <a:rPr lang="en-US" sz="1500">
                <a:solidFill>
                  <a:srgbClr val="37474F"/>
                </a:solidFill>
                <a:highlight>
                  <a:srgbClr val="F1F3F4"/>
                </a:highlight>
              </a:rPr>
              <a:t>throttle 500 </a:t>
            </a:r>
            <a:endParaRPr sz="1700">
              <a:solidFill>
                <a:srgbClr val="202124"/>
              </a:solidFill>
              <a:highlight>
                <a:srgbClr val="F1F3F4"/>
              </a:highlight>
            </a:endParaRPr>
          </a:p>
        </p:txBody>
      </p:sp>
      <p:sp>
        <p:nvSpPr>
          <p:cNvPr id="216" name="Google Shape;216;p21"/>
          <p:cNvSpPr txBox="1"/>
          <p:nvPr>
            <p:ph idx="12" type="sldNum"/>
          </p:nvPr>
        </p:nvSpPr>
        <p:spPr>
          <a:xfrm>
            <a:off x="9262308" y="6356349"/>
            <a:ext cx="2743200" cy="365100"/>
          </a:xfrm>
          <a:prstGeom prst="rect">
            <a:avLst/>
          </a:prstGeom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17" name="Google Shape;217;p21"/>
          <p:cNvGraphicFramePr/>
          <p:nvPr/>
        </p:nvGraphicFramePr>
        <p:xfrm>
          <a:off x="827325" y="248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{F8CE40B8-2882-43CD-8E14-242E88B43AFF}</a:tableStyleId>
              </a:tblPr>
              <a:tblGrid>
                <a:gridCol w="4499725"/>
                <a:gridCol w="5787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rgbClr val="37474F"/>
                          </a:solidFill>
                          <a:highlight>
                            <a:srgbClr val="FFFFFF"/>
                          </a:highlight>
                        </a:rPr>
                        <a:t>-p &lt;</a:t>
                      </a:r>
                      <a:r>
                        <a:rPr lang="en-US" sz="1500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allowed-package-name</a:t>
                      </a:r>
                      <a:r>
                        <a:rPr lang="en-US" sz="1500">
                          <a:solidFill>
                            <a:srgbClr val="37474F"/>
                          </a:solidFill>
                          <a:highlight>
                            <a:srgbClr val="FFFFFF"/>
                          </a:highlight>
                        </a:rPr>
                        <a:t>&gt;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37474F"/>
                          </a:solidFill>
                          <a:highlight>
                            <a:srgbClr val="FFFFFF"/>
                          </a:highlight>
                        </a:rPr>
                        <a:t>指定一个或多个软件包，Monkey 将仅允许系统访问这些软件包内的 Activity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rgbClr val="37474F"/>
                          </a:solidFill>
                          <a:highlight>
                            <a:srgbClr val="FFFFFF"/>
                          </a:highlight>
                        </a:rPr>
                        <a:t>-v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202124"/>
                          </a:solidFill>
                        </a:rPr>
                        <a:t>命令行上的每个 -v 都会增加详细程度级别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rgbClr val="37474F"/>
                          </a:solidFill>
                          <a:highlight>
                            <a:srgbClr val="FFFFFF"/>
                          </a:highlight>
                        </a:rPr>
                        <a:t>--throttle &lt;milliseconds&gt;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rgbClr val="37474F"/>
                          </a:solidFill>
                          <a:highlight>
                            <a:srgbClr val="FFFFFF"/>
                          </a:highlight>
                        </a:rPr>
                        <a:t>每次点击操作之间的延时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rgbClr val="37474F"/>
                          </a:solidFill>
                          <a:highlight>
                            <a:srgbClr val="FFFFFF"/>
                          </a:highlight>
                        </a:rPr>
                        <a:t>-s &lt;seed&gt;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rgbClr val="37474F"/>
                          </a:solidFill>
                          <a:highlight>
                            <a:srgbClr val="FFFFFF"/>
                          </a:highlight>
                        </a:rPr>
                        <a:t>生成种子值，使用相同的种子值重新运行Monkey，它将会生成相同的事件序列</a:t>
                      </a:r>
                      <a:endParaRPr sz="1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/>
          <p:nvPr>
            <p:ph type="title"/>
          </p:nvPr>
        </p:nvSpPr>
        <p:spPr>
          <a:xfrm>
            <a:off x="710907" y="119094"/>
            <a:ext cx="10770300" cy="5631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压力测试 --  </a:t>
            </a:r>
            <a:r>
              <a:rPr lang="en-US"/>
              <a:t>Maxim介绍</a:t>
            </a:r>
            <a:endParaRPr/>
          </a:p>
        </p:txBody>
      </p:sp>
      <p:sp>
        <p:nvSpPr>
          <p:cNvPr id="224" name="Google Shape;224;p22"/>
          <p:cNvSpPr txBox="1"/>
          <p:nvPr>
            <p:ph idx="1" type="body"/>
          </p:nvPr>
        </p:nvSpPr>
        <p:spPr>
          <a:xfrm>
            <a:off x="710900" y="1244427"/>
            <a:ext cx="10770300" cy="484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202124"/>
                </a:solidFill>
                <a:highlight>
                  <a:srgbClr val="FFFFFF"/>
                </a:highlight>
              </a:rPr>
              <a:t>Maxim是基于</a:t>
            </a:r>
            <a:r>
              <a:rPr lang="en-US" sz="1700">
                <a:solidFill>
                  <a:srgbClr val="202124"/>
                </a:solidFill>
                <a:highlight>
                  <a:srgbClr val="FFFFFF"/>
                </a:highlight>
              </a:rPr>
              <a:t>Monkey改进的，使用jar进行压力测试遍历策略的工具，可以解决Monkey事件过于随机的缺点。</a:t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Char char="●"/>
            </a:pPr>
            <a:r>
              <a:rPr lang="en-US" sz="1700">
                <a:solidFill>
                  <a:srgbClr val="202124"/>
                </a:solidFill>
                <a:highlight>
                  <a:srgbClr val="FFFFFF"/>
                </a:highlight>
              </a:rPr>
              <a:t>兼容Monkey所有命令</a:t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Char char="●"/>
            </a:pPr>
            <a:r>
              <a:rPr lang="en-US" sz="1700">
                <a:solidFill>
                  <a:srgbClr val="202124"/>
                </a:solidFill>
                <a:highlight>
                  <a:srgbClr val="FFFFFF"/>
                </a:highlight>
              </a:rPr>
              <a:t>可以自定义遍历策略，达到更好的测试效果</a:t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Char char="●"/>
            </a:pPr>
            <a:r>
              <a:rPr lang="en-US" sz="1700">
                <a:solidFill>
                  <a:srgbClr val="202124"/>
                </a:solidFill>
                <a:highlight>
                  <a:srgbClr val="FFFFFF"/>
                </a:highlight>
              </a:rPr>
              <a:t>支持图形界面</a:t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Char char="●"/>
            </a:pPr>
            <a:r>
              <a:rPr lang="en-US" sz="1700">
                <a:solidFill>
                  <a:srgbClr val="202124"/>
                </a:solidFill>
                <a:highlight>
                  <a:srgbClr val="FFFFFF"/>
                </a:highlight>
              </a:rPr>
              <a:t>可以针对Activity定义白名单和黑名单</a:t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202124"/>
                </a:solidFill>
                <a:highlight>
                  <a:srgbClr val="FFFFFF"/>
                </a:highlight>
              </a:rPr>
              <a:t>官方说明：</a:t>
            </a:r>
            <a:r>
              <a:rPr lang="en-US" sz="17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https://github.com/zhangzhao4444/Maxim</a:t>
            </a:r>
            <a:r>
              <a:rPr lang="en-US" sz="170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2"/>
          <p:cNvSpPr txBox="1"/>
          <p:nvPr>
            <p:ph idx="12" type="sldNum"/>
          </p:nvPr>
        </p:nvSpPr>
        <p:spPr>
          <a:xfrm>
            <a:off x="9262308" y="6356349"/>
            <a:ext cx="2743200" cy="365100"/>
          </a:xfrm>
          <a:prstGeom prst="rect">
            <a:avLst/>
          </a:prstGeom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>
            <p:ph type="title"/>
          </p:nvPr>
        </p:nvSpPr>
        <p:spPr>
          <a:xfrm>
            <a:off x="710907" y="119094"/>
            <a:ext cx="10770300" cy="5631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压力测试 --  Maxim</a:t>
            </a:r>
            <a:r>
              <a:rPr lang="en-US"/>
              <a:t>使用</a:t>
            </a:r>
            <a:endParaRPr/>
          </a:p>
        </p:txBody>
      </p:sp>
      <p:sp>
        <p:nvSpPr>
          <p:cNvPr id="232" name="Google Shape;232;p23"/>
          <p:cNvSpPr txBox="1"/>
          <p:nvPr>
            <p:ph idx="1" type="body"/>
          </p:nvPr>
        </p:nvSpPr>
        <p:spPr>
          <a:xfrm>
            <a:off x="710900" y="1244425"/>
            <a:ext cx="10770300" cy="320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02124"/>
                </a:solidFill>
                <a:highlight>
                  <a:srgbClr val="FFFFFF"/>
                </a:highlight>
              </a:rPr>
              <a:t>使用方法：</a:t>
            </a:r>
            <a:endParaRPr sz="15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4292E"/>
                </a:solidFill>
                <a:highlight>
                  <a:srgbClr val="FFFFFF"/>
                </a:highlight>
              </a:rPr>
              <a:t>1. </a:t>
            </a:r>
            <a:r>
              <a:rPr lang="en-US" sz="1500">
                <a:solidFill>
                  <a:srgbClr val="24292E"/>
                </a:solidFill>
                <a:highlight>
                  <a:srgbClr val="FFFFFF"/>
                </a:highlight>
              </a:rPr>
              <a:t>将项目工程中的monkey.jar和framework.jar复制到设备sdcard目录</a:t>
            </a:r>
            <a:endParaRPr sz="15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4292E"/>
                </a:solidFill>
                <a:highlight>
                  <a:srgbClr val="FFFFFF"/>
                </a:highlight>
              </a:rPr>
              <a:t>2. </a:t>
            </a:r>
            <a:r>
              <a:rPr lang="en-US" sz="1500">
                <a:solidFill>
                  <a:srgbClr val="24292E"/>
                </a:solidFill>
                <a:highlight>
                  <a:srgbClr val="FFFFFF"/>
                </a:highlight>
              </a:rPr>
              <a:t>cmd 命令 ：</a:t>
            </a:r>
            <a:r>
              <a:rPr lang="en-US" sz="1500">
                <a:solidFill>
                  <a:srgbClr val="24292E"/>
                </a:solidFill>
                <a:highlight>
                  <a:srgbClr val="F1F3F4"/>
                </a:highlight>
              </a:rPr>
              <a:t> adb shell CLASSPATH=/sdcard/monkey.jar:/sdcard/framework.jar exec app_process /system/bin tv.panda.test.monkey.Monkey -p </a:t>
            </a:r>
            <a:r>
              <a:rPr lang="en-US" sz="1500">
                <a:solidFill>
                  <a:srgbClr val="4A86E8"/>
                </a:solidFill>
                <a:highlight>
                  <a:srgbClr val="F1F3F4"/>
                </a:highlight>
              </a:rPr>
              <a:t>com.shopee.fms</a:t>
            </a:r>
            <a:r>
              <a:rPr lang="en-US" sz="1500">
                <a:solidFill>
                  <a:srgbClr val="24292E"/>
                </a:solidFill>
                <a:highlight>
                  <a:srgbClr val="F1F3F4"/>
                </a:highlight>
              </a:rPr>
              <a:t> </a:t>
            </a:r>
            <a:r>
              <a:rPr lang="en-US" sz="1500">
                <a:solidFill>
                  <a:srgbClr val="4A86E8"/>
                </a:solidFill>
                <a:highlight>
                  <a:srgbClr val="F1F3F4"/>
                </a:highlight>
              </a:rPr>
              <a:t>--uiautomatormix</a:t>
            </a:r>
            <a:r>
              <a:rPr lang="en-US" sz="1500">
                <a:solidFill>
                  <a:srgbClr val="24292E"/>
                </a:solidFill>
                <a:highlight>
                  <a:srgbClr val="F1F3F4"/>
                </a:highlight>
              </a:rPr>
              <a:t> --running-minutes</a:t>
            </a:r>
            <a:r>
              <a:rPr lang="en-US" sz="1500">
                <a:solidFill>
                  <a:srgbClr val="4A86E8"/>
                </a:solidFill>
                <a:highlight>
                  <a:srgbClr val="F1F3F4"/>
                </a:highlight>
              </a:rPr>
              <a:t> 60</a:t>
            </a:r>
            <a:r>
              <a:rPr lang="en-US" sz="1500">
                <a:solidFill>
                  <a:srgbClr val="24292E"/>
                </a:solidFill>
                <a:highlight>
                  <a:srgbClr val="F1F3F4"/>
                </a:highlight>
              </a:rPr>
              <a:t> -v -v</a:t>
            </a:r>
            <a:r>
              <a:rPr lang="en-US" sz="1500">
                <a:solidFill>
                  <a:srgbClr val="24292E"/>
                </a:solidFill>
                <a:highlight>
                  <a:srgbClr val="F1F3F4"/>
                </a:highlight>
              </a:rPr>
              <a:t> --throttle </a:t>
            </a:r>
            <a:r>
              <a:rPr lang="en-US" sz="1500">
                <a:solidFill>
                  <a:srgbClr val="4A86E8"/>
                </a:solidFill>
                <a:highlight>
                  <a:srgbClr val="F1F3F4"/>
                </a:highlight>
              </a:rPr>
              <a:t>300</a:t>
            </a:r>
            <a:r>
              <a:rPr lang="en-US" sz="1500">
                <a:solidFill>
                  <a:srgbClr val="24292E"/>
                </a:solidFill>
                <a:highlight>
                  <a:srgbClr val="F1F3F4"/>
                </a:highlight>
              </a:rPr>
              <a:t> 1&gt;monkeyout.txt 2&gt;monkeyerr.txt --ignore-crashes --ignore-timeouts --ignore-security-exceptions</a:t>
            </a:r>
            <a:endParaRPr sz="1500">
              <a:solidFill>
                <a:srgbClr val="24292E"/>
              </a:solidFill>
              <a:highlight>
                <a:srgbClr val="F1F3F4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500"/>
              <a:buChar char="●"/>
            </a:pPr>
            <a:r>
              <a:rPr lang="en-US" sz="1500">
                <a:solidFill>
                  <a:srgbClr val="24292E"/>
                </a:solidFill>
                <a:highlight>
                  <a:srgbClr val="FFFFFF"/>
                </a:highlight>
              </a:rPr>
              <a:t>tv.panda.test.monkey.Monkey： monkey入口类，不要修改</a:t>
            </a:r>
            <a:endParaRPr sz="15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500"/>
              <a:buChar char="●"/>
            </a:pPr>
            <a:r>
              <a:rPr lang="en-US" sz="1500">
                <a:solidFill>
                  <a:srgbClr val="24292E"/>
                </a:solidFill>
                <a:highlight>
                  <a:srgbClr val="FFFFFF"/>
                </a:highlight>
              </a:rPr>
              <a:t>-p com.shopee.fms： 被测app包名，需要修</a:t>
            </a:r>
            <a:r>
              <a:rPr lang="en-US" sz="1500">
                <a:solidFill>
                  <a:srgbClr val="24292E"/>
                </a:solidFill>
                <a:highlight>
                  <a:srgbClr val="FFFFFF"/>
                </a:highlight>
              </a:rPr>
              <a:t>改</a:t>
            </a:r>
            <a:endParaRPr sz="15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500"/>
              <a:buChar char="●"/>
            </a:pPr>
            <a:r>
              <a:rPr lang="en-US" sz="1500">
                <a:solidFill>
                  <a:srgbClr val="24292E"/>
                </a:solidFill>
                <a:highlight>
                  <a:srgbClr val="FFFFFF"/>
                </a:highlight>
              </a:rPr>
              <a:t>--uiautomatormix： 遍历策略，可以修改为</a:t>
            </a:r>
            <a:r>
              <a:rPr lang="en-US" sz="1500">
                <a:solidFill>
                  <a:srgbClr val="24292E"/>
                </a:solidFill>
                <a:highlight>
                  <a:srgbClr val="FFFFFF"/>
                </a:highlight>
              </a:rPr>
              <a:t>其他策略</a:t>
            </a:r>
            <a:endParaRPr sz="15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500"/>
              <a:buChar char="●"/>
            </a:pPr>
            <a:r>
              <a:rPr lang="en-US" sz="1500">
                <a:solidFill>
                  <a:srgbClr val="24292E"/>
                </a:solidFill>
                <a:highlight>
                  <a:schemeClr val="lt1"/>
                </a:highlight>
              </a:rPr>
              <a:t>--running-minutes 60：运行时长</a:t>
            </a:r>
            <a:endParaRPr sz="150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500"/>
              <a:buChar char="●"/>
            </a:pPr>
            <a:r>
              <a:rPr lang="en-US" sz="1500">
                <a:solidFill>
                  <a:srgbClr val="24292E"/>
                </a:solidFill>
                <a:highlight>
                  <a:schemeClr val="lt1"/>
                </a:highlight>
              </a:rPr>
              <a:t>--throttle 300: 每次点击之间间隔延时</a:t>
            </a:r>
            <a:endParaRPr sz="150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500"/>
              <a:buChar char="●"/>
            </a:pPr>
            <a:r>
              <a:rPr lang="en-US" sz="1500">
                <a:solidFill>
                  <a:srgbClr val="24292E"/>
                </a:solidFill>
                <a:highlight>
                  <a:schemeClr val="lt1"/>
                </a:highlight>
              </a:rPr>
              <a:t>1&gt;monkeyout.txt 2&gt;monkeyerr.txt：日志流和错误日志分开输出</a:t>
            </a:r>
            <a:endParaRPr sz="150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500"/>
              <a:buChar char="●"/>
            </a:pPr>
            <a:r>
              <a:rPr lang="en-US" sz="1500">
                <a:solidFill>
                  <a:srgbClr val="24292E"/>
                </a:solidFill>
                <a:highlight>
                  <a:schemeClr val="lt1"/>
                </a:highlight>
              </a:rPr>
              <a:t>--ignore-crashes --ignore-timeouts --ignore-security-exceptions：忽略异常问题，继续执行Monkey</a:t>
            </a:r>
            <a:endParaRPr sz="150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24292E"/>
                </a:solidFill>
                <a:highlight>
                  <a:srgbClr val="FFFFFF"/>
                </a:highlight>
              </a:rPr>
              <a:t>	</a:t>
            </a:r>
            <a:endParaRPr sz="17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3"/>
          <p:cNvSpPr txBox="1"/>
          <p:nvPr>
            <p:ph idx="12" type="sldNum"/>
          </p:nvPr>
        </p:nvSpPr>
        <p:spPr>
          <a:xfrm>
            <a:off x="9262308" y="6356349"/>
            <a:ext cx="2743200" cy="365100"/>
          </a:xfrm>
          <a:prstGeom prst="rect">
            <a:avLst/>
          </a:prstGeom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34" name="Google Shape;234;p23"/>
          <p:cNvGraphicFramePr/>
          <p:nvPr/>
        </p:nvGraphicFramePr>
        <p:xfrm>
          <a:off x="1274675" y="393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{F8CE40B8-2882-43CD-8E14-242E88B43AFF}</a:tableStyleId>
              </a:tblPr>
              <a:tblGrid>
                <a:gridCol w="2503550"/>
                <a:gridCol w="6151650"/>
              </a:tblGrid>
              <a:tr h="392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--uiautomatormix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基于事件概率的策略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175">
                <a:tc>
                  <a:txBody>
                    <a:bodyPr/>
                    <a:lstStyle/>
                    <a:p>
                      <a:pPr indent="0" lvl="0" marL="0" marR="15240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--uiautomatordfs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基于深度遍历算法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"/>
          <p:cNvSpPr txBox="1"/>
          <p:nvPr>
            <p:ph type="title"/>
          </p:nvPr>
        </p:nvSpPr>
        <p:spPr>
          <a:xfrm>
            <a:off x="710907" y="119094"/>
            <a:ext cx="10770300" cy="5631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压力测试 --  </a:t>
            </a:r>
            <a:r>
              <a:rPr lang="en-US"/>
              <a:t>总结</a:t>
            </a:r>
            <a:endParaRPr/>
          </a:p>
        </p:txBody>
      </p:sp>
      <p:sp>
        <p:nvSpPr>
          <p:cNvPr id="241" name="Google Shape;241;p24"/>
          <p:cNvSpPr txBox="1"/>
          <p:nvPr>
            <p:ph idx="12" type="sldNum"/>
          </p:nvPr>
        </p:nvSpPr>
        <p:spPr>
          <a:xfrm>
            <a:off x="9262308" y="6356349"/>
            <a:ext cx="2743200" cy="365100"/>
          </a:xfrm>
          <a:prstGeom prst="rect">
            <a:avLst/>
          </a:prstGeom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42" name="Google Shape;242;p24"/>
          <p:cNvGraphicFramePr/>
          <p:nvPr/>
        </p:nvGraphicFramePr>
        <p:xfrm>
          <a:off x="800300" y="146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{F8CE40B8-2882-43CD-8E14-242E88B43AFF}</a:tableStyleId>
              </a:tblPr>
              <a:tblGrid>
                <a:gridCol w="1435075"/>
                <a:gridCol w="3938675"/>
                <a:gridCol w="4913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Monkey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Maxim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优点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系统自带，使用方便；</a:t>
                      </a:r>
                      <a:endParaRPr sz="15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App修改也不需要改动测试脚本</a:t>
                      </a:r>
                      <a:endParaRPr sz="15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基于Monkey改进，可以选择遍历策略提升覆盖率；</a:t>
                      </a:r>
                      <a:endParaRPr sz="15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自定义程度有所提升</a:t>
                      </a:r>
                      <a:endParaRPr sz="15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缺点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随机事件过于随机，难以保证覆盖率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需要额外的jar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适用场景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帮助发现App中的Crash和ANR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帮助发现App中的Crash和ANR</a:t>
                      </a:r>
                      <a:endParaRPr sz="1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7"/>
          <p:cNvCxnSpPr/>
          <p:nvPr/>
        </p:nvCxnSpPr>
        <p:spPr>
          <a:xfrm>
            <a:off x="4573132" y="1214326"/>
            <a:ext cx="1500" cy="3844500"/>
          </a:xfrm>
          <a:prstGeom prst="straightConnector1">
            <a:avLst/>
          </a:prstGeom>
          <a:noFill/>
          <a:ln cap="flat" cmpd="sng" w="25400">
            <a:solidFill>
              <a:srgbClr val="F4C0BA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7" name="Google Shape;47;p7"/>
          <p:cNvSpPr/>
          <p:nvPr/>
        </p:nvSpPr>
        <p:spPr>
          <a:xfrm>
            <a:off x="4412486" y="2080890"/>
            <a:ext cx="322758" cy="373950"/>
          </a:xfrm>
          <a:custGeom>
            <a:rect b="b" l="l" r="r" t="t"/>
            <a:pathLst>
              <a:path extrusionOk="0" h="21600" w="21600">
                <a:moveTo>
                  <a:pt x="10876" y="0"/>
                </a:moveTo>
                <a:lnTo>
                  <a:pt x="21600" y="5313"/>
                </a:lnTo>
                <a:lnTo>
                  <a:pt x="21600" y="16156"/>
                </a:lnTo>
                <a:lnTo>
                  <a:pt x="10876" y="21600"/>
                </a:lnTo>
                <a:lnTo>
                  <a:pt x="0" y="16156"/>
                </a:lnTo>
                <a:lnTo>
                  <a:pt x="0" y="5313"/>
                </a:lnTo>
                <a:close/>
              </a:path>
            </a:pathLst>
          </a:custGeom>
          <a:solidFill>
            <a:srgbClr val="D1D1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900"/>
              <a:buFont typeface="Microsoft Yahei"/>
              <a:buNone/>
            </a:pPr>
            <a:r>
              <a:t/>
            </a:r>
            <a:endParaRPr b="0" i="0" sz="1900" u="none" cap="none" strike="noStrike">
              <a:solidFill>
                <a:srgbClr val="92929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8" name="Google Shape;48;p7"/>
          <p:cNvSpPr txBox="1"/>
          <p:nvPr/>
        </p:nvSpPr>
        <p:spPr>
          <a:xfrm>
            <a:off x="4425186" y="2076105"/>
            <a:ext cx="322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icrosoft Yahei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</a:t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4412481" y="2707627"/>
            <a:ext cx="322800" cy="383400"/>
            <a:chOff x="-1" y="-2"/>
            <a:chExt cx="322800" cy="383400"/>
          </a:xfrm>
        </p:grpSpPr>
        <p:sp>
          <p:nvSpPr>
            <p:cNvPr id="50" name="Google Shape;50;p7"/>
            <p:cNvSpPr/>
            <p:nvPr/>
          </p:nvSpPr>
          <p:spPr>
            <a:xfrm>
              <a:off x="0" y="4786"/>
              <a:ext cx="322758" cy="373950"/>
            </a:xfrm>
            <a:custGeom>
              <a:rect b="b" l="l" r="r" t="t"/>
              <a:pathLst>
                <a:path extrusionOk="0" h="21600" w="21600">
                  <a:moveTo>
                    <a:pt x="10876" y="0"/>
                  </a:moveTo>
                  <a:lnTo>
                    <a:pt x="21600" y="5313"/>
                  </a:lnTo>
                  <a:lnTo>
                    <a:pt x="21600" y="16156"/>
                  </a:lnTo>
                  <a:lnTo>
                    <a:pt x="10876" y="21600"/>
                  </a:lnTo>
                  <a:lnTo>
                    <a:pt x="0" y="16156"/>
                  </a:lnTo>
                  <a:lnTo>
                    <a:pt x="0" y="5313"/>
                  </a:lnTo>
                  <a:close/>
                </a:path>
              </a:pathLst>
            </a:custGeom>
            <a:solidFill>
              <a:srgbClr val="DC3C2B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Microsoft Yahei"/>
                <a:buNone/>
              </a:pPr>
              <a:r>
                <a:t/>
              </a:r>
              <a:endParaRPr b="0" i="0" sz="19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1" name="Google Shape;51;p7"/>
            <p:cNvSpPr txBox="1"/>
            <p:nvPr/>
          </p:nvSpPr>
          <p:spPr>
            <a:xfrm>
              <a:off x="-1" y="-2"/>
              <a:ext cx="322800" cy="38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Microsoft Yahei"/>
                <a:buNone/>
              </a:pPr>
              <a:r>
                <a:rPr b="0" i="0" lang="en-US" sz="1900" u="none" cap="none" strike="noStrik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2</a:t>
              </a:r>
              <a:endParaRPr/>
            </a:p>
          </p:txBody>
        </p:sp>
      </p:grpSp>
      <p:grpSp>
        <p:nvGrpSpPr>
          <p:cNvPr id="52" name="Google Shape;52;p7"/>
          <p:cNvGrpSpPr/>
          <p:nvPr/>
        </p:nvGrpSpPr>
        <p:grpSpPr>
          <a:xfrm>
            <a:off x="4412481" y="3312782"/>
            <a:ext cx="322800" cy="383400"/>
            <a:chOff x="-1" y="-2"/>
            <a:chExt cx="322800" cy="383400"/>
          </a:xfrm>
        </p:grpSpPr>
        <p:sp>
          <p:nvSpPr>
            <p:cNvPr id="53" name="Google Shape;53;p7"/>
            <p:cNvSpPr/>
            <p:nvPr/>
          </p:nvSpPr>
          <p:spPr>
            <a:xfrm>
              <a:off x="0" y="4786"/>
              <a:ext cx="322758" cy="373950"/>
            </a:xfrm>
            <a:custGeom>
              <a:rect b="b" l="l" r="r" t="t"/>
              <a:pathLst>
                <a:path extrusionOk="0" h="21600" w="21600">
                  <a:moveTo>
                    <a:pt x="10876" y="0"/>
                  </a:moveTo>
                  <a:lnTo>
                    <a:pt x="21600" y="5313"/>
                  </a:lnTo>
                  <a:lnTo>
                    <a:pt x="21600" y="16156"/>
                  </a:lnTo>
                  <a:lnTo>
                    <a:pt x="10876" y="21600"/>
                  </a:lnTo>
                  <a:lnTo>
                    <a:pt x="0" y="16156"/>
                  </a:lnTo>
                  <a:lnTo>
                    <a:pt x="0" y="5313"/>
                  </a:lnTo>
                  <a:close/>
                </a:path>
              </a:pathLst>
            </a:custGeom>
            <a:solidFill>
              <a:srgbClr val="DC3C2B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Microsoft Yahei"/>
                <a:buNone/>
              </a:pPr>
              <a:r>
                <a:t/>
              </a:r>
              <a:endParaRPr b="0" i="0" sz="19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4" name="Google Shape;54;p7"/>
            <p:cNvSpPr txBox="1"/>
            <p:nvPr/>
          </p:nvSpPr>
          <p:spPr>
            <a:xfrm>
              <a:off x="-1" y="-2"/>
              <a:ext cx="322800" cy="38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Microsoft Yahei"/>
                <a:buNone/>
              </a:pPr>
              <a:r>
                <a:rPr b="0" i="0" lang="en-US" sz="1900" u="none" cap="none" strike="noStrik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3</a:t>
              </a:r>
              <a:endParaRPr/>
            </a:p>
          </p:txBody>
        </p:sp>
      </p:grpSp>
      <p:sp>
        <p:nvSpPr>
          <p:cNvPr id="55" name="Google Shape;55;p7"/>
          <p:cNvSpPr txBox="1"/>
          <p:nvPr/>
        </p:nvSpPr>
        <p:spPr>
          <a:xfrm>
            <a:off x="1485665" y="2277547"/>
            <a:ext cx="1196400" cy="8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3C2B"/>
              </a:buClr>
              <a:buSzPts val="4300"/>
              <a:buFont typeface="Microsoft Yahei"/>
              <a:buNone/>
            </a:pPr>
            <a:r>
              <a:rPr b="1" i="0" lang="en-US" sz="4300" u="none" cap="none" strike="noStrike">
                <a:solidFill>
                  <a:srgbClr val="DC3C2B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目录</a:t>
            </a:r>
            <a:endParaRPr/>
          </a:p>
        </p:txBody>
      </p:sp>
      <p:sp>
        <p:nvSpPr>
          <p:cNvPr id="56" name="Google Shape;56;p7"/>
          <p:cNvSpPr txBox="1"/>
          <p:nvPr/>
        </p:nvSpPr>
        <p:spPr>
          <a:xfrm>
            <a:off x="1139462" y="2924959"/>
            <a:ext cx="18888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2200"/>
              <a:buFont typeface="Microsoft Yahei"/>
              <a:buNone/>
            </a:pPr>
            <a:r>
              <a:rPr b="0" i="0" lang="en-US" sz="2200" u="none" cap="none" strike="noStrike">
                <a:solidFill>
                  <a:srgbClr val="DDDDDD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CONTENTS</a:t>
            </a:r>
            <a:endParaRPr/>
          </a:p>
        </p:txBody>
      </p:sp>
      <p:sp>
        <p:nvSpPr>
          <p:cNvPr id="57" name="Google Shape;57;p7"/>
          <p:cNvSpPr txBox="1"/>
          <p:nvPr/>
        </p:nvSpPr>
        <p:spPr>
          <a:xfrm>
            <a:off x="4858685" y="2684283"/>
            <a:ext cx="3691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Microsoft Yahei"/>
              <a:buNone/>
            </a:pPr>
            <a:r>
              <a:rPr lang="en-US" sz="1900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ADB测试命令</a:t>
            </a:r>
            <a:endParaRPr/>
          </a:p>
        </p:txBody>
      </p:sp>
      <p:grpSp>
        <p:nvGrpSpPr>
          <p:cNvPr id="58" name="Google Shape;58;p7"/>
          <p:cNvGrpSpPr/>
          <p:nvPr/>
        </p:nvGrpSpPr>
        <p:grpSpPr>
          <a:xfrm>
            <a:off x="4412481" y="3963648"/>
            <a:ext cx="322800" cy="383400"/>
            <a:chOff x="-1" y="-2"/>
            <a:chExt cx="322800" cy="383400"/>
          </a:xfrm>
        </p:grpSpPr>
        <p:sp>
          <p:nvSpPr>
            <p:cNvPr id="59" name="Google Shape;59;p7"/>
            <p:cNvSpPr/>
            <p:nvPr/>
          </p:nvSpPr>
          <p:spPr>
            <a:xfrm>
              <a:off x="0" y="4786"/>
              <a:ext cx="322758" cy="373950"/>
            </a:xfrm>
            <a:custGeom>
              <a:rect b="b" l="l" r="r" t="t"/>
              <a:pathLst>
                <a:path extrusionOk="0" h="21600" w="21600">
                  <a:moveTo>
                    <a:pt x="10876" y="0"/>
                  </a:moveTo>
                  <a:lnTo>
                    <a:pt x="21600" y="5313"/>
                  </a:lnTo>
                  <a:lnTo>
                    <a:pt x="21600" y="16156"/>
                  </a:lnTo>
                  <a:lnTo>
                    <a:pt x="10876" y="21600"/>
                  </a:lnTo>
                  <a:lnTo>
                    <a:pt x="0" y="16156"/>
                  </a:lnTo>
                  <a:lnTo>
                    <a:pt x="0" y="5313"/>
                  </a:lnTo>
                  <a:close/>
                </a:path>
              </a:pathLst>
            </a:custGeom>
            <a:solidFill>
              <a:srgbClr val="DC3C2B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Microsoft Yahei"/>
                <a:buNone/>
              </a:pPr>
              <a:r>
                <a:t/>
              </a:r>
              <a:endParaRPr b="0" i="0" sz="19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60" name="Google Shape;60;p7"/>
            <p:cNvSpPr txBox="1"/>
            <p:nvPr/>
          </p:nvSpPr>
          <p:spPr>
            <a:xfrm>
              <a:off x="-1" y="-2"/>
              <a:ext cx="322800" cy="38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Microsoft Yahei"/>
                <a:buNone/>
              </a:pPr>
              <a:r>
                <a:rPr b="0" i="0" lang="en-US" sz="1900" u="none" cap="none" strike="noStrik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4</a:t>
              </a:r>
              <a:endParaRPr/>
            </a:p>
          </p:txBody>
        </p:sp>
      </p:grpSp>
      <p:sp>
        <p:nvSpPr>
          <p:cNvPr id="61" name="Google Shape;61;p7"/>
          <p:cNvSpPr txBox="1"/>
          <p:nvPr/>
        </p:nvSpPr>
        <p:spPr>
          <a:xfrm>
            <a:off x="4858685" y="3307034"/>
            <a:ext cx="3691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Microsoft Yahei"/>
              <a:buNone/>
            </a:pPr>
            <a:r>
              <a:rPr lang="en-US" sz="1900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自动化用例测试工具</a:t>
            </a:r>
            <a:endParaRPr/>
          </a:p>
        </p:txBody>
      </p:sp>
      <p:sp>
        <p:nvSpPr>
          <p:cNvPr id="62" name="Google Shape;62;p7"/>
          <p:cNvSpPr txBox="1"/>
          <p:nvPr/>
        </p:nvSpPr>
        <p:spPr>
          <a:xfrm>
            <a:off x="4858678" y="3929775"/>
            <a:ext cx="3691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Microsoft Yahei"/>
              <a:buNone/>
            </a:pPr>
            <a:r>
              <a:rPr lang="en-US" sz="1900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压力测试工具</a:t>
            </a:r>
            <a:endParaRPr/>
          </a:p>
        </p:txBody>
      </p:sp>
      <p:sp>
        <p:nvSpPr>
          <p:cNvPr id="63" name="Google Shape;63;p7"/>
          <p:cNvSpPr txBox="1"/>
          <p:nvPr/>
        </p:nvSpPr>
        <p:spPr>
          <a:xfrm>
            <a:off x="4858685" y="2056900"/>
            <a:ext cx="3691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Microsoft Yahei"/>
              <a:buNone/>
            </a:pPr>
            <a:r>
              <a:rPr lang="en-US" sz="1900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必要性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/>
          <p:nvPr>
            <p:ph type="title"/>
          </p:nvPr>
        </p:nvSpPr>
        <p:spPr>
          <a:xfrm>
            <a:off x="617251" y="107873"/>
            <a:ext cx="10957500" cy="462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5"/>
          <p:cNvSpPr txBox="1"/>
          <p:nvPr/>
        </p:nvSpPr>
        <p:spPr>
          <a:xfrm>
            <a:off x="4311100" y="2745675"/>
            <a:ext cx="4186800" cy="16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Thank You!</a:t>
            </a:r>
            <a:endParaRPr b="1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/>
          <p:nvPr>
            <p:ph type="title"/>
          </p:nvPr>
        </p:nvSpPr>
        <p:spPr>
          <a:xfrm>
            <a:off x="710907" y="119094"/>
            <a:ext cx="10770300" cy="5631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自动化测试的必要性</a:t>
            </a:r>
            <a:endParaRPr/>
          </a:p>
        </p:txBody>
      </p:sp>
      <p:sp>
        <p:nvSpPr>
          <p:cNvPr id="70" name="Google Shape;70;p8"/>
          <p:cNvSpPr txBox="1"/>
          <p:nvPr>
            <p:ph idx="1" type="body"/>
          </p:nvPr>
        </p:nvSpPr>
        <p:spPr>
          <a:xfrm>
            <a:off x="710906" y="1244338"/>
            <a:ext cx="10770300" cy="385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版本发布前的回归测试中，QA只会关注新需求功能是否正常，经常会遗漏可能的问题点，导致线上问题的出现。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应用崩溃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主流程无法正常进行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对于流程比较固定的测试场景，可以节省人力。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兼容性测试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主流程测试</a:t>
            </a:r>
            <a:endParaRPr sz="2000"/>
          </a:p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9262308" y="6356349"/>
            <a:ext cx="2743200" cy="365100"/>
          </a:xfrm>
          <a:prstGeom prst="rect">
            <a:avLst/>
          </a:prstGeom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76;p9"/>
          <p:cNvCxnSpPr/>
          <p:nvPr/>
        </p:nvCxnSpPr>
        <p:spPr>
          <a:xfrm>
            <a:off x="4573130" y="1214326"/>
            <a:ext cx="1500" cy="3844500"/>
          </a:xfrm>
          <a:prstGeom prst="straightConnector1">
            <a:avLst/>
          </a:prstGeom>
          <a:noFill/>
          <a:ln cap="flat" cmpd="sng" w="25400">
            <a:solidFill>
              <a:srgbClr val="F4C0BA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7" name="Google Shape;77;p9"/>
          <p:cNvSpPr/>
          <p:nvPr/>
        </p:nvSpPr>
        <p:spPr>
          <a:xfrm>
            <a:off x="4412486" y="2080890"/>
            <a:ext cx="322758" cy="373950"/>
          </a:xfrm>
          <a:custGeom>
            <a:rect b="b" l="l" r="r" t="t"/>
            <a:pathLst>
              <a:path extrusionOk="0" h="21600" w="21600">
                <a:moveTo>
                  <a:pt x="10876" y="0"/>
                </a:moveTo>
                <a:lnTo>
                  <a:pt x="21600" y="5313"/>
                </a:lnTo>
                <a:lnTo>
                  <a:pt x="21600" y="16156"/>
                </a:lnTo>
                <a:lnTo>
                  <a:pt x="10876" y="21600"/>
                </a:lnTo>
                <a:lnTo>
                  <a:pt x="0" y="16156"/>
                </a:lnTo>
                <a:lnTo>
                  <a:pt x="0" y="5313"/>
                </a:lnTo>
                <a:close/>
              </a:path>
            </a:pathLst>
          </a:custGeom>
          <a:solidFill>
            <a:srgbClr val="DC3C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icrosoft Yahei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8" name="Google Shape;78;p9"/>
          <p:cNvSpPr txBox="1"/>
          <p:nvPr/>
        </p:nvSpPr>
        <p:spPr>
          <a:xfrm>
            <a:off x="4412486" y="2076105"/>
            <a:ext cx="322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icrosoft Yahei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</a:t>
            </a:r>
            <a:endParaRPr/>
          </a:p>
        </p:txBody>
      </p:sp>
      <p:sp>
        <p:nvSpPr>
          <p:cNvPr id="79" name="Google Shape;79;p9"/>
          <p:cNvSpPr/>
          <p:nvPr/>
        </p:nvSpPr>
        <p:spPr>
          <a:xfrm>
            <a:off x="4412486" y="2712421"/>
            <a:ext cx="322758" cy="373950"/>
          </a:xfrm>
          <a:custGeom>
            <a:rect b="b" l="l" r="r" t="t"/>
            <a:pathLst>
              <a:path extrusionOk="0" h="21600" w="21600">
                <a:moveTo>
                  <a:pt x="10876" y="0"/>
                </a:moveTo>
                <a:lnTo>
                  <a:pt x="21600" y="5313"/>
                </a:lnTo>
                <a:lnTo>
                  <a:pt x="21600" y="16156"/>
                </a:lnTo>
                <a:lnTo>
                  <a:pt x="10876" y="21600"/>
                </a:lnTo>
                <a:lnTo>
                  <a:pt x="0" y="16156"/>
                </a:lnTo>
                <a:lnTo>
                  <a:pt x="0" y="5313"/>
                </a:lnTo>
                <a:close/>
              </a:path>
            </a:pathLst>
          </a:custGeom>
          <a:solidFill>
            <a:srgbClr val="D1D1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icrosoft Yahei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0" name="Google Shape;80;p9"/>
          <p:cNvSpPr txBox="1"/>
          <p:nvPr/>
        </p:nvSpPr>
        <p:spPr>
          <a:xfrm>
            <a:off x="4412486" y="2707632"/>
            <a:ext cx="322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icrosoft Yahei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</a:t>
            </a:r>
            <a:endParaRPr/>
          </a:p>
        </p:txBody>
      </p:sp>
      <p:sp>
        <p:nvSpPr>
          <p:cNvPr id="81" name="Google Shape;81;p9"/>
          <p:cNvSpPr/>
          <p:nvPr/>
        </p:nvSpPr>
        <p:spPr>
          <a:xfrm>
            <a:off x="4412486" y="3317573"/>
            <a:ext cx="322758" cy="373950"/>
          </a:xfrm>
          <a:custGeom>
            <a:rect b="b" l="l" r="r" t="t"/>
            <a:pathLst>
              <a:path extrusionOk="0" h="21600" w="21600">
                <a:moveTo>
                  <a:pt x="10876" y="0"/>
                </a:moveTo>
                <a:lnTo>
                  <a:pt x="21600" y="5313"/>
                </a:lnTo>
                <a:lnTo>
                  <a:pt x="21600" y="16156"/>
                </a:lnTo>
                <a:lnTo>
                  <a:pt x="10876" y="21600"/>
                </a:lnTo>
                <a:lnTo>
                  <a:pt x="0" y="16156"/>
                </a:lnTo>
                <a:lnTo>
                  <a:pt x="0" y="5313"/>
                </a:lnTo>
                <a:close/>
              </a:path>
            </a:pathLst>
          </a:custGeom>
          <a:solidFill>
            <a:srgbClr val="DC3C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icrosoft Yahei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2" name="Google Shape;82;p9"/>
          <p:cNvSpPr txBox="1"/>
          <p:nvPr/>
        </p:nvSpPr>
        <p:spPr>
          <a:xfrm>
            <a:off x="4412486" y="3312788"/>
            <a:ext cx="322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icrosoft Yahei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3</a:t>
            </a:r>
            <a:endParaRPr/>
          </a:p>
        </p:txBody>
      </p:sp>
      <p:sp>
        <p:nvSpPr>
          <p:cNvPr id="83" name="Google Shape;83;p9"/>
          <p:cNvSpPr txBox="1"/>
          <p:nvPr/>
        </p:nvSpPr>
        <p:spPr>
          <a:xfrm>
            <a:off x="1485665" y="2277547"/>
            <a:ext cx="1196400" cy="8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3C2B"/>
              </a:buClr>
              <a:buSzPts val="4300"/>
              <a:buFont typeface="Microsoft Yahei"/>
              <a:buNone/>
            </a:pPr>
            <a:r>
              <a:rPr b="1" i="0" lang="en-US" sz="4300" u="none" cap="none" strike="noStrike">
                <a:solidFill>
                  <a:srgbClr val="DC3C2B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目录</a:t>
            </a:r>
            <a:endParaRPr/>
          </a:p>
        </p:txBody>
      </p:sp>
      <p:sp>
        <p:nvSpPr>
          <p:cNvPr id="84" name="Google Shape;84;p9"/>
          <p:cNvSpPr txBox="1"/>
          <p:nvPr/>
        </p:nvSpPr>
        <p:spPr>
          <a:xfrm>
            <a:off x="1139462" y="2924959"/>
            <a:ext cx="18888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2200"/>
              <a:buFont typeface="Microsoft Yahei"/>
              <a:buNone/>
            </a:pPr>
            <a:r>
              <a:rPr b="0" i="0" lang="en-US" sz="2200" u="none" cap="none" strike="noStrike">
                <a:solidFill>
                  <a:srgbClr val="DDDDDD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CONTENTS</a:t>
            </a:r>
            <a:endParaRPr/>
          </a:p>
        </p:txBody>
      </p:sp>
      <p:sp>
        <p:nvSpPr>
          <p:cNvPr id="85" name="Google Shape;85;p9"/>
          <p:cNvSpPr txBox="1"/>
          <p:nvPr/>
        </p:nvSpPr>
        <p:spPr>
          <a:xfrm>
            <a:off x="4858684" y="2684283"/>
            <a:ext cx="3691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Microsoft Yahei"/>
              <a:buNone/>
            </a:pPr>
            <a:r>
              <a:rPr lang="en-US" sz="1900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ADB测试命令</a:t>
            </a:r>
            <a:endParaRPr/>
          </a:p>
        </p:txBody>
      </p:sp>
      <p:grpSp>
        <p:nvGrpSpPr>
          <p:cNvPr id="86" name="Google Shape;86;p9"/>
          <p:cNvGrpSpPr/>
          <p:nvPr/>
        </p:nvGrpSpPr>
        <p:grpSpPr>
          <a:xfrm>
            <a:off x="4412481" y="3963651"/>
            <a:ext cx="322800" cy="383400"/>
            <a:chOff x="-1" y="-2"/>
            <a:chExt cx="322800" cy="383400"/>
          </a:xfrm>
        </p:grpSpPr>
        <p:sp>
          <p:nvSpPr>
            <p:cNvPr id="87" name="Google Shape;87;p9"/>
            <p:cNvSpPr/>
            <p:nvPr/>
          </p:nvSpPr>
          <p:spPr>
            <a:xfrm>
              <a:off x="0" y="4786"/>
              <a:ext cx="322758" cy="373950"/>
            </a:xfrm>
            <a:custGeom>
              <a:rect b="b" l="l" r="r" t="t"/>
              <a:pathLst>
                <a:path extrusionOk="0" h="21600" w="21600">
                  <a:moveTo>
                    <a:pt x="10876" y="0"/>
                  </a:moveTo>
                  <a:lnTo>
                    <a:pt x="21600" y="5313"/>
                  </a:lnTo>
                  <a:lnTo>
                    <a:pt x="21600" y="16156"/>
                  </a:lnTo>
                  <a:lnTo>
                    <a:pt x="10876" y="21600"/>
                  </a:lnTo>
                  <a:lnTo>
                    <a:pt x="0" y="16156"/>
                  </a:lnTo>
                  <a:lnTo>
                    <a:pt x="0" y="5313"/>
                  </a:lnTo>
                  <a:close/>
                </a:path>
              </a:pathLst>
            </a:custGeom>
            <a:solidFill>
              <a:srgbClr val="DC3C2B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Microsoft Yahei"/>
                <a:buNone/>
              </a:pPr>
              <a:r>
                <a:t/>
              </a:r>
              <a:endParaRPr b="0" i="0" sz="19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88" name="Google Shape;88;p9"/>
            <p:cNvSpPr txBox="1"/>
            <p:nvPr/>
          </p:nvSpPr>
          <p:spPr>
            <a:xfrm>
              <a:off x="-1" y="-2"/>
              <a:ext cx="322800" cy="38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Microsoft Yahei"/>
                <a:buNone/>
              </a:pPr>
              <a:r>
                <a:rPr b="0" i="0" lang="en-US" sz="1900" u="none" cap="none" strike="noStrik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4</a:t>
              </a:r>
              <a:endParaRPr/>
            </a:p>
          </p:txBody>
        </p:sp>
      </p:grpSp>
      <p:sp>
        <p:nvSpPr>
          <p:cNvPr id="89" name="Google Shape;89;p9"/>
          <p:cNvSpPr txBox="1"/>
          <p:nvPr/>
        </p:nvSpPr>
        <p:spPr>
          <a:xfrm>
            <a:off x="4858684" y="3307034"/>
            <a:ext cx="3691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Microsoft Yahei"/>
              <a:buNone/>
            </a:pPr>
            <a:r>
              <a:rPr lang="en-US" sz="1900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自动化用例测试工具</a:t>
            </a:r>
            <a:endParaRPr/>
          </a:p>
        </p:txBody>
      </p:sp>
      <p:sp>
        <p:nvSpPr>
          <p:cNvPr id="90" name="Google Shape;90;p9"/>
          <p:cNvSpPr txBox="1"/>
          <p:nvPr/>
        </p:nvSpPr>
        <p:spPr>
          <a:xfrm>
            <a:off x="4858678" y="3929775"/>
            <a:ext cx="3691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Microsoft Yahei"/>
              <a:buNone/>
            </a:pPr>
            <a:r>
              <a:rPr lang="en-US" sz="1900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压力测试工具</a:t>
            </a:r>
            <a:endParaRPr/>
          </a:p>
        </p:txBody>
      </p:sp>
      <p:sp>
        <p:nvSpPr>
          <p:cNvPr id="91" name="Google Shape;91;p9"/>
          <p:cNvSpPr txBox="1"/>
          <p:nvPr/>
        </p:nvSpPr>
        <p:spPr>
          <a:xfrm>
            <a:off x="4858684" y="2056900"/>
            <a:ext cx="3691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Microsoft Yahei"/>
              <a:buNone/>
            </a:pPr>
            <a:r>
              <a:rPr lang="en-US" sz="1900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必要性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type="title"/>
          </p:nvPr>
        </p:nvSpPr>
        <p:spPr>
          <a:xfrm>
            <a:off x="710907" y="119094"/>
            <a:ext cx="10770300" cy="5631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ADB测试命令</a:t>
            </a:r>
            <a:endParaRPr/>
          </a:p>
        </p:txBody>
      </p:sp>
      <p:sp>
        <p:nvSpPr>
          <p:cNvPr id="98" name="Google Shape;98;p10"/>
          <p:cNvSpPr txBox="1"/>
          <p:nvPr>
            <p:ph idx="1" type="body"/>
          </p:nvPr>
        </p:nvSpPr>
        <p:spPr>
          <a:xfrm>
            <a:off x="710900" y="1244353"/>
            <a:ext cx="10770300" cy="488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启动应用：</a:t>
            </a:r>
            <a:r>
              <a:rPr lang="en-US" sz="2000">
                <a:solidFill>
                  <a:schemeClr val="dk1"/>
                </a:solidFill>
              </a:rPr>
              <a:t>adb shell am start -W -n </a:t>
            </a:r>
            <a:r>
              <a:rPr lang="en-US" sz="2000">
                <a:solidFill>
                  <a:srgbClr val="4A86E8"/>
                </a:solidFill>
              </a:rPr>
              <a:t>com.shopee.fms</a:t>
            </a:r>
            <a:r>
              <a:rPr lang="en-US" sz="2000">
                <a:solidFill>
                  <a:srgbClr val="4A86E8"/>
                </a:solidFill>
              </a:rPr>
              <a:t>/.ui.activity.LoginActivity</a:t>
            </a:r>
            <a:r>
              <a:rPr lang="en-US" sz="2000">
                <a:solidFill>
                  <a:schemeClr val="dk1"/>
                </a:solidFill>
              </a:rPr>
              <a:t> -S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清除缓存数据：</a:t>
            </a:r>
            <a:r>
              <a:rPr lang="en-US" sz="2000">
                <a:solidFill>
                  <a:schemeClr val="dk1"/>
                </a:solidFill>
              </a:rPr>
              <a:t>adb shell pm clear </a:t>
            </a:r>
            <a:r>
              <a:rPr lang="en-US" sz="2000">
                <a:solidFill>
                  <a:srgbClr val="4A86E8"/>
                </a:solidFill>
              </a:rPr>
              <a:t>com.shopee.fms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模拟点击、输入等操作：adb shell input </a:t>
            </a:r>
            <a:r>
              <a:rPr lang="en-US" sz="2000">
                <a:solidFill>
                  <a:srgbClr val="4A86E8"/>
                </a:solidFill>
              </a:rPr>
              <a:t>tap 630 1200</a:t>
            </a:r>
            <a:endParaRPr sz="20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text &lt;string&gt; (Default: touchscreen)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keyevent [--longpress] &lt;key code number or name&gt; ... (Default: keyboard)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tap &lt;x&gt; &lt;y&gt; (Default: touchscreen)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swipe &lt;x1&gt; &lt;y1&gt; &lt;x2&gt; &lt;y2&gt; [duration(ms)] (Default: touchscreen)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draganddrop &lt;x1&gt; &lt;y1&gt; &lt;x2&gt; &lt;y2&gt; [duration(ms)] (Default: touchscreen)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press (Default: trackball)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roll &lt;dx&gt; &lt;dy&gt; (Default: trackball)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motionevent &lt;DOWN|UP|MOVE&gt; &lt;x&gt; &lt;y&gt; (Default: touchscreen)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9" name="Google Shape;99;p10"/>
          <p:cNvSpPr txBox="1"/>
          <p:nvPr>
            <p:ph idx="12" type="sldNum"/>
          </p:nvPr>
        </p:nvSpPr>
        <p:spPr>
          <a:xfrm>
            <a:off x="9262308" y="6356349"/>
            <a:ext cx="2743200" cy="365100"/>
          </a:xfrm>
          <a:prstGeom prst="rect">
            <a:avLst/>
          </a:prstGeom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/>
          <p:nvPr>
            <p:ph type="title"/>
          </p:nvPr>
        </p:nvSpPr>
        <p:spPr>
          <a:xfrm>
            <a:off x="710907" y="119094"/>
            <a:ext cx="10770300" cy="5631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ADB测试命令</a:t>
            </a:r>
            <a:endParaRPr/>
          </a:p>
        </p:txBody>
      </p:sp>
      <p:sp>
        <p:nvSpPr>
          <p:cNvPr id="106" name="Google Shape;106;p11"/>
          <p:cNvSpPr txBox="1"/>
          <p:nvPr>
            <p:ph idx="1" type="body"/>
          </p:nvPr>
        </p:nvSpPr>
        <p:spPr>
          <a:xfrm>
            <a:off x="710900" y="1244340"/>
            <a:ext cx="10770300" cy="56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dump页面详细信息：</a:t>
            </a:r>
            <a:r>
              <a:rPr lang="en-US" sz="2000">
                <a:solidFill>
                  <a:schemeClr val="dk1"/>
                </a:solidFill>
              </a:rPr>
              <a:t>adb shell uiautomator dump</a:t>
            </a:r>
            <a:endParaRPr sz="2000"/>
          </a:p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9262308" y="6356349"/>
            <a:ext cx="2743200" cy="365100"/>
          </a:xfrm>
          <a:prstGeom prst="rect">
            <a:avLst/>
          </a:prstGeom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8" name="Google Shape;108;p11"/>
          <p:cNvPicPr preferRelativeResize="0"/>
          <p:nvPr/>
        </p:nvPicPr>
        <p:blipFill rotWithShape="1">
          <a:blip r:embed="rId3">
            <a:alphaModFix/>
          </a:blip>
          <a:srcRect b="34836" l="0" r="0" t="0"/>
          <a:stretch/>
        </p:blipFill>
        <p:spPr>
          <a:xfrm>
            <a:off x="867675" y="1686800"/>
            <a:ext cx="9607064" cy="474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oogle Shape;113;p12"/>
          <p:cNvCxnSpPr/>
          <p:nvPr/>
        </p:nvCxnSpPr>
        <p:spPr>
          <a:xfrm>
            <a:off x="4573130" y="1214326"/>
            <a:ext cx="1500" cy="3844500"/>
          </a:xfrm>
          <a:prstGeom prst="straightConnector1">
            <a:avLst/>
          </a:prstGeom>
          <a:noFill/>
          <a:ln cap="flat" cmpd="sng" w="25400">
            <a:solidFill>
              <a:srgbClr val="F4C0BA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14" name="Google Shape;114;p12"/>
          <p:cNvSpPr/>
          <p:nvPr/>
        </p:nvSpPr>
        <p:spPr>
          <a:xfrm>
            <a:off x="4412486" y="2080890"/>
            <a:ext cx="322758" cy="373950"/>
          </a:xfrm>
          <a:custGeom>
            <a:rect b="b" l="l" r="r" t="t"/>
            <a:pathLst>
              <a:path extrusionOk="0" h="21600" w="21600">
                <a:moveTo>
                  <a:pt x="10876" y="0"/>
                </a:moveTo>
                <a:lnTo>
                  <a:pt x="21600" y="5313"/>
                </a:lnTo>
                <a:lnTo>
                  <a:pt x="21600" y="16156"/>
                </a:lnTo>
                <a:lnTo>
                  <a:pt x="10876" y="21600"/>
                </a:lnTo>
                <a:lnTo>
                  <a:pt x="0" y="16156"/>
                </a:lnTo>
                <a:lnTo>
                  <a:pt x="0" y="5313"/>
                </a:lnTo>
                <a:close/>
              </a:path>
            </a:pathLst>
          </a:custGeom>
          <a:solidFill>
            <a:srgbClr val="DC3C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icrosoft Yahei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5" name="Google Shape;115;p12"/>
          <p:cNvSpPr txBox="1"/>
          <p:nvPr/>
        </p:nvSpPr>
        <p:spPr>
          <a:xfrm>
            <a:off x="4412486" y="2076105"/>
            <a:ext cx="322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icrosoft Yahei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</a:t>
            </a:r>
            <a:endParaRPr/>
          </a:p>
        </p:txBody>
      </p:sp>
      <p:sp>
        <p:nvSpPr>
          <p:cNvPr id="116" name="Google Shape;116;p12"/>
          <p:cNvSpPr/>
          <p:nvPr/>
        </p:nvSpPr>
        <p:spPr>
          <a:xfrm>
            <a:off x="4412486" y="2712421"/>
            <a:ext cx="322758" cy="373950"/>
          </a:xfrm>
          <a:custGeom>
            <a:rect b="b" l="l" r="r" t="t"/>
            <a:pathLst>
              <a:path extrusionOk="0" h="21600" w="21600">
                <a:moveTo>
                  <a:pt x="10876" y="0"/>
                </a:moveTo>
                <a:lnTo>
                  <a:pt x="21600" y="5313"/>
                </a:lnTo>
                <a:lnTo>
                  <a:pt x="21600" y="16156"/>
                </a:lnTo>
                <a:lnTo>
                  <a:pt x="10876" y="21600"/>
                </a:lnTo>
                <a:lnTo>
                  <a:pt x="0" y="16156"/>
                </a:lnTo>
                <a:lnTo>
                  <a:pt x="0" y="5313"/>
                </a:lnTo>
                <a:close/>
              </a:path>
            </a:pathLst>
          </a:custGeom>
          <a:solidFill>
            <a:srgbClr val="DC3C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icrosoft Yahei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7" name="Google Shape;117;p12"/>
          <p:cNvSpPr txBox="1"/>
          <p:nvPr/>
        </p:nvSpPr>
        <p:spPr>
          <a:xfrm>
            <a:off x="4412486" y="2707632"/>
            <a:ext cx="322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icrosoft Yahei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</a:t>
            </a:r>
            <a:endParaRPr/>
          </a:p>
        </p:txBody>
      </p:sp>
      <p:sp>
        <p:nvSpPr>
          <p:cNvPr id="118" name="Google Shape;118;p12"/>
          <p:cNvSpPr/>
          <p:nvPr/>
        </p:nvSpPr>
        <p:spPr>
          <a:xfrm>
            <a:off x="4412486" y="3317575"/>
            <a:ext cx="322758" cy="373950"/>
          </a:xfrm>
          <a:custGeom>
            <a:rect b="b" l="l" r="r" t="t"/>
            <a:pathLst>
              <a:path extrusionOk="0" h="21600" w="21600">
                <a:moveTo>
                  <a:pt x="10876" y="0"/>
                </a:moveTo>
                <a:lnTo>
                  <a:pt x="21600" y="5313"/>
                </a:lnTo>
                <a:lnTo>
                  <a:pt x="21600" y="16156"/>
                </a:lnTo>
                <a:lnTo>
                  <a:pt x="10876" y="21600"/>
                </a:lnTo>
                <a:lnTo>
                  <a:pt x="0" y="16156"/>
                </a:lnTo>
                <a:lnTo>
                  <a:pt x="0" y="5313"/>
                </a:lnTo>
                <a:close/>
              </a:path>
            </a:pathLst>
          </a:custGeom>
          <a:solidFill>
            <a:srgbClr val="D1D1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icrosoft Yahei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9" name="Google Shape;119;p12"/>
          <p:cNvSpPr txBox="1"/>
          <p:nvPr/>
        </p:nvSpPr>
        <p:spPr>
          <a:xfrm>
            <a:off x="4412486" y="3312788"/>
            <a:ext cx="322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icrosoft Yahei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3</a:t>
            </a:r>
            <a:endParaRPr/>
          </a:p>
        </p:txBody>
      </p:sp>
      <p:sp>
        <p:nvSpPr>
          <p:cNvPr id="120" name="Google Shape;120;p12"/>
          <p:cNvSpPr txBox="1"/>
          <p:nvPr/>
        </p:nvSpPr>
        <p:spPr>
          <a:xfrm>
            <a:off x="1485665" y="2277547"/>
            <a:ext cx="1196400" cy="8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3C2B"/>
              </a:buClr>
              <a:buSzPts val="4300"/>
              <a:buFont typeface="Microsoft Yahei"/>
              <a:buNone/>
            </a:pPr>
            <a:r>
              <a:rPr b="1" i="0" lang="en-US" sz="4300" u="none" cap="none" strike="noStrike">
                <a:solidFill>
                  <a:srgbClr val="DC3C2B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目录</a:t>
            </a:r>
            <a:endParaRPr/>
          </a:p>
        </p:txBody>
      </p:sp>
      <p:sp>
        <p:nvSpPr>
          <p:cNvPr id="121" name="Google Shape;121;p12"/>
          <p:cNvSpPr txBox="1"/>
          <p:nvPr/>
        </p:nvSpPr>
        <p:spPr>
          <a:xfrm>
            <a:off x="1139462" y="2924959"/>
            <a:ext cx="18888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2200"/>
              <a:buFont typeface="Microsoft Yahei"/>
              <a:buNone/>
            </a:pPr>
            <a:r>
              <a:rPr b="0" i="0" lang="en-US" sz="2200" u="none" cap="none" strike="noStrike">
                <a:solidFill>
                  <a:srgbClr val="DDDDDD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CONTENTS</a:t>
            </a:r>
            <a:endParaRPr/>
          </a:p>
        </p:txBody>
      </p:sp>
      <p:sp>
        <p:nvSpPr>
          <p:cNvPr id="122" name="Google Shape;122;p12"/>
          <p:cNvSpPr txBox="1"/>
          <p:nvPr/>
        </p:nvSpPr>
        <p:spPr>
          <a:xfrm>
            <a:off x="4858684" y="2684283"/>
            <a:ext cx="3691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Microsoft Yahei"/>
              <a:buNone/>
            </a:pPr>
            <a:r>
              <a:rPr lang="en-US" sz="1900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ADB测试命令</a:t>
            </a:r>
            <a:endParaRPr/>
          </a:p>
        </p:txBody>
      </p:sp>
      <p:grpSp>
        <p:nvGrpSpPr>
          <p:cNvPr id="123" name="Google Shape;123;p12"/>
          <p:cNvGrpSpPr/>
          <p:nvPr/>
        </p:nvGrpSpPr>
        <p:grpSpPr>
          <a:xfrm>
            <a:off x="4412481" y="3963651"/>
            <a:ext cx="322800" cy="383400"/>
            <a:chOff x="-1" y="-2"/>
            <a:chExt cx="322800" cy="383400"/>
          </a:xfrm>
        </p:grpSpPr>
        <p:sp>
          <p:nvSpPr>
            <p:cNvPr id="124" name="Google Shape;124;p12"/>
            <p:cNvSpPr/>
            <p:nvPr/>
          </p:nvSpPr>
          <p:spPr>
            <a:xfrm>
              <a:off x="0" y="4786"/>
              <a:ext cx="322758" cy="373950"/>
            </a:xfrm>
            <a:custGeom>
              <a:rect b="b" l="l" r="r" t="t"/>
              <a:pathLst>
                <a:path extrusionOk="0" h="21600" w="21600">
                  <a:moveTo>
                    <a:pt x="10876" y="0"/>
                  </a:moveTo>
                  <a:lnTo>
                    <a:pt x="21600" y="5313"/>
                  </a:lnTo>
                  <a:lnTo>
                    <a:pt x="21600" y="16156"/>
                  </a:lnTo>
                  <a:lnTo>
                    <a:pt x="10876" y="21600"/>
                  </a:lnTo>
                  <a:lnTo>
                    <a:pt x="0" y="16156"/>
                  </a:lnTo>
                  <a:lnTo>
                    <a:pt x="0" y="5313"/>
                  </a:lnTo>
                  <a:close/>
                </a:path>
              </a:pathLst>
            </a:custGeom>
            <a:solidFill>
              <a:srgbClr val="DC3C2B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Microsoft Yahei"/>
                <a:buNone/>
              </a:pPr>
              <a:r>
                <a:t/>
              </a:r>
              <a:endParaRPr b="0" i="0" sz="19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25" name="Google Shape;125;p12"/>
            <p:cNvSpPr txBox="1"/>
            <p:nvPr/>
          </p:nvSpPr>
          <p:spPr>
            <a:xfrm>
              <a:off x="-1" y="-2"/>
              <a:ext cx="322800" cy="38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Microsoft Yahei"/>
                <a:buNone/>
              </a:pPr>
              <a:r>
                <a:rPr b="0" i="0" lang="en-US" sz="1900" u="none" cap="none" strike="noStrik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4</a:t>
              </a:r>
              <a:endParaRPr/>
            </a:p>
          </p:txBody>
        </p:sp>
      </p:grpSp>
      <p:sp>
        <p:nvSpPr>
          <p:cNvPr id="126" name="Google Shape;126;p12"/>
          <p:cNvSpPr txBox="1"/>
          <p:nvPr/>
        </p:nvSpPr>
        <p:spPr>
          <a:xfrm>
            <a:off x="4858684" y="3307034"/>
            <a:ext cx="3691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Microsoft Yahei"/>
              <a:buNone/>
            </a:pPr>
            <a:r>
              <a:rPr lang="en-US" sz="1900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自动化用例测试工具</a:t>
            </a:r>
            <a:endParaRPr/>
          </a:p>
        </p:txBody>
      </p:sp>
      <p:sp>
        <p:nvSpPr>
          <p:cNvPr id="127" name="Google Shape;127;p12"/>
          <p:cNvSpPr txBox="1"/>
          <p:nvPr/>
        </p:nvSpPr>
        <p:spPr>
          <a:xfrm>
            <a:off x="4858678" y="3929775"/>
            <a:ext cx="3691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Microsoft Yahei"/>
              <a:buNone/>
            </a:pPr>
            <a:r>
              <a:rPr lang="en-US" sz="1900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压力测试工具</a:t>
            </a:r>
            <a:endParaRPr sz="1900">
              <a:solidFill>
                <a:srgbClr val="333333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8" name="Google Shape;128;p12"/>
          <p:cNvSpPr txBox="1"/>
          <p:nvPr/>
        </p:nvSpPr>
        <p:spPr>
          <a:xfrm>
            <a:off x="4858684" y="2056900"/>
            <a:ext cx="3691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Microsoft Yahei"/>
              <a:buNone/>
            </a:pPr>
            <a:r>
              <a:rPr lang="en-US" sz="1900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必要性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710907" y="119094"/>
            <a:ext cx="10770300" cy="5631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自动化用例测试工具 -- Appium</a:t>
            </a:r>
            <a:endParaRPr/>
          </a:p>
        </p:txBody>
      </p:sp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710900" y="1244427"/>
            <a:ext cx="10770300" cy="484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202124"/>
                </a:solidFill>
                <a:highlight>
                  <a:srgbClr val="FFFFFF"/>
                </a:highlight>
              </a:rPr>
              <a:t>Appium 是一款开源的跨平台测试工具。支持Native应用、混合开发应用，支持模拟器、真机运行。</a:t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202124"/>
                </a:solidFill>
                <a:highlight>
                  <a:srgbClr val="FFFFFF"/>
                </a:highlight>
              </a:rPr>
              <a:t>Appium 生态工具：</a:t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202124"/>
              </a:buClr>
              <a:buSzPts val="1700"/>
              <a:buChar char="●"/>
            </a:pPr>
            <a:r>
              <a:rPr lang="en-US" sz="1700">
                <a:solidFill>
                  <a:srgbClr val="202124"/>
                </a:solidFill>
                <a:highlight>
                  <a:srgbClr val="FFFFFF"/>
                </a:highlight>
              </a:rPr>
              <a:t>ADB：Appium通过ADB对设备进行控制</a:t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Char char="●"/>
            </a:pPr>
            <a:r>
              <a:rPr lang="en-US" sz="1700">
                <a:solidFill>
                  <a:srgbClr val="202124"/>
                </a:solidFill>
                <a:highlight>
                  <a:srgbClr val="FFFFFF"/>
                </a:highlight>
              </a:rPr>
              <a:t>Appium Desktop：内嵌了Appium Server和Inspector图形化界面工具，可以进行UI分析，录制用例等</a:t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Char char="●"/>
            </a:pPr>
            <a:r>
              <a:rPr lang="en-US" sz="1700">
                <a:solidFill>
                  <a:srgbClr val="202124"/>
                </a:solidFill>
                <a:highlight>
                  <a:srgbClr val="FFFFFF"/>
                </a:highlight>
              </a:rPr>
              <a:t>Appium Server：命令行工具</a:t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202124"/>
                </a:solidFill>
                <a:highlight>
                  <a:srgbClr val="FFFFFF"/>
                </a:highlight>
              </a:rPr>
              <a:t>官方Github：</a:t>
            </a:r>
            <a:r>
              <a:rPr lang="en-US" sz="17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https://github.com/appium/appium</a:t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202124"/>
                </a:solidFill>
                <a:highlight>
                  <a:srgbClr val="FFFFFF"/>
                </a:highlight>
              </a:rPr>
              <a:t>官方文档：</a:t>
            </a:r>
            <a:r>
              <a:rPr lang="en-US" sz="17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http://appium.io/docs/en/about-appium/intro/</a:t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9262308" y="6356349"/>
            <a:ext cx="2743200" cy="365100"/>
          </a:xfrm>
          <a:prstGeom prst="rect">
            <a:avLst/>
          </a:prstGeom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710907" y="119094"/>
            <a:ext cx="10770300" cy="5631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自动化用例测试工具 -- Appium Desktop</a:t>
            </a:r>
            <a:endParaRPr/>
          </a:p>
        </p:txBody>
      </p:sp>
      <p:sp>
        <p:nvSpPr>
          <p:cNvPr id="143" name="Google Shape;143;p14"/>
          <p:cNvSpPr txBox="1"/>
          <p:nvPr>
            <p:ph idx="12" type="sldNum"/>
          </p:nvPr>
        </p:nvSpPr>
        <p:spPr>
          <a:xfrm>
            <a:off x="9262308" y="6356349"/>
            <a:ext cx="2743200" cy="365100"/>
          </a:xfrm>
          <a:prstGeom prst="rect">
            <a:avLst/>
          </a:prstGeom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7000"/>
            <a:ext cx="8401796" cy="5191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6121" y="1374194"/>
            <a:ext cx="3333005" cy="4804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