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a3a36601a_0_9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aa3a36601a_0_9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a3a36601a_0_6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aa3a36601a_0_6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a3a36601a_0_9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aa3a36601a_0_9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a3a36601a_0_8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aa3a36601a_0_8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a3a36601a_0_3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a3a36601a_0_3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a3a36601a_0_2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a3a36601a_0_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a3a36601a_0_5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aa3a36601a_0_5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a3a36601a_0_7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aa3a36601a_0_7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a3a36601a_0_8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aa3a36601a_0_8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a3a36601a_0_8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aa3a36601a_0_8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a3a36601a_0_8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aa3a36601a_0_8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a3a36601a_0_6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aa3a36601a_0_6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1" y="819670"/>
            <a:ext cx="1322585" cy="18726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748144" y="2875171"/>
            <a:ext cx="10737274" cy="1412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748144" y="4287401"/>
            <a:ext cx="10737274" cy="558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0" y="5771355"/>
            <a:ext cx="12192000" cy="1124745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3"/>
          <p:cNvGrpSpPr/>
          <p:nvPr/>
        </p:nvGrpSpPr>
        <p:grpSpPr>
          <a:xfrm>
            <a:off x="-4" y="700188"/>
            <a:ext cx="12072416" cy="81600"/>
            <a:chOff x="-1" y="-1"/>
            <a:chExt cx="12072416" cy="81600"/>
          </a:xfrm>
        </p:grpSpPr>
        <p:cxnSp>
          <p:nvCxnSpPr>
            <p:cNvPr id="73" name="Google Shape;73;p13"/>
            <p:cNvCxnSpPr/>
            <p:nvPr/>
          </p:nvCxnSpPr>
          <p:spPr>
            <a:xfrm>
              <a:off x="-1" y="41520"/>
              <a:ext cx="11811300" cy="0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" name="Google Shape;74;p13"/>
            <p:cNvSpPr/>
            <p:nvPr/>
          </p:nvSpPr>
          <p:spPr>
            <a:xfrm>
              <a:off x="11970715" y="-1"/>
              <a:ext cx="101700" cy="8160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 109" id="75" name="Google Shape;7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2" y="260268"/>
            <a:ext cx="401258" cy="40125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1532160" y="6615207"/>
            <a:ext cx="91737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30600" spcFirstLastPara="1" rIns="30600" wrap="square" tIns="3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Calibri"/>
              <a:buNone/>
            </a:pPr>
            <a:r>
              <a:rPr b="0" i="0" lang="zh-CN" sz="7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Private &amp; Confidential</a:t>
            </a:r>
            <a:endParaRPr/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608642" y="164767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73624" y="622173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839784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36600" y="1314622"/>
            <a:ext cx="10744493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2"/>
          <p:cNvCxnSpPr/>
          <p:nvPr/>
        </p:nvCxnSpPr>
        <p:spPr>
          <a:xfrm>
            <a:off x="739410" y="651219"/>
            <a:ext cx="11196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22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36600" y="1432100"/>
            <a:ext cx="6237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1pPr>
            <a:lvl2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2pPr>
            <a:lvl3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238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4pPr>
            <a:lvl5pPr indent="-3238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733425" y="982562"/>
            <a:ext cx="5057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3" type="body"/>
          </p:nvPr>
        </p:nvSpPr>
        <p:spPr>
          <a:xfrm>
            <a:off x="733425" y="2455546"/>
            <a:ext cx="5057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4" type="body"/>
          </p:nvPr>
        </p:nvSpPr>
        <p:spPr>
          <a:xfrm>
            <a:off x="733423" y="4055471"/>
            <a:ext cx="5057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11721216" y="6406785"/>
            <a:ext cx="273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shopee-logo-en.png" id="121" name="Google Shape;121;p22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36600" y="1432100"/>
            <a:ext cx="6237403" cy="80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▪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o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733425" y="982562"/>
            <a:ext cx="5057775" cy="439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733425" y="2455546"/>
            <a:ext cx="5057775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4" type="body"/>
          </p:nvPr>
        </p:nvSpPr>
        <p:spPr>
          <a:xfrm>
            <a:off x="733423" y="4055471"/>
            <a:ext cx="5057776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shopee-logo-en.png"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36600" y="3715961"/>
            <a:ext cx="5181600" cy="2285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o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068405" y="1318660"/>
            <a:ext cx="431060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631341" y="1318660"/>
            <a:ext cx="433183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41" name="Google Shape;41;p6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631340" y="2319684"/>
            <a:ext cx="4331834" cy="348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1068405" y="1318660"/>
            <a:ext cx="431060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631341" y="1318660"/>
            <a:ext cx="433183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AND_BOD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9"/>
          <p:cNvGrpSpPr/>
          <p:nvPr/>
        </p:nvGrpSpPr>
        <p:grpSpPr>
          <a:xfrm>
            <a:off x="-4" y="700188"/>
            <a:ext cx="12072416" cy="81600"/>
            <a:chOff x="-1" y="-1"/>
            <a:chExt cx="12072416" cy="81600"/>
          </a:xfrm>
        </p:grpSpPr>
        <p:cxnSp>
          <p:nvCxnSpPr>
            <p:cNvPr id="55" name="Google Shape;55;p9"/>
            <p:cNvCxnSpPr/>
            <p:nvPr/>
          </p:nvCxnSpPr>
          <p:spPr>
            <a:xfrm>
              <a:off x="-1" y="41520"/>
              <a:ext cx="11811300" cy="0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9"/>
            <p:cNvSpPr/>
            <p:nvPr/>
          </p:nvSpPr>
          <p:spPr>
            <a:xfrm>
              <a:off x="11970715" y="-1"/>
              <a:ext cx="101700" cy="8160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 109" id="57" name="Google Shape;5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2" y="260268"/>
            <a:ext cx="401258" cy="40125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/>
          <p:nvPr/>
        </p:nvSpPr>
        <p:spPr>
          <a:xfrm>
            <a:off x="1532160" y="6615207"/>
            <a:ext cx="91737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30600" spcFirstLastPara="1" rIns="30600" wrap="square" tIns="3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Calibri"/>
              <a:buNone/>
            </a:pPr>
            <a:r>
              <a:rPr b="0" i="0" lang="zh-CN" sz="7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Private &amp; Confidential</a:t>
            </a:r>
            <a:endParaRPr/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608642" y="164767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73624" y="622173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6600" y="1314622"/>
            <a:ext cx="10744493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etbrains.org/intellij/sdk/docs/intro/welcome.html" TargetMode="External"/><Relationship Id="rId4" Type="http://schemas.openxmlformats.org/officeDocument/2006/relationships/hyperlink" Target="https://docs.google.com/document/d/1tOGo8KLqRkFoxYTxdPqz9ZL8BCsM9qt5S2RLlCJr3QM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4294967295" type="ctrTitle"/>
          </p:nvPr>
        </p:nvSpPr>
        <p:spPr>
          <a:xfrm>
            <a:off x="748143" y="3408571"/>
            <a:ext cx="107373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zh-CN" sz="4400"/>
              <a:t>基于IntelliJ IDEA开发</a:t>
            </a:r>
            <a:endParaRPr b="0" sz="44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zh-CN" sz="4400"/>
              <a:t>Android Studio插件工具介绍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zh-CN"/>
              <a:t>代码生成</a:t>
            </a:r>
            <a:r>
              <a:rPr lang="zh-CN"/>
              <a:t>工具</a:t>
            </a:r>
            <a:endParaRPr/>
          </a:p>
        </p:txBody>
      </p:sp>
      <p:sp>
        <p:nvSpPr>
          <p:cNvPr id="228" name="Google Shape;228;p32"/>
          <p:cNvSpPr txBox="1"/>
          <p:nvPr>
            <p:ph idx="4294967295" type="body"/>
          </p:nvPr>
        </p:nvSpPr>
        <p:spPr>
          <a:xfrm>
            <a:off x="608652" y="11446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10">
              <a:solidFill>
                <a:schemeClr val="dk1"/>
              </a:solidFill>
            </a:endParaRPr>
          </a:p>
          <a:p>
            <a:pPr indent="-368935" lvl="0" marL="126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Char char="•"/>
            </a:pPr>
            <a:r>
              <a:rPr b="1" lang="zh-CN" sz="2210">
                <a:solidFill>
                  <a:schemeClr val="dk1"/>
                </a:solidFill>
              </a:rPr>
              <a:t>单例代码生成</a:t>
            </a:r>
            <a:endParaRPr b="1" sz="2210">
              <a:solidFill>
                <a:schemeClr val="dk1"/>
              </a:solidFill>
            </a:endParaRPr>
          </a:p>
          <a:p>
            <a:pPr indent="0" lvl="0" marL="1031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10">
                <a:solidFill>
                  <a:schemeClr val="dk1"/>
                </a:solidFill>
              </a:rPr>
              <a:t>搜索当前类 -&gt; 根据类名生成模块代码 -&gt; 加入单例方法（以及内部类等）</a:t>
            </a:r>
            <a:endParaRPr sz="2010">
              <a:solidFill>
                <a:schemeClr val="dk1"/>
              </a:solidFill>
            </a:endParaRPr>
          </a:p>
          <a:p>
            <a:pPr indent="0" lvl="0" marL="1031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0">
              <a:solidFill>
                <a:schemeClr val="dk1"/>
              </a:solidFill>
            </a:endParaRPr>
          </a:p>
          <a:p>
            <a:pPr indent="-368935" lvl="0" marL="126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Char char="•"/>
            </a:pPr>
            <a:r>
              <a:rPr b="1" lang="zh-CN" sz="2210">
                <a:solidFill>
                  <a:schemeClr val="dk1"/>
                </a:solidFill>
              </a:rPr>
              <a:t>Activity模版代码生成</a:t>
            </a:r>
            <a:endParaRPr b="1" sz="2210">
              <a:solidFill>
                <a:schemeClr val="dk1"/>
              </a:solidFill>
            </a:endParaRPr>
          </a:p>
          <a:p>
            <a:pPr indent="-228600" lvl="0" marL="126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10">
                <a:solidFill>
                  <a:schemeClr val="dk1"/>
                </a:solidFill>
              </a:rPr>
              <a:t>ViewBinding模版代码</a:t>
            </a:r>
            <a:endParaRPr sz="2010">
              <a:solidFill>
                <a:schemeClr val="dk1"/>
              </a:solidFill>
            </a:endParaRPr>
          </a:p>
          <a:p>
            <a:pPr indent="-228600" lvl="0" marL="126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10">
                <a:solidFill>
                  <a:schemeClr val="dk1"/>
                </a:solidFill>
              </a:rPr>
              <a:t>类导入（搜索资源类）、增加继承（搜索父类）、生成模版方法</a:t>
            </a:r>
            <a:endParaRPr sz="20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3"/>
          <p:cNvCxnSpPr/>
          <p:nvPr/>
        </p:nvCxnSpPr>
        <p:spPr>
          <a:xfrm>
            <a:off x="4573130" y="1747726"/>
            <a:ext cx="1500" cy="3844500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4" name="Google Shape;234;p33"/>
          <p:cNvSpPr/>
          <p:nvPr/>
        </p:nvSpPr>
        <p:spPr>
          <a:xfrm>
            <a:off x="4412486" y="2614290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4412486" y="2609505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4412486" y="3245821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4412486" y="3241032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4412486" y="3850975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12486" y="3846188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1485665" y="2810947"/>
            <a:ext cx="1196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zh-CN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1139462" y="3458359"/>
            <a:ext cx="1888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zh-CN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4858684" y="3217683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入门教程</a:t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4412486" y="4501841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4412486" y="4497054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4858684" y="3840434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代码生成工具</a:t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4892328" y="448825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项目优化工具</a:t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4858684" y="259030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概述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6172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zh-CN"/>
              <a:t>项目优化工具</a:t>
            </a:r>
            <a:endParaRPr/>
          </a:p>
        </p:txBody>
      </p:sp>
      <p:sp>
        <p:nvSpPr>
          <p:cNvPr id="253" name="Google Shape;253;p34"/>
          <p:cNvSpPr txBox="1"/>
          <p:nvPr>
            <p:ph idx="4294967295" type="body"/>
          </p:nvPr>
        </p:nvSpPr>
        <p:spPr>
          <a:xfrm>
            <a:off x="890127" y="1204017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10">
              <a:solidFill>
                <a:schemeClr val="dk1"/>
              </a:solidFill>
            </a:endParaRPr>
          </a:p>
          <a:p>
            <a:pPr indent="-368935" lvl="0" marL="134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Char char="•"/>
            </a:pPr>
            <a:r>
              <a:rPr b="1" lang="zh-CN" sz="2210">
                <a:solidFill>
                  <a:schemeClr val="dk1"/>
                </a:solidFill>
              </a:rPr>
              <a:t>代码优化</a:t>
            </a:r>
            <a:endParaRPr b="1" sz="221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10">
                <a:solidFill>
                  <a:schemeClr val="dk1"/>
                </a:solidFill>
              </a:rPr>
              <a:t>Lint检查、框架替换</a:t>
            </a:r>
            <a:endParaRPr sz="2210">
              <a:solidFill>
                <a:schemeClr val="dk1"/>
              </a:solidFill>
            </a:endParaRPr>
          </a:p>
          <a:p>
            <a:pPr indent="-228600" lvl="0" marL="134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0">
              <a:solidFill>
                <a:schemeClr val="dk1"/>
              </a:solidFill>
            </a:endParaRPr>
          </a:p>
          <a:p>
            <a:pPr indent="-368935" lvl="0" marL="134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Char char="•"/>
            </a:pPr>
            <a:r>
              <a:rPr b="1" lang="zh-CN" sz="2210">
                <a:solidFill>
                  <a:schemeClr val="dk1"/>
                </a:solidFill>
              </a:rPr>
              <a:t>其他优化</a:t>
            </a:r>
            <a:endParaRPr b="1" sz="2210">
              <a:solidFill>
                <a:schemeClr val="dk1"/>
              </a:solidFill>
            </a:endParaRPr>
          </a:p>
          <a:p>
            <a:pPr indent="-228600" lvl="0" marL="134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10">
                <a:solidFill>
                  <a:schemeClr val="dk1"/>
                </a:solidFill>
              </a:rPr>
              <a:t>	字符串查重、文件查重（</a:t>
            </a:r>
            <a:r>
              <a:rPr lang="zh-CN" sz="2010">
                <a:solidFill>
                  <a:schemeClr val="dk1"/>
                </a:solidFill>
              </a:rPr>
              <a:t>MD5校验</a:t>
            </a:r>
            <a:r>
              <a:rPr lang="zh-CN" sz="2010">
                <a:solidFill>
                  <a:schemeClr val="dk1"/>
                </a:solidFill>
              </a:rPr>
              <a:t>）</a:t>
            </a:r>
            <a:endParaRPr sz="20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/>
          <p:nvPr/>
        </p:nvSpPr>
        <p:spPr>
          <a:xfrm>
            <a:off x="0" y="5733255"/>
            <a:ext cx="12192000" cy="11247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8" id="259" name="Google Shape;2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895" y="764704"/>
            <a:ext cx="1872213" cy="18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 txBox="1"/>
          <p:nvPr/>
        </p:nvSpPr>
        <p:spPr>
          <a:xfrm>
            <a:off x="4495274" y="2919727"/>
            <a:ext cx="3201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Calibri"/>
              <a:buNone/>
            </a:pPr>
            <a:r>
              <a:rPr b="0" i="1" lang="zh-CN" sz="5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1447163" y="7415530"/>
            <a:ext cx="8689200" cy="1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zh-C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1、http如何保持响应数据但是连接不断开的？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zh-C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2、应用层协议是如何和传输层协议结合起来的？websocket数据传输怎么连接起来？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zh-C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3、程序演示？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zh-C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4、抓包查看？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zh-C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5、自己封装websocket协议请求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4"/>
          <p:cNvCxnSpPr/>
          <p:nvPr/>
        </p:nvCxnSpPr>
        <p:spPr>
          <a:xfrm>
            <a:off x="4573132" y="1747726"/>
            <a:ext cx="1500" cy="3844500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2" name="Google Shape;132;p24"/>
          <p:cNvSpPr/>
          <p:nvPr/>
        </p:nvSpPr>
        <p:spPr>
          <a:xfrm>
            <a:off x="4412486" y="2614290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92929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425186" y="2609505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grpSp>
        <p:nvGrpSpPr>
          <p:cNvPr id="134" name="Google Shape;134;p24"/>
          <p:cNvGrpSpPr/>
          <p:nvPr/>
        </p:nvGrpSpPr>
        <p:grpSpPr>
          <a:xfrm>
            <a:off x="4412481" y="3241027"/>
            <a:ext cx="322800" cy="383400"/>
            <a:chOff x="-1" y="-2"/>
            <a:chExt cx="322800" cy="383400"/>
          </a:xfrm>
        </p:grpSpPr>
        <p:sp>
          <p:nvSpPr>
            <p:cNvPr id="135" name="Google Shape;135;p24"/>
            <p:cNvSpPr/>
            <p:nvPr/>
          </p:nvSpPr>
          <p:spPr>
            <a:xfrm>
              <a:off x="0" y="4786"/>
              <a:ext cx="322758" cy="373950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36" name="Google Shape;136;p24"/>
            <p:cNvSpPr txBox="1"/>
            <p:nvPr/>
          </p:nvSpPr>
          <p:spPr>
            <a:xfrm>
              <a:off x="-1" y="-2"/>
              <a:ext cx="322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zh-CN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/>
            </a:p>
          </p:txBody>
        </p:sp>
      </p:grpSp>
      <p:grpSp>
        <p:nvGrpSpPr>
          <p:cNvPr id="137" name="Google Shape;137;p24"/>
          <p:cNvGrpSpPr/>
          <p:nvPr/>
        </p:nvGrpSpPr>
        <p:grpSpPr>
          <a:xfrm>
            <a:off x="4412481" y="3846182"/>
            <a:ext cx="322800" cy="383400"/>
            <a:chOff x="-1" y="-2"/>
            <a:chExt cx="322800" cy="383400"/>
          </a:xfrm>
        </p:grpSpPr>
        <p:sp>
          <p:nvSpPr>
            <p:cNvPr id="138" name="Google Shape;138;p24"/>
            <p:cNvSpPr/>
            <p:nvPr/>
          </p:nvSpPr>
          <p:spPr>
            <a:xfrm>
              <a:off x="0" y="4786"/>
              <a:ext cx="322758" cy="373950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-1" y="-2"/>
              <a:ext cx="322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zh-CN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/>
            </a:p>
          </p:txBody>
        </p:sp>
      </p:grpSp>
      <p:sp>
        <p:nvSpPr>
          <p:cNvPr id="140" name="Google Shape;140;p24"/>
          <p:cNvSpPr txBox="1"/>
          <p:nvPr/>
        </p:nvSpPr>
        <p:spPr>
          <a:xfrm>
            <a:off x="1485665" y="2810947"/>
            <a:ext cx="1196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zh-CN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1139462" y="3458359"/>
            <a:ext cx="1888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zh-CN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4858685" y="3217683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入门教程</a:t>
            </a:r>
            <a:endParaRPr/>
          </a:p>
        </p:txBody>
      </p:sp>
      <p:grpSp>
        <p:nvGrpSpPr>
          <p:cNvPr id="143" name="Google Shape;143;p24"/>
          <p:cNvGrpSpPr/>
          <p:nvPr/>
        </p:nvGrpSpPr>
        <p:grpSpPr>
          <a:xfrm>
            <a:off x="4412481" y="4497048"/>
            <a:ext cx="322800" cy="383400"/>
            <a:chOff x="-1" y="-2"/>
            <a:chExt cx="322800" cy="383400"/>
          </a:xfrm>
        </p:grpSpPr>
        <p:sp>
          <p:nvSpPr>
            <p:cNvPr id="144" name="Google Shape;144;p24"/>
            <p:cNvSpPr/>
            <p:nvPr/>
          </p:nvSpPr>
          <p:spPr>
            <a:xfrm>
              <a:off x="0" y="4786"/>
              <a:ext cx="322758" cy="373950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5" name="Google Shape;145;p24"/>
            <p:cNvSpPr txBox="1"/>
            <p:nvPr/>
          </p:nvSpPr>
          <p:spPr>
            <a:xfrm>
              <a:off x="-1" y="-2"/>
              <a:ext cx="322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zh-CN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/>
            </a:p>
          </p:txBody>
        </p:sp>
      </p:grpSp>
      <p:sp>
        <p:nvSpPr>
          <p:cNvPr id="146" name="Google Shape;146;p24"/>
          <p:cNvSpPr txBox="1"/>
          <p:nvPr/>
        </p:nvSpPr>
        <p:spPr>
          <a:xfrm>
            <a:off x="4858685" y="3840434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代码生成工具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4892328" y="448825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项目优化工具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858685" y="259030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概述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zh-CN"/>
              <a:t>概述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2726225" y="1710177"/>
            <a:ext cx="7837200" cy="3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zh-CN" sz="1900">
                <a:solidFill>
                  <a:schemeClr val="dk1"/>
                </a:solidFill>
              </a:rPr>
              <a:t>Android Studio插件入门教程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zh-CN" sz="1900">
                <a:solidFill>
                  <a:schemeClr val="dk1"/>
                </a:solidFill>
              </a:rPr>
              <a:t>代码生成工具介绍</a:t>
            </a:r>
            <a:endParaRPr b="1"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生成代码块、导入文件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zh-CN" sz="1900">
                <a:solidFill>
                  <a:schemeClr val="dk1"/>
                </a:solidFill>
              </a:rPr>
              <a:t>优化工具介绍</a:t>
            </a:r>
            <a:endParaRPr b="1"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>
                <a:solidFill>
                  <a:schemeClr val="dk1"/>
                </a:solidFill>
              </a:rPr>
              <a:t>字符串查重、文件查重、一键切换框架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791750" y="3011524"/>
            <a:ext cx="24015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zh-CN" sz="1800">
                <a:solidFill>
                  <a:srgbClr val="FFFFFF"/>
                </a:solidFill>
              </a:rPr>
              <a:t>核心能力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6"/>
          <p:cNvCxnSpPr/>
          <p:nvPr/>
        </p:nvCxnSpPr>
        <p:spPr>
          <a:xfrm>
            <a:off x="4573130" y="1747726"/>
            <a:ext cx="1500" cy="3844500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26"/>
          <p:cNvSpPr/>
          <p:nvPr/>
        </p:nvSpPr>
        <p:spPr>
          <a:xfrm>
            <a:off x="4412486" y="2614290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412486" y="2609505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4412486" y="3245821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412486" y="3241032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4412486" y="3850973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4412486" y="3846188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1485665" y="2810947"/>
            <a:ext cx="1196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zh-CN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1139462" y="3458359"/>
            <a:ext cx="1888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zh-CN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4858684" y="3217683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入门</a:t>
            </a: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教程</a:t>
            </a:r>
            <a:endParaRPr/>
          </a:p>
        </p:txBody>
      </p:sp>
      <p:grpSp>
        <p:nvGrpSpPr>
          <p:cNvPr id="170" name="Google Shape;170;p26"/>
          <p:cNvGrpSpPr/>
          <p:nvPr/>
        </p:nvGrpSpPr>
        <p:grpSpPr>
          <a:xfrm>
            <a:off x="4412481" y="4497051"/>
            <a:ext cx="322800" cy="383400"/>
            <a:chOff x="-1" y="-2"/>
            <a:chExt cx="322800" cy="383400"/>
          </a:xfrm>
        </p:grpSpPr>
        <p:sp>
          <p:nvSpPr>
            <p:cNvPr id="171" name="Google Shape;171;p26"/>
            <p:cNvSpPr/>
            <p:nvPr/>
          </p:nvSpPr>
          <p:spPr>
            <a:xfrm>
              <a:off x="0" y="4786"/>
              <a:ext cx="322758" cy="373950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2" name="Google Shape;172;p26"/>
            <p:cNvSpPr txBox="1"/>
            <p:nvPr/>
          </p:nvSpPr>
          <p:spPr>
            <a:xfrm>
              <a:off x="-1" y="-2"/>
              <a:ext cx="322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zh-CN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/>
            </a:p>
          </p:txBody>
        </p:sp>
      </p:grpSp>
      <p:sp>
        <p:nvSpPr>
          <p:cNvPr id="173" name="Google Shape;173;p26"/>
          <p:cNvSpPr txBox="1"/>
          <p:nvPr/>
        </p:nvSpPr>
        <p:spPr>
          <a:xfrm>
            <a:off x="4858684" y="3840434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代码生成工具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4892328" y="448825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项目优化工具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4858684" y="259030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概述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zh-CN"/>
              <a:t>教程</a:t>
            </a:r>
            <a:endParaRPr/>
          </a:p>
        </p:txBody>
      </p:sp>
      <p:sp>
        <p:nvSpPr>
          <p:cNvPr id="181" name="Google Shape;181;p27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10">
                <a:solidFill>
                  <a:schemeClr val="dk1"/>
                </a:solidFill>
              </a:rPr>
              <a:t>Android Studio 基于IntelliJ IDEA 开发，其插件也是基于IDEA开发，语言为Java或Kotlin。</a:t>
            </a:r>
            <a:endParaRPr sz="19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10">
                <a:solidFill>
                  <a:schemeClr val="dk1"/>
                </a:solidFill>
              </a:rPr>
              <a:t>官方文档：</a:t>
            </a:r>
            <a:endParaRPr sz="17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https://jetbrains.org/intellij/sdk/docs/intro/welcome.html</a:t>
            </a:r>
            <a:endParaRPr sz="24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10">
                <a:solidFill>
                  <a:schemeClr val="dk1"/>
                </a:solidFill>
              </a:rPr>
              <a:t>自制教程：</a:t>
            </a:r>
            <a:endParaRPr sz="17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710" u="sng">
                <a:solidFill>
                  <a:schemeClr val="hlink"/>
                </a:solidFill>
                <a:hlinkClick r:id="rId4"/>
              </a:rPr>
              <a:t>https://docs.google.com/document/d/1tOGo8KLqRkFoxYTxdPqz9ZL8BCsM9qt5S2RLlCJr3QM/edit?usp=sharing</a:t>
            </a:r>
            <a:endParaRPr sz="171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zh-CN"/>
              <a:t>教程</a:t>
            </a:r>
            <a:endParaRPr/>
          </a:p>
        </p:txBody>
      </p:sp>
      <p:sp>
        <p:nvSpPr>
          <p:cNvPr id="187" name="Google Shape;187;p28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10">
                <a:solidFill>
                  <a:schemeClr val="dk1"/>
                </a:solidFill>
              </a:rPr>
              <a:t>新建工程</a:t>
            </a:r>
            <a:endParaRPr b="1" sz="20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1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150" y="1625525"/>
            <a:ext cx="6750499" cy="46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zh-CN"/>
              <a:t>教程</a:t>
            </a:r>
            <a:endParaRPr/>
          </a:p>
        </p:txBody>
      </p:sp>
      <p:sp>
        <p:nvSpPr>
          <p:cNvPr id="194" name="Google Shape;194;p29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10">
                <a:solidFill>
                  <a:schemeClr val="dk1"/>
                </a:solidFill>
              </a:rPr>
              <a:t>工程</a:t>
            </a:r>
            <a:r>
              <a:rPr b="1" lang="zh-CN" sz="2210">
                <a:solidFill>
                  <a:schemeClr val="dk1"/>
                </a:solidFill>
              </a:rPr>
              <a:t>框架</a:t>
            </a:r>
            <a:endParaRPr b="1" sz="20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10">
                <a:solidFill>
                  <a:schemeClr val="dk1"/>
                </a:solidFill>
              </a:rPr>
              <a:t>主要包含三部分：</a:t>
            </a:r>
            <a:endParaRPr sz="2010">
              <a:solidFill>
                <a:schemeClr val="dk1"/>
              </a:solidFill>
            </a:endParaRPr>
          </a:p>
          <a:p>
            <a:pPr indent="-3562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AutoNum type="arabicPeriod"/>
            </a:pPr>
            <a:r>
              <a:rPr lang="zh-CN" sz="2010">
                <a:solidFill>
                  <a:schemeClr val="dk1"/>
                </a:solidFill>
              </a:rPr>
              <a:t>配置文件（xml）</a:t>
            </a:r>
            <a:endParaRPr sz="2010">
              <a:solidFill>
                <a:schemeClr val="dk1"/>
              </a:solidFill>
            </a:endParaRPr>
          </a:p>
          <a:p>
            <a:pPr indent="-3562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AutoNum type="arabicPeriod"/>
            </a:pPr>
            <a:r>
              <a:rPr lang="zh-CN" sz="2010">
                <a:solidFill>
                  <a:schemeClr val="dk1"/>
                </a:solidFill>
              </a:rPr>
              <a:t>代码（Java/Kotlin）</a:t>
            </a:r>
            <a:endParaRPr sz="2010">
              <a:solidFill>
                <a:schemeClr val="dk1"/>
              </a:solidFill>
            </a:endParaRPr>
          </a:p>
          <a:p>
            <a:pPr indent="-3562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AutoNum type="arabicPeriod"/>
            </a:pPr>
            <a:r>
              <a:rPr lang="zh-CN" sz="2010">
                <a:solidFill>
                  <a:schemeClr val="dk1"/>
                </a:solidFill>
              </a:rPr>
              <a:t>UI文件（Swing）</a:t>
            </a:r>
            <a:endParaRPr sz="20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1"/>
              </a:solidFill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400" y="1459400"/>
            <a:ext cx="3404399" cy="41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zh-CN"/>
              <a:t>教程</a:t>
            </a:r>
            <a:endParaRPr/>
          </a:p>
        </p:txBody>
      </p:sp>
      <p:sp>
        <p:nvSpPr>
          <p:cNvPr id="201" name="Google Shape;201;p30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10">
                <a:solidFill>
                  <a:schemeClr val="dk1"/>
                </a:solidFill>
              </a:rPr>
              <a:t>Hello world实例</a:t>
            </a:r>
            <a:endParaRPr b="1" sz="22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1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00" y="1676324"/>
            <a:ext cx="10743002" cy="459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1"/>
          <p:cNvCxnSpPr/>
          <p:nvPr/>
        </p:nvCxnSpPr>
        <p:spPr>
          <a:xfrm>
            <a:off x="4573130" y="1747726"/>
            <a:ext cx="1500" cy="3844500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8" name="Google Shape;208;p31"/>
          <p:cNvSpPr/>
          <p:nvPr/>
        </p:nvSpPr>
        <p:spPr>
          <a:xfrm>
            <a:off x="4412486" y="2614290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4412486" y="2609505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4412486" y="3245821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4412486" y="3241032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4412486" y="3850975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412486" y="3846188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1485665" y="2810947"/>
            <a:ext cx="1196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zh-CN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1139462" y="3458359"/>
            <a:ext cx="1888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zh-CN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4858684" y="3217683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入门教程</a:t>
            </a:r>
            <a:endParaRPr/>
          </a:p>
        </p:txBody>
      </p:sp>
      <p:grpSp>
        <p:nvGrpSpPr>
          <p:cNvPr id="217" name="Google Shape;217;p31"/>
          <p:cNvGrpSpPr/>
          <p:nvPr/>
        </p:nvGrpSpPr>
        <p:grpSpPr>
          <a:xfrm>
            <a:off x="4412481" y="4497051"/>
            <a:ext cx="322800" cy="383400"/>
            <a:chOff x="-1" y="-2"/>
            <a:chExt cx="322800" cy="383400"/>
          </a:xfrm>
        </p:grpSpPr>
        <p:sp>
          <p:nvSpPr>
            <p:cNvPr id="218" name="Google Shape;218;p31"/>
            <p:cNvSpPr/>
            <p:nvPr/>
          </p:nvSpPr>
          <p:spPr>
            <a:xfrm>
              <a:off x="0" y="4786"/>
              <a:ext cx="322758" cy="373950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9" name="Google Shape;219;p31"/>
            <p:cNvSpPr txBox="1"/>
            <p:nvPr/>
          </p:nvSpPr>
          <p:spPr>
            <a:xfrm>
              <a:off x="-1" y="-2"/>
              <a:ext cx="322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zh-CN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/>
            </a:p>
          </p:txBody>
        </p:sp>
      </p:grpSp>
      <p:sp>
        <p:nvSpPr>
          <p:cNvPr id="220" name="Google Shape;220;p31"/>
          <p:cNvSpPr txBox="1"/>
          <p:nvPr/>
        </p:nvSpPr>
        <p:spPr>
          <a:xfrm>
            <a:off x="4858684" y="3840434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代码生成工具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4892328" y="448825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zh-CN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项目优化工具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4858684" y="259030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b="0" i="0" lang="zh-CN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概述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