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5" r:id="rId3"/>
    <p:sldId id="260" r:id="rId4"/>
    <p:sldId id="267" r:id="rId5"/>
    <p:sldId id="263" r:id="rId6"/>
    <p:sldId id="268" r:id="rId7"/>
    <p:sldId id="270" r:id="rId8"/>
    <p:sldId id="269" r:id="rId9"/>
    <p:sldId id="262" r:id="rId10"/>
    <p:sldId id="271" r:id="rId11"/>
    <p:sldId id="266" r:id="rId12"/>
    <p:sldId id="272" r:id="rId13"/>
    <p:sldId id="264" r:id="rId14"/>
    <p:sldId id="273" r:id="rId15"/>
    <p:sldId id="274" r:id="rId16"/>
    <p:sldId id="276" r:id="rId17"/>
  </p:sldIdLst>
  <p:sldSz cx="12192000" cy="6858000"/>
  <p:notesSz cx="7104063" cy="10234613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39">
          <p15:clr>
            <a:srgbClr val="A4A3A4"/>
          </p15:clr>
        </p15:guide>
        <p15:guide id="2" pos="2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0"/>
    <p:restoredTop sz="94660"/>
  </p:normalViewPr>
  <p:slideViewPr>
    <p:cSldViewPr snapToGrid="0" showGuides="1">
      <p:cViewPr varScale="1">
        <p:scale>
          <a:sx n="96" d="100"/>
          <a:sy n="96" d="100"/>
        </p:scale>
        <p:origin x="192" y="928"/>
      </p:cViewPr>
      <p:guideLst>
        <p:guide orient="horz" pos="2139"/>
        <p:guide pos="29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2A48B96-639E-45A3-A0BA-2464DFDB1FAA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2019/5/17</a:t>
            </a:fld>
            <a:endParaRPr lang="zh-CN" altLang="en-US" strike="noStrike" noProof="1"/>
          </a:p>
        </p:txBody>
      </p:sp>
      <p:sp>
        <p:nvSpPr>
          <p:cNvPr id="205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备注占位符 4"/>
          <p:cNvSpPr>
            <a:spLocks noGrp="1"/>
          </p:cNvSpPr>
          <p:nvPr>
            <p:ph type="body" sz="quarter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8163" cy="5143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A6837353-30EB-4A48-80EB-173D804AEFBD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3698200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662944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26362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75116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03596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95387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79347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47601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0006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22424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6114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22501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058314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49326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43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/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598748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 userDrawn="1"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Oval 58"/>
          <p:cNvSpPr/>
          <p:nvPr userDrawn="1"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Image Lay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icture Placeholder 7"/>
          <p:cNvSpPr>
            <a:spLocks noGrp="1"/>
          </p:cNvSpPr>
          <p:nvPr>
            <p:ph type="pic" sz="quarter" idx="19" hasCustomPrompt="1"/>
          </p:nvPr>
        </p:nvSpPr>
        <p:spPr>
          <a:xfrm>
            <a:off x="545431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75" name="Picture Placeholder 7"/>
          <p:cNvSpPr>
            <a:spLocks noGrp="1"/>
          </p:cNvSpPr>
          <p:nvPr>
            <p:ph type="pic" sz="quarter" idx="30" hasCustomPrompt="1"/>
          </p:nvPr>
        </p:nvSpPr>
        <p:spPr>
          <a:xfrm>
            <a:off x="3355717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89" name="Picture Placeholder 7"/>
          <p:cNvSpPr>
            <a:spLocks noGrp="1"/>
          </p:cNvSpPr>
          <p:nvPr>
            <p:ph type="pic" sz="quarter" idx="34" hasCustomPrompt="1"/>
          </p:nvPr>
        </p:nvSpPr>
        <p:spPr>
          <a:xfrm>
            <a:off x="6166004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94" name="Picture Placeholder 7"/>
          <p:cNvSpPr>
            <a:spLocks noGrp="1"/>
          </p:cNvSpPr>
          <p:nvPr>
            <p:ph type="pic" sz="quarter" idx="38" hasCustomPrompt="1"/>
          </p:nvPr>
        </p:nvSpPr>
        <p:spPr>
          <a:xfrm>
            <a:off x="8976289" y="1498600"/>
            <a:ext cx="2666200" cy="45332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  <a:effectLst/>
        </p:spPr>
        <p:txBody>
          <a:bodyPr lIns="0" tIns="0" rIns="0" bIns="274320" anchor="b"/>
          <a:lstStyle>
            <a:lvl1pPr algn="ctr" rtl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fontAlgn="auto"/>
            <a:r>
              <a:rPr lang="en-US" strike="noStrike" noProof="1"/>
              <a:t>Image Holder</a:t>
            </a:r>
          </a:p>
        </p:txBody>
      </p:sp>
      <p:sp>
        <p:nvSpPr>
          <p:cNvPr id="7" name="椭圆 6"/>
          <p:cNvSpPr/>
          <p:nvPr userDrawn="1"/>
        </p:nvSpPr>
        <p:spPr>
          <a:xfrm>
            <a:off x="-25082" y="383589"/>
            <a:ext cx="678815" cy="704906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8" name="Oval 58"/>
          <p:cNvSpPr/>
          <p:nvPr userDrawn="1"/>
        </p:nvSpPr>
        <p:spPr>
          <a:xfrm>
            <a:off x="-571817" y="-238125"/>
            <a:ext cx="1083945" cy="1084031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acebook.github.io/react-native/docs/assets/favicon.p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组合 19"/>
          <p:cNvGrpSpPr/>
          <p:nvPr/>
        </p:nvGrpSpPr>
        <p:grpSpPr>
          <a:xfrm>
            <a:off x="6159183" y="1286510"/>
            <a:ext cx="5680075" cy="4024313"/>
            <a:chOff x="9689" y="2091"/>
            <a:chExt cx="8945" cy="6337"/>
          </a:xfrm>
        </p:grpSpPr>
        <p:grpSp>
          <p:nvGrpSpPr>
            <p:cNvPr id="10" name="组合 9"/>
            <p:cNvGrpSpPr/>
            <p:nvPr/>
          </p:nvGrpSpPr>
          <p:grpSpPr>
            <a:xfrm>
              <a:off x="10346" y="3462"/>
              <a:ext cx="7746" cy="4458"/>
              <a:chOff x="8758" y="4599"/>
              <a:chExt cx="8356" cy="2584"/>
            </a:xfrm>
            <a:blipFill rotWithShape="1">
              <a:blip r:embed="rId2"/>
              <a:stretch>
                <a:fillRect/>
              </a:stretch>
            </a:blipFill>
          </p:grpSpPr>
          <p:sp>
            <p:nvSpPr>
              <p:cNvPr id="4" name="流程图: 摘录 3"/>
              <p:cNvSpPr/>
              <p:nvPr/>
            </p:nvSpPr>
            <p:spPr>
              <a:xfrm>
                <a:off x="11164" y="4601"/>
                <a:ext cx="2256" cy="2582"/>
              </a:xfrm>
              <a:prstGeom prst="flowChartExtra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5" name="流程图: 合并 4"/>
              <p:cNvSpPr/>
              <p:nvPr/>
            </p:nvSpPr>
            <p:spPr>
              <a:xfrm>
                <a:off x="12336" y="4600"/>
                <a:ext cx="2339" cy="2583"/>
              </a:xfrm>
              <a:prstGeom prst="flowChartMerg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6" name="流程图: 摘录 5"/>
              <p:cNvSpPr/>
              <p:nvPr/>
            </p:nvSpPr>
            <p:spPr>
              <a:xfrm>
                <a:off x="13603" y="4601"/>
                <a:ext cx="2256" cy="2582"/>
              </a:xfrm>
              <a:prstGeom prst="flowChartExtra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7" name="流程图: 合并 6"/>
              <p:cNvSpPr/>
              <p:nvPr/>
            </p:nvSpPr>
            <p:spPr>
              <a:xfrm>
                <a:off x="14775" y="4600"/>
                <a:ext cx="2339" cy="2583"/>
              </a:xfrm>
              <a:prstGeom prst="flowChartMerg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8" name="流程图: 摘录 7"/>
              <p:cNvSpPr/>
              <p:nvPr/>
            </p:nvSpPr>
            <p:spPr>
              <a:xfrm>
                <a:off x="8758" y="4600"/>
                <a:ext cx="2256" cy="2582"/>
              </a:xfrm>
              <a:prstGeom prst="flowChartExtra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9" name="流程图: 合并 8"/>
              <p:cNvSpPr/>
              <p:nvPr/>
            </p:nvSpPr>
            <p:spPr>
              <a:xfrm>
                <a:off x="9930" y="4599"/>
                <a:ext cx="2339" cy="2583"/>
              </a:xfrm>
              <a:prstGeom prst="flowChartMerg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sp>
          <p:nvSpPr>
            <p:cNvPr id="12" name="椭圆 11"/>
            <p:cNvSpPr/>
            <p:nvPr/>
          </p:nvSpPr>
          <p:spPr>
            <a:xfrm>
              <a:off x="17566" y="3069"/>
              <a:ext cx="1069" cy="1110"/>
            </a:xfrm>
            <a:prstGeom prst="ellipse">
              <a:avLst/>
            </a:prstGeom>
            <a:solidFill>
              <a:srgbClr val="D9D9D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59" name="Oval 58"/>
            <p:cNvSpPr/>
            <p:nvPr/>
          </p:nvSpPr>
          <p:spPr>
            <a:xfrm>
              <a:off x="16705" y="2090"/>
              <a:ext cx="1707" cy="1707"/>
            </a:xfrm>
            <a:prstGeom prst="ellipse">
              <a:avLst/>
            </a:prstGeom>
            <a:solidFill>
              <a:srgbClr val="FFC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  <p:sp>
          <p:nvSpPr>
            <p:cNvPr id="61" name="Oval 60"/>
            <p:cNvSpPr/>
            <p:nvPr/>
          </p:nvSpPr>
          <p:spPr>
            <a:xfrm>
              <a:off x="10675" y="6884"/>
              <a:ext cx="1113" cy="1113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  <p:sp>
          <p:nvSpPr>
            <p:cNvPr id="63" name="Oval 62"/>
            <p:cNvSpPr/>
            <p:nvPr/>
          </p:nvSpPr>
          <p:spPr>
            <a:xfrm>
              <a:off x="10391" y="6644"/>
              <a:ext cx="728" cy="728"/>
            </a:xfrm>
            <a:prstGeom prst="ellipse">
              <a:avLst/>
            </a:prstGeom>
            <a:solidFill>
              <a:srgbClr val="D9D9D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  <p:sp>
          <p:nvSpPr>
            <p:cNvPr id="64" name="Oval 63"/>
            <p:cNvSpPr/>
            <p:nvPr/>
          </p:nvSpPr>
          <p:spPr>
            <a:xfrm>
              <a:off x="9688" y="7700"/>
              <a:ext cx="728" cy="728"/>
            </a:xfrm>
            <a:prstGeom prst="ellipse">
              <a:avLst/>
            </a:prstGeom>
            <a:solidFill>
              <a:srgbClr val="D9D9D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67458" y="2061853"/>
            <a:ext cx="6454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React-Native</a:t>
            </a:r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技术分享</a:t>
            </a:r>
            <a:endParaRPr lang="en-US" altLang="zh-CN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465137" y="817975"/>
            <a:ext cx="7455705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图像渲染</a:t>
            </a:r>
          </a:p>
        </p:txBody>
      </p:sp>
      <p:sp>
        <p:nvSpPr>
          <p:cNvPr id="22" name="椭圆 4"/>
          <p:cNvSpPr/>
          <p:nvPr/>
        </p:nvSpPr>
        <p:spPr>
          <a:xfrm>
            <a:off x="11211878" y="896557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Oval 22"/>
          <p:cNvSpPr/>
          <p:nvPr/>
        </p:nvSpPr>
        <p:spPr>
          <a:xfrm>
            <a:off x="10665778" y="275844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65E5F8-427D-8D40-8A2D-3662E8A9E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1" y="1229872"/>
            <a:ext cx="85598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08320"/>
      </p:ext>
    </p:extLst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465137" y="81797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YOGA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跨平台布局引擎</a:t>
            </a:r>
          </a:p>
        </p:txBody>
      </p:sp>
      <p:grpSp>
        <p:nvGrpSpPr>
          <p:cNvPr id="18" name="组合 3"/>
          <p:cNvGrpSpPr/>
          <p:nvPr/>
        </p:nvGrpSpPr>
        <p:grpSpPr>
          <a:xfrm>
            <a:off x="7995603" y="474282"/>
            <a:ext cx="3581400" cy="3581400"/>
            <a:chOff x="7597226" y="2609850"/>
            <a:chExt cx="3581950" cy="3581950"/>
          </a:xfrm>
        </p:grpSpPr>
        <p:pic>
          <p:nvPicPr>
            <p:cNvPr id="19" name="图片 27"/>
            <p:cNvPicPr>
              <a:picLocks noChangeAspect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>
            <a:xfrm>
              <a:off x="7677869" y="2685677"/>
              <a:ext cx="3366000" cy="3366000"/>
            </a:xfrm>
            <a:prstGeom prst="ellipse">
              <a:avLst/>
            </a:prstGeom>
            <a:ln w="225425"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20" name="椭圆 1"/>
            <p:cNvSpPr/>
            <p:nvPr/>
          </p:nvSpPr>
          <p:spPr>
            <a:xfrm>
              <a:off x="7597226" y="2609850"/>
              <a:ext cx="3581950" cy="3581950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1" name="椭圆 5"/>
          <p:cNvSpPr/>
          <p:nvPr/>
        </p:nvSpPr>
        <p:spPr>
          <a:xfrm>
            <a:off x="8042593" y="548259"/>
            <a:ext cx="3432810" cy="3366135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"/>
          <p:cNvSpPr/>
          <p:nvPr/>
        </p:nvSpPr>
        <p:spPr>
          <a:xfrm>
            <a:off x="11211878" y="896557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Oval 22"/>
          <p:cNvSpPr/>
          <p:nvPr/>
        </p:nvSpPr>
        <p:spPr>
          <a:xfrm>
            <a:off x="10665778" y="275844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4" name="Oval 23"/>
          <p:cNvSpPr/>
          <p:nvPr/>
        </p:nvSpPr>
        <p:spPr>
          <a:xfrm>
            <a:off x="8074978" y="2863469"/>
            <a:ext cx="708025" cy="706438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5" name="Oval 24"/>
          <p:cNvSpPr/>
          <p:nvPr/>
        </p:nvSpPr>
        <p:spPr>
          <a:xfrm>
            <a:off x="7895591" y="2711069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6" name="Oval 25"/>
          <p:cNvSpPr/>
          <p:nvPr/>
        </p:nvSpPr>
        <p:spPr>
          <a:xfrm>
            <a:off x="7449503" y="3380994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59B69-6B58-344C-AF32-EA58F1F562EA}"/>
              </a:ext>
            </a:extLst>
          </p:cNvPr>
          <p:cNvSpPr txBox="1"/>
          <p:nvPr/>
        </p:nvSpPr>
        <p:spPr>
          <a:xfrm>
            <a:off x="963167" y="1717424"/>
            <a:ext cx="179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实现</a:t>
            </a:r>
            <a:r>
              <a:rPr lang="en-US" altLang="zh-CN" dirty="0"/>
              <a:t>flexbox</a:t>
            </a:r>
            <a:r>
              <a:rPr lang="zh-CN" altLang="en-US" dirty="0"/>
              <a:t>布局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260D9A-3BFC-B747-A051-673BF4297BF6}"/>
              </a:ext>
            </a:extLst>
          </p:cNvPr>
          <p:cNvSpPr/>
          <p:nvPr/>
        </p:nvSpPr>
        <p:spPr>
          <a:xfrm>
            <a:off x="963167" y="2097396"/>
            <a:ext cx="6444267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YogaNode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root = new 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YogaNode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root.setWidth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(500);</a:t>
            </a:r>
          </a:p>
          <a:p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root.setHeight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(300);</a:t>
            </a:r>
          </a:p>
          <a:p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root.setAlignItems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YogaAlign.CENTER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root.setJustifyContent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YogaJustify.CENTER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root.setPadding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YogaEdge.ALL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, 20);</a:t>
            </a:r>
          </a:p>
          <a:p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YogaNode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text = new 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YogaNode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text.setWidth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(200);</a:t>
            </a:r>
          </a:p>
          <a:p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text.setHeight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(25);</a:t>
            </a:r>
          </a:p>
          <a:p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YogaNode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image = new 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YogaNode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image.setWidth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(50);</a:t>
            </a:r>
          </a:p>
          <a:p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image.setHeight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(50);</a:t>
            </a:r>
          </a:p>
          <a:p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image.setPositionType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YogaPositionType.ABSOLUTE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image.setPosition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YogaEdge.END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, 20);</a:t>
            </a:r>
          </a:p>
          <a:p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image.setPosition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YogaEdge.TOP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, 20);</a:t>
            </a:r>
          </a:p>
          <a:p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root.addChildAt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(text, 0);</a:t>
            </a:r>
          </a:p>
          <a:p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root.addChildAt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(image, 1);</a:t>
            </a:r>
          </a:p>
          <a:p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root.calculateLayout</a:t>
            </a:r>
            <a:r>
              <a:rPr lang="en-US" sz="1400" dirty="0">
                <a:solidFill>
                  <a:srgbClr val="333333"/>
                </a:solidFill>
                <a:latin typeface="Consolas" panose="020B0609020204030204" pitchFamily="49" charset="0"/>
              </a:rPr>
              <a:t>();</a:t>
            </a:r>
            <a:endParaRPr lang="en-US" sz="1400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852025-DF07-D847-8C70-AE382F7A8C80}"/>
              </a:ext>
            </a:extLst>
          </p:cNvPr>
          <p:cNvSpPr txBox="1"/>
          <p:nvPr/>
        </p:nvSpPr>
        <p:spPr>
          <a:xfrm>
            <a:off x="3342275" y="172806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测量在</a:t>
            </a:r>
            <a:r>
              <a:rPr lang="en-US" altLang="zh-CN" dirty="0"/>
              <a:t>UI</a:t>
            </a:r>
            <a:r>
              <a:rPr lang="zh-CN" altLang="en-US" dirty="0"/>
              <a:t>线程</a:t>
            </a:r>
            <a:r>
              <a:rPr lang="en-US" altLang="zh-CN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02770"/>
      </p:ext>
    </p:extLst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465137" y="81797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图形绘制对比</a:t>
            </a:r>
          </a:p>
        </p:txBody>
      </p:sp>
      <p:grpSp>
        <p:nvGrpSpPr>
          <p:cNvPr id="18" name="组合 3"/>
          <p:cNvGrpSpPr/>
          <p:nvPr/>
        </p:nvGrpSpPr>
        <p:grpSpPr>
          <a:xfrm>
            <a:off x="7995603" y="474282"/>
            <a:ext cx="3581400" cy="3581400"/>
            <a:chOff x="7597226" y="2609850"/>
            <a:chExt cx="3581950" cy="3581950"/>
          </a:xfrm>
        </p:grpSpPr>
        <p:pic>
          <p:nvPicPr>
            <p:cNvPr id="19" name="图片 27"/>
            <p:cNvPicPr>
              <a:picLocks noChangeAspect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>
            <a:xfrm>
              <a:off x="7677869" y="2685677"/>
              <a:ext cx="3366000" cy="3366000"/>
            </a:xfrm>
            <a:prstGeom prst="ellipse">
              <a:avLst/>
            </a:prstGeom>
            <a:ln w="225425"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20" name="椭圆 1"/>
            <p:cNvSpPr/>
            <p:nvPr/>
          </p:nvSpPr>
          <p:spPr>
            <a:xfrm>
              <a:off x="7597226" y="2609850"/>
              <a:ext cx="3581950" cy="3581950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1" name="椭圆 5"/>
          <p:cNvSpPr/>
          <p:nvPr/>
        </p:nvSpPr>
        <p:spPr>
          <a:xfrm>
            <a:off x="8042593" y="548259"/>
            <a:ext cx="3432810" cy="3366135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"/>
          <p:cNvSpPr/>
          <p:nvPr/>
        </p:nvSpPr>
        <p:spPr>
          <a:xfrm>
            <a:off x="11211878" y="896557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Oval 22"/>
          <p:cNvSpPr/>
          <p:nvPr/>
        </p:nvSpPr>
        <p:spPr>
          <a:xfrm>
            <a:off x="10665778" y="275844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4" name="Oval 23"/>
          <p:cNvSpPr/>
          <p:nvPr/>
        </p:nvSpPr>
        <p:spPr>
          <a:xfrm>
            <a:off x="8074978" y="2863469"/>
            <a:ext cx="708025" cy="706438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5" name="Oval 24"/>
          <p:cNvSpPr/>
          <p:nvPr/>
        </p:nvSpPr>
        <p:spPr>
          <a:xfrm>
            <a:off x="7895591" y="2711069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6" name="Oval 25"/>
          <p:cNvSpPr/>
          <p:nvPr/>
        </p:nvSpPr>
        <p:spPr>
          <a:xfrm>
            <a:off x="7449503" y="3380994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FCFAEE-45FF-4F4D-A811-9AF0C3A034AD}"/>
              </a:ext>
            </a:extLst>
          </p:cNvPr>
          <p:cNvSpPr txBox="1"/>
          <p:nvPr/>
        </p:nvSpPr>
        <p:spPr>
          <a:xfrm>
            <a:off x="1068779" y="1947553"/>
            <a:ext cx="5321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1.Flutter</a:t>
            </a:r>
            <a:r>
              <a:rPr lang="zh-CN" altLang="en-US" dirty="0"/>
              <a:t>  使用</a:t>
            </a:r>
            <a:r>
              <a:rPr lang="en-US" altLang="zh-CN" dirty="0" err="1"/>
              <a:t>skia</a:t>
            </a:r>
            <a:r>
              <a:rPr lang="zh-CN" altLang="en-US" dirty="0"/>
              <a:t>绘制引擎，</a:t>
            </a:r>
            <a:r>
              <a:rPr lang="en-US" altLang="zh-CN" dirty="0"/>
              <a:t>GPU</a:t>
            </a:r>
            <a:r>
              <a:rPr lang="zh-CN" altLang="en-US" dirty="0"/>
              <a:t>加速，携带组件包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7C6AB-0A4D-7B4E-8BA7-9B1F76BE82ED}"/>
              </a:ext>
            </a:extLst>
          </p:cNvPr>
          <p:cNvSpPr txBox="1"/>
          <p:nvPr/>
        </p:nvSpPr>
        <p:spPr>
          <a:xfrm>
            <a:off x="1068779" y="2968831"/>
            <a:ext cx="2684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2.React-Native</a:t>
            </a:r>
            <a:r>
              <a:rPr lang="zh-CN" altLang="en-US" dirty="0"/>
              <a:t>    原生组件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FF38B8-DA4D-1A42-9D4D-4CA10B3C24EF}"/>
              </a:ext>
            </a:extLst>
          </p:cNvPr>
          <p:cNvSpPr txBox="1"/>
          <p:nvPr/>
        </p:nvSpPr>
        <p:spPr>
          <a:xfrm>
            <a:off x="1068779" y="3867809"/>
            <a:ext cx="189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3.Weex</a:t>
            </a:r>
            <a:r>
              <a:rPr lang="zh-CN" altLang="en-US" dirty="0"/>
              <a:t>  原生组件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52CAE9-44F4-6147-959D-A0B6F25BC476}"/>
              </a:ext>
            </a:extLst>
          </p:cNvPr>
          <p:cNvSpPr txBox="1"/>
          <p:nvPr/>
        </p:nvSpPr>
        <p:spPr>
          <a:xfrm>
            <a:off x="1085727" y="4754912"/>
            <a:ext cx="243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小程序 </a:t>
            </a:r>
            <a:r>
              <a:rPr lang="en-US" altLang="zh-CN" dirty="0" err="1"/>
              <a:t>webview</a:t>
            </a:r>
            <a:r>
              <a:rPr lang="zh-CN" altLang="en-US" dirty="0"/>
              <a:t>绘制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0D8B3B-FB12-7C46-AB67-EE8DBC3D9814}"/>
              </a:ext>
            </a:extLst>
          </p:cNvPr>
          <p:cNvSpPr txBox="1"/>
          <p:nvPr/>
        </p:nvSpPr>
        <p:spPr>
          <a:xfrm>
            <a:off x="1151906" y="5642015"/>
            <a:ext cx="268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小游戏 纯</a:t>
            </a:r>
            <a:r>
              <a:rPr lang="en-US" altLang="zh-CN" dirty="0"/>
              <a:t>OpenGL</a:t>
            </a:r>
            <a:r>
              <a:rPr lang="zh-CN" altLang="en-US" dirty="0"/>
              <a:t>绘制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8868"/>
      </p:ext>
    </p:extLst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465137" y="81797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JSBridge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-JS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交互 </a:t>
            </a:r>
          </a:p>
        </p:txBody>
      </p:sp>
      <p:grpSp>
        <p:nvGrpSpPr>
          <p:cNvPr id="18" name="组合 3"/>
          <p:cNvGrpSpPr/>
          <p:nvPr/>
        </p:nvGrpSpPr>
        <p:grpSpPr>
          <a:xfrm>
            <a:off x="7995603" y="474282"/>
            <a:ext cx="3581400" cy="3581400"/>
            <a:chOff x="7597226" y="2609850"/>
            <a:chExt cx="3581950" cy="3581950"/>
          </a:xfrm>
        </p:grpSpPr>
        <p:pic>
          <p:nvPicPr>
            <p:cNvPr id="19" name="图片 27"/>
            <p:cNvPicPr>
              <a:picLocks noChangeAspect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>
            <a:xfrm>
              <a:off x="7677869" y="2685677"/>
              <a:ext cx="3366000" cy="3366000"/>
            </a:xfrm>
            <a:prstGeom prst="ellipse">
              <a:avLst/>
            </a:prstGeom>
            <a:ln w="225425"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20" name="椭圆 1"/>
            <p:cNvSpPr/>
            <p:nvPr/>
          </p:nvSpPr>
          <p:spPr>
            <a:xfrm>
              <a:off x="7597226" y="2609850"/>
              <a:ext cx="3581950" cy="3581950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1" name="椭圆 5"/>
          <p:cNvSpPr/>
          <p:nvPr/>
        </p:nvSpPr>
        <p:spPr>
          <a:xfrm>
            <a:off x="8042593" y="548259"/>
            <a:ext cx="3432810" cy="3366135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"/>
          <p:cNvSpPr/>
          <p:nvPr/>
        </p:nvSpPr>
        <p:spPr>
          <a:xfrm>
            <a:off x="11211878" y="896557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Oval 22"/>
          <p:cNvSpPr/>
          <p:nvPr/>
        </p:nvSpPr>
        <p:spPr>
          <a:xfrm>
            <a:off x="10665778" y="275844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4" name="Oval 23"/>
          <p:cNvSpPr/>
          <p:nvPr/>
        </p:nvSpPr>
        <p:spPr>
          <a:xfrm>
            <a:off x="8074978" y="2863469"/>
            <a:ext cx="708025" cy="706438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5" name="Oval 24"/>
          <p:cNvSpPr/>
          <p:nvPr/>
        </p:nvSpPr>
        <p:spPr>
          <a:xfrm>
            <a:off x="7895591" y="2711069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6" name="Oval 25"/>
          <p:cNvSpPr/>
          <p:nvPr/>
        </p:nvSpPr>
        <p:spPr>
          <a:xfrm>
            <a:off x="7449503" y="3380994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0CFE04-E15D-E740-9A46-4C9C5E8F4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1108"/>
            <a:ext cx="8357554" cy="506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22643"/>
      </p:ext>
    </p:extLst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465137" y="81797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ReactNative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线程模型</a:t>
            </a:r>
          </a:p>
        </p:txBody>
      </p:sp>
      <p:grpSp>
        <p:nvGrpSpPr>
          <p:cNvPr id="18" name="组合 3"/>
          <p:cNvGrpSpPr/>
          <p:nvPr/>
        </p:nvGrpSpPr>
        <p:grpSpPr>
          <a:xfrm>
            <a:off x="7995603" y="474282"/>
            <a:ext cx="3581400" cy="3581400"/>
            <a:chOff x="7597226" y="2609850"/>
            <a:chExt cx="3581950" cy="3581950"/>
          </a:xfrm>
        </p:grpSpPr>
        <p:pic>
          <p:nvPicPr>
            <p:cNvPr id="19" name="图片 27"/>
            <p:cNvPicPr>
              <a:picLocks noChangeAspect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>
            <a:xfrm>
              <a:off x="7677869" y="2685677"/>
              <a:ext cx="3366000" cy="3366000"/>
            </a:xfrm>
            <a:prstGeom prst="ellipse">
              <a:avLst/>
            </a:prstGeom>
            <a:ln w="225425"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20" name="椭圆 1"/>
            <p:cNvSpPr/>
            <p:nvPr/>
          </p:nvSpPr>
          <p:spPr>
            <a:xfrm>
              <a:off x="7597226" y="2609850"/>
              <a:ext cx="3581950" cy="3581950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1" name="椭圆 5"/>
          <p:cNvSpPr/>
          <p:nvPr/>
        </p:nvSpPr>
        <p:spPr>
          <a:xfrm>
            <a:off x="8042593" y="548259"/>
            <a:ext cx="3432810" cy="3366135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"/>
          <p:cNvSpPr/>
          <p:nvPr/>
        </p:nvSpPr>
        <p:spPr>
          <a:xfrm>
            <a:off x="11211878" y="896557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Oval 22"/>
          <p:cNvSpPr/>
          <p:nvPr/>
        </p:nvSpPr>
        <p:spPr>
          <a:xfrm>
            <a:off x="10665778" y="275844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4" name="Oval 23"/>
          <p:cNvSpPr/>
          <p:nvPr/>
        </p:nvSpPr>
        <p:spPr>
          <a:xfrm>
            <a:off x="8074978" y="2863469"/>
            <a:ext cx="708025" cy="706438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5" name="Oval 24"/>
          <p:cNvSpPr/>
          <p:nvPr/>
        </p:nvSpPr>
        <p:spPr>
          <a:xfrm>
            <a:off x="7895591" y="2711069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6" name="Oval 25"/>
          <p:cNvSpPr/>
          <p:nvPr/>
        </p:nvSpPr>
        <p:spPr>
          <a:xfrm>
            <a:off x="7449503" y="3380994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A745C3-6FD3-CF41-ACCB-5905EE1119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32" y="1421804"/>
            <a:ext cx="7144671" cy="508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65024"/>
      </p:ext>
    </p:extLst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465137" y="81797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性能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en-US" altLang="zh-CN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JSBridge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引起</a:t>
            </a:r>
          </a:p>
        </p:txBody>
      </p:sp>
      <p:grpSp>
        <p:nvGrpSpPr>
          <p:cNvPr id="18" name="组合 3"/>
          <p:cNvGrpSpPr/>
          <p:nvPr/>
        </p:nvGrpSpPr>
        <p:grpSpPr>
          <a:xfrm>
            <a:off x="7995603" y="474282"/>
            <a:ext cx="3581400" cy="3581400"/>
            <a:chOff x="7597226" y="2609850"/>
            <a:chExt cx="3581950" cy="3581950"/>
          </a:xfrm>
        </p:grpSpPr>
        <p:pic>
          <p:nvPicPr>
            <p:cNvPr id="19" name="图片 27"/>
            <p:cNvPicPr>
              <a:picLocks noChangeAspect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>
            <a:xfrm>
              <a:off x="7677869" y="2685677"/>
              <a:ext cx="3366000" cy="3366000"/>
            </a:xfrm>
            <a:prstGeom prst="ellipse">
              <a:avLst/>
            </a:prstGeom>
            <a:ln w="225425"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20" name="椭圆 1"/>
            <p:cNvSpPr/>
            <p:nvPr/>
          </p:nvSpPr>
          <p:spPr>
            <a:xfrm>
              <a:off x="7597226" y="2609850"/>
              <a:ext cx="3581950" cy="3581950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1" name="椭圆 5"/>
          <p:cNvSpPr/>
          <p:nvPr/>
        </p:nvSpPr>
        <p:spPr>
          <a:xfrm>
            <a:off x="8042593" y="548259"/>
            <a:ext cx="3432810" cy="3366135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"/>
          <p:cNvSpPr/>
          <p:nvPr/>
        </p:nvSpPr>
        <p:spPr>
          <a:xfrm>
            <a:off x="11211878" y="896557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Oval 22"/>
          <p:cNvSpPr/>
          <p:nvPr/>
        </p:nvSpPr>
        <p:spPr>
          <a:xfrm>
            <a:off x="10665778" y="275844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4" name="Oval 23"/>
          <p:cNvSpPr/>
          <p:nvPr/>
        </p:nvSpPr>
        <p:spPr>
          <a:xfrm>
            <a:off x="8074978" y="2863469"/>
            <a:ext cx="708025" cy="706438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5" name="Oval 24"/>
          <p:cNvSpPr/>
          <p:nvPr/>
        </p:nvSpPr>
        <p:spPr>
          <a:xfrm>
            <a:off x="7895591" y="2711069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6" name="Oval 25"/>
          <p:cNvSpPr/>
          <p:nvPr/>
        </p:nvSpPr>
        <p:spPr>
          <a:xfrm>
            <a:off x="7449503" y="3380994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AD5FA6-9F58-2D49-B1E6-3F7166CC1CA3}"/>
              </a:ext>
            </a:extLst>
          </p:cNvPr>
          <p:cNvSpPr txBox="1"/>
          <p:nvPr/>
        </p:nvSpPr>
        <p:spPr>
          <a:xfrm>
            <a:off x="985652" y="223256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动画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0B156-0BEA-2A4D-A63E-2B4100C172F0}"/>
              </a:ext>
            </a:extLst>
          </p:cNvPr>
          <p:cNvSpPr txBox="1"/>
          <p:nvPr/>
        </p:nvSpPr>
        <p:spPr>
          <a:xfrm>
            <a:off x="985651" y="3545062"/>
            <a:ext cx="821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触摸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097614"/>
      </p:ext>
    </p:extLst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891035" y="2357126"/>
            <a:ext cx="6729413" cy="10156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谢谢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</a:p>
        </p:txBody>
      </p:sp>
      <p:grpSp>
        <p:nvGrpSpPr>
          <p:cNvPr id="18" name="组合 3"/>
          <p:cNvGrpSpPr/>
          <p:nvPr/>
        </p:nvGrpSpPr>
        <p:grpSpPr>
          <a:xfrm>
            <a:off x="7995603" y="474282"/>
            <a:ext cx="3581400" cy="3581400"/>
            <a:chOff x="7597226" y="2609850"/>
            <a:chExt cx="3581950" cy="3581950"/>
          </a:xfrm>
        </p:grpSpPr>
        <p:pic>
          <p:nvPicPr>
            <p:cNvPr id="19" name="图片 27"/>
            <p:cNvPicPr>
              <a:picLocks noChangeAspect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>
            <a:xfrm>
              <a:off x="7677869" y="2685677"/>
              <a:ext cx="3366000" cy="3366000"/>
            </a:xfrm>
            <a:prstGeom prst="ellipse">
              <a:avLst/>
            </a:prstGeom>
            <a:ln w="225425"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20" name="椭圆 1"/>
            <p:cNvSpPr/>
            <p:nvPr/>
          </p:nvSpPr>
          <p:spPr>
            <a:xfrm>
              <a:off x="7597226" y="2609850"/>
              <a:ext cx="3581950" cy="3581950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1" name="椭圆 5"/>
          <p:cNvSpPr/>
          <p:nvPr/>
        </p:nvSpPr>
        <p:spPr>
          <a:xfrm>
            <a:off x="8042593" y="548259"/>
            <a:ext cx="3432810" cy="3366135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"/>
          <p:cNvSpPr/>
          <p:nvPr/>
        </p:nvSpPr>
        <p:spPr>
          <a:xfrm>
            <a:off x="11211878" y="896557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Oval 22"/>
          <p:cNvSpPr/>
          <p:nvPr/>
        </p:nvSpPr>
        <p:spPr>
          <a:xfrm>
            <a:off x="10665778" y="275844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4" name="Oval 23"/>
          <p:cNvSpPr/>
          <p:nvPr/>
        </p:nvSpPr>
        <p:spPr>
          <a:xfrm>
            <a:off x="8074978" y="2863469"/>
            <a:ext cx="708025" cy="706438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5" name="Oval 24"/>
          <p:cNvSpPr/>
          <p:nvPr/>
        </p:nvSpPr>
        <p:spPr>
          <a:xfrm>
            <a:off x="7895591" y="2711069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6" name="Oval 25"/>
          <p:cNvSpPr/>
          <p:nvPr/>
        </p:nvSpPr>
        <p:spPr>
          <a:xfrm>
            <a:off x="7449503" y="3380994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864331481"/>
      </p:ext>
    </p:extLst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组合 19"/>
          <p:cNvGrpSpPr/>
          <p:nvPr/>
        </p:nvGrpSpPr>
        <p:grpSpPr>
          <a:xfrm>
            <a:off x="6159183" y="1286510"/>
            <a:ext cx="5680075" cy="4024313"/>
            <a:chOff x="9689" y="2091"/>
            <a:chExt cx="8945" cy="6337"/>
          </a:xfrm>
        </p:grpSpPr>
        <p:grpSp>
          <p:nvGrpSpPr>
            <p:cNvPr id="10" name="组合 9"/>
            <p:cNvGrpSpPr/>
            <p:nvPr/>
          </p:nvGrpSpPr>
          <p:grpSpPr>
            <a:xfrm>
              <a:off x="10346" y="3462"/>
              <a:ext cx="7746" cy="4458"/>
              <a:chOff x="8758" y="4599"/>
              <a:chExt cx="8356" cy="2584"/>
            </a:xfrm>
            <a:blipFill rotWithShape="1">
              <a:blip r:embed="rId2"/>
              <a:stretch>
                <a:fillRect/>
              </a:stretch>
            </a:blipFill>
          </p:grpSpPr>
          <p:sp>
            <p:nvSpPr>
              <p:cNvPr id="4" name="流程图: 摘录 3"/>
              <p:cNvSpPr/>
              <p:nvPr/>
            </p:nvSpPr>
            <p:spPr>
              <a:xfrm>
                <a:off x="11164" y="4601"/>
                <a:ext cx="2256" cy="2582"/>
              </a:xfrm>
              <a:prstGeom prst="flowChartExtra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5" name="流程图: 合并 4"/>
              <p:cNvSpPr/>
              <p:nvPr/>
            </p:nvSpPr>
            <p:spPr>
              <a:xfrm>
                <a:off x="12336" y="4600"/>
                <a:ext cx="2339" cy="2583"/>
              </a:xfrm>
              <a:prstGeom prst="flowChartMerg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6" name="流程图: 摘录 5"/>
              <p:cNvSpPr/>
              <p:nvPr/>
            </p:nvSpPr>
            <p:spPr>
              <a:xfrm>
                <a:off x="13603" y="4601"/>
                <a:ext cx="2256" cy="2582"/>
              </a:xfrm>
              <a:prstGeom prst="flowChartExtra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7" name="流程图: 合并 6"/>
              <p:cNvSpPr/>
              <p:nvPr/>
            </p:nvSpPr>
            <p:spPr>
              <a:xfrm>
                <a:off x="14775" y="4600"/>
                <a:ext cx="2339" cy="2583"/>
              </a:xfrm>
              <a:prstGeom prst="flowChartMerg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8" name="流程图: 摘录 7"/>
              <p:cNvSpPr/>
              <p:nvPr/>
            </p:nvSpPr>
            <p:spPr>
              <a:xfrm>
                <a:off x="8758" y="4600"/>
                <a:ext cx="2256" cy="2582"/>
              </a:xfrm>
              <a:prstGeom prst="flowChartExtra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  <p:sp>
            <p:nvSpPr>
              <p:cNvPr id="9" name="流程图: 合并 8"/>
              <p:cNvSpPr/>
              <p:nvPr/>
            </p:nvSpPr>
            <p:spPr>
              <a:xfrm>
                <a:off x="9930" y="4599"/>
                <a:ext cx="2339" cy="2583"/>
              </a:xfrm>
              <a:prstGeom prst="flowChartMerg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endParaRPr lang="zh-CN" altLang="en-US" strike="noStrike" noProof="1"/>
              </a:p>
            </p:txBody>
          </p:sp>
        </p:grpSp>
        <p:sp>
          <p:nvSpPr>
            <p:cNvPr id="12" name="椭圆 11"/>
            <p:cNvSpPr/>
            <p:nvPr/>
          </p:nvSpPr>
          <p:spPr>
            <a:xfrm>
              <a:off x="17566" y="3069"/>
              <a:ext cx="1069" cy="1110"/>
            </a:xfrm>
            <a:prstGeom prst="ellipse">
              <a:avLst/>
            </a:prstGeom>
            <a:solidFill>
              <a:srgbClr val="D9D9D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59" name="Oval 58"/>
            <p:cNvSpPr/>
            <p:nvPr/>
          </p:nvSpPr>
          <p:spPr>
            <a:xfrm>
              <a:off x="16705" y="2090"/>
              <a:ext cx="1707" cy="1707"/>
            </a:xfrm>
            <a:prstGeom prst="ellipse">
              <a:avLst/>
            </a:prstGeom>
            <a:solidFill>
              <a:srgbClr val="FFC000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  <p:sp>
          <p:nvSpPr>
            <p:cNvPr id="61" name="Oval 60"/>
            <p:cNvSpPr/>
            <p:nvPr/>
          </p:nvSpPr>
          <p:spPr>
            <a:xfrm>
              <a:off x="10675" y="6884"/>
              <a:ext cx="1113" cy="1113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  <p:sp>
          <p:nvSpPr>
            <p:cNvPr id="63" name="Oval 62"/>
            <p:cNvSpPr/>
            <p:nvPr/>
          </p:nvSpPr>
          <p:spPr>
            <a:xfrm>
              <a:off x="10391" y="6644"/>
              <a:ext cx="728" cy="728"/>
            </a:xfrm>
            <a:prstGeom prst="ellipse">
              <a:avLst/>
            </a:prstGeom>
            <a:solidFill>
              <a:srgbClr val="D9D9D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  <p:sp>
          <p:nvSpPr>
            <p:cNvPr id="64" name="Oval 63"/>
            <p:cNvSpPr/>
            <p:nvPr/>
          </p:nvSpPr>
          <p:spPr>
            <a:xfrm>
              <a:off x="9688" y="7700"/>
              <a:ext cx="728" cy="728"/>
            </a:xfrm>
            <a:prstGeom prst="ellipse">
              <a:avLst/>
            </a:prstGeom>
            <a:solidFill>
              <a:srgbClr val="D9D9D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en-US" strike="noStrike" noProof="1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82087" y="551106"/>
            <a:ext cx="6454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前言</a:t>
            </a:r>
            <a:endParaRPr lang="en-US" altLang="zh-CN" sz="48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484A73-CAAD-0C40-9A51-1E4D76B0CF29}"/>
              </a:ext>
            </a:extLst>
          </p:cNvPr>
          <p:cNvSpPr txBox="1"/>
          <p:nvPr/>
        </p:nvSpPr>
        <p:spPr>
          <a:xfrm>
            <a:off x="596348" y="2097157"/>
            <a:ext cx="3088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了解</a:t>
            </a:r>
            <a:r>
              <a:rPr lang="en-US" altLang="zh-CN" dirty="0"/>
              <a:t>React-Native</a:t>
            </a:r>
            <a:r>
              <a:rPr lang="zh-CN" altLang="en-US" dirty="0"/>
              <a:t>实现原理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39D458-7B4B-294A-9547-7DB0B9372E0A}"/>
              </a:ext>
            </a:extLst>
          </p:cNvPr>
          <p:cNvSpPr txBox="1"/>
          <p:nvPr/>
        </p:nvSpPr>
        <p:spPr>
          <a:xfrm>
            <a:off x="596348" y="2996877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  跨平台框架对比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89439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465137" y="81797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React-Native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介绍</a:t>
            </a:r>
          </a:p>
        </p:txBody>
      </p:sp>
      <p:grpSp>
        <p:nvGrpSpPr>
          <p:cNvPr id="18" name="组合 3"/>
          <p:cNvGrpSpPr/>
          <p:nvPr/>
        </p:nvGrpSpPr>
        <p:grpSpPr>
          <a:xfrm>
            <a:off x="7995603" y="474282"/>
            <a:ext cx="3581400" cy="3581400"/>
            <a:chOff x="7597226" y="2609850"/>
            <a:chExt cx="3581950" cy="3581950"/>
          </a:xfrm>
        </p:grpSpPr>
        <p:pic>
          <p:nvPicPr>
            <p:cNvPr id="19" name="图片 27"/>
            <p:cNvPicPr>
              <a:picLocks noChangeAspect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>
            <a:xfrm>
              <a:off x="7677869" y="2685677"/>
              <a:ext cx="3366000" cy="3366000"/>
            </a:xfrm>
            <a:prstGeom prst="ellipse">
              <a:avLst/>
            </a:prstGeom>
            <a:ln w="225425"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20" name="椭圆 1"/>
            <p:cNvSpPr/>
            <p:nvPr/>
          </p:nvSpPr>
          <p:spPr>
            <a:xfrm>
              <a:off x="7597226" y="2609850"/>
              <a:ext cx="3581950" cy="3581950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1" name="椭圆 5"/>
          <p:cNvSpPr/>
          <p:nvPr/>
        </p:nvSpPr>
        <p:spPr>
          <a:xfrm>
            <a:off x="8042593" y="548259"/>
            <a:ext cx="3432810" cy="3366135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"/>
          <p:cNvSpPr/>
          <p:nvPr/>
        </p:nvSpPr>
        <p:spPr>
          <a:xfrm>
            <a:off x="11211878" y="896557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Oval 22"/>
          <p:cNvSpPr/>
          <p:nvPr/>
        </p:nvSpPr>
        <p:spPr>
          <a:xfrm>
            <a:off x="10665778" y="275844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4" name="Oval 23"/>
          <p:cNvSpPr/>
          <p:nvPr/>
        </p:nvSpPr>
        <p:spPr>
          <a:xfrm>
            <a:off x="8074978" y="2863469"/>
            <a:ext cx="708025" cy="706438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5" name="Oval 24"/>
          <p:cNvSpPr/>
          <p:nvPr/>
        </p:nvSpPr>
        <p:spPr>
          <a:xfrm>
            <a:off x="7895591" y="2711069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6" name="Oval 25"/>
          <p:cNvSpPr/>
          <p:nvPr/>
        </p:nvSpPr>
        <p:spPr>
          <a:xfrm>
            <a:off x="7449503" y="3380994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BA629D-A7E2-414D-A06A-28A99971FC97}"/>
              </a:ext>
            </a:extLst>
          </p:cNvPr>
          <p:cNvSpPr txBox="1"/>
          <p:nvPr/>
        </p:nvSpPr>
        <p:spPr>
          <a:xfrm>
            <a:off x="729574" y="2110902"/>
            <a:ext cx="48814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react-native</a:t>
            </a:r>
            <a:r>
              <a:rPr lang="zh-CN" altLang="en-US" dirty="0"/>
              <a:t>是一种跨平台移动应用开发框架</a:t>
            </a:r>
            <a:endParaRPr lang="en-US" altLang="zh-CN" dirty="0"/>
          </a:p>
          <a:p>
            <a:r>
              <a:rPr lang="zh-CN" altLang="en-US" dirty="0"/>
              <a:t>      </a:t>
            </a:r>
            <a:endParaRPr lang="en-US" altLang="zh-CN" dirty="0"/>
          </a:p>
          <a:p>
            <a:r>
              <a:rPr lang="zh-CN" altLang="en-US" dirty="0"/>
              <a:t>       语言：</a:t>
            </a:r>
            <a:r>
              <a:rPr lang="en-US" altLang="zh-CN" dirty="0"/>
              <a:t>JS</a:t>
            </a:r>
          </a:p>
          <a:p>
            <a:r>
              <a:rPr lang="zh-CN" altLang="en-US" dirty="0"/>
              <a:t>   </a:t>
            </a:r>
            <a:endParaRPr lang="en-US" dirty="0"/>
          </a:p>
          <a:p>
            <a:r>
              <a:rPr lang="zh-CN" altLang="en-US" dirty="0"/>
              <a:t>       对比框架：</a:t>
            </a:r>
            <a:r>
              <a:rPr lang="en-US" altLang="zh-CN" dirty="0" err="1"/>
              <a:t>weex</a:t>
            </a:r>
            <a:r>
              <a:rPr lang="zh-CN" altLang="en-US" dirty="0"/>
              <a:t>，</a:t>
            </a:r>
            <a:r>
              <a:rPr lang="en-US" altLang="zh-CN" dirty="0"/>
              <a:t>flutter</a:t>
            </a:r>
            <a:r>
              <a:rPr lang="zh-CN" altLang="en-US" dirty="0"/>
              <a:t>，小程序，小游戏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3564B-9EAE-9F48-B16A-65E79375F40F}"/>
              </a:ext>
            </a:extLst>
          </p:cNvPr>
          <p:cNvSpPr txBox="1"/>
          <p:nvPr/>
        </p:nvSpPr>
        <p:spPr>
          <a:xfrm>
            <a:off x="729574" y="368635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  演示</a:t>
            </a:r>
            <a:endParaRPr lang="en-US" dirty="0"/>
          </a:p>
        </p:txBody>
      </p:sp>
    </p:spTree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865663" y="2367171"/>
            <a:ext cx="6729413" cy="212365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何为平台？</a:t>
            </a:r>
            <a:endParaRPr lang="en-US" altLang="zh-CN" sz="6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/>
            <a:r>
              <a:rPr lang="zh-CN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何为跨平台？</a:t>
            </a:r>
          </a:p>
        </p:txBody>
      </p:sp>
      <p:grpSp>
        <p:nvGrpSpPr>
          <p:cNvPr id="18" name="组合 3"/>
          <p:cNvGrpSpPr/>
          <p:nvPr/>
        </p:nvGrpSpPr>
        <p:grpSpPr>
          <a:xfrm>
            <a:off x="7995603" y="474282"/>
            <a:ext cx="3581400" cy="3581400"/>
            <a:chOff x="7597226" y="2609850"/>
            <a:chExt cx="3581950" cy="3581950"/>
          </a:xfrm>
        </p:grpSpPr>
        <p:pic>
          <p:nvPicPr>
            <p:cNvPr id="19" name="图片 27"/>
            <p:cNvPicPr>
              <a:picLocks noChangeAspect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>
            <a:xfrm>
              <a:off x="7677869" y="2685677"/>
              <a:ext cx="3366000" cy="3366000"/>
            </a:xfrm>
            <a:prstGeom prst="ellipse">
              <a:avLst/>
            </a:prstGeom>
            <a:ln w="225425"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20" name="椭圆 1"/>
            <p:cNvSpPr/>
            <p:nvPr/>
          </p:nvSpPr>
          <p:spPr>
            <a:xfrm>
              <a:off x="7597226" y="2609850"/>
              <a:ext cx="3581950" cy="3581950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1" name="椭圆 5"/>
          <p:cNvSpPr/>
          <p:nvPr/>
        </p:nvSpPr>
        <p:spPr>
          <a:xfrm>
            <a:off x="8042593" y="548259"/>
            <a:ext cx="3432810" cy="3366135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"/>
          <p:cNvSpPr/>
          <p:nvPr/>
        </p:nvSpPr>
        <p:spPr>
          <a:xfrm>
            <a:off x="11211878" y="896557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Oval 22"/>
          <p:cNvSpPr/>
          <p:nvPr/>
        </p:nvSpPr>
        <p:spPr>
          <a:xfrm>
            <a:off x="10665778" y="275844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4" name="Oval 23"/>
          <p:cNvSpPr/>
          <p:nvPr/>
        </p:nvSpPr>
        <p:spPr>
          <a:xfrm>
            <a:off x="8074978" y="2863469"/>
            <a:ext cx="708025" cy="706438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5" name="Oval 24"/>
          <p:cNvSpPr/>
          <p:nvPr/>
        </p:nvSpPr>
        <p:spPr>
          <a:xfrm>
            <a:off x="7895591" y="2711069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6" name="Oval 25"/>
          <p:cNvSpPr/>
          <p:nvPr/>
        </p:nvSpPr>
        <p:spPr>
          <a:xfrm>
            <a:off x="7449503" y="3380994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4029151174"/>
      </p:ext>
    </p:extLst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465137" y="81797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平台</a:t>
            </a:r>
          </a:p>
        </p:txBody>
      </p:sp>
      <p:grpSp>
        <p:nvGrpSpPr>
          <p:cNvPr id="18" name="组合 3"/>
          <p:cNvGrpSpPr/>
          <p:nvPr/>
        </p:nvGrpSpPr>
        <p:grpSpPr>
          <a:xfrm>
            <a:off x="7995603" y="474282"/>
            <a:ext cx="3581400" cy="3581400"/>
            <a:chOff x="7597226" y="2609850"/>
            <a:chExt cx="3581950" cy="3581950"/>
          </a:xfrm>
        </p:grpSpPr>
        <p:pic>
          <p:nvPicPr>
            <p:cNvPr id="19" name="图片 27"/>
            <p:cNvPicPr>
              <a:picLocks noChangeAspect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>
            <a:xfrm>
              <a:off x="7677869" y="2685677"/>
              <a:ext cx="3366000" cy="3366000"/>
            </a:xfrm>
            <a:prstGeom prst="ellipse">
              <a:avLst/>
            </a:prstGeom>
            <a:ln w="225425"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20" name="椭圆 1"/>
            <p:cNvSpPr/>
            <p:nvPr/>
          </p:nvSpPr>
          <p:spPr>
            <a:xfrm>
              <a:off x="7597226" y="2609850"/>
              <a:ext cx="3581950" cy="3581950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1" name="椭圆 5"/>
          <p:cNvSpPr/>
          <p:nvPr/>
        </p:nvSpPr>
        <p:spPr>
          <a:xfrm>
            <a:off x="8042593" y="548259"/>
            <a:ext cx="3432810" cy="3366135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"/>
          <p:cNvSpPr/>
          <p:nvPr/>
        </p:nvSpPr>
        <p:spPr>
          <a:xfrm>
            <a:off x="11211878" y="896557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Oval 22"/>
          <p:cNvSpPr/>
          <p:nvPr/>
        </p:nvSpPr>
        <p:spPr>
          <a:xfrm>
            <a:off x="10665778" y="275844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4" name="Oval 23"/>
          <p:cNvSpPr/>
          <p:nvPr/>
        </p:nvSpPr>
        <p:spPr>
          <a:xfrm>
            <a:off x="8074978" y="2863469"/>
            <a:ext cx="708025" cy="706438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5" name="Oval 24"/>
          <p:cNvSpPr/>
          <p:nvPr/>
        </p:nvSpPr>
        <p:spPr>
          <a:xfrm>
            <a:off x="7895591" y="2711069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6" name="Oval 25"/>
          <p:cNvSpPr/>
          <p:nvPr/>
        </p:nvSpPr>
        <p:spPr>
          <a:xfrm>
            <a:off x="7449503" y="3380994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5F2197-E3FE-F64A-B240-23789285B063}"/>
              </a:ext>
            </a:extLst>
          </p:cNvPr>
          <p:cNvSpPr txBox="1"/>
          <p:nvPr/>
        </p:nvSpPr>
        <p:spPr>
          <a:xfrm>
            <a:off x="877824" y="2075688"/>
            <a:ext cx="1854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 语言运行环境</a:t>
            </a:r>
            <a:endParaRPr lang="en-US" altLang="zh-CN" dirty="0"/>
          </a:p>
          <a:p>
            <a:pPr marL="342900" indent="-342900">
              <a:buAutoNum type="arabicPeriod"/>
            </a:pPr>
            <a:endParaRPr lang="zh-CN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60E6EA-AF06-9E47-985E-410A9A617F74}"/>
              </a:ext>
            </a:extLst>
          </p:cNvPr>
          <p:cNvSpPr txBox="1"/>
          <p:nvPr/>
        </p:nvSpPr>
        <p:spPr>
          <a:xfrm>
            <a:off x="877824" y="2662657"/>
            <a:ext cx="1645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 图形绘制</a:t>
            </a:r>
            <a:r>
              <a:rPr lang="en-US" altLang="zh-CN" dirty="0"/>
              <a:t>API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EC465F-CC67-5548-ACF0-D831F965E576}"/>
              </a:ext>
            </a:extLst>
          </p:cNvPr>
          <p:cNvSpPr txBox="1"/>
          <p:nvPr/>
        </p:nvSpPr>
        <p:spPr>
          <a:xfrm>
            <a:off x="900336" y="3914394"/>
            <a:ext cx="2478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基础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网络</a:t>
            </a:r>
            <a:r>
              <a:rPr lang="en-US" altLang="zh-CN" dirty="0"/>
              <a:t>,</a:t>
            </a:r>
            <a:r>
              <a:rPr lang="zh-CN" altLang="en-US" dirty="0"/>
              <a:t>文件</a:t>
            </a:r>
            <a:r>
              <a:rPr lang="en-US" altLang="zh-CN" dirty="0"/>
              <a:t>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47986"/>
      </p:ext>
    </p:extLst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465137" y="81797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引擎</a:t>
            </a:r>
          </a:p>
        </p:txBody>
      </p:sp>
      <p:grpSp>
        <p:nvGrpSpPr>
          <p:cNvPr id="18" name="组合 3"/>
          <p:cNvGrpSpPr/>
          <p:nvPr/>
        </p:nvGrpSpPr>
        <p:grpSpPr>
          <a:xfrm>
            <a:off x="7995603" y="474282"/>
            <a:ext cx="3581400" cy="3581400"/>
            <a:chOff x="7597226" y="2609850"/>
            <a:chExt cx="3581950" cy="3581950"/>
          </a:xfrm>
        </p:grpSpPr>
        <p:pic>
          <p:nvPicPr>
            <p:cNvPr id="19" name="图片 27"/>
            <p:cNvPicPr>
              <a:picLocks noChangeAspect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>
            <a:xfrm>
              <a:off x="7677869" y="2685677"/>
              <a:ext cx="3366000" cy="3366000"/>
            </a:xfrm>
            <a:prstGeom prst="ellipse">
              <a:avLst/>
            </a:prstGeom>
            <a:ln w="225425"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20" name="椭圆 1"/>
            <p:cNvSpPr/>
            <p:nvPr/>
          </p:nvSpPr>
          <p:spPr>
            <a:xfrm>
              <a:off x="7597226" y="2609850"/>
              <a:ext cx="3581950" cy="3581950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1" name="椭圆 5"/>
          <p:cNvSpPr/>
          <p:nvPr/>
        </p:nvSpPr>
        <p:spPr>
          <a:xfrm>
            <a:off x="8042593" y="548259"/>
            <a:ext cx="3432810" cy="3366135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"/>
          <p:cNvSpPr/>
          <p:nvPr/>
        </p:nvSpPr>
        <p:spPr>
          <a:xfrm>
            <a:off x="11211878" y="896557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Oval 22"/>
          <p:cNvSpPr/>
          <p:nvPr/>
        </p:nvSpPr>
        <p:spPr>
          <a:xfrm>
            <a:off x="10665778" y="275844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4" name="Oval 23"/>
          <p:cNvSpPr/>
          <p:nvPr/>
        </p:nvSpPr>
        <p:spPr>
          <a:xfrm>
            <a:off x="8074978" y="2863469"/>
            <a:ext cx="708025" cy="706438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5" name="Oval 24"/>
          <p:cNvSpPr/>
          <p:nvPr/>
        </p:nvSpPr>
        <p:spPr>
          <a:xfrm>
            <a:off x="7895591" y="2711069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6" name="Oval 25"/>
          <p:cNvSpPr/>
          <p:nvPr/>
        </p:nvSpPr>
        <p:spPr>
          <a:xfrm>
            <a:off x="7449503" y="3380994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5F2197-E3FE-F64A-B240-23789285B063}"/>
              </a:ext>
            </a:extLst>
          </p:cNvPr>
          <p:cNvSpPr txBox="1"/>
          <p:nvPr/>
        </p:nvSpPr>
        <p:spPr>
          <a:xfrm>
            <a:off x="877824" y="2075688"/>
            <a:ext cx="24929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Apple </a:t>
            </a:r>
            <a:r>
              <a:rPr lang="en-US" altLang="zh-CN" dirty="0" err="1"/>
              <a:t>JavaScriptCore</a:t>
            </a:r>
            <a:endParaRPr lang="en-US" altLang="zh-CN" dirty="0"/>
          </a:p>
          <a:p>
            <a:r>
              <a:rPr lang="zh-CN" altLang="en-US" dirty="0"/>
              <a:t>     </a:t>
            </a:r>
            <a:endParaRPr lang="en-US" altLang="zh-CN" dirty="0"/>
          </a:p>
          <a:p>
            <a:r>
              <a:rPr lang="zh-CN" altLang="en-US" dirty="0"/>
              <a:t>      </a:t>
            </a:r>
            <a:r>
              <a:rPr lang="en-US" altLang="zh-CN" dirty="0"/>
              <a:t>iOS</a:t>
            </a:r>
            <a:r>
              <a:rPr lang="zh-CN" altLang="en-US" dirty="0"/>
              <a:t>自带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BD44D6-92D8-2F44-91FA-007292BB1B98}"/>
              </a:ext>
            </a:extLst>
          </p:cNvPr>
          <p:cNvSpPr txBox="1"/>
          <p:nvPr/>
        </p:nvSpPr>
        <p:spPr>
          <a:xfrm>
            <a:off x="877824" y="3635931"/>
            <a:ext cx="14991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altLang="zh-CN" dirty="0"/>
              <a:t>Google</a:t>
            </a:r>
            <a:r>
              <a:rPr lang="zh-CN" altLang="en-US" dirty="0"/>
              <a:t> </a:t>
            </a:r>
            <a:r>
              <a:rPr lang="en-US" altLang="zh-CN" dirty="0"/>
              <a:t>V8</a:t>
            </a:r>
          </a:p>
          <a:p>
            <a:pPr marL="342900" indent="-342900">
              <a:buAutoNum type="arabicPeriod" startAt="2"/>
            </a:pPr>
            <a:endParaRPr lang="en-US" dirty="0"/>
          </a:p>
          <a:p>
            <a:r>
              <a:rPr lang="zh-CN" altLang="en-US" dirty="0"/>
              <a:t>      性能好</a:t>
            </a:r>
            <a:endParaRPr lang="en-US" dirty="0"/>
          </a:p>
          <a:p>
            <a:pPr marL="342900" indent="-342900">
              <a:buAutoNum type="arabicPeriod" startAt="2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13035"/>
      </p:ext>
    </p:extLst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465137" y="81797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Javascript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引擎</a:t>
            </a:r>
          </a:p>
        </p:txBody>
      </p:sp>
      <p:grpSp>
        <p:nvGrpSpPr>
          <p:cNvPr id="18" name="组合 3"/>
          <p:cNvGrpSpPr/>
          <p:nvPr/>
        </p:nvGrpSpPr>
        <p:grpSpPr>
          <a:xfrm>
            <a:off x="7995603" y="474282"/>
            <a:ext cx="3581400" cy="3581400"/>
            <a:chOff x="7597226" y="2609850"/>
            <a:chExt cx="3581950" cy="3581950"/>
          </a:xfrm>
        </p:grpSpPr>
        <p:pic>
          <p:nvPicPr>
            <p:cNvPr id="19" name="图片 27"/>
            <p:cNvPicPr>
              <a:picLocks noChangeAspect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>
            <a:xfrm>
              <a:off x="7677869" y="2685677"/>
              <a:ext cx="3366000" cy="3366000"/>
            </a:xfrm>
            <a:prstGeom prst="ellipse">
              <a:avLst/>
            </a:prstGeom>
            <a:ln w="225425"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20" name="椭圆 1"/>
            <p:cNvSpPr/>
            <p:nvPr/>
          </p:nvSpPr>
          <p:spPr>
            <a:xfrm>
              <a:off x="7597226" y="2609850"/>
              <a:ext cx="3581950" cy="3581950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1" name="椭圆 5"/>
          <p:cNvSpPr/>
          <p:nvPr/>
        </p:nvSpPr>
        <p:spPr>
          <a:xfrm>
            <a:off x="8042593" y="548259"/>
            <a:ext cx="3432810" cy="3366135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"/>
          <p:cNvSpPr/>
          <p:nvPr/>
        </p:nvSpPr>
        <p:spPr>
          <a:xfrm>
            <a:off x="11211878" y="896557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Oval 22"/>
          <p:cNvSpPr/>
          <p:nvPr/>
        </p:nvSpPr>
        <p:spPr>
          <a:xfrm>
            <a:off x="10665778" y="275844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4" name="Oval 23"/>
          <p:cNvSpPr/>
          <p:nvPr/>
        </p:nvSpPr>
        <p:spPr>
          <a:xfrm>
            <a:off x="8074978" y="2863469"/>
            <a:ext cx="708025" cy="706438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5" name="Oval 24"/>
          <p:cNvSpPr/>
          <p:nvPr/>
        </p:nvSpPr>
        <p:spPr>
          <a:xfrm>
            <a:off x="7895591" y="2711069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6" name="Oval 25"/>
          <p:cNvSpPr/>
          <p:nvPr/>
        </p:nvSpPr>
        <p:spPr>
          <a:xfrm>
            <a:off x="7449503" y="3380994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E4D45F-084D-3D46-A5B2-91635EB2E3E6}"/>
              </a:ext>
            </a:extLst>
          </p:cNvPr>
          <p:cNvSpPr txBox="1"/>
          <p:nvPr/>
        </p:nvSpPr>
        <p:spPr>
          <a:xfrm>
            <a:off x="629392" y="2422566"/>
            <a:ext cx="206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解释</a:t>
            </a:r>
            <a:r>
              <a:rPr lang="en-US" altLang="zh-CN" dirty="0"/>
              <a:t>(</a:t>
            </a:r>
            <a:r>
              <a:rPr lang="zh-CN" altLang="en-US" dirty="0"/>
              <a:t>编译</a:t>
            </a:r>
            <a:r>
              <a:rPr lang="en-US" altLang="zh-CN" dirty="0"/>
              <a:t>)</a:t>
            </a:r>
            <a:r>
              <a:rPr lang="zh-CN" altLang="en-US" dirty="0"/>
              <a:t>运行</a:t>
            </a:r>
            <a:r>
              <a:rPr lang="en-US" altLang="zh-CN" dirty="0"/>
              <a:t>JS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8262AF-B4CD-D941-A8C5-FA24763BFD48}"/>
              </a:ext>
            </a:extLst>
          </p:cNvPr>
          <p:cNvSpPr txBox="1"/>
          <p:nvPr/>
        </p:nvSpPr>
        <p:spPr>
          <a:xfrm>
            <a:off x="638440" y="3385241"/>
            <a:ext cx="341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用</a:t>
            </a:r>
            <a:r>
              <a:rPr lang="en-US" altLang="zh-CN" dirty="0"/>
              <a:t>C/C++</a:t>
            </a:r>
            <a:r>
              <a:rPr lang="zh-CN" altLang="en-US" dirty="0"/>
              <a:t>给</a:t>
            </a:r>
            <a:r>
              <a:rPr lang="en-US" altLang="zh-CN" dirty="0"/>
              <a:t>JS</a:t>
            </a:r>
            <a:r>
              <a:rPr lang="zh-CN" altLang="en-US" dirty="0"/>
              <a:t>注入对象和方法。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035220"/>
      </p:ext>
    </p:extLst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465137" y="817975"/>
            <a:ext cx="6729413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语言环境对比</a:t>
            </a:r>
          </a:p>
        </p:txBody>
      </p:sp>
      <p:grpSp>
        <p:nvGrpSpPr>
          <p:cNvPr id="18" name="组合 3"/>
          <p:cNvGrpSpPr/>
          <p:nvPr/>
        </p:nvGrpSpPr>
        <p:grpSpPr>
          <a:xfrm>
            <a:off x="7995603" y="474282"/>
            <a:ext cx="3581400" cy="3581400"/>
            <a:chOff x="7597226" y="2609850"/>
            <a:chExt cx="3581950" cy="3581950"/>
          </a:xfrm>
        </p:grpSpPr>
        <p:pic>
          <p:nvPicPr>
            <p:cNvPr id="19" name="图片 27"/>
            <p:cNvPicPr>
              <a:picLocks noChangeAspect="1"/>
            </p:cNvPicPr>
            <p:nvPr/>
          </p:nvPicPr>
          <p:blipFill rotWithShape="1">
            <a:blip r:embed="rId3" cstate="email"/>
            <a:srcRect/>
            <a:stretch>
              <a:fillRect/>
            </a:stretch>
          </p:blipFill>
          <p:spPr>
            <a:xfrm>
              <a:off x="7677869" y="2685677"/>
              <a:ext cx="3366000" cy="3366000"/>
            </a:xfrm>
            <a:prstGeom prst="ellipse">
              <a:avLst/>
            </a:prstGeom>
            <a:ln w="225425">
              <a:solidFill>
                <a:schemeClr val="bg1">
                  <a:lumMod val="95000"/>
                </a:schemeClr>
              </a:solidFill>
            </a:ln>
          </p:spPr>
        </p:pic>
        <p:sp>
          <p:nvSpPr>
            <p:cNvPr id="20" name="椭圆 1"/>
            <p:cNvSpPr/>
            <p:nvPr/>
          </p:nvSpPr>
          <p:spPr>
            <a:xfrm>
              <a:off x="7597226" y="2609850"/>
              <a:ext cx="3581950" cy="3581950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</p:grpSp>
      <p:sp>
        <p:nvSpPr>
          <p:cNvPr id="21" name="椭圆 5"/>
          <p:cNvSpPr/>
          <p:nvPr/>
        </p:nvSpPr>
        <p:spPr>
          <a:xfrm>
            <a:off x="8042593" y="548259"/>
            <a:ext cx="3432810" cy="3366135"/>
          </a:xfrm>
          <a:prstGeom prst="ellipse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4"/>
          <p:cNvSpPr/>
          <p:nvPr/>
        </p:nvSpPr>
        <p:spPr>
          <a:xfrm>
            <a:off x="11211878" y="896557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Oval 22"/>
          <p:cNvSpPr/>
          <p:nvPr/>
        </p:nvSpPr>
        <p:spPr>
          <a:xfrm>
            <a:off x="10665778" y="275844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4" name="Oval 23"/>
          <p:cNvSpPr/>
          <p:nvPr/>
        </p:nvSpPr>
        <p:spPr>
          <a:xfrm>
            <a:off x="8074978" y="2863469"/>
            <a:ext cx="708025" cy="706438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5" name="Oval 24"/>
          <p:cNvSpPr/>
          <p:nvPr/>
        </p:nvSpPr>
        <p:spPr>
          <a:xfrm>
            <a:off x="7895591" y="2711069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6" name="Oval 25"/>
          <p:cNvSpPr/>
          <p:nvPr/>
        </p:nvSpPr>
        <p:spPr>
          <a:xfrm>
            <a:off x="7449503" y="3380994"/>
            <a:ext cx="461963" cy="461963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FCFAEE-45FF-4F4D-A811-9AF0C3A034AD}"/>
              </a:ext>
            </a:extLst>
          </p:cNvPr>
          <p:cNvSpPr txBox="1"/>
          <p:nvPr/>
        </p:nvSpPr>
        <p:spPr>
          <a:xfrm>
            <a:off x="1068779" y="1947553"/>
            <a:ext cx="416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1.Flutter</a:t>
            </a:r>
            <a:r>
              <a:rPr lang="zh-CN" altLang="en-US" dirty="0"/>
              <a:t>   </a:t>
            </a:r>
            <a:r>
              <a:rPr lang="en-US" altLang="zh-CN" dirty="0"/>
              <a:t>dart</a:t>
            </a:r>
            <a:r>
              <a:rPr lang="zh-CN" altLang="en-US" dirty="0"/>
              <a:t>语言编译成可执行文件   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08775A-BDA9-8045-825F-0C9AAFE2DC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026" y="1953966"/>
            <a:ext cx="362919" cy="36291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F2E2919-7BE4-E041-9052-B32E5845F7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935" y="1967038"/>
            <a:ext cx="362919" cy="36291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A8E547A-D275-6C41-B4F7-343BF5469C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692" y="1967037"/>
            <a:ext cx="362919" cy="36291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1945003-6393-AA40-BE55-8EC8CAD436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449" y="1967037"/>
            <a:ext cx="362919" cy="3629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C7C6AB-0A4D-7B4E-8BA7-9B1F76BE82ED}"/>
              </a:ext>
            </a:extLst>
          </p:cNvPr>
          <p:cNvSpPr txBox="1"/>
          <p:nvPr/>
        </p:nvSpPr>
        <p:spPr>
          <a:xfrm>
            <a:off x="1068779" y="2968831"/>
            <a:ext cx="312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2.React-Native</a:t>
            </a:r>
            <a:r>
              <a:rPr lang="zh-CN" altLang="en-US" dirty="0"/>
              <a:t> </a:t>
            </a:r>
            <a:r>
              <a:rPr lang="en-US" altLang="zh-CN" dirty="0" err="1"/>
              <a:t>JavaScriptCore</a:t>
            </a:r>
            <a:r>
              <a:rPr lang="zh-CN" altLang="en-US" dirty="0"/>
              <a:t>   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1621CD4-644D-B948-80DA-DCA7CF1A06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271" y="2975244"/>
            <a:ext cx="362919" cy="36291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2DC3A1E-B7E7-C848-971E-720A3DEBAD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664" y="2991572"/>
            <a:ext cx="362919" cy="36291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9767849-3A2D-4047-A3DA-A80E5E585C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01" y="2991571"/>
            <a:ext cx="362919" cy="362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FF38B8-DA4D-1A42-9D4D-4CA10B3C24EF}"/>
              </a:ext>
            </a:extLst>
          </p:cNvPr>
          <p:cNvSpPr txBox="1"/>
          <p:nvPr/>
        </p:nvSpPr>
        <p:spPr>
          <a:xfrm>
            <a:off x="1068779" y="3867809"/>
            <a:ext cx="2336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3.Weex</a:t>
            </a:r>
            <a:r>
              <a:rPr lang="zh-CN" altLang="en-US" dirty="0"/>
              <a:t> </a:t>
            </a:r>
            <a:r>
              <a:rPr lang="en-US" altLang="zh-CN" dirty="0" err="1"/>
              <a:t>JavaScriptCore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DB88ADD-4CB1-5C47-A217-C2F6D88A14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127" y="3874222"/>
            <a:ext cx="362919" cy="36291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D347302-48CF-2842-875E-B90BF6E9DC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183" y="3884429"/>
            <a:ext cx="362919" cy="36291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3B30055-F0AB-F44A-B70D-F0C8B01035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114" y="3898500"/>
            <a:ext cx="362919" cy="36291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052CAE9-44F4-6147-959D-A0B6F25BC476}"/>
              </a:ext>
            </a:extLst>
          </p:cNvPr>
          <p:cNvSpPr txBox="1"/>
          <p:nvPr/>
        </p:nvSpPr>
        <p:spPr>
          <a:xfrm>
            <a:off x="1085727" y="4754912"/>
            <a:ext cx="2454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小程序 </a:t>
            </a:r>
            <a:r>
              <a:rPr lang="en-US" altLang="zh-CN" dirty="0" err="1"/>
              <a:t>webview</a:t>
            </a:r>
            <a:r>
              <a:rPr lang="zh-CN" altLang="en-US" dirty="0"/>
              <a:t>内核 </a:t>
            </a:r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00D7469-2CF1-154B-AA70-9C9C938E75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313" y="4761325"/>
            <a:ext cx="362919" cy="36291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9B0B46E-B474-D842-A6C3-AA474F731F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250" y="4761325"/>
            <a:ext cx="362919" cy="36291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7CB6F37-3F2D-3D40-B0C6-CE5875D901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421" y="4761325"/>
            <a:ext cx="362919" cy="3629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0D8B3B-FB12-7C46-AB67-EE8DBC3D9814}"/>
              </a:ext>
            </a:extLst>
          </p:cNvPr>
          <p:cNvSpPr txBox="1"/>
          <p:nvPr/>
        </p:nvSpPr>
        <p:spPr>
          <a:xfrm>
            <a:off x="1151906" y="5652655"/>
            <a:ext cx="422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小游戏  </a:t>
            </a:r>
            <a:r>
              <a:rPr lang="en-US" altLang="zh-CN" dirty="0"/>
              <a:t>iOS</a:t>
            </a:r>
            <a:r>
              <a:rPr lang="zh-CN" altLang="en-US" dirty="0"/>
              <a:t> </a:t>
            </a:r>
            <a:r>
              <a:rPr lang="en-US" altLang="zh-CN" dirty="0" err="1"/>
              <a:t>JavaScriptCore</a:t>
            </a:r>
            <a:r>
              <a:rPr lang="zh-CN" altLang="en-US" dirty="0"/>
              <a:t>，</a:t>
            </a:r>
            <a:r>
              <a:rPr lang="en-US" altLang="zh-CN" dirty="0"/>
              <a:t>Android</a:t>
            </a:r>
            <a:r>
              <a:rPr lang="zh-CN" altLang="en-US" dirty="0"/>
              <a:t> </a:t>
            </a:r>
            <a:r>
              <a:rPr lang="en-US" altLang="zh-CN" dirty="0"/>
              <a:t>V8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CF4DF0E-C283-F740-A260-46AA64DDA9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198" y="5652654"/>
            <a:ext cx="362919" cy="36291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7B2405C-B39E-0643-84B5-E18309718C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39" y="5659068"/>
            <a:ext cx="362919" cy="36291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E3BF3FC1-1F9D-8843-B02A-2DDB493AD0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880" y="5683765"/>
            <a:ext cx="362919" cy="36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84798"/>
      </p:ext>
    </p:extLst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1" dur="25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椭圆 32"/>
          <p:cNvSpPr/>
          <p:nvPr/>
        </p:nvSpPr>
        <p:spPr>
          <a:xfrm>
            <a:off x="6713538" y="1638300"/>
            <a:ext cx="5487988" cy="5489575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3" name="椭圆 2"/>
          <p:cNvSpPr/>
          <p:nvPr/>
        </p:nvSpPr>
        <p:spPr>
          <a:xfrm>
            <a:off x="7194550" y="2120900"/>
            <a:ext cx="4494213" cy="4495800"/>
          </a:xfrm>
          <a:prstGeom prst="ellipse">
            <a:avLst/>
          </a:prstGeom>
          <a:noFill/>
          <a:ln>
            <a:solidFill>
              <a:schemeClr val="bg1">
                <a:lumMod val="95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5132" name="文本框 5"/>
          <p:cNvSpPr txBox="1"/>
          <p:nvPr/>
        </p:nvSpPr>
        <p:spPr>
          <a:xfrm>
            <a:off x="465137" y="817975"/>
            <a:ext cx="7455705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图形绘制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jsx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-&gt;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Native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view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4"/>
          <p:cNvSpPr/>
          <p:nvPr/>
        </p:nvSpPr>
        <p:spPr>
          <a:xfrm>
            <a:off x="11211878" y="896557"/>
            <a:ext cx="677863" cy="704850"/>
          </a:xfrm>
          <a:prstGeom prst="ellipse">
            <a:avLst/>
          </a:prstGeom>
          <a:solidFill>
            <a:srgbClr val="D9D9D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3" name="Oval 22"/>
          <p:cNvSpPr/>
          <p:nvPr/>
        </p:nvSpPr>
        <p:spPr>
          <a:xfrm>
            <a:off x="10665778" y="275844"/>
            <a:ext cx="1082675" cy="1084263"/>
          </a:xfrm>
          <a:prstGeom prst="ellipse">
            <a:avLst/>
          </a:prstGeom>
          <a:solidFill>
            <a:srgbClr val="FFC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en-US" strike="noStrike" noProof="1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8E8EF5A-9354-3E4E-BDFC-2B4C74C27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474705"/>
              </p:ext>
            </p:extLst>
          </p:nvPr>
        </p:nvGraphicFramePr>
        <p:xfrm>
          <a:off x="465137" y="1804054"/>
          <a:ext cx="9525000" cy="1920240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823322414"/>
                    </a:ext>
                  </a:extLst>
                </a:gridCol>
                <a:gridCol w="9229725">
                  <a:extLst>
                    <a:ext uri="{9D8B030D-6E8A-4147-A177-3AD203B41FA5}">
                      <a16:colId xmlns:a16="http://schemas.microsoft.com/office/drawing/2014/main" val="1647028915"/>
                    </a:ext>
                  </a:extLst>
                </a:gridCol>
              </a:tblGrid>
              <a:tr h="179221">
                <a:tc>
                  <a:txBody>
                    <a:bodyPr/>
                    <a:lstStyle/>
                    <a:p>
                      <a:pPr algn="r" fontAlgn="base"/>
                      <a:r>
                        <a:rPr lang="en-US" b="0" i="0">
                          <a:solidFill>
                            <a:srgbClr val="787878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  <a:p>
                      <a:pPr algn="r" fontAlgn="base"/>
                      <a:r>
                        <a:rPr lang="en-US" b="0" i="0">
                          <a:solidFill>
                            <a:srgbClr val="787878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algn="r" fontAlgn="base"/>
                      <a:r>
                        <a:rPr lang="en-US" b="0" i="0">
                          <a:solidFill>
                            <a:srgbClr val="787878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  <a:p>
                      <a:pPr algn="r" fontAlgn="base"/>
                      <a:r>
                        <a:rPr lang="en-US" b="0" i="0">
                          <a:solidFill>
                            <a:srgbClr val="787878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algn="r" fontAlgn="base"/>
                      <a:r>
                        <a:rPr lang="en-US" b="0" i="0">
                          <a:solidFill>
                            <a:srgbClr val="787878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algn="r" fontAlgn="base"/>
                      <a:r>
                        <a:rPr lang="en-US" b="0" i="0">
                          <a:solidFill>
                            <a:srgbClr val="787878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  <a:p>
                      <a:pPr algn="r" fontAlgn="base"/>
                      <a:r>
                        <a:rPr lang="en-US" b="0" i="0">
                          <a:solidFill>
                            <a:srgbClr val="787878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&lt;View style={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styles.container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}&gt;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       &lt;Text style={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styles.welcome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}&gt;Welcome to React 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Natve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!&lt;/Text&gt;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       &lt;Image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         style={{width: 50, height: 50}}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          source={{</a:t>
                      </a:r>
                      <a:r>
                        <a:rPr lang="en-US" b="0" i="0" dirty="0" err="1">
                          <a:effectLst/>
                          <a:latin typeface="Consolas" panose="020B0609020204030204" pitchFamily="49" charset="0"/>
                        </a:rPr>
                        <a:t>uri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: '</a:t>
                      </a:r>
                      <a:r>
                        <a:rPr lang="en-US" b="0" i="0" u="none" strike="noStrike" dirty="0">
                          <a:solidFill>
                            <a:srgbClr val="2A00FF"/>
                          </a:solidFill>
                          <a:effectLst/>
                          <a:latin typeface="Consolas" panose="020B0609020204030204" pitchFamily="49" charset="0"/>
                          <a:hlinkClick r:id="rId3"/>
                        </a:rPr>
                        <a:t>https://facebook.github.io/react-native/docs/assets/favicon.png</a:t>
                      </a:r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'}}/&gt;</a:t>
                      </a:r>
                    </a:p>
                    <a:p>
                      <a:pPr algn="l" fontAlgn="base"/>
                      <a:r>
                        <a:rPr lang="en-US" b="0" i="0" dirty="0">
                          <a:effectLst/>
                          <a:latin typeface="Consolas" panose="020B0609020204030204" pitchFamily="49" charset="0"/>
                        </a:rPr>
                        <a:t>&lt;/View&gt;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052910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0A1A6D8F-A395-A544-A956-6F52E6906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42" y="3890048"/>
            <a:ext cx="5282149" cy="280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21897"/>
      </p:ext>
    </p:extLst>
  </p:cSld>
  <p:clrMapOvr>
    <a:masterClrMapping/>
  </p:clrMapOvr>
  <p:transition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ldLvl="0" animBg="1"/>
      <p:bldP spid="3" grpId="0" bldLvl="0" animBg="1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4549</TotalTime>
  <Words>256</Words>
  <Application>Microsoft Macintosh PowerPoint</Application>
  <PresentationFormat>Widescreen</PresentationFormat>
  <Paragraphs>100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微软雅黑</vt:lpstr>
      <vt:lpstr>Arial</vt:lpstr>
      <vt:lpstr>Calibri</vt:lpstr>
      <vt:lpstr>Consolas</vt:lpstr>
      <vt:lpstr>第一PPT，www.1ppt.com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欧美杂志</dc:title>
  <dc:creator>第一PPT模板网-WWW.1PPT.COM</dc:creator>
  <cp:keywords>第一PPT模板网-WWW.1PPT.COM</cp:keywords>
  <cp:lastModifiedBy>Microsoft Office User</cp:lastModifiedBy>
  <cp:revision>521</cp:revision>
  <dcterms:created xsi:type="dcterms:W3CDTF">2017-03-07T08:54:00Z</dcterms:created>
  <dcterms:modified xsi:type="dcterms:W3CDTF">2019-05-17T07:52:25Z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