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6" r:id="rId2"/>
    <p:sldId id="283" r:id="rId3"/>
    <p:sldId id="284" r:id="rId4"/>
    <p:sldId id="280" r:id="rId5"/>
    <p:sldId id="273" r:id="rId6"/>
    <p:sldId id="281" r:id="rId7"/>
    <p:sldId id="265" r:id="rId8"/>
    <p:sldId id="282" r:id="rId9"/>
    <p:sldId id="292" r:id="rId10"/>
    <p:sldId id="295" r:id="rId11"/>
    <p:sldId id="268" r:id="rId12"/>
    <p:sldId id="289" r:id="rId13"/>
    <p:sldId id="294" r:id="rId14"/>
    <p:sldId id="288" r:id="rId15"/>
    <p:sldId id="291" r:id="rId16"/>
    <p:sldId id="293" r:id="rId17"/>
    <p:sldId id="261" r:id="rId18"/>
  </p:sldIdLst>
  <p:sldSz cx="22860000" cy="128016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200" userDrawn="1">
          <p15:clr>
            <a:srgbClr val="A4A3A4"/>
          </p15:clr>
        </p15:guide>
        <p15:guide id="3" orient="horz" pos="1174" userDrawn="1">
          <p15:clr>
            <a:srgbClr val="A4A3A4"/>
          </p15:clr>
        </p15:guide>
        <p15:guide id="4" orient="horz" pos="4599" userDrawn="1">
          <p15:clr>
            <a:srgbClr val="A4A3A4"/>
          </p15:clr>
        </p15:guide>
        <p15:guide id="5" pos="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B43"/>
    <a:srgbClr val="0F85F1"/>
    <a:srgbClr val="32589A"/>
    <a:srgbClr val="86BACC"/>
    <a:srgbClr val="64ADD3"/>
    <a:srgbClr val="3D9DE0"/>
    <a:srgbClr val="667F99"/>
    <a:srgbClr val="287ED7"/>
    <a:srgbClr val="1B7EE4"/>
    <a:srgbClr val="347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napToGrid="0" showGuides="1">
      <p:cViewPr varScale="1">
        <p:scale>
          <a:sx n="49" d="100"/>
          <a:sy n="49" d="100"/>
        </p:scale>
        <p:origin x="84" y="160"/>
      </p:cViewPr>
      <p:guideLst>
        <p:guide orient="horz" pos="4032"/>
        <p:guide pos="7200"/>
        <p:guide orient="horz" pos="1174"/>
        <p:guide orient="horz" pos="4599"/>
        <p:guide pos="8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9T16:36:40.99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0,'11'1,"0"0,-1 0,1 2,-1-1,1 1,-1 0,0 1,12 7,-19-10,73 35,98 64,-75-40,562 310,-22-75,-236-161,-309-105,-48-15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9T16:36:45.63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9T16:36:47.12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0,'5'1,"1"0,-1 0,1 0,-1 0,1 1,-1 0,9 5,0-1,55 27,-2 4,93 66,-91-57,23 12,3-5,1-3,132 46,-64-38,292 61,314-10,212-33,-301-57,-248-8,884 7,-1187-21,1-5,-1-5,-1-6,208-59,121-87,-338 113,189-116,101-121,-404 285,-2 0,1 0,-1 1,1 0,7-4,-11 7,0-1,-1 1,1 0,0-1,-1 1,1 0,0 0,0 0,-1 0,1 0,0 0,0 0,0 0,-1 0,1 0,0 0,0 0,-1 0,1 0,0 1,-1-1,1 0,0 1,0-1,-1 1,1-1,-1 0,1 1,0-1,-1 1,1 0,-1-1,1 1,-1-1,0 1,1 0,-1-1,1 2,2 10,0-1,-1 0,-1 1,0-1,0 1,-1-1,-2 17,1-7,-10 191,-56 311,57-469,-28 93,38-147,0 0,-1 0,1 0,0 0,0-1,0 1,0 0,0 0,0 0,0 0,0 0,0 0,0 0,-1 0,1 0,0 0,0 0,0 0,0 0,0 0,0 0,0 0,-1 0,1 0,0 0,0 0,0 0,0 0,0 0,0 0,0 0,-1 0,1 0,0 0,0 0,0 0,0 0,0 0,0 0,0 0,0 0,-1 1,1-1,0 0,0 0,0 0,0 0,0 0,0 0,0 0,0 0,0 1,-3-20,1 11,-33-275,-1-411,36 620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9T16:36:49.23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437 146,'-1'0,"0"1,-1-1,1 0,0 1,0-1,-1 1,1 0,0-1,0 1,0 0,0 0,0 0,0 0,0 0,0 0,0 0,1 0,-1 0,0 0,0 0,1 0,-1 1,1-1,-1 0,1 0,-1 3,-7 39,8-40,-6 87,4-53,-9 54,2-32,-5 103,15 61,1-85,-2 625,0-758,-2 40,1-43,1 0,0 0,0 0,-1 0,0 0,1-1,-1 1,0 0,0 0,0-1,0 1,0-1,0 1,0-1,0 1,-1-1,1 1,-1-1,-1 1,2-1,0-1,1 0,-1 0,0 0,0 0,0 0,1 0,-1 0,0 0,0 0,0 0,0 0,1 0,-1 0,0-1,0 1,1 0,-1-1,0 1,0 0,1-1,-1 1,0-1,1 1,-1-1,1 0,-1 1,0-2,-4-3,1-1,0 1,0-1,1 0,-1-1,1 1,-3-11,-15-58,-73-596,66-353,28 1022,1-24,-1 25,1 17,-24 1601,22-1605,-42 457,42-465,1-1,-1 0,0 0,0 1,0-1,0 0,-2 4,2-7,1 0,0 0,0 0,0 0,0 0,0 1,-1-1,1 0,0 0,0 0,0 0,0 0,0 0,-1 0,1 0,0 0,0 0,0 0,0 0,0 0,-1 0,1 0,0 0,0 0,0 0,0 0,-1-1,1 1,0 0,0 0,0 0,0 0,0 0,0 0,-1 0,1 0,0 0,0-1,0 1,0 0,0 0,0 0,0 0,0 0,0-1,0 1,0 0,0 0,-8-21,-6-58,3-1,-1-110,9 133,-14-1403,18 1444,-1 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9T16:36:50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0,'1'5,"-1"0,1 0,0-1,0 1,4 7,2 11,256 882,-226-797,152 412,-170-472,2-2,41 68,-50-96,1 0,0-1,1-1,1 0,1-1,0-1,1 0,28 18,41 13,131 51,-51-26,-161-68,1 1,2 1,-1-1,0-1,0 1,1-1,15 2,-22-4,0 0,0 0,0 0,0 0,0 0,1-1,-1 1,0 0,0-1,0 1,0 0,0-1,0 1,0-1,0 0,0 1,0-1,0 0,-1 1,1-1,0 0,0 0,-1 0,2-1,0-2,-1 1,0-1,0 0,0 0,0 1,0-1,0-5,1-32,-6-73,1 74,-141-1282,133 1250,6 34,-1 1,-22-68,26 100,1 1,-2 0,1 0,0 0,-1 0,-2-3,4 6,1 1,0 0,-1-1,1 1,0 0,-1-1,1 1,0 0,-1-1,1 1,-1 0,1 0,-1 0,1-1,-1 1,1 0,0 0,-1 0,1 0,-1 0,1 0,-1 0,1 0,-1 0,0 0,0 1,1-1,-1 1,0 0,1-1,-1 1,1 0,-1 0,0 0,1-1,0 1,-1 0,1 0,-1 0,1 0,0 0,0 0,0 0,-1 1,0 13,0-1,1 1,1 0,0 0,6 27,-6-37,91 398,-61-284,-26-98,87 324,30-9,-44-158,-61-137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2AFE2-3667-4B54-B87B-39862DF1A0DE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2C665-9F71-4DC9-9A20-342EB435B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4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06508" y="593691"/>
            <a:ext cx="2596639" cy="10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5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22860000" cy="127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84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72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6" r:id="rId3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12" Type="http://schemas.openxmlformats.org/officeDocument/2006/relationships/customXml" Target="../ink/ink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customXml" Target="../ink/ink1.xml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5" Type="http://schemas.openxmlformats.org/officeDocument/2006/relationships/image" Target="../media/image8.pn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" Target="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299722">
            <a:off x="13601519" y="7659640"/>
            <a:ext cx="2277726" cy="2277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2"/>
          </a:p>
        </p:txBody>
      </p:sp>
      <p:sp>
        <p:nvSpPr>
          <p:cNvPr id="9" name="矩形 8"/>
          <p:cNvSpPr/>
          <p:nvPr/>
        </p:nvSpPr>
        <p:spPr>
          <a:xfrm rot="2299722">
            <a:off x="-4366770" y="1645042"/>
            <a:ext cx="18130457" cy="13384849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2" dirty="0"/>
          </a:p>
        </p:txBody>
      </p:sp>
      <p:sp>
        <p:nvSpPr>
          <p:cNvPr id="2" name="矩形 1"/>
          <p:cNvSpPr/>
          <p:nvPr/>
        </p:nvSpPr>
        <p:spPr>
          <a:xfrm>
            <a:off x="2795586" y="6767398"/>
            <a:ext cx="9587881" cy="21423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8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停车场</a:t>
            </a:r>
            <a:r>
              <a:rPr lang="en-US" altLang="zh-CN" sz="100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00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管理系统</a:t>
            </a:r>
            <a:endParaRPr lang="en-US" altLang="zh-CN" sz="1008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71695" y="8986828"/>
            <a:ext cx="12635653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714247" y="10908937"/>
            <a:ext cx="12630324" cy="25545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endParaRPr lang="en-US" altLang="zh-CN" sz="32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程序设计项目实践</a:t>
            </a:r>
            <a:r>
              <a:rPr lang="en-US" altLang="zh-CN" sz="32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BPLF</a:t>
            </a:r>
            <a:r>
              <a:rPr lang="zh-CN" altLang="en-US" sz="32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项目报告</a:t>
            </a:r>
            <a:endParaRPr lang="en-US" altLang="zh-CN" sz="3200" b="1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ctr"/>
            <a:endParaRPr lang="en-US" altLang="zh-CN" sz="32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695" y="4420753"/>
            <a:ext cx="56144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dirty="0">
                <a:solidFill>
                  <a:srgbClr val="0F85F1"/>
                </a:solidFill>
                <a:latin typeface="Impact" panose="020B0806030902050204" pitchFamily="34" charset="0"/>
              </a:rPr>
              <a:t>2020</a:t>
            </a:r>
            <a:endParaRPr lang="zh-CN" altLang="en-US" sz="19900" dirty="0">
              <a:solidFill>
                <a:srgbClr val="0F85F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4AFCF4-04A8-4DBA-9CD0-FDDC5693D932}"/>
              </a:ext>
            </a:extLst>
          </p:cNvPr>
          <p:cNvSpPr txBox="1"/>
          <p:nvPr/>
        </p:nvSpPr>
        <p:spPr>
          <a:xfrm>
            <a:off x="16717500" y="10398194"/>
            <a:ext cx="39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第十一组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EAC408-AFDA-416F-B469-BD7CCFB302C5}"/>
              </a:ext>
            </a:extLst>
          </p:cNvPr>
          <p:cNvSpPr txBox="1"/>
          <p:nvPr/>
        </p:nvSpPr>
        <p:spPr>
          <a:xfrm>
            <a:off x="2570525" y="9247027"/>
            <a:ext cx="10701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zh-CN" altLang="zh-CN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Parking</a:t>
            </a:r>
            <a:r>
              <a:rPr lang="en-US" altLang="zh-CN" sz="4000" dirty="0"/>
              <a:t> </a:t>
            </a:r>
            <a:r>
              <a:rPr lang="en-US" altLang="zh-CN" sz="48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lot</a:t>
            </a:r>
            <a:r>
              <a:rPr lang="en-US" altLang="zh-CN" sz="4000" dirty="0"/>
              <a:t> </a:t>
            </a:r>
            <a:r>
              <a:rPr lang="en-US" altLang="zh-CN" sz="4000" kern="1200" dirty="0">
                <a:solidFill>
                  <a:srgbClr val="FFFFF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management system</a:t>
            </a:r>
            <a:endParaRPr lang="zh-CN" altLang="zh-CN" sz="4000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139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000">
        <p15:prstTrans prst="drape"/>
      </p:transition>
    </mc:Choice>
    <mc:Fallback xmlns="">
      <p:transition spd="slow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/>
          <p:nvPr/>
        </p:nvSpPr>
        <p:spPr>
          <a:xfrm>
            <a:off x="1276753" y="1480087"/>
            <a:ext cx="987892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Solving the parking lot problem is challenging.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It is necessary for civilization.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7813FF-AAC2-47CA-B71C-18B23C95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204" y="0"/>
            <a:ext cx="7631343" cy="6184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24B872C-E33D-48E6-9A6F-FFF988D07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68" y="2093082"/>
            <a:ext cx="10917344" cy="101827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876014-59EE-4D3A-9AD0-F788BEC7E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8539" y="4838972"/>
            <a:ext cx="6972061" cy="7962628"/>
          </a:xfrm>
          <a:prstGeom prst="rect">
            <a:avLst/>
          </a:prstGeom>
        </p:spPr>
      </p:pic>
      <p:sp>
        <p:nvSpPr>
          <p:cNvPr id="16" name="Rectangle 3"/>
          <p:cNvSpPr/>
          <p:nvPr/>
        </p:nvSpPr>
        <p:spPr>
          <a:xfrm>
            <a:off x="666206" y="1938996"/>
            <a:ext cx="11208294" cy="1051970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3"/>
          <p:cNvSpPr txBox="1"/>
          <p:nvPr/>
        </p:nvSpPr>
        <p:spPr>
          <a:xfrm>
            <a:off x="1276751" y="525776"/>
            <a:ext cx="20306496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项目实现与测试 </a:t>
            </a:r>
            <a:r>
              <a:rPr lang="en-US" altLang="zh-CN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Achieve and test </a:t>
            </a: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欧</a:t>
            </a:r>
            <a:endParaRPr lang="en-US" altLang="zh-CN" sz="44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5273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3"/>
          <p:cNvSpPr txBox="1"/>
          <p:nvPr/>
        </p:nvSpPr>
        <p:spPr>
          <a:xfrm>
            <a:off x="1276751" y="525776"/>
            <a:ext cx="14189671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项目实现与测试 </a:t>
            </a:r>
            <a:r>
              <a:rPr lang="en-US" altLang="zh-CN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Achieve and test </a:t>
            </a: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陈 </a:t>
            </a:r>
            <a:endParaRPr lang="en-US" altLang="zh-CN" sz="44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1276753" y="1480087"/>
            <a:ext cx="987892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Solving the parking lot problem is challenging.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It is necessary for civilization.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052269-D60A-410F-9E10-1B2CB598D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51" y="2149650"/>
            <a:ext cx="13636459" cy="10126173"/>
          </a:xfrm>
          <a:prstGeom prst="rect">
            <a:avLst/>
          </a:prstGeom>
        </p:spPr>
      </p:pic>
      <p:sp>
        <p:nvSpPr>
          <p:cNvPr id="19" name="Rectangle 3"/>
          <p:cNvSpPr/>
          <p:nvPr/>
        </p:nvSpPr>
        <p:spPr>
          <a:xfrm>
            <a:off x="138926" y="1952072"/>
            <a:ext cx="19406374" cy="1053202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D2E6E3-3869-43BF-AA4A-47C05181C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71" y="6019799"/>
            <a:ext cx="17289929" cy="5016314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6B9EB566-6212-48BF-926C-9BD929147724}"/>
              </a:ext>
            </a:extLst>
          </p:cNvPr>
          <p:cNvSpPr/>
          <p:nvPr/>
        </p:nvSpPr>
        <p:spPr>
          <a:xfrm>
            <a:off x="5570070" y="6019799"/>
            <a:ext cx="16464430" cy="518160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14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84D730-41D3-47BA-A84F-0BCA8029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3" y="2047483"/>
            <a:ext cx="9406637" cy="10470719"/>
          </a:xfrm>
          <a:prstGeom prst="rect">
            <a:avLst/>
          </a:prstGeom>
        </p:spPr>
      </p:pic>
      <p:sp>
        <p:nvSpPr>
          <p:cNvPr id="16" name="Rectangle 3"/>
          <p:cNvSpPr/>
          <p:nvPr/>
        </p:nvSpPr>
        <p:spPr>
          <a:xfrm>
            <a:off x="410463" y="2566136"/>
            <a:ext cx="16772637" cy="684191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3"/>
          <p:cNvSpPr txBox="1"/>
          <p:nvPr/>
        </p:nvSpPr>
        <p:spPr>
          <a:xfrm>
            <a:off x="1276752" y="525776"/>
            <a:ext cx="11715348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项目实现与测试 </a:t>
            </a:r>
            <a:r>
              <a:rPr lang="en-US" altLang="zh-CN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Achieve and test </a:t>
            </a: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陈 </a:t>
            </a:r>
            <a:endParaRPr lang="en-US" altLang="zh-CN" sz="44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1276753" y="1480087"/>
            <a:ext cx="987892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Solving the parking lot problem is challenging.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It is necessary for civilization.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38AE9F-8836-4F00-A9C4-2E0955DD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069" y="1938995"/>
            <a:ext cx="13572659" cy="104707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87092E-9C10-4F0D-B765-636E105FE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8123" y="1938995"/>
            <a:ext cx="8046375" cy="43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81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3"/>
          <p:cNvSpPr txBox="1"/>
          <p:nvPr/>
        </p:nvSpPr>
        <p:spPr>
          <a:xfrm>
            <a:off x="1276750" y="525776"/>
            <a:ext cx="18108529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项目实现与测试 </a:t>
            </a:r>
            <a:r>
              <a:rPr lang="en-US" altLang="zh-CN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Achieve and test </a:t>
            </a: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赵</a:t>
            </a:r>
            <a:endParaRPr lang="en-US" altLang="zh-CN" sz="44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1276753" y="1480087"/>
            <a:ext cx="987892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Solving the parking lot problem is challenging.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It is necessary for civilization.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A6FC28-9147-4FBD-AC07-21C74DD4A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87" y="2116416"/>
            <a:ext cx="9738113" cy="10159407"/>
          </a:xfrm>
          <a:prstGeom prst="rect">
            <a:avLst/>
          </a:prstGeom>
        </p:spPr>
      </p:pic>
      <p:sp>
        <p:nvSpPr>
          <p:cNvPr id="16" name="Rectangle 3"/>
          <p:cNvSpPr/>
          <p:nvPr/>
        </p:nvSpPr>
        <p:spPr>
          <a:xfrm>
            <a:off x="969264" y="2116416"/>
            <a:ext cx="10079736" cy="1015940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6F4D1B-736D-4CBC-9AF9-BA372527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356" y="694978"/>
            <a:ext cx="9686814" cy="61412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BBCAC99-CB73-499F-B3A5-77717BB9A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8356" y="6251187"/>
            <a:ext cx="9698922" cy="6024636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2F1F770-AE33-4940-95EA-ABBD17068450}"/>
              </a:ext>
            </a:extLst>
          </p:cNvPr>
          <p:cNvSpPr/>
          <p:nvPr/>
        </p:nvSpPr>
        <p:spPr>
          <a:xfrm>
            <a:off x="11774676" y="406761"/>
            <a:ext cx="10103952" cy="1186906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97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/>
          <p:nvPr/>
        </p:nvSpPr>
        <p:spPr>
          <a:xfrm>
            <a:off x="969263" y="2566136"/>
            <a:ext cx="20923915" cy="97096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3"/>
          <p:cNvSpPr txBox="1"/>
          <p:nvPr/>
        </p:nvSpPr>
        <p:spPr>
          <a:xfrm>
            <a:off x="1276751" y="525776"/>
            <a:ext cx="12974825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项目实现与测试 </a:t>
            </a:r>
            <a:r>
              <a:rPr lang="en-US" altLang="zh-CN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Achieve and test </a:t>
            </a: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李 </a:t>
            </a:r>
            <a:endParaRPr lang="en-US" altLang="zh-CN" sz="44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1276753" y="1480087"/>
            <a:ext cx="987892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Solving the parking lot problem is challenging.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It is necessary for civilization. 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C32D694-194D-4B5C-A5DC-E828A4F24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52" y="2877805"/>
            <a:ext cx="16711758" cy="48085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2FCCB6F-6656-4F34-AD53-40982D0B0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51" y="7686315"/>
            <a:ext cx="15842849" cy="45458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35B5AC5-89BE-4C6A-9601-8042FABD1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5322" y="705927"/>
            <a:ext cx="8176848" cy="44930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F964A3-1F09-4065-A205-342EBE4B5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840" y="6768565"/>
            <a:ext cx="11771330" cy="308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09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3"/>
          <p:cNvSpPr txBox="1"/>
          <p:nvPr/>
        </p:nvSpPr>
        <p:spPr>
          <a:xfrm>
            <a:off x="1276751" y="525776"/>
            <a:ext cx="13902289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项目实现与测试 </a:t>
            </a:r>
            <a:r>
              <a:rPr lang="en-US" altLang="zh-CN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Achieve and test </a:t>
            </a: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杨</a:t>
            </a:r>
            <a:endParaRPr lang="en-US" altLang="zh-CN" sz="44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1276753" y="1480087"/>
            <a:ext cx="987892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Solving the parking lot problem is challenging.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It is necessary for civilization.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C12B56-5064-47CC-A320-00419277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91" y="7475433"/>
            <a:ext cx="9464523" cy="49825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20877F-9376-4F4F-A996-9BD2A8A11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09" y="1973031"/>
            <a:ext cx="9738005" cy="54159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54431B-F4D0-40B9-926E-BC79F604E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587" y="3779996"/>
            <a:ext cx="11395914" cy="6313835"/>
          </a:xfrm>
          <a:prstGeom prst="rect">
            <a:avLst/>
          </a:prstGeom>
        </p:spPr>
      </p:pic>
      <p:sp>
        <p:nvSpPr>
          <p:cNvPr id="16" name="Rectangle 3"/>
          <p:cNvSpPr/>
          <p:nvPr/>
        </p:nvSpPr>
        <p:spPr>
          <a:xfrm>
            <a:off x="128244" y="1938995"/>
            <a:ext cx="10004736" cy="1060537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435B616-1AE0-48CF-A4AA-E732B6D900BB}"/>
              </a:ext>
            </a:extLst>
          </p:cNvPr>
          <p:cNvSpPr/>
          <p:nvPr/>
        </p:nvSpPr>
        <p:spPr>
          <a:xfrm>
            <a:off x="10397285" y="3530600"/>
            <a:ext cx="11927624" cy="67818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8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/>
          <p:nvPr/>
        </p:nvSpPr>
        <p:spPr>
          <a:xfrm>
            <a:off x="969264" y="2116416"/>
            <a:ext cx="9878926" cy="1006288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3"/>
          <p:cNvSpPr/>
          <p:nvPr/>
        </p:nvSpPr>
        <p:spPr>
          <a:xfrm>
            <a:off x="11560410" y="2116416"/>
            <a:ext cx="10448690" cy="904688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3"/>
          <p:cNvSpPr txBox="1"/>
          <p:nvPr/>
        </p:nvSpPr>
        <p:spPr>
          <a:xfrm>
            <a:off x="1276751" y="525776"/>
            <a:ext cx="18918426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项目实现与测试 </a:t>
            </a:r>
            <a:r>
              <a:rPr lang="en-US" altLang="zh-CN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Achieve and test </a:t>
            </a: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肖</a:t>
            </a:r>
            <a:endParaRPr lang="en-US" altLang="zh-CN" sz="44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1276753" y="1480087"/>
            <a:ext cx="987892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Solving the parking lot problem is challenging.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It is necessary for civilization. 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2A14CB4-1751-4AD5-9C77-BCA6C9DD2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214" y="2347344"/>
            <a:ext cx="9999189" cy="85873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8480E7E-7088-4A3E-92DE-0124B138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03" y="2250359"/>
            <a:ext cx="9455261" cy="97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97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3054131">
            <a:off x="6157040" y="6795894"/>
            <a:ext cx="4381869" cy="43818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2"/>
          </a:p>
        </p:txBody>
      </p:sp>
      <p:sp>
        <p:nvSpPr>
          <p:cNvPr id="9" name="矩形 8"/>
          <p:cNvSpPr/>
          <p:nvPr/>
        </p:nvSpPr>
        <p:spPr>
          <a:xfrm rot="19300278" flipH="1">
            <a:off x="9054261" y="1645043"/>
            <a:ext cx="18130457" cy="13384849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2"/>
          </a:p>
        </p:txBody>
      </p:sp>
      <p:sp>
        <p:nvSpPr>
          <p:cNvPr id="2" name="矩形 1"/>
          <p:cNvSpPr/>
          <p:nvPr/>
        </p:nvSpPr>
        <p:spPr>
          <a:xfrm>
            <a:off x="9567491" y="7122985"/>
            <a:ext cx="12635656" cy="17193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THANKS YOU </a:t>
            </a:r>
            <a:r>
              <a:rPr lang="zh-CN" altLang="en-US" sz="80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谢谢观看</a:t>
            </a:r>
            <a:endParaRPr lang="en-US" altLang="zh-CN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567494" y="8986828"/>
            <a:ext cx="12635653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572823" y="9133664"/>
            <a:ext cx="12630324" cy="5806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zh-CN" altLang="en-US" sz="317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鸣谢</a:t>
            </a:r>
            <a:r>
              <a:rPr lang="zh-CN" altLang="en-US" sz="3173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吴劲</a:t>
            </a:r>
            <a:r>
              <a:rPr lang="zh-CN" altLang="en-US" sz="317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老师的悉心教学与指导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B22B4F-AA7E-451F-81F4-B0502B830861}"/>
              </a:ext>
            </a:extLst>
          </p:cNvPr>
          <p:cNvSpPr txBox="1"/>
          <p:nvPr/>
        </p:nvSpPr>
        <p:spPr>
          <a:xfrm>
            <a:off x="17775591" y="10476064"/>
            <a:ext cx="39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第十一组</a:t>
            </a:r>
          </a:p>
        </p:txBody>
      </p:sp>
    </p:spTree>
    <p:extLst>
      <p:ext uri="{BB962C8B-B14F-4D97-AF65-F5344CB8AC3E}">
        <p14:creationId xmlns:p14="http://schemas.microsoft.com/office/powerpoint/2010/main" val="1884263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Entry_1">
            <a:hlinkClick r:id="rId3" action="ppaction://hlinksldjump"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6144" y="3334161"/>
            <a:ext cx="9572761" cy="11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20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8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项目选题 </a:t>
            </a:r>
            <a:r>
              <a:rPr lang="en-US" altLang="zh-CN" sz="48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Project selection</a:t>
            </a:r>
            <a:endParaRPr lang="zh-CN" altLang="en-US" sz="4800" dirty="0">
              <a:solidFill>
                <a:srgbClr val="0F85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66323" y="10183101"/>
            <a:ext cx="10943303" cy="1384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solve the parking lot problem in the challenging global society, we designed the Parking lot management system to extend </a:t>
            </a: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them to relieve the pressure of governor.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40343" y="5440526"/>
            <a:ext cx="7811589" cy="248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在现代社会的高速发展中，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一套更加全面、更加智能的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停车场管理系统的重要性愈发显著。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908779" y="9961641"/>
            <a:ext cx="3800847" cy="0"/>
          </a:xfrm>
          <a:prstGeom prst="line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-2534987" y="-1"/>
            <a:ext cx="12869842" cy="12801601"/>
            <a:chOff x="-2534987" y="-1"/>
            <a:chExt cx="12869842" cy="12801601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4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534987" y="-1"/>
              <a:ext cx="12869842" cy="12801601"/>
            </a:xfrm>
            <a:custGeom>
              <a:avLst/>
              <a:gdLst>
                <a:gd name="connsiteX0" fmla="*/ 4831323 w 10942542"/>
                <a:gd name="connsiteY0" fmla="*/ 0 h 10884521"/>
                <a:gd name="connsiteX1" fmla="*/ 10942542 w 10942542"/>
                <a:gd name="connsiteY1" fmla="*/ 4831323 h 10884521"/>
                <a:gd name="connsiteX2" fmla="*/ 6157090 w 10942542"/>
                <a:gd name="connsiteY2" fmla="*/ 10884521 h 10884521"/>
                <a:gd name="connsiteX3" fmla="*/ 6037828 w 10942542"/>
                <a:gd name="connsiteY3" fmla="*/ 10884521 h 10884521"/>
                <a:gd name="connsiteX4" fmla="*/ 0 w 10942542"/>
                <a:gd name="connsiteY4" fmla="*/ 6111220 h 1088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2542" h="10884521">
                  <a:moveTo>
                    <a:pt x="4831323" y="0"/>
                  </a:moveTo>
                  <a:lnTo>
                    <a:pt x="10942542" y="4831323"/>
                  </a:lnTo>
                  <a:lnTo>
                    <a:pt x="6157090" y="10884521"/>
                  </a:lnTo>
                  <a:lnTo>
                    <a:pt x="6037828" y="10884521"/>
                  </a:lnTo>
                  <a:lnTo>
                    <a:pt x="0" y="6111220"/>
                  </a:lnTo>
                  <a:close/>
                </a:path>
              </a:pathLst>
            </a:custGeom>
          </p:spPr>
        </p:pic>
        <p:sp>
          <p:nvSpPr>
            <p:cNvPr id="28" name="矩形 27"/>
            <p:cNvSpPr/>
            <p:nvPr/>
          </p:nvSpPr>
          <p:spPr>
            <a:xfrm rot="2299722">
              <a:off x="2398017" y="2249463"/>
              <a:ext cx="7594747" cy="7594746"/>
            </a:xfrm>
            <a:prstGeom prst="rect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22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76600" y="3904633"/>
              <a:ext cx="47244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01</a:t>
              </a:r>
              <a:endParaRPr lang="zh-CN" altLang="en-US" sz="28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C25ABFF-033F-4FD3-82EC-5C7A5E034E52}"/>
                  </a:ext>
                </a:extLst>
              </p14:cNvPr>
              <p14:cNvContentPartPr/>
              <p14:nvPr/>
            </p14:nvContentPartPr>
            <p14:xfrm>
              <a:off x="17634857" y="796783"/>
              <a:ext cx="828720" cy="3848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C25ABFF-033F-4FD3-82EC-5C7A5E034E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580857" y="688783"/>
                <a:ext cx="93636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AF33D98-ACB1-44E1-AA44-C3D0C856EFD8}"/>
                  </a:ext>
                </a:extLst>
              </p14:cNvPr>
              <p14:cNvContentPartPr/>
              <p14:nvPr/>
            </p14:nvContentPartPr>
            <p14:xfrm>
              <a:off x="12435017" y="1044823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AF33D98-ACB1-44E1-AA44-C3D0C856EF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45377" y="86482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3AA9ADFC-E962-45EB-B335-799C89DF3312}"/>
                  </a:ext>
                </a:extLst>
              </p14:cNvPr>
              <p14:cNvContentPartPr/>
              <p14:nvPr/>
            </p14:nvContentPartPr>
            <p14:xfrm>
              <a:off x="17098457" y="1044823"/>
              <a:ext cx="2870280" cy="4186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3AA9ADFC-E962-45EB-B335-799C89DF33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08817" y="864823"/>
                <a:ext cx="3049920" cy="7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79A2F98-96C5-4E56-9D43-CD9D29CC61DA}"/>
                  </a:ext>
                </a:extLst>
              </p14:cNvPr>
              <p14:cNvContentPartPr/>
              <p14:nvPr/>
            </p14:nvContentPartPr>
            <p14:xfrm>
              <a:off x="19528097" y="691663"/>
              <a:ext cx="157680" cy="7725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79A2F98-96C5-4E56-9D43-CD9D29CC61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438097" y="512023"/>
                <a:ext cx="337320" cy="11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C26695DA-AF35-4234-A9C0-D681F82DD816}"/>
                  </a:ext>
                </a:extLst>
              </p14:cNvPr>
              <p14:cNvContentPartPr/>
              <p14:nvPr/>
            </p14:nvContentPartPr>
            <p14:xfrm>
              <a:off x="19528457" y="887863"/>
              <a:ext cx="558000" cy="7902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C26695DA-AF35-4234-A9C0-D681F82DD8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438457" y="707863"/>
                <a:ext cx="737640" cy="11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86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4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4" grpId="0"/>
          <p:bldP spid="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7660" y="0"/>
            <a:ext cx="14912340" cy="12801600"/>
          </a:xfrm>
          <a:prstGeom prst="rect">
            <a:avLst/>
          </a:prstGeom>
        </p:spPr>
      </p:pic>
      <p:sp>
        <p:nvSpPr>
          <p:cNvPr id="2" name="MH_Entry_1">
            <a:hlinkClick r:id="rId4" action="ppaction://hlinksldjump"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6697" y="1863725"/>
            <a:ext cx="9572761" cy="11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20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项目选题 </a:t>
            </a:r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Project selection</a:t>
            </a:r>
          </a:p>
        </p:txBody>
      </p:sp>
      <p:sp>
        <p:nvSpPr>
          <p:cNvPr id="4" name="矩形 3"/>
          <p:cNvSpPr/>
          <p:nvPr/>
        </p:nvSpPr>
        <p:spPr>
          <a:xfrm>
            <a:off x="1051507" y="4868395"/>
            <a:ext cx="5404651" cy="5079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9595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经济的高速发展和生活水平的不断提高，私家车的数量急剧增加，停泊问题也随之出现。与之相应的，停车场迫切地需要一套更加智能、更加科学的系统来录入和管理车辆、车位和车主等信息，以实现停车场管理系统化，帮助管理者、车主等不同用户轻松全面地了解停车场的相关情况。</a:t>
            </a:r>
            <a:endParaRPr lang="en-US" altLang="zh-CN" sz="2800" dirty="0">
              <a:solidFill>
                <a:srgbClr val="9595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86697" y="4450603"/>
            <a:ext cx="1323053" cy="0"/>
          </a:xfrm>
          <a:prstGeom prst="line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组合 2"/>
          <p:cNvGrpSpPr/>
          <p:nvPr/>
        </p:nvGrpSpPr>
        <p:grpSpPr>
          <a:xfrm>
            <a:off x="7943850" y="0"/>
            <a:ext cx="1465623" cy="12801600"/>
            <a:chOff x="7943850" y="0"/>
            <a:chExt cx="1465623" cy="12801600"/>
          </a:xfrm>
        </p:grpSpPr>
        <p:sp>
          <p:nvSpPr>
            <p:cNvPr id="21" name="矩形 20"/>
            <p:cNvSpPr/>
            <p:nvPr/>
          </p:nvSpPr>
          <p:spPr>
            <a:xfrm>
              <a:off x="7943850" y="0"/>
              <a:ext cx="1465623" cy="12801600"/>
            </a:xfrm>
            <a:prstGeom prst="rect">
              <a:avLst/>
            </a:prstGeom>
            <a:solidFill>
              <a:srgbClr val="323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765901"/>
              <a:endParaRPr lang="zh-CN" altLang="en-US" sz="3476"/>
            </a:p>
          </p:txBody>
        </p:sp>
        <p:sp>
          <p:nvSpPr>
            <p:cNvPr id="25" name="文本框 24"/>
            <p:cNvSpPr txBox="1"/>
            <p:nvPr/>
          </p:nvSpPr>
          <p:spPr>
            <a:xfrm rot="10800000">
              <a:off x="8445828" y="2130425"/>
              <a:ext cx="461665" cy="61853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r"/>
              <a:r>
                <a:rPr lang="en-US" altLang="zh-CN" spc="600" dirty="0">
                  <a:solidFill>
                    <a:schemeClr val="bg1"/>
                  </a:solidFill>
                </a:rPr>
                <a:t>HEAVY TRAFFIC ON THE STREET</a:t>
              </a:r>
              <a:endParaRPr lang="zh-CN" altLang="en-US" spc="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Shape 2702"/>
          <p:cNvSpPr/>
          <p:nvPr/>
        </p:nvSpPr>
        <p:spPr>
          <a:xfrm>
            <a:off x="1148223" y="10937875"/>
            <a:ext cx="536392" cy="536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28" name="Shape 2703"/>
          <p:cNvSpPr/>
          <p:nvPr/>
        </p:nvSpPr>
        <p:spPr>
          <a:xfrm>
            <a:off x="2443079" y="10937875"/>
            <a:ext cx="536392" cy="536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30" name="Shape 2708"/>
          <p:cNvSpPr/>
          <p:nvPr/>
        </p:nvSpPr>
        <p:spPr>
          <a:xfrm>
            <a:off x="3737935" y="10922931"/>
            <a:ext cx="536392" cy="536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6310065"/>
      </p:ext>
    </p:extLst>
  </p:cSld>
  <p:clrMapOvr>
    <a:masterClrMapping/>
  </p:clrMapOvr>
  <p:transition spd="slow" advClick="0" advTm="300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27" grpId="0" animBg="1"/>
          <p:bldP spid="28" grpId="0" animBg="1"/>
          <p:bldP spid="3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4" grpId="0"/>
          <p:bldP spid="27" grpId="0" animBg="1"/>
          <p:bldP spid="28" grpId="0" animBg="1"/>
          <p:bldP spid="30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Entry_1">
            <a:hlinkClick r:id="rId3" action="ppaction://hlinksldjump"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36865" y="3334161"/>
            <a:ext cx="9572761" cy="11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20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8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需求分析 </a:t>
            </a:r>
            <a:r>
              <a:rPr lang="en-US" altLang="zh-CN" sz="48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Requirements analysis</a:t>
            </a:r>
            <a:endParaRPr lang="zh-CN" altLang="en-US" sz="4800" dirty="0">
              <a:solidFill>
                <a:srgbClr val="0F85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66323" y="10183101"/>
            <a:ext cx="1094330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solve the parking lot problem in the challenging global society, we designed the Parking lot management system to extend </a:t>
            </a: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them to relieve the pressure of governor.</a:t>
            </a:r>
          </a:p>
        </p:txBody>
      </p:sp>
      <p:sp>
        <p:nvSpPr>
          <p:cNvPr id="8" name="矩形 7"/>
          <p:cNvSpPr/>
          <p:nvPr/>
        </p:nvSpPr>
        <p:spPr>
          <a:xfrm>
            <a:off x="12136864" y="4915390"/>
            <a:ext cx="9572761" cy="248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一套科学合理、全面高效的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停车场管理系统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需要具有哪些功能？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908779" y="9961641"/>
            <a:ext cx="3800847" cy="0"/>
          </a:xfrm>
          <a:prstGeom prst="line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-2534987" y="-1"/>
            <a:ext cx="12869842" cy="12801601"/>
            <a:chOff x="-2534987" y="-1"/>
            <a:chExt cx="12869842" cy="12801601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4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534987" y="-1"/>
              <a:ext cx="12869842" cy="12801601"/>
            </a:xfrm>
            <a:custGeom>
              <a:avLst/>
              <a:gdLst>
                <a:gd name="connsiteX0" fmla="*/ 4831323 w 10942542"/>
                <a:gd name="connsiteY0" fmla="*/ 0 h 10884521"/>
                <a:gd name="connsiteX1" fmla="*/ 10942542 w 10942542"/>
                <a:gd name="connsiteY1" fmla="*/ 4831323 h 10884521"/>
                <a:gd name="connsiteX2" fmla="*/ 6157090 w 10942542"/>
                <a:gd name="connsiteY2" fmla="*/ 10884521 h 10884521"/>
                <a:gd name="connsiteX3" fmla="*/ 6037828 w 10942542"/>
                <a:gd name="connsiteY3" fmla="*/ 10884521 h 10884521"/>
                <a:gd name="connsiteX4" fmla="*/ 0 w 10942542"/>
                <a:gd name="connsiteY4" fmla="*/ 6111220 h 1088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2542" h="10884521">
                  <a:moveTo>
                    <a:pt x="4831323" y="0"/>
                  </a:moveTo>
                  <a:lnTo>
                    <a:pt x="10942542" y="4831323"/>
                  </a:lnTo>
                  <a:lnTo>
                    <a:pt x="6157090" y="10884521"/>
                  </a:lnTo>
                  <a:lnTo>
                    <a:pt x="6037828" y="10884521"/>
                  </a:lnTo>
                  <a:lnTo>
                    <a:pt x="0" y="6111220"/>
                  </a:lnTo>
                  <a:close/>
                </a:path>
              </a:pathLst>
            </a:custGeom>
          </p:spPr>
        </p:pic>
        <p:sp>
          <p:nvSpPr>
            <p:cNvPr id="28" name="矩形 27"/>
            <p:cNvSpPr/>
            <p:nvPr/>
          </p:nvSpPr>
          <p:spPr>
            <a:xfrm rot="2299722">
              <a:off x="2398017" y="2249463"/>
              <a:ext cx="7594747" cy="7594746"/>
            </a:xfrm>
            <a:prstGeom prst="rect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22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76600" y="3904633"/>
              <a:ext cx="47244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02</a:t>
              </a:r>
              <a:endParaRPr lang="zh-CN" altLang="en-US" sz="28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9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4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4" grpId="0"/>
          <p:bldP spid="8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13"/>
          <p:cNvSpPr txBox="1"/>
          <p:nvPr/>
        </p:nvSpPr>
        <p:spPr>
          <a:xfrm>
            <a:off x="1276752" y="525776"/>
            <a:ext cx="9652412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需求分析 </a:t>
            </a:r>
            <a:r>
              <a:rPr 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Requirements analysis</a:t>
            </a:r>
          </a:p>
        </p:txBody>
      </p:sp>
      <p:sp>
        <p:nvSpPr>
          <p:cNvPr id="35" name="Rectangle 14"/>
          <p:cNvSpPr/>
          <p:nvPr/>
        </p:nvSpPr>
        <p:spPr>
          <a:xfrm>
            <a:off x="1276753" y="1480087"/>
            <a:ext cx="987892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Solving the parking lot problem is challenging. It is necessary for civilization. 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71600" y="3070245"/>
            <a:ext cx="4572001" cy="8229600"/>
            <a:chOff x="1371600" y="3070245"/>
            <a:chExt cx="4572001" cy="8229600"/>
          </a:xfrm>
        </p:grpSpPr>
        <p:sp>
          <p:nvSpPr>
            <p:cNvPr id="22" name="Rounded Rectangle 3"/>
            <p:cNvSpPr/>
            <p:nvPr/>
          </p:nvSpPr>
          <p:spPr>
            <a:xfrm>
              <a:off x="1371600" y="3070245"/>
              <a:ext cx="4572000" cy="8229600"/>
            </a:xfrm>
            <a:prstGeom prst="roundRect">
              <a:avLst>
                <a:gd name="adj" fmla="val 0"/>
              </a:avLst>
            </a:prstGeom>
            <a:solidFill>
              <a:srgbClr val="323B43"/>
            </a:solidFill>
            <a:ln w="12700" cap="flat" cmpd="sng" algn="ctr">
              <a:solidFill>
                <a:srgbClr val="F8FAFB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7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Shape 2498"/>
            <p:cNvSpPr/>
            <p:nvPr/>
          </p:nvSpPr>
          <p:spPr>
            <a:xfrm>
              <a:off x="3293011" y="4983962"/>
              <a:ext cx="729178" cy="596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4400"/>
                  </a:moveTo>
                  <a:lnTo>
                    <a:pt x="16349" y="14400"/>
                  </a:lnTo>
                  <a:cubicBezTo>
                    <a:pt x="16227" y="14820"/>
                    <a:pt x="16076" y="15221"/>
                    <a:pt x="15897" y="15600"/>
                  </a:cubicBezTo>
                  <a:lnTo>
                    <a:pt x="20618" y="15600"/>
                  </a:lnTo>
                  <a:lnTo>
                    <a:pt x="20618" y="19200"/>
                  </a:lnTo>
                  <a:cubicBezTo>
                    <a:pt x="20618" y="19862"/>
                    <a:pt x="20178" y="20400"/>
                    <a:pt x="19636" y="20400"/>
                  </a:cubicBezTo>
                  <a:lnTo>
                    <a:pt x="1964" y="20400"/>
                  </a:lnTo>
                  <a:cubicBezTo>
                    <a:pt x="1422" y="20400"/>
                    <a:pt x="982" y="19862"/>
                    <a:pt x="982" y="19200"/>
                  </a:cubicBezTo>
                  <a:lnTo>
                    <a:pt x="982" y="15600"/>
                  </a:lnTo>
                  <a:lnTo>
                    <a:pt x="5704" y="15600"/>
                  </a:lnTo>
                  <a:cubicBezTo>
                    <a:pt x="5524" y="15221"/>
                    <a:pt x="5373" y="14820"/>
                    <a:pt x="5251" y="14400"/>
                  </a:cubicBezTo>
                  <a:lnTo>
                    <a:pt x="982" y="14400"/>
                  </a:lnTo>
                  <a:lnTo>
                    <a:pt x="982" y="4800"/>
                  </a:lnTo>
                  <a:cubicBezTo>
                    <a:pt x="982" y="4138"/>
                    <a:pt x="1422" y="3600"/>
                    <a:pt x="1964" y="3600"/>
                  </a:cubicBezTo>
                  <a:lnTo>
                    <a:pt x="3927" y="3600"/>
                  </a:lnTo>
                  <a:cubicBezTo>
                    <a:pt x="5891" y="3600"/>
                    <a:pt x="5891" y="1200"/>
                    <a:pt x="7364" y="1200"/>
                  </a:cubicBezTo>
                  <a:lnTo>
                    <a:pt x="10800" y="1200"/>
                  </a:lnTo>
                  <a:lnTo>
                    <a:pt x="14236" y="1200"/>
                  </a:lnTo>
                  <a:cubicBezTo>
                    <a:pt x="15709" y="1200"/>
                    <a:pt x="15709" y="3600"/>
                    <a:pt x="17673" y="3600"/>
                  </a:cubicBezTo>
                  <a:lnTo>
                    <a:pt x="19636" y="3600"/>
                  </a:lnTo>
                  <a:cubicBezTo>
                    <a:pt x="20178" y="3600"/>
                    <a:pt x="20618" y="4138"/>
                    <a:pt x="20618" y="4800"/>
                  </a:cubicBezTo>
                  <a:cubicBezTo>
                    <a:pt x="20618" y="4800"/>
                    <a:pt x="20618" y="14400"/>
                    <a:pt x="20618" y="14400"/>
                  </a:cubicBezTo>
                  <a:close/>
                  <a:moveTo>
                    <a:pt x="19636" y="2400"/>
                  </a:moveTo>
                  <a:lnTo>
                    <a:pt x="17673" y="2400"/>
                  </a:lnTo>
                  <a:cubicBezTo>
                    <a:pt x="16200" y="2400"/>
                    <a:pt x="16200" y="0"/>
                    <a:pt x="14236" y="0"/>
                  </a:cubicBezTo>
                  <a:lnTo>
                    <a:pt x="10800" y="0"/>
                  </a:lnTo>
                  <a:lnTo>
                    <a:pt x="7364" y="0"/>
                  </a:lnTo>
                  <a:cubicBezTo>
                    <a:pt x="5400" y="0"/>
                    <a:pt x="5400" y="2400"/>
                    <a:pt x="3927" y="2400"/>
                  </a:cubicBezTo>
                  <a:lnTo>
                    <a:pt x="1964" y="2400"/>
                  </a:lnTo>
                  <a:cubicBezTo>
                    <a:pt x="879" y="2400"/>
                    <a:pt x="0" y="3475"/>
                    <a:pt x="0" y="4800"/>
                  </a:cubicBezTo>
                  <a:lnTo>
                    <a:pt x="0" y="19200"/>
                  </a:lnTo>
                  <a:cubicBezTo>
                    <a:pt x="0" y="20525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525"/>
                    <a:pt x="21600" y="19200"/>
                  </a:cubicBezTo>
                  <a:lnTo>
                    <a:pt x="21600" y="4800"/>
                  </a:lnTo>
                  <a:cubicBezTo>
                    <a:pt x="21600" y="3475"/>
                    <a:pt x="20721" y="2400"/>
                    <a:pt x="19636" y="2400"/>
                  </a:cubicBezTo>
                  <a:moveTo>
                    <a:pt x="18164" y="7200"/>
                  </a:moveTo>
                  <a:cubicBezTo>
                    <a:pt x="17892" y="7200"/>
                    <a:pt x="17673" y="6932"/>
                    <a:pt x="17673" y="6600"/>
                  </a:cubicBezTo>
                  <a:cubicBezTo>
                    <a:pt x="17673" y="6269"/>
                    <a:pt x="17892" y="6000"/>
                    <a:pt x="18164" y="6000"/>
                  </a:cubicBezTo>
                  <a:cubicBezTo>
                    <a:pt x="18435" y="6000"/>
                    <a:pt x="18655" y="6269"/>
                    <a:pt x="18655" y="6600"/>
                  </a:cubicBezTo>
                  <a:cubicBezTo>
                    <a:pt x="18655" y="6932"/>
                    <a:pt x="18435" y="7200"/>
                    <a:pt x="18164" y="7200"/>
                  </a:cubicBezTo>
                  <a:moveTo>
                    <a:pt x="18164" y="4800"/>
                  </a:moveTo>
                  <a:cubicBezTo>
                    <a:pt x="17351" y="4800"/>
                    <a:pt x="16691" y="5607"/>
                    <a:pt x="16691" y="6600"/>
                  </a:cubicBezTo>
                  <a:cubicBezTo>
                    <a:pt x="16691" y="7594"/>
                    <a:pt x="17351" y="8400"/>
                    <a:pt x="18164" y="8400"/>
                  </a:cubicBezTo>
                  <a:cubicBezTo>
                    <a:pt x="18977" y="8400"/>
                    <a:pt x="19636" y="7594"/>
                    <a:pt x="19636" y="6600"/>
                  </a:cubicBezTo>
                  <a:cubicBezTo>
                    <a:pt x="19636" y="5607"/>
                    <a:pt x="18977" y="4800"/>
                    <a:pt x="18164" y="4800"/>
                  </a:cubicBezTo>
                  <a:moveTo>
                    <a:pt x="18164" y="9600"/>
                  </a:moveTo>
                  <a:cubicBezTo>
                    <a:pt x="17892" y="9600"/>
                    <a:pt x="17673" y="9869"/>
                    <a:pt x="17673" y="10200"/>
                  </a:cubicBezTo>
                  <a:cubicBezTo>
                    <a:pt x="17673" y="10532"/>
                    <a:pt x="17892" y="10800"/>
                    <a:pt x="18164" y="10800"/>
                  </a:cubicBezTo>
                  <a:cubicBezTo>
                    <a:pt x="18435" y="10800"/>
                    <a:pt x="18655" y="10532"/>
                    <a:pt x="18655" y="10200"/>
                  </a:cubicBezTo>
                  <a:cubicBezTo>
                    <a:pt x="18655" y="9869"/>
                    <a:pt x="18435" y="9600"/>
                    <a:pt x="18164" y="9600"/>
                  </a:cubicBezTo>
                  <a:moveTo>
                    <a:pt x="10800" y="16800"/>
                  </a:moveTo>
                  <a:cubicBezTo>
                    <a:pt x="8631" y="16800"/>
                    <a:pt x="6873" y="14651"/>
                    <a:pt x="6873" y="12000"/>
                  </a:cubicBezTo>
                  <a:cubicBezTo>
                    <a:pt x="6873" y="9349"/>
                    <a:pt x="8631" y="7200"/>
                    <a:pt x="10800" y="7200"/>
                  </a:cubicBezTo>
                  <a:cubicBezTo>
                    <a:pt x="12969" y="7200"/>
                    <a:pt x="14727" y="9349"/>
                    <a:pt x="14727" y="12000"/>
                  </a:cubicBezTo>
                  <a:cubicBezTo>
                    <a:pt x="14727" y="14651"/>
                    <a:pt x="12969" y="16800"/>
                    <a:pt x="10800" y="16800"/>
                  </a:cubicBezTo>
                  <a:moveTo>
                    <a:pt x="10800" y="6000"/>
                  </a:moveTo>
                  <a:cubicBezTo>
                    <a:pt x="8088" y="6000"/>
                    <a:pt x="5891" y="8687"/>
                    <a:pt x="5891" y="12000"/>
                  </a:cubicBezTo>
                  <a:cubicBezTo>
                    <a:pt x="5891" y="15314"/>
                    <a:pt x="8088" y="18000"/>
                    <a:pt x="10800" y="18000"/>
                  </a:cubicBezTo>
                  <a:cubicBezTo>
                    <a:pt x="13512" y="18000"/>
                    <a:pt x="15709" y="15314"/>
                    <a:pt x="15709" y="12000"/>
                  </a:cubicBezTo>
                  <a:cubicBezTo>
                    <a:pt x="15709" y="8687"/>
                    <a:pt x="13512" y="6000"/>
                    <a:pt x="10800" y="6000"/>
                  </a:cubicBezTo>
                  <a:moveTo>
                    <a:pt x="10800" y="14400"/>
                  </a:moveTo>
                  <a:cubicBezTo>
                    <a:pt x="9716" y="14400"/>
                    <a:pt x="8836" y="13325"/>
                    <a:pt x="8836" y="12000"/>
                  </a:cubicBezTo>
                  <a:cubicBezTo>
                    <a:pt x="8836" y="10675"/>
                    <a:pt x="9716" y="9600"/>
                    <a:pt x="10800" y="9600"/>
                  </a:cubicBezTo>
                  <a:cubicBezTo>
                    <a:pt x="11884" y="9600"/>
                    <a:pt x="12764" y="10675"/>
                    <a:pt x="12764" y="12000"/>
                  </a:cubicBezTo>
                  <a:cubicBezTo>
                    <a:pt x="12764" y="13325"/>
                    <a:pt x="11884" y="14400"/>
                    <a:pt x="10800" y="14400"/>
                  </a:cubicBezTo>
                  <a:moveTo>
                    <a:pt x="10800" y="8400"/>
                  </a:moveTo>
                  <a:cubicBezTo>
                    <a:pt x="9173" y="8400"/>
                    <a:pt x="7855" y="10012"/>
                    <a:pt x="7855" y="12000"/>
                  </a:cubicBezTo>
                  <a:cubicBezTo>
                    <a:pt x="7855" y="13988"/>
                    <a:pt x="9173" y="15600"/>
                    <a:pt x="10800" y="15600"/>
                  </a:cubicBezTo>
                  <a:cubicBezTo>
                    <a:pt x="12426" y="15600"/>
                    <a:pt x="13745" y="13988"/>
                    <a:pt x="13745" y="12000"/>
                  </a:cubicBezTo>
                  <a:cubicBezTo>
                    <a:pt x="13745" y="10012"/>
                    <a:pt x="12426" y="8400"/>
                    <a:pt x="10800" y="8400"/>
                  </a:cubicBezTo>
                  <a:moveTo>
                    <a:pt x="8345" y="3600"/>
                  </a:moveTo>
                  <a:lnTo>
                    <a:pt x="13255" y="3600"/>
                  </a:lnTo>
                  <a:cubicBezTo>
                    <a:pt x="13526" y="3600"/>
                    <a:pt x="13745" y="3332"/>
                    <a:pt x="13745" y="3000"/>
                  </a:cubicBezTo>
                  <a:cubicBezTo>
                    <a:pt x="13745" y="2669"/>
                    <a:pt x="13526" y="2400"/>
                    <a:pt x="13255" y="2400"/>
                  </a:cubicBezTo>
                  <a:lnTo>
                    <a:pt x="8345" y="2400"/>
                  </a:lnTo>
                  <a:cubicBezTo>
                    <a:pt x="8074" y="2400"/>
                    <a:pt x="7855" y="2669"/>
                    <a:pt x="7855" y="3000"/>
                  </a:cubicBezTo>
                  <a:cubicBezTo>
                    <a:pt x="7855" y="3332"/>
                    <a:pt x="8074" y="3600"/>
                    <a:pt x="8345" y="36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6576" tIns="36576" rIns="36576" bIns="36576" anchor="ctr"/>
            <a:lstStyle/>
            <a:p>
              <a:pPr marL="0" marR="0" lvl="0" indent="0" algn="ctr" defTabSz="438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ea typeface="Arial"/>
                <a:cs typeface="Arial"/>
                <a:sym typeface="Gill Sans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2075688" y="6733532"/>
              <a:ext cx="3163824" cy="0"/>
            </a:xfrm>
            <a:prstGeom prst="line">
              <a:avLst/>
            </a:prstGeom>
            <a:ln>
              <a:solidFill>
                <a:srgbClr val="0F85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MH_Entry_1">
              <a:hlinkClick r:id="rId6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371602" y="3070245"/>
              <a:ext cx="4571999" cy="114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200" tIns="0" rIns="0" bIns="0" anchor="ctr" anchorCtr="0">
              <a:no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管理员与用户系统</a:t>
              </a:r>
            </a:p>
          </p:txBody>
        </p:sp>
        <p:sp>
          <p:nvSpPr>
            <p:cNvPr id="49" name="椭圆 48"/>
            <p:cNvSpPr/>
            <p:nvPr/>
          </p:nvSpPr>
          <p:spPr>
            <a:xfrm>
              <a:off x="2871216" y="4491152"/>
              <a:ext cx="1572768" cy="1572768"/>
            </a:xfrm>
            <a:prstGeom prst="ellipse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2020435" y="7100624"/>
              <a:ext cx="3314436" cy="37312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管理员和用户可以分别通过用户名与密码登录停车场管理系统；用户可以查询车位状态、车辆信息以及停车收费情况；管理员除此之外还可以添加、修改或删除车位、车主以及车辆等信息，修改计时收费价格等。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ounded Rectangle 3"/>
            <p:cNvSpPr/>
            <p:nvPr/>
          </p:nvSpPr>
          <p:spPr>
            <a:xfrm>
              <a:off x="1540097" y="3209429"/>
              <a:ext cx="4275112" cy="7951232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0F85F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7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543575" y="3070245"/>
            <a:ext cx="4572000" cy="8229600"/>
            <a:chOff x="6543575" y="3070245"/>
            <a:chExt cx="4572000" cy="8229600"/>
          </a:xfrm>
        </p:grpSpPr>
        <p:sp>
          <p:nvSpPr>
            <p:cNvPr id="26" name="Rounded Rectangle 12"/>
            <p:cNvSpPr/>
            <p:nvPr/>
          </p:nvSpPr>
          <p:spPr>
            <a:xfrm>
              <a:off x="6543575" y="3070245"/>
              <a:ext cx="4572000" cy="8229600"/>
            </a:xfrm>
            <a:prstGeom prst="roundRect">
              <a:avLst>
                <a:gd name="adj" fmla="val 0"/>
              </a:avLst>
            </a:prstGeom>
            <a:solidFill>
              <a:srgbClr val="0F85F1"/>
            </a:solidFill>
            <a:ln w="12700" cap="flat" cmpd="sng" algn="ctr">
              <a:solidFill>
                <a:srgbClr val="F8FAFB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7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Shape 2532"/>
            <p:cNvSpPr/>
            <p:nvPr/>
          </p:nvSpPr>
          <p:spPr>
            <a:xfrm>
              <a:off x="8464986" y="4851394"/>
              <a:ext cx="729178" cy="72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55" y="11291"/>
                  </a:moveTo>
                  <a:lnTo>
                    <a:pt x="18655" y="7364"/>
                  </a:lnTo>
                  <a:cubicBezTo>
                    <a:pt x="19739" y="7364"/>
                    <a:pt x="20618" y="8243"/>
                    <a:pt x="20618" y="9327"/>
                  </a:cubicBezTo>
                  <a:cubicBezTo>
                    <a:pt x="20618" y="10412"/>
                    <a:pt x="19739" y="11291"/>
                    <a:pt x="18655" y="11291"/>
                  </a:cubicBezTo>
                  <a:moveTo>
                    <a:pt x="17673" y="17182"/>
                  </a:moveTo>
                  <a:cubicBezTo>
                    <a:pt x="17673" y="17453"/>
                    <a:pt x="17453" y="17673"/>
                    <a:pt x="17182" y="17673"/>
                  </a:cubicBezTo>
                  <a:cubicBezTo>
                    <a:pt x="16911" y="17673"/>
                    <a:pt x="16691" y="17453"/>
                    <a:pt x="16691" y="17182"/>
                  </a:cubicBezTo>
                  <a:lnTo>
                    <a:pt x="16691" y="1473"/>
                  </a:lnTo>
                  <a:cubicBezTo>
                    <a:pt x="16691" y="1202"/>
                    <a:pt x="16911" y="982"/>
                    <a:pt x="17182" y="982"/>
                  </a:cubicBezTo>
                  <a:cubicBezTo>
                    <a:pt x="17453" y="982"/>
                    <a:pt x="17673" y="1202"/>
                    <a:pt x="17673" y="1473"/>
                  </a:cubicBezTo>
                  <a:cubicBezTo>
                    <a:pt x="17673" y="1473"/>
                    <a:pt x="17673" y="17182"/>
                    <a:pt x="17673" y="17182"/>
                  </a:cubicBezTo>
                  <a:close/>
                  <a:moveTo>
                    <a:pt x="15709" y="15780"/>
                  </a:moveTo>
                  <a:lnTo>
                    <a:pt x="8836" y="13718"/>
                  </a:lnTo>
                  <a:lnTo>
                    <a:pt x="8836" y="4937"/>
                  </a:lnTo>
                  <a:lnTo>
                    <a:pt x="15709" y="2875"/>
                  </a:lnTo>
                  <a:cubicBezTo>
                    <a:pt x="15709" y="2875"/>
                    <a:pt x="15709" y="15780"/>
                    <a:pt x="15709" y="15780"/>
                  </a:cubicBezTo>
                  <a:close/>
                  <a:moveTo>
                    <a:pt x="9479" y="19636"/>
                  </a:moveTo>
                  <a:lnTo>
                    <a:pt x="9697" y="20618"/>
                  </a:lnTo>
                  <a:lnTo>
                    <a:pt x="6775" y="20618"/>
                  </a:lnTo>
                  <a:lnTo>
                    <a:pt x="6558" y="19636"/>
                  </a:lnTo>
                  <a:cubicBezTo>
                    <a:pt x="6558" y="19636"/>
                    <a:pt x="9479" y="19636"/>
                    <a:pt x="9479" y="19636"/>
                  </a:cubicBezTo>
                  <a:close/>
                  <a:moveTo>
                    <a:pt x="6339" y="18655"/>
                  </a:moveTo>
                  <a:lnTo>
                    <a:pt x="5356" y="14232"/>
                  </a:lnTo>
                  <a:lnTo>
                    <a:pt x="8176" y="14545"/>
                  </a:lnTo>
                  <a:lnTo>
                    <a:pt x="8360" y="14600"/>
                  </a:lnTo>
                  <a:lnTo>
                    <a:pt x="9260" y="18655"/>
                  </a:lnTo>
                  <a:cubicBezTo>
                    <a:pt x="9260" y="18655"/>
                    <a:pt x="6339" y="18655"/>
                    <a:pt x="6339" y="18655"/>
                  </a:cubicBezTo>
                  <a:close/>
                  <a:moveTo>
                    <a:pt x="982" y="12764"/>
                  </a:moveTo>
                  <a:lnTo>
                    <a:pt x="982" y="10800"/>
                  </a:lnTo>
                  <a:lnTo>
                    <a:pt x="3436" y="10800"/>
                  </a:lnTo>
                  <a:cubicBezTo>
                    <a:pt x="3707" y="10800"/>
                    <a:pt x="3927" y="10581"/>
                    <a:pt x="3927" y="10309"/>
                  </a:cubicBezTo>
                  <a:cubicBezTo>
                    <a:pt x="3927" y="10038"/>
                    <a:pt x="3707" y="9818"/>
                    <a:pt x="3436" y="9818"/>
                  </a:cubicBezTo>
                  <a:lnTo>
                    <a:pt x="982" y="9818"/>
                  </a:lnTo>
                  <a:lnTo>
                    <a:pt x="982" y="8836"/>
                  </a:lnTo>
                  <a:lnTo>
                    <a:pt x="2455" y="8836"/>
                  </a:lnTo>
                  <a:cubicBezTo>
                    <a:pt x="2725" y="8836"/>
                    <a:pt x="2945" y="8617"/>
                    <a:pt x="2945" y="8345"/>
                  </a:cubicBezTo>
                  <a:cubicBezTo>
                    <a:pt x="2945" y="8075"/>
                    <a:pt x="2725" y="7855"/>
                    <a:pt x="2455" y="7855"/>
                  </a:cubicBezTo>
                  <a:lnTo>
                    <a:pt x="982" y="7855"/>
                  </a:lnTo>
                  <a:lnTo>
                    <a:pt x="982" y="5891"/>
                  </a:lnTo>
                  <a:lnTo>
                    <a:pt x="7855" y="5128"/>
                  </a:lnTo>
                  <a:lnTo>
                    <a:pt x="7855" y="13528"/>
                  </a:lnTo>
                  <a:cubicBezTo>
                    <a:pt x="7855" y="13528"/>
                    <a:pt x="982" y="12764"/>
                    <a:pt x="982" y="12764"/>
                  </a:cubicBezTo>
                  <a:close/>
                  <a:moveTo>
                    <a:pt x="18655" y="6382"/>
                  </a:moveTo>
                  <a:lnTo>
                    <a:pt x="18655" y="1473"/>
                  </a:lnTo>
                  <a:cubicBezTo>
                    <a:pt x="18655" y="659"/>
                    <a:pt x="17995" y="0"/>
                    <a:pt x="17182" y="0"/>
                  </a:cubicBezTo>
                  <a:cubicBezTo>
                    <a:pt x="16368" y="0"/>
                    <a:pt x="15709" y="659"/>
                    <a:pt x="15709" y="1473"/>
                  </a:cubicBezTo>
                  <a:lnTo>
                    <a:pt x="15709" y="1850"/>
                  </a:lnTo>
                  <a:lnTo>
                    <a:pt x="8175" y="4110"/>
                  </a:lnTo>
                  <a:lnTo>
                    <a:pt x="982" y="4909"/>
                  </a:lnTo>
                  <a:cubicBezTo>
                    <a:pt x="440" y="4909"/>
                    <a:pt x="0" y="5349"/>
                    <a:pt x="0" y="5891"/>
                  </a:cubicBezTo>
                  <a:lnTo>
                    <a:pt x="0" y="12764"/>
                  </a:lnTo>
                  <a:cubicBezTo>
                    <a:pt x="0" y="13306"/>
                    <a:pt x="440" y="13745"/>
                    <a:pt x="982" y="13745"/>
                  </a:cubicBezTo>
                  <a:lnTo>
                    <a:pt x="4325" y="14117"/>
                  </a:lnTo>
                  <a:lnTo>
                    <a:pt x="5903" y="21216"/>
                  </a:lnTo>
                  <a:lnTo>
                    <a:pt x="5912" y="21214"/>
                  </a:lnTo>
                  <a:cubicBezTo>
                    <a:pt x="5961" y="21433"/>
                    <a:pt x="6148" y="21600"/>
                    <a:pt x="6382" y="21600"/>
                  </a:cubicBezTo>
                  <a:lnTo>
                    <a:pt x="10309" y="21600"/>
                  </a:lnTo>
                  <a:cubicBezTo>
                    <a:pt x="10580" y="21600"/>
                    <a:pt x="10800" y="21381"/>
                    <a:pt x="10800" y="21109"/>
                  </a:cubicBezTo>
                  <a:cubicBezTo>
                    <a:pt x="10800" y="21072"/>
                    <a:pt x="10787" y="21039"/>
                    <a:pt x="10779" y="21005"/>
                  </a:cubicBezTo>
                  <a:lnTo>
                    <a:pt x="10788" y="21003"/>
                  </a:lnTo>
                  <a:lnTo>
                    <a:pt x="9437" y="14923"/>
                  </a:lnTo>
                  <a:lnTo>
                    <a:pt x="15709" y="16805"/>
                  </a:lnTo>
                  <a:lnTo>
                    <a:pt x="15709" y="17182"/>
                  </a:lnTo>
                  <a:cubicBezTo>
                    <a:pt x="15709" y="17995"/>
                    <a:pt x="16368" y="18655"/>
                    <a:pt x="17182" y="18655"/>
                  </a:cubicBezTo>
                  <a:cubicBezTo>
                    <a:pt x="17995" y="18655"/>
                    <a:pt x="18655" y="17995"/>
                    <a:pt x="18655" y="17182"/>
                  </a:cubicBezTo>
                  <a:lnTo>
                    <a:pt x="18655" y="12273"/>
                  </a:lnTo>
                  <a:cubicBezTo>
                    <a:pt x="20281" y="12273"/>
                    <a:pt x="21600" y="10954"/>
                    <a:pt x="21600" y="9327"/>
                  </a:cubicBezTo>
                  <a:cubicBezTo>
                    <a:pt x="21600" y="7701"/>
                    <a:pt x="20281" y="6382"/>
                    <a:pt x="18655" y="63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6576" tIns="36576" rIns="36576" bIns="36576" anchor="ctr"/>
            <a:lstStyle/>
            <a:p>
              <a:pPr marL="0" marR="0" lvl="0" indent="0" algn="ctr" defTabSz="438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ea typeface="Arial"/>
                <a:cs typeface="Arial"/>
                <a:sym typeface="Gill Sans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7383381" y="6733532"/>
              <a:ext cx="3163824" cy="0"/>
            </a:xfrm>
            <a:prstGeom prst="line">
              <a:avLst/>
            </a:prstGeom>
            <a:ln>
              <a:solidFill>
                <a:srgbClr val="323B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MH_Entry_1">
              <a:hlinkClick r:id="rId6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543575" y="3070245"/>
              <a:ext cx="4571999" cy="114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200" tIns="0" rIns="0" bIns="0" anchor="ctr" anchorCtr="0">
              <a:no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车主信息查询系统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7383381" y="7100624"/>
              <a:ext cx="3163824" cy="37312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在此系统上，登录者可以查询车主姓名、电话号码、所拥有车辆的车牌号及其车位的所在位置等相关信息。管理者可以根据来访者电话号码的查询结果判断是否准入，达到门禁系统的效果。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8043190" y="4491152"/>
              <a:ext cx="1572768" cy="1572768"/>
            </a:xfrm>
            <a:prstGeom prst="ellipse">
              <a:avLst/>
            </a:prstGeom>
            <a:noFill/>
            <a:ln>
              <a:solidFill>
                <a:srgbClr val="323B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Rounded Rectangle 3"/>
            <p:cNvSpPr/>
            <p:nvPr/>
          </p:nvSpPr>
          <p:spPr>
            <a:xfrm>
              <a:off x="6690630" y="3209429"/>
              <a:ext cx="4275112" cy="7951232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323B4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7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715550" y="3070245"/>
            <a:ext cx="4572000" cy="8229600"/>
            <a:chOff x="11715550" y="3070245"/>
            <a:chExt cx="4572000" cy="8229600"/>
          </a:xfrm>
        </p:grpSpPr>
        <p:sp>
          <p:nvSpPr>
            <p:cNvPr id="30" name="Rounded Rectangle 16"/>
            <p:cNvSpPr/>
            <p:nvPr/>
          </p:nvSpPr>
          <p:spPr>
            <a:xfrm>
              <a:off x="11715550" y="3070245"/>
              <a:ext cx="4572000" cy="8229600"/>
            </a:xfrm>
            <a:prstGeom prst="roundRect">
              <a:avLst>
                <a:gd name="adj" fmla="val 0"/>
              </a:avLst>
            </a:prstGeom>
            <a:solidFill>
              <a:srgbClr val="323B43"/>
            </a:solidFill>
            <a:ln w="12700" cap="flat" cmpd="sng" algn="ctr">
              <a:solidFill>
                <a:srgbClr val="F8FAFB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7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Shape 2539"/>
            <p:cNvSpPr/>
            <p:nvPr/>
          </p:nvSpPr>
          <p:spPr>
            <a:xfrm>
              <a:off x="13636961" y="4851394"/>
              <a:ext cx="729178" cy="72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7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7"/>
                    <a:pt x="10529" y="14727"/>
                    <a:pt x="10800" y="14727"/>
                  </a:cubicBezTo>
                  <a:cubicBezTo>
                    <a:pt x="11071" y="14727"/>
                    <a:pt x="11291" y="14507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7"/>
                    <a:pt x="18384" y="14727"/>
                    <a:pt x="18655" y="14727"/>
                  </a:cubicBezTo>
                  <a:cubicBezTo>
                    <a:pt x="18926" y="14727"/>
                    <a:pt x="19145" y="14507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7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6576" tIns="36576" rIns="36576" bIns="36576" anchor="ctr"/>
            <a:lstStyle/>
            <a:p>
              <a:pPr marL="0" marR="0" lvl="0" indent="0" algn="ctr" defTabSz="438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ea typeface="Arial"/>
                <a:cs typeface="Arial"/>
                <a:sym typeface="Gill Sans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12555356" y="6733532"/>
              <a:ext cx="3163824" cy="0"/>
            </a:xfrm>
            <a:prstGeom prst="line">
              <a:avLst/>
            </a:prstGeom>
            <a:ln>
              <a:solidFill>
                <a:srgbClr val="0F85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MH_Entry_1">
              <a:hlinkClick r:id="rId6" action="ppaction://hlinksldjump"/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715551" y="3070245"/>
              <a:ext cx="4571999" cy="114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200" tIns="0" rIns="0" bIns="0" anchor="ctr" anchorCtr="0">
              <a:no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车位信息查询系统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2555356" y="7100624"/>
              <a:ext cx="3163824" cy="2807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通过此系统，登录者可以查询车位分布，车位状态等相关信息，并通过可视化界面清晰地了解车位状态为空闲、出租或已售中的哪一种。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3215166" y="4491152"/>
              <a:ext cx="1572768" cy="1572768"/>
            </a:xfrm>
            <a:prstGeom prst="ellipse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Rounded Rectangle 3"/>
            <p:cNvSpPr/>
            <p:nvPr/>
          </p:nvSpPr>
          <p:spPr>
            <a:xfrm>
              <a:off x="11841163" y="3209429"/>
              <a:ext cx="4275112" cy="7951232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0F85F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7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887526" y="3070245"/>
            <a:ext cx="4572000" cy="8307743"/>
            <a:chOff x="16887526" y="3070245"/>
            <a:chExt cx="4572000" cy="8307743"/>
          </a:xfrm>
        </p:grpSpPr>
        <p:sp>
          <p:nvSpPr>
            <p:cNvPr id="18" name="Rounded Rectangle 19"/>
            <p:cNvSpPr/>
            <p:nvPr/>
          </p:nvSpPr>
          <p:spPr>
            <a:xfrm>
              <a:off x="16887526" y="3070245"/>
              <a:ext cx="4572000" cy="8229600"/>
            </a:xfrm>
            <a:prstGeom prst="roundRect">
              <a:avLst>
                <a:gd name="adj" fmla="val 0"/>
              </a:avLst>
            </a:prstGeom>
            <a:solidFill>
              <a:srgbClr val="323B43"/>
            </a:solidFill>
            <a:ln w="12700" cap="flat" cmpd="sng" algn="ctr">
              <a:solidFill>
                <a:srgbClr val="F8FAFB">
                  <a:lumMod val="9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7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Shape 2485"/>
            <p:cNvSpPr/>
            <p:nvPr/>
          </p:nvSpPr>
          <p:spPr>
            <a:xfrm>
              <a:off x="18808937" y="4895342"/>
              <a:ext cx="729178" cy="662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82" y="10800"/>
                  </a:moveTo>
                  <a:cubicBezTo>
                    <a:pt x="6653" y="10800"/>
                    <a:pt x="6873" y="10559"/>
                    <a:pt x="6873" y="10260"/>
                  </a:cubicBezTo>
                  <a:cubicBezTo>
                    <a:pt x="6873" y="9962"/>
                    <a:pt x="6653" y="9720"/>
                    <a:pt x="6382" y="9720"/>
                  </a:cubicBezTo>
                  <a:cubicBezTo>
                    <a:pt x="6110" y="9720"/>
                    <a:pt x="5891" y="9962"/>
                    <a:pt x="5891" y="10260"/>
                  </a:cubicBezTo>
                  <a:cubicBezTo>
                    <a:pt x="5891" y="10559"/>
                    <a:pt x="6110" y="10800"/>
                    <a:pt x="6382" y="10800"/>
                  </a:cubicBezTo>
                  <a:moveTo>
                    <a:pt x="3436" y="10800"/>
                  </a:moveTo>
                  <a:cubicBezTo>
                    <a:pt x="3708" y="10800"/>
                    <a:pt x="3927" y="11042"/>
                    <a:pt x="3927" y="11340"/>
                  </a:cubicBezTo>
                  <a:cubicBezTo>
                    <a:pt x="3927" y="11639"/>
                    <a:pt x="3708" y="11880"/>
                    <a:pt x="3436" y="11880"/>
                  </a:cubicBezTo>
                  <a:cubicBezTo>
                    <a:pt x="3165" y="11880"/>
                    <a:pt x="2945" y="11639"/>
                    <a:pt x="2945" y="11340"/>
                  </a:cubicBezTo>
                  <a:cubicBezTo>
                    <a:pt x="2945" y="11042"/>
                    <a:pt x="3165" y="10800"/>
                    <a:pt x="3436" y="10800"/>
                  </a:cubicBezTo>
                  <a:moveTo>
                    <a:pt x="3436" y="12960"/>
                  </a:moveTo>
                  <a:cubicBezTo>
                    <a:pt x="4249" y="12960"/>
                    <a:pt x="4909" y="12235"/>
                    <a:pt x="4909" y="11340"/>
                  </a:cubicBezTo>
                  <a:cubicBezTo>
                    <a:pt x="4909" y="10446"/>
                    <a:pt x="4249" y="9720"/>
                    <a:pt x="3436" y="9720"/>
                  </a:cubicBezTo>
                  <a:cubicBezTo>
                    <a:pt x="2623" y="9720"/>
                    <a:pt x="1964" y="10446"/>
                    <a:pt x="1964" y="11340"/>
                  </a:cubicBezTo>
                  <a:cubicBezTo>
                    <a:pt x="1964" y="12235"/>
                    <a:pt x="2623" y="12960"/>
                    <a:pt x="3436" y="12960"/>
                  </a:cubicBezTo>
                  <a:moveTo>
                    <a:pt x="14236" y="18360"/>
                  </a:moveTo>
                  <a:lnTo>
                    <a:pt x="2455" y="18360"/>
                  </a:lnTo>
                  <a:cubicBezTo>
                    <a:pt x="2183" y="18360"/>
                    <a:pt x="1964" y="18602"/>
                    <a:pt x="1964" y="18900"/>
                  </a:cubicBezTo>
                  <a:cubicBezTo>
                    <a:pt x="1964" y="19199"/>
                    <a:pt x="2183" y="19440"/>
                    <a:pt x="2455" y="19440"/>
                  </a:cubicBezTo>
                  <a:lnTo>
                    <a:pt x="14236" y="19440"/>
                  </a:lnTo>
                  <a:cubicBezTo>
                    <a:pt x="14508" y="19440"/>
                    <a:pt x="14727" y="19199"/>
                    <a:pt x="14727" y="18900"/>
                  </a:cubicBezTo>
                  <a:cubicBezTo>
                    <a:pt x="14727" y="18602"/>
                    <a:pt x="14508" y="18360"/>
                    <a:pt x="14236" y="18360"/>
                  </a:cubicBezTo>
                  <a:moveTo>
                    <a:pt x="20618" y="18105"/>
                  </a:moveTo>
                  <a:lnTo>
                    <a:pt x="16691" y="16377"/>
                  </a:lnTo>
                  <a:lnTo>
                    <a:pt x="16691" y="12784"/>
                  </a:lnTo>
                  <a:lnTo>
                    <a:pt x="20618" y="11056"/>
                  </a:lnTo>
                  <a:cubicBezTo>
                    <a:pt x="20618" y="11056"/>
                    <a:pt x="20618" y="18105"/>
                    <a:pt x="20618" y="18105"/>
                  </a:cubicBezTo>
                  <a:close/>
                  <a:moveTo>
                    <a:pt x="15709" y="19440"/>
                  </a:moveTo>
                  <a:cubicBezTo>
                    <a:pt x="15709" y="20037"/>
                    <a:pt x="15269" y="20520"/>
                    <a:pt x="14727" y="20520"/>
                  </a:cubicBezTo>
                  <a:lnTo>
                    <a:pt x="1964" y="20520"/>
                  </a:lnTo>
                  <a:cubicBezTo>
                    <a:pt x="1422" y="20520"/>
                    <a:pt x="982" y="20037"/>
                    <a:pt x="982" y="19440"/>
                  </a:cubicBezTo>
                  <a:lnTo>
                    <a:pt x="982" y="9720"/>
                  </a:lnTo>
                  <a:cubicBezTo>
                    <a:pt x="982" y="9124"/>
                    <a:pt x="1422" y="8640"/>
                    <a:pt x="1964" y="8640"/>
                  </a:cubicBezTo>
                  <a:lnTo>
                    <a:pt x="14727" y="8640"/>
                  </a:lnTo>
                  <a:cubicBezTo>
                    <a:pt x="15269" y="8640"/>
                    <a:pt x="15709" y="9124"/>
                    <a:pt x="15709" y="9720"/>
                  </a:cubicBezTo>
                  <a:cubicBezTo>
                    <a:pt x="15709" y="9720"/>
                    <a:pt x="15709" y="19440"/>
                    <a:pt x="15709" y="19440"/>
                  </a:cubicBezTo>
                  <a:close/>
                  <a:moveTo>
                    <a:pt x="1964" y="4320"/>
                  </a:moveTo>
                  <a:cubicBezTo>
                    <a:pt x="1964" y="2531"/>
                    <a:pt x="3282" y="1080"/>
                    <a:pt x="4909" y="1080"/>
                  </a:cubicBezTo>
                  <a:cubicBezTo>
                    <a:pt x="6536" y="1080"/>
                    <a:pt x="7855" y="2531"/>
                    <a:pt x="7855" y="4320"/>
                  </a:cubicBezTo>
                  <a:cubicBezTo>
                    <a:pt x="7855" y="6110"/>
                    <a:pt x="6536" y="7560"/>
                    <a:pt x="4909" y="7560"/>
                  </a:cubicBezTo>
                  <a:cubicBezTo>
                    <a:pt x="3282" y="7560"/>
                    <a:pt x="1964" y="6110"/>
                    <a:pt x="1964" y="4320"/>
                  </a:cubicBezTo>
                  <a:moveTo>
                    <a:pt x="9190" y="7560"/>
                  </a:moveTo>
                  <a:lnTo>
                    <a:pt x="7501" y="7560"/>
                  </a:lnTo>
                  <a:cubicBezTo>
                    <a:pt x="7839" y="7233"/>
                    <a:pt x="8122" y="6840"/>
                    <a:pt x="8342" y="6404"/>
                  </a:cubicBezTo>
                  <a:cubicBezTo>
                    <a:pt x="8562" y="6842"/>
                    <a:pt x="8851" y="7232"/>
                    <a:pt x="9190" y="7560"/>
                  </a:cubicBezTo>
                  <a:moveTo>
                    <a:pt x="11782" y="1080"/>
                  </a:moveTo>
                  <a:cubicBezTo>
                    <a:pt x="13409" y="1080"/>
                    <a:pt x="14727" y="2531"/>
                    <a:pt x="14727" y="4320"/>
                  </a:cubicBezTo>
                  <a:cubicBezTo>
                    <a:pt x="14727" y="6110"/>
                    <a:pt x="13409" y="7560"/>
                    <a:pt x="11782" y="7560"/>
                  </a:cubicBezTo>
                  <a:cubicBezTo>
                    <a:pt x="10155" y="7560"/>
                    <a:pt x="8836" y="6110"/>
                    <a:pt x="8836" y="4320"/>
                  </a:cubicBezTo>
                  <a:cubicBezTo>
                    <a:pt x="8836" y="2531"/>
                    <a:pt x="10155" y="1080"/>
                    <a:pt x="11782" y="1080"/>
                  </a:cubicBezTo>
                  <a:moveTo>
                    <a:pt x="21109" y="9720"/>
                  </a:moveTo>
                  <a:cubicBezTo>
                    <a:pt x="21030" y="9720"/>
                    <a:pt x="20958" y="9745"/>
                    <a:pt x="20892" y="9782"/>
                  </a:cubicBezTo>
                  <a:lnTo>
                    <a:pt x="20890" y="9777"/>
                  </a:lnTo>
                  <a:lnTo>
                    <a:pt x="16691" y="11625"/>
                  </a:lnTo>
                  <a:lnTo>
                    <a:pt x="16691" y="9720"/>
                  </a:lnTo>
                  <a:cubicBezTo>
                    <a:pt x="16691" y="8527"/>
                    <a:pt x="15812" y="7560"/>
                    <a:pt x="14727" y="7560"/>
                  </a:cubicBezTo>
                  <a:lnTo>
                    <a:pt x="14373" y="7560"/>
                  </a:lnTo>
                  <a:cubicBezTo>
                    <a:pt x="15191" y="6768"/>
                    <a:pt x="15709" y="5612"/>
                    <a:pt x="15709" y="4320"/>
                  </a:cubicBezTo>
                  <a:cubicBezTo>
                    <a:pt x="15709" y="1934"/>
                    <a:pt x="13951" y="0"/>
                    <a:pt x="11782" y="0"/>
                  </a:cubicBezTo>
                  <a:cubicBezTo>
                    <a:pt x="10302" y="0"/>
                    <a:pt x="9015" y="901"/>
                    <a:pt x="8345" y="2231"/>
                  </a:cubicBezTo>
                  <a:cubicBezTo>
                    <a:pt x="7676" y="901"/>
                    <a:pt x="6389" y="0"/>
                    <a:pt x="4909" y="0"/>
                  </a:cubicBezTo>
                  <a:cubicBezTo>
                    <a:pt x="2740" y="0"/>
                    <a:pt x="982" y="1934"/>
                    <a:pt x="982" y="4320"/>
                  </a:cubicBezTo>
                  <a:cubicBezTo>
                    <a:pt x="982" y="5612"/>
                    <a:pt x="1501" y="6768"/>
                    <a:pt x="2317" y="7560"/>
                  </a:cubicBezTo>
                  <a:lnTo>
                    <a:pt x="1964" y="7560"/>
                  </a:lnTo>
                  <a:cubicBezTo>
                    <a:pt x="879" y="7560"/>
                    <a:pt x="0" y="8527"/>
                    <a:pt x="0" y="9720"/>
                  </a:cubicBezTo>
                  <a:lnTo>
                    <a:pt x="0" y="19440"/>
                  </a:lnTo>
                  <a:cubicBezTo>
                    <a:pt x="0" y="20633"/>
                    <a:pt x="879" y="21600"/>
                    <a:pt x="1964" y="21600"/>
                  </a:cubicBezTo>
                  <a:lnTo>
                    <a:pt x="14727" y="21600"/>
                  </a:lnTo>
                  <a:cubicBezTo>
                    <a:pt x="15812" y="21600"/>
                    <a:pt x="16691" y="20633"/>
                    <a:pt x="16691" y="19440"/>
                  </a:cubicBezTo>
                  <a:lnTo>
                    <a:pt x="16691" y="17536"/>
                  </a:lnTo>
                  <a:lnTo>
                    <a:pt x="20890" y="19383"/>
                  </a:lnTo>
                  <a:lnTo>
                    <a:pt x="20891" y="19379"/>
                  </a:lnTo>
                  <a:cubicBezTo>
                    <a:pt x="20958" y="19415"/>
                    <a:pt x="21030" y="19440"/>
                    <a:pt x="21109" y="19440"/>
                  </a:cubicBezTo>
                  <a:cubicBezTo>
                    <a:pt x="21380" y="19440"/>
                    <a:pt x="21600" y="19199"/>
                    <a:pt x="21600" y="18900"/>
                  </a:cubicBezTo>
                  <a:lnTo>
                    <a:pt x="21600" y="10260"/>
                  </a:lnTo>
                  <a:cubicBezTo>
                    <a:pt x="21600" y="9962"/>
                    <a:pt x="21380" y="9720"/>
                    <a:pt x="21109" y="9720"/>
                  </a:cubicBezTo>
                  <a:moveTo>
                    <a:pt x="11782" y="5400"/>
                  </a:moveTo>
                  <a:cubicBezTo>
                    <a:pt x="12324" y="5400"/>
                    <a:pt x="12764" y="4916"/>
                    <a:pt x="12764" y="4320"/>
                  </a:cubicBezTo>
                  <a:cubicBezTo>
                    <a:pt x="12764" y="3724"/>
                    <a:pt x="12324" y="3240"/>
                    <a:pt x="11782" y="3240"/>
                  </a:cubicBezTo>
                  <a:cubicBezTo>
                    <a:pt x="11240" y="3240"/>
                    <a:pt x="10800" y="3724"/>
                    <a:pt x="10800" y="4320"/>
                  </a:cubicBezTo>
                  <a:cubicBezTo>
                    <a:pt x="10800" y="4916"/>
                    <a:pt x="11240" y="5400"/>
                    <a:pt x="11782" y="5400"/>
                  </a:cubicBezTo>
                  <a:moveTo>
                    <a:pt x="4909" y="5400"/>
                  </a:moveTo>
                  <a:cubicBezTo>
                    <a:pt x="5451" y="5400"/>
                    <a:pt x="5891" y="4916"/>
                    <a:pt x="5891" y="4320"/>
                  </a:cubicBezTo>
                  <a:cubicBezTo>
                    <a:pt x="5891" y="3724"/>
                    <a:pt x="5451" y="3240"/>
                    <a:pt x="4909" y="3240"/>
                  </a:cubicBezTo>
                  <a:cubicBezTo>
                    <a:pt x="4367" y="3240"/>
                    <a:pt x="3927" y="3724"/>
                    <a:pt x="3927" y="4320"/>
                  </a:cubicBezTo>
                  <a:cubicBezTo>
                    <a:pt x="3927" y="4916"/>
                    <a:pt x="4367" y="5400"/>
                    <a:pt x="4909" y="54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6576" tIns="36576" rIns="36576" bIns="36576" anchor="ctr"/>
            <a:lstStyle/>
            <a:p>
              <a:pPr marL="0" marR="0" lvl="0" indent="0" algn="ctr" defTabSz="438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/>
                <a:ea typeface="Arial"/>
                <a:cs typeface="Arial"/>
                <a:sym typeface="Gill Sans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7727332" y="6733532"/>
              <a:ext cx="3163824" cy="0"/>
            </a:xfrm>
            <a:prstGeom prst="line">
              <a:avLst/>
            </a:prstGeom>
            <a:ln>
              <a:solidFill>
                <a:srgbClr val="0F85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MH_Entry_1">
              <a:hlinkClick r:id="rId6" action="ppaction://hlinksldjump"/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6887527" y="3070245"/>
              <a:ext cx="4571999" cy="114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200" tIns="0" rIns="0" bIns="0" anchor="ctr" anchorCtr="0">
              <a:no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计时收费套餐系统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7727332" y="7185045"/>
              <a:ext cx="3163824" cy="4192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本系统提供三种计时收费套餐：分别以小时、天数和月数计时，不满一个单位的时间按一个单位时间计。用户所选套餐的单位时间越长，计时收费的平均费用也就越低，即优惠力度越大。</a:t>
              </a:r>
            </a:p>
            <a:p>
              <a:pPr algn="ctr">
                <a:lnSpc>
                  <a:spcPct val="150000"/>
                </a:lnSpc>
              </a:pP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8387142" y="4491152"/>
              <a:ext cx="1572768" cy="1572768"/>
            </a:xfrm>
            <a:prstGeom prst="ellipse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Rounded Rectangle 3"/>
            <p:cNvSpPr/>
            <p:nvPr/>
          </p:nvSpPr>
          <p:spPr>
            <a:xfrm>
              <a:off x="16991696" y="3209429"/>
              <a:ext cx="4275112" cy="7951232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rgbClr val="0F85F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76590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76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365701"/>
      </p:ext>
    </p:extLst>
  </p:cSld>
  <p:clrMapOvr>
    <a:masterClrMapping/>
  </p:clrMapOvr>
  <p:transition spd="slow" advClick="0" advTm="3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Entry_1">
            <a:hlinkClick r:id="rId3" action="ppaction://hlinksldjump"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15588" y="3515124"/>
            <a:ext cx="11006929" cy="11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20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8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项目设计 </a:t>
            </a:r>
            <a:r>
              <a:rPr lang="en-US" altLang="zh-CN" sz="48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Project Design</a:t>
            </a:r>
            <a:endParaRPr lang="zh-CN" altLang="en-US" sz="4800" dirty="0">
              <a:solidFill>
                <a:srgbClr val="0F85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66323" y="10183101"/>
            <a:ext cx="1094330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solve the parking lot problem in the challenging global society, we designed the Parking lot management system to extend </a:t>
            </a: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them to relieve the pressure of governor.</a:t>
            </a:r>
          </a:p>
        </p:txBody>
      </p:sp>
      <p:sp>
        <p:nvSpPr>
          <p:cNvPr id="8" name="矩形 7"/>
          <p:cNvSpPr/>
          <p:nvPr/>
        </p:nvSpPr>
        <p:spPr>
          <a:xfrm>
            <a:off x="11959826" y="4997620"/>
            <a:ext cx="9572761" cy="248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项目程序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所设计的主要函数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以及小组分工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908779" y="9961641"/>
            <a:ext cx="3800847" cy="0"/>
          </a:xfrm>
          <a:prstGeom prst="line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-2534987" y="-1"/>
            <a:ext cx="12869842" cy="12801601"/>
            <a:chOff x="-2534987" y="-1"/>
            <a:chExt cx="12869842" cy="12801601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4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534987" y="-1"/>
              <a:ext cx="12869842" cy="12801601"/>
            </a:xfrm>
            <a:custGeom>
              <a:avLst/>
              <a:gdLst>
                <a:gd name="connsiteX0" fmla="*/ 4831323 w 10942542"/>
                <a:gd name="connsiteY0" fmla="*/ 0 h 10884521"/>
                <a:gd name="connsiteX1" fmla="*/ 10942542 w 10942542"/>
                <a:gd name="connsiteY1" fmla="*/ 4831323 h 10884521"/>
                <a:gd name="connsiteX2" fmla="*/ 6157090 w 10942542"/>
                <a:gd name="connsiteY2" fmla="*/ 10884521 h 10884521"/>
                <a:gd name="connsiteX3" fmla="*/ 6037828 w 10942542"/>
                <a:gd name="connsiteY3" fmla="*/ 10884521 h 10884521"/>
                <a:gd name="connsiteX4" fmla="*/ 0 w 10942542"/>
                <a:gd name="connsiteY4" fmla="*/ 6111220 h 1088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2542" h="10884521">
                  <a:moveTo>
                    <a:pt x="4831323" y="0"/>
                  </a:moveTo>
                  <a:lnTo>
                    <a:pt x="10942542" y="4831323"/>
                  </a:lnTo>
                  <a:lnTo>
                    <a:pt x="6157090" y="10884521"/>
                  </a:lnTo>
                  <a:lnTo>
                    <a:pt x="6037828" y="10884521"/>
                  </a:lnTo>
                  <a:lnTo>
                    <a:pt x="0" y="6111220"/>
                  </a:lnTo>
                  <a:close/>
                </a:path>
              </a:pathLst>
            </a:custGeom>
          </p:spPr>
        </p:pic>
        <p:sp>
          <p:nvSpPr>
            <p:cNvPr id="28" name="矩形 27"/>
            <p:cNvSpPr/>
            <p:nvPr/>
          </p:nvSpPr>
          <p:spPr>
            <a:xfrm rot="2299722">
              <a:off x="2398017" y="2249463"/>
              <a:ext cx="7594747" cy="7594746"/>
            </a:xfrm>
            <a:prstGeom prst="rect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22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76600" y="3904633"/>
              <a:ext cx="47244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03</a:t>
              </a:r>
              <a:endParaRPr lang="zh-CN" altLang="en-US" sz="28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2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4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4" grpId="0"/>
          <p:bldP spid="8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/>
          <p:nvPr/>
        </p:nvSpPr>
        <p:spPr>
          <a:xfrm>
            <a:off x="1276752" y="525776"/>
            <a:ext cx="10572332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项目设计 </a:t>
            </a:r>
            <a:r>
              <a:rPr lang="en-US" altLang="zh-CN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Project Design</a:t>
            </a:r>
          </a:p>
        </p:txBody>
      </p:sp>
      <p:sp>
        <p:nvSpPr>
          <p:cNvPr id="5" name="Rectangle 14"/>
          <p:cNvSpPr/>
          <p:nvPr/>
        </p:nvSpPr>
        <p:spPr>
          <a:xfrm>
            <a:off x="1276753" y="1480087"/>
            <a:ext cx="987892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为了项目的实现，我们一共设计了二十余个函数。主要函数的分工如下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：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663355" y="9754933"/>
            <a:ext cx="9437788" cy="2074604"/>
            <a:chOff x="11849084" y="2743200"/>
            <a:chExt cx="9437788" cy="2074604"/>
          </a:xfrm>
        </p:grpSpPr>
        <p:grpSp>
          <p:nvGrpSpPr>
            <p:cNvPr id="3" name="组合 2"/>
            <p:cNvGrpSpPr/>
            <p:nvPr/>
          </p:nvGrpSpPr>
          <p:grpSpPr>
            <a:xfrm>
              <a:off x="11849084" y="2743200"/>
              <a:ext cx="2023354" cy="2023354"/>
              <a:chOff x="11849084" y="2743200"/>
              <a:chExt cx="2023354" cy="2023354"/>
            </a:xfrm>
          </p:grpSpPr>
          <p:sp>
            <p:nvSpPr>
              <p:cNvPr id="7" name="Oval 3"/>
              <p:cNvSpPr/>
              <p:nvPr/>
            </p:nvSpPr>
            <p:spPr>
              <a:xfrm>
                <a:off x="11956089" y="2850205"/>
                <a:ext cx="1809345" cy="1809345"/>
              </a:xfrm>
              <a:prstGeom prst="ellipse">
                <a:avLst/>
              </a:prstGeom>
              <a:solidFill>
                <a:schemeClr val="bg2">
                  <a:lumMod val="90000"/>
                  <a:alpha val="30000"/>
                </a:schemeClr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4"/>
              <p:cNvSpPr/>
              <p:nvPr/>
            </p:nvSpPr>
            <p:spPr>
              <a:xfrm>
                <a:off x="11849084" y="2743200"/>
                <a:ext cx="2023354" cy="2023354"/>
              </a:xfrm>
              <a:prstGeom prst="ellipse">
                <a:avLst/>
              </a:pr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Shape 2412"/>
              <p:cNvSpPr/>
              <p:nvPr/>
            </p:nvSpPr>
            <p:spPr>
              <a:xfrm>
                <a:off x="12612212" y="3506341"/>
                <a:ext cx="497097" cy="497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8836"/>
                    </a:moveTo>
                    <a:lnTo>
                      <a:pt x="982" y="8836"/>
                    </a:lnTo>
                    <a:lnTo>
                      <a:pt x="982" y="6873"/>
                    </a:lnTo>
                    <a:lnTo>
                      <a:pt x="20618" y="6873"/>
                    </a:lnTo>
                    <a:cubicBezTo>
                      <a:pt x="20618" y="6873"/>
                      <a:pt x="20618" y="8836"/>
                      <a:pt x="20618" y="8836"/>
                    </a:cubicBezTo>
                    <a:close/>
                    <a:moveTo>
                      <a:pt x="18655" y="20618"/>
                    </a:moveTo>
                    <a:lnTo>
                      <a:pt x="2945" y="20618"/>
                    </a:lnTo>
                    <a:lnTo>
                      <a:pt x="2945" y="9818"/>
                    </a:lnTo>
                    <a:lnTo>
                      <a:pt x="18655" y="9818"/>
                    </a:lnTo>
                    <a:cubicBezTo>
                      <a:pt x="18655" y="9818"/>
                      <a:pt x="18655" y="20618"/>
                      <a:pt x="18655" y="20618"/>
                    </a:cubicBezTo>
                    <a:close/>
                    <a:moveTo>
                      <a:pt x="3927" y="982"/>
                    </a:moveTo>
                    <a:lnTo>
                      <a:pt x="11782" y="982"/>
                    </a:lnTo>
                    <a:lnTo>
                      <a:pt x="11782" y="3436"/>
                    </a:lnTo>
                    <a:cubicBezTo>
                      <a:pt x="11782" y="3708"/>
                      <a:pt x="12002" y="3927"/>
                      <a:pt x="12273" y="3927"/>
                    </a:cubicBezTo>
                    <a:lnTo>
                      <a:pt x="14727" y="3927"/>
                    </a:lnTo>
                    <a:lnTo>
                      <a:pt x="14727" y="5891"/>
                    </a:lnTo>
                    <a:lnTo>
                      <a:pt x="3927" y="5891"/>
                    </a:lnTo>
                    <a:cubicBezTo>
                      <a:pt x="3927" y="5891"/>
                      <a:pt x="3927" y="982"/>
                      <a:pt x="3927" y="982"/>
                    </a:cubicBezTo>
                    <a:close/>
                    <a:moveTo>
                      <a:pt x="12764" y="1473"/>
                    </a:moveTo>
                    <a:lnTo>
                      <a:pt x="14236" y="2945"/>
                    </a:lnTo>
                    <a:lnTo>
                      <a:pt x="12764" y="2945"/>
                    </a:lnTo>
                    <a:cubicBezTo>
                      <a:pt x="12764" y="2945"/>
                      <a:pt x="12764" y="1473"/>
                      <a:pt x="12764" y="1473"/>
                    </a:cubicBezTo>
                    <a:close/>
                    <a:moveTo>
                      <a:pt x="17673" y="1964"/>
                    </a:moveTo>
                    <a:lnTo>
                      <a:pt x="17673" y="5891"/>
                    </a:lnTo>
                    <a:lnTo>
                      <a:pt x="15709" y="5891"/>
                    </a:lnTo>
                    <a:lnTo>
                      <a:pt x="15709" y="2945"/>
                    </a:lnTo>
                    <a:lnTo>
                      <a:pt x="14727" y="1964"/>
                    </a:lnTo>
                    <a:cubicBezTo>
                      <a:pt x="14727" y="1964"/>
                      <a:pt x="17673" y="1964"/>
                      <a:pt x="17673" y="1964"/>
                    </a:cubicBezTo>
                    <a:close/>
                    <a:moveTo>
                      <a:pt x="20618" y="5891"/>
                    </a:moveTo>
                    <a:lnTo>
                      <a:pt x="18655" y="5891"/>
                    </a:lnTo>
                    <a:lnTo>
                      <a:pt x="18655" y="1964"/>
                    </a:lnTo>
                    <a:cubicBezTo>
                      <a:pt x="18655" y="1422"/>
                      <a:pt x="18215" y="982"/>
                      <a:pt x="17673" y="982"/>
                    </a:cubicBezTo>
                    <a:lnTo>
                      <a:pt x="13745" y="982"/>
                    </a:lnTo>
                    <a:lnTo>
                      <a:pt x="12764" y="0"/>
                    </a:lnTo>
                    <a:lnTo>
                      <a:pt x="3927" y="0"/>
                    </a:lnTo>
                    <a:cubicBezTo>
                      <a:pt x="3385" y="0"/>
                      <a:pt x="2945" y="440"/>
                      <a:pt x="2945" y="982"/>
                    </a:cubicBezTo>
                    <a:lnTo>
                      <a:pt x="2945" y="5891"/>
                    </a:lnTo>
                    <a:lnTo>
                      <a:pt x="982" y="5891"/>
                    </a:lnTo>
                    <a:cubicBezTo>
                      <a:pt x="440" y="5891"/>
                      <a:pt x="0" y="6331"/>
                      <a:pt x="0" y="6873"/>
                    </a:cubicBezTo>
                    <a:lnTo>
                      <a:pt x="0" y="8836"/>
                    </a:lnTo>
                    <a:cubicBezTo>
                      <a:pt x="0" y="9379"/>
                      <a:pt x="440" y="9818"/>
                      <a:pt x="982" y="9818"/>
                    </a:cubicBezTo>
                    <a:lnTo>
                      <a:pt x="1964" y="9818"/>
                    </a:lnTo>
                    <a:lnTo>
                      <a:pt x="1964" y="20618"/>
                    </a:lnTo>
                    <a:cubicBezTo>
                      <a:pt x="1964" y="21160"/>
                      <a:pt x="2403" y="21600"/>
                      <a:pt x="2945" y="21600"/>
                    </a:cubicBezTo>
                    <a:lnTo>
                      <a:pt x="18655" y="21600"/>
                    </a:lnTo>
                    <a:cubicBezTo>
                      <a:pt x="19197" y="21600"/>
                      <a:pt x="19636" y="21160"/>
                      <a:pt x="19636" y="20618"/>
                    </a:cubicBezTo>
                    <a:lnTo>
                      <a:pt x="19636" y="9818"/>
                    </a:lnTo>
                    <a:lnTo>
                      <a:pt x="20618" y="9818"/>
                    </a:lnTo>
                    <a:cubicBezTo>
                      <a:pt x="21160" y="9818"/>
                      <a:pt x="21600" y="9379"/>
                      <a:pt x="21600" y="8836"/>
                    </a:cubicBezTo>
                    <a:lnTo>
                      <a:pt x="21600" y="6873"/>
                    </a:lnTo>
                    <a:cubicBezTo>
                      <a:pt x="21600" y="6331"/>
                      <a:pt x="21160" y="5891"/>
                      <a:pt x="20618" y="5891"/>
                    </a:cubicBezTo>
                    <a:moveTo>
                      <a:pt x="7855" y="12763"/>
                    </a:moveTo>
                    <a:lnTo>
                      <a:pt x="13745" y="12763"/>
                    </a:lnTo>
                    <a:lnTo>
                      <a:pt x="13745" y="13745"/>
                    </a:lnTo>
                    <a:lnTo>
                      <a:pt x="7855" y="13745"/>
                    </a:lnTo>
                    <a:cubicBezTo>
                      <a:pt x="7855" y="13745"/>
                      <a:pt x="7855" y="12763"/>
                      <a:pt x="7855" y="12763"/>
                    </a:cubicBezTo>
                    <a:close/>
                    <a:moveTo>
                      <a:pt x="7855" y="14727"/>
                    </a:moveTo>
                    <a:lnTo>
                      <a:pt x="13745" y="14727"/>
                    </a:lnTo>
                    <a:cubicBezTo>
                      <a:pt x="14287" y="14727"/>
                      <a:pt x="14727" y="14287"/>
                      <a:pt x="14727" y="13745"/>
                    </a:cubicBezTo>
                    <a:lnTo>
                      <a:pt x="14727" y="12763"/>
                    </a:lnTo>
                    <a:cubicBezTo>
                      <a:pt x="14727" y="12221"/>
                      <a:pt x="14287" y="11782"/>
                      <a:pt x="13745" y="11782"/>
                    </a:cubicBezTo>
                    <a:lnTo>
                      <a:pt x="7855" y="11782"/>
                    </a:lnTo>
                    <a:cubicBezTo>
                      <a:pt x="7313" y="11782"/>
                      <a:pt x="6873" y="12221"/>
                      <a:pt x="6873" y="12763"/>
                    </a:cubicBezTo>
                    <a:lnTo>
                      <a:pt x="6873" y="13745"/>
                    </a:lnTo>
                    <a:cubicBezTo>
                      <a:pt x="6873" y="14287"/>
                      <a:pt x="7313" y="14727"/>
                      <a:pt x="7855" y="14727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36576" tIns="36576" rIns="36576" bIns="36576" anchor="ctr"/>
              <a:lstStyle/>
              <a:p>
                <a:pPr algn="ctr" defTabSz="438901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3979443" y="2772995"/>
              <a:ext cx="7307429" cy="2044809"/>
              <a:chOff x="13979443" y="2468170"/>
              <a:chExt cx="7307429" cy="2044809"/>
            </a:xfrm>
          </p:grpSpPr>
          <p:sp>
            <p:nvSpPr>
              <p:cNvPr id="16" name="MH_Entry_1">
                <a:hlinkClick r:id="rId8" action="ppaction://hlinksldjump"/>
              </p:cNvPr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3979443" y="2468170"/>
                <a:ext cx="7307429" cy="1140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7200" tIns="0" rIns="0" bIns="0" anchor="ctr" anchorCtr="0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肖泊寒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3979444" y="3259302"/>
                <a:ext cx="7236504" cy="1253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负责插入和计时收费</a:t>
                </a:r>
                <a:endParaRPr lang="en-US" altLang="zh-CN" sz="2000" dirty="0">
                  <a:solidFill>
                    <a:srgbClr val="9595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void </a:t>
                </a:r>
                <a:r>
                  <a:rPr lang="en-US" altLang="zh-CN" sz="2000" dirty="0" err="1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Rental_fee</a:t>
                </a: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(void){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void insert(</a:t>
                </a:r>
                <a:r>
                  <a:rPr lang="en-US" altLang="zh-CN" sz="2000" dirty="0" err="1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truck_space</a:t>
                </a: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parking[], int number);</a:t>
                </a: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11592431" y="2552639"/>
            <a:ext cx="9437788" cy="2074052"/>
            <a:chOff x="11849084" y="5725833"/>
            <a:chExt cx="9437788" cy="2074052"/>
          </a:xfrm>
        </p:grpSpPr>
        <p:grpSp>
          <p:nvGrpSpPr>
            <p:cNvPr id="24" name="组合 23"/>
            <p:cNvGrpSpPr/>
            <p:nvPr/>
          </p:nvGrpSpPr>
          <p:grpSpPr>
            <a:xfrm>
              <a:off x="11849084" y="5725833"/>
              <a:ext cx="2023354" cy="2023354"/>
              <a:chOff x="11849084" y="5725833"/>
              <a:chExt cx="2023354" cy="2023354"/>
            </a:xfrm>
          </p:grpSpPr>
          <p:sp>
            <p:nvSpPr>
              <p:cNvPr id="9" name="Oval 6"/>
              <p:cNvSpPr/>
              <p:nvPr/>
            </p:nvSpPr>
            <p:spPr>
              <a:xfrm>
                <a:off x="11956089" y="5832838"/>
                <a:ext cx="1809345" cy="1809345"/>
              </a:xfrm>
              <a:prstGeom prst="ellipse">
                <a:avLst/>
              </a:prstGeom>
              <a:solidFill>
                <a:schemeClr val="bg2">
                  <a:lumMod val="90000"/>
                  <a:alpha val="30000"/>
                </a:schemeClr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7"/>
              <p:cNvSpPr/>
              <p:nvPr/>
            </p:nvSpPr>
            <p:spPr>
              <a:xfrm>
                <a:off x="11849084" y="5725833"/>
                <a:ext cx="2023354" cy="2023354"/>
              </a:xfrm>
              <a:prstGeom prst="ellipse">
                <a:avLst/>
              </a:pr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hape 2423"/>
              <p:cNvSpPr/>
              <p:nvPr/>
            </p:nvSpPr>
            <p:spPr>
              <a:xfrm>
                <a:off x="12612212" y="6488980"/>
                <a:ext cx="497097" cy="497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445" y="15886"/>
                    </a:moveTo>
                    <a:lnTo>
                      <a:pt x="10478" y="18984"/>
                    </a:lnTo>
                    <a:lnTo>
                      <a:pt x="7944" y="17126"/>
                    </a:lnTo>
                    <a:lnTo>
                      <a:pt x="7364" y="16700"/>
                    </a:lnTo>
                    <a:lnTo>
                      <a:pt x="6783" y="17126"/>
                    </a:lnTo>
                    <a:lnTo>
                      <a:pt x="4249" y="18984"/>
                    </a:lnTo>
                    <a:lnTo>
                      <a:pt x="5283" y="15886"/>
                    </a:lnTo>
                    <a:lnTo>
                      <a:pt x="5505" y="15220"/>
                    </a:lnTo>
                    <a:lnTo>
                      <a:pt x="4946" y="14794"/>
                    </a:lnTo>
                    <a:lnTo>
                      <a:pt x="2908" y="13240"/>
                    </a:lnTo>
                    <a:lnTo>
                      <a:pt x="6037" y="13240"/>
                    </a:lnTo>
                    <a:lnTo>
                      <a:pt x="6275" y="12602"/>
                    </a:lnTo>
                    <a:lnTo>
                      <a:pt x="7364" y="9683"/>
                    </a:lnTo>
                    <a:lnTo>
                      <a:pt x="8452" y="12602"/>
                    </a:lnTo>
                    <a:lnTo>
                      <a:pt x="8690" y="13240"/>
                    </a:lnTo>
                    <a:lnTo>
                      <a:pt x="11820" y="13240"/>
                    </a:lnTo>
                    <a:lnTo>
                      <a:pt x="9781" y="14794"/>
                    </a:lnTo>
                    <a:lnTo>
                      <a:pt x="9223" y="15220"/>
                    </a:lnTo>
                    <a:cubicBezTo>
                      <a:pt x="9223" y="15220"/>
                      <a:pt x="9445" y="15886"/>
                      <a:pt x="9445" y="15886"/>
                    </a:cubicBezTo>
                    <a:close/>
                    <a:moveTo>
                      <a:pt x="9372" y="12259"/>
                    </a:moveTo>
                    <a:lnTo>
                      <a:pt x="7364" y="6873"/>
                    </a:lnTo>
                    <a:lnTo>
                      <a:pt x="5355" y="12259"/>
                    </a:lnTo>
                    <a:lnTo>
                      <a:pt x="0" y="12259"/>
                    </a:lnTo>
                    <a:lnTo>
                      <a:pt x="4351" y="15575"/>
                    </a:lnTo>
                    <a:lnTo>
                      <a:pt x="2343" y="21600"/>
                    </a:lnTo>
                    <a:lnTo>
                      <a:pt x="7364" y="17918"/>
                    </a:lnTo>
                    <a:lnTo>
                      <a:pt x="12384" y="21600"/>
                    </a:lnTo>
                    <a:lnTo>
                      <a:pt x="10376" y="15575"/>
                    </a:lnTo>
                    <a:lnTo>
                      <a:pt x="14727" y="12259"/>
                    </a:lnTo>
                    <a:cubicBezTo>
                      <a:pt x="14727" y="12259"/>
                      <a:pt x="9372" y="12259"/>
                      <a:pt x="9372" y="12259"/>
                    </a:cubicBezTo>
                    <a:close/>
                    <a:moveTo>
                      <a:pt x="16781" y="7308"/>
                    </a:moveTo>
                    <a:lnTo>
                      <a:pt x="16200" y="6883"/>
                    </a:lnTo>
                    <a:lnTo>
                      <a:pt x="15619" y="7308"/>
                    </a:lnTo>
                    <a:lnTo>
                      <a:pt x="14426" y="8184"/>
                    </a:lnTo>
                    <a:lnTo>
                      <a:pt x="14922" y="6693"/>
                    </a:lnTo>
                    <a:lnTo>
                      <a:pt x="15143" y="6031"/>
                    </a:lnTo>
                    <a:lnTo>
                      <a:pt x="14590" y="5605"/>
                    </a:lnTo>
                    <a:lnTo>
                      <a:pt x="13682" y="4905"/>
                    </a:lnTo>
                    <a:lnTo>
                      <a:pt x="15408" y="4905"/>
                    </a:lnTo>
                    <a:lnTo>
                      <a:pt x="15647" y="4267"/>
                    </a:lnTo>
                    <a:lnTo>
                      <a:pt x="16200" y="2793"/>
                    </a:lnTo>
                    <a:lnTo>
                      <a:pt x="16754" y="4267"/>
                    </a:lnTo>
                    <a:lnTo>
                      <a:pt x="16992" y="4905"/>
                    </a:lnTo>
                    <a:lnTo>
                      <a:pt x="18718" y="4905"/>
                    </a:lnTo>
                    <a:lnTo>
                      <a:pt x="17810" y="5605"/>
                    </a:lnTo>
                    <a:lnTo>
                      <a:pt x="17257" y="6031"/>
                    </a:lnTo>
                    <a:lnTo>
                      <a:pt x="17478" y="6693"/>
                    </a:lnTo>
                    <a:lnTo>
                      <a:pt x="17975" y="8184"/>
                    </a:lnTo>
                    <a:cubicBezTo>
                      <a:pt x="17975" y="8184"/>
                      <a:pt x="16781" y="7308"/>
                      <a:pt x="16781" y="7308"/>
                    </a:cubicBezTo>
                    <a:close/>
                    <a:moveTo>
                      <a:pt x="21600" y="3922"/>
                    </a:moveTo>
                    <a:lnTo>
                      <a:pt x="17673" y="3922"/>
                    </a:lnTo>
                    <a:lnTo>
                      <a:pt x="16200" y="0"/>
                    </a:lnTo>
                    <a:lnTo>
                      <a:pt x="14727" y="3922"/>
                    </a:lnTo>
                    <a:lnTo>
                      <a:pt x="10800" y="3922"/>
                    </a:lnTo>
                    <a:lnTo>
                      <a:pt x="13991" y="6382"/>
                    </a:lnTo>
                    <a:lnTo>
                      <a:pt x="12518" y="10800"/>
                    </a:lnTo>
                    <a:lnTo>
                      <a:pt x="16200" y="8100"/>
                    </a:lnTo>
                    <a:lnTo>
                      <a:pt x="19882" y="10800"/>
                    </a:lnTo>
                    <a:lnTo>
                      <a:pt x="18409" y="6382"/>
                    </a:lnTo>
                    <a:cubicBezTo>
                      <a:pt x="18409" y="6382"/>
                      <a:pt x="21600" y="3922"/>
                      <a:pt x="21600" y="392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36576" tIns="36576" rIns="36576" bIns="36576" anchor="ctr"/>
              <a:lstStyle/>
              <a:p>
                <a:pPr algn="ctr" defTabSz="438901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3979443" y="5755076"/>
              <a:ext cx="7307429" cy="2044809"/>
              <a:chOff x="13979443" y="5348520"/>
              <a:chExt cx="7307429" cy="2044809"/>
            </a:xfrm>
          </p:grpSpPr>
          <p:sp>
            <p:nvSpPr>
              <p:cNvPr id="18" name="MH_Entry_1">
                <a:hlinkClick r:id="rId8" action="ppaction://hlinksldjump"/>
              </p:cNvPr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3979443" y="5348520"/>
                <a:ext cx="7307429" cy="1140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7200" tIns="0" rIns="0" bIns="0" anchor="ctr" anchorCtr="0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陈霆润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3979444" y="6139652"/>
                <a:ext cx="7236504" cy="1253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负责头文件、函数分配和管理者登录</a:t>
                </a:r>
                <a:endParaRPr lang="en-US" altLang="zh-CN" sz="2000" dirty="0">
                  <a:solidFill>
                    <a:srgbClr val="9595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typedef struct</a:t>
                </a:r>
              </a:p>
              <a:p>
                <a:pPr>
                  <a:lnSpc>
                    <a:spcPct val="130000"/>
                  </a:lnSpc>
                </a:pPr>
                <a:r>
                  <a:rPr lang="nl-NL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void manager_log_in(void); </a:t>
                </a:r>
                <a:endParaRPr lang="en-US" altLang="zh-CN" sz="2000" dirty="0">
                  <a:solidFill>
                    <a:srgbClr val="9595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950334" y="2522844"/>
            <a:ext cx="9437788" cy="2074604"/>
            <a:chOff x="11849084" y="8707362"/>
            <a:chExt cx="9437788" cy="2074604"/>
          </a:xfrm>
        </p:grpSpPr>
        <p:grpSp>
          <p:nvGrpSpPr>
            <p:cNvPr id="25" name="组合 24"/>
            <p:cNvGrpSpPr/>
            <p:nvPr/>
          </p:nvGrpSpPr>
          <p:grpSpPr>
            <a:xfrm>
              <a:off x="11849084" y="8707362"/>
              <a:ext cx="2023354" cy="2023354"/>
              <a:chOff x="11849084" y="8707362"/>
              <a:chExt cx="2023354" cy="2023354"/>
            </a:xfrm>
          </p:grpSpPr>
          <p:sp>
            <p:nvSpPr>
              <p:cNvPr id="11" name="Oval 8"/>
              <p:cNvSpPr/>
              <p:nvPr/>
            </p:nvSpPr>
            <p:spPr>
              <a:xfrm>
                <a:off x="11956089" y="8814367"/>
                <a:ext cx="1809345" cy="1809345"/>
              </a:xfrm>
              <a:prstGeom prst="ellipse">
                <a:avLst/>
              </a:prstGeom>
              <a:solidFill>
                <a:schemeClr val="bg2">
                  <a:lumMod val="90000"/>
                  <a:alpha val="30000"/>
                </a:schemeClr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9"/>
              <p:cNvSpPr/>
              <p:nvPr/>
            </p:nvSpPr>
            <p:spPr>
              <a:xfrm>
                <a:off x="11849084" y="8707362"/>
                <a:ext cx="2023354" cy="2023354"/>
              </a:xfrm>
              <a:prstGeom prst="ellipse">
                <a:avLst/>
              </a:pr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Shape 2405"/>
              <p:cNvSpPr/>
              <p:nvPr/>
            </p:nvSpPr>
            <p:spPr>
              <a:xfrm>
                <a:off x="12612212" y="9470509"/>
                <a:ext cx="497097" cy="497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19636"/>
                    </a:moveTo>
                    <a:cubicBezTo>
                      <a:pt x="20618" y="20179"/>
                      <a:pt x="20178" y="20619"/>
                      <a:pt x="19636" y="20619"/>
                    </a:cubicBezTo>
                    <a:lnTo>
                      <a:pt x="1964" y="20619"/>
                    </a:lnTo>
                    <a:cubicBezTo>
                      <a:pt x="1421" y="20619"/>
                      <a:pt x="982" y="20179"/>
                      <a:pt x="982" y="19636"/>
                    </a:cubicBezTo>
                    <a:lnTo>
                      <a:pt x="982" y="1964"/>
                    </a:lnTo>
                    <a:cubicBezTo>
                      <a:pt x="982" y="1422"/>
                      <a:pt x="1421" y="982"/>
                      <a:pt x="1964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cubicBezTo>
                      <a:pt x="20618" y="1964"/>
                      <a:pt x="20618" y="19636"/>
                      <a:pt x="20618" y="19636"/>
                    </a:cubicBezTo>
                    <a:close/>
                    <a:moveTo>
                      <a:pt x="19636" y="0"/>
                    </a:moveTo>
                    <a:lnTo>
                      <a:pt x="1964" y="0"/>
                    </a:lnTo>
                    <a:cubicBezTo>
                      <a:pt x="879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4294" y="17673"/>
                    </a:moveTo>
                    <a:lnTo>
                      <a:pt x="8376" y="10732"/>
                    </a:lnTo>
                    <a:lnTo>
                      <a:pt x="10838" y="14425"/>
                    </a:lnTo>
                    <a:cubicBezTo>
                      <a:pt x="10862" y="14484"/>
                      <a:pt x="10898" y="14536"/>
                      <a:pt x="10942" y="14581"/>
                    </a:cubicBezTo>
                    <a:lnTo>
                      <a:pt x="10944" y="14583"/>
                    </a:lnTo>
                    <a:cubicBezTo>
                      <a:pt x="11033" y="14673"/>
                      <a:pt x="11155" y="14727"/>
                      <a:pt x="11291" y="14727"/>
                    </a:cubicBezTo>
                    <a:cubicBezTo>
                      <a:pt x="11427" y="14727"/>
                      <a:pt x="11549" y="14673"/>
                      <a:pt x="11638" y="14583"/>
                    </a:cubicBezTo>
                    <a:lnTo>
                      <a:pt x="13686" y="12536"/>
                    </a:lnTo>
                    <a:lnTo>
                      <a:pt x="17242" y="17673"/>
                    </a:lnTo>
                    <a:cubicBezTo>
                      <a:pt x="17242" y="17673"/>
                      <a:pt x="4294" y="17673"/>
                      <a:pt x="4294" y="17673"/>
                    </a:cubicBezTo>
                    <a:close/>
                    <a:moveTo>
                      <a:pt x="18620" y="17982"/>
                    </a:moveTo>
                    <a:lnTo>
                      <a:pt x="18617" y="17978"/>
                    </a:lnTo>
                    <a:cubicBezTo>
                      <a:pt x="18590" y="17913"/>
                      <a:pt x="18551" y="17858"/>
                      <a:pt x="18501" y="17810"/>
                    </a:cubicBezTo>
                    <a:lnTo>
                      <a:pt x="14201" y="11600"/>
                    </a:lnTo>
                    <a:lnTo>
                      <a:pt x="14200" y="11601"/>
                    </a:lnTo>
                    <a:cubicBezTo>
                      <a:pt x="14127" y="11420"/>
                      <a:pt x="13952" y="11291"/>
                      <a:pt x="13745" y="11291"/>
                    </a:cubicBezTo>
                    <a:cubicBezTo>
                      <a:pt x="13610" y="11291"/>
                      <a:pt x="13488" y="11346"/>
                      <a:pt x="13398" y="11435"/>
                    </a:cubicBezTo>
                    <a:lnTo>
                      <a:pt x="11360" y="13473"/>
                    </a:lnTo>
                    <a:lnTo>
                      <a:pt x="8798" y="9630"/>
                    </a:lnTo>
                    <a:cubicBezTo>
                      <a:pt x="8724" y="9453"/>
                      <a:pt x="8550" y="9327"/>
                      <a:pt x="8345" y="9327"/>
                    </a:cubicBezTo>
                    <a:cubicBezTo>
                      <a:pt x="8175" y="9327"/>
                      <a:pt x="8033" y="9420"/>
                      <a:pt x="7945" y="9551"/>
                    </a:cubicBezTo>
                    <a:lnTo>
                      <a:pt x="7937" y="9546"/>
                    </a:lnTo>
                    <a:lnTo>
                      <a:pt x="3028" y="17891"/>
                    </a:lnTo>
                    <a:lnTo>
                      <a:pt x="3036" y="17897"/>
                    </a:lnTo>
                    <a:cubicBezTo>
                      <a:pt x="2983" y="17974"/>
                      <a:pt x="2945" y="18063"/>
                      <a:pt x="2945" y="18164"/>
                    </a:cubicBezTo>
                    <a:cubicBezTo>
                      <a:pt x="2945" y="18435"/>
                      <a:pt x="3165" y="18655"/>
                      <a:pt x="3436" y="18655"/>
                    </a:cubicBezTo>
                    <a:lnTo>
                      <a:pt x="18164" y="18655"/>
                    </a:lnTo>
                    <a:cubicBezTo>
                      <a:pt x="18435" y="18655"/>
                      <a:pt x="18655" y="18435"/>
                      <a:pt x="18655" y="18164"/>
                    </a:cubicBezTo>
                    <a:cubicBezTo>
                      <a:pt x="18655" y="18099"/>
                      <a:pt x="18640" y="18039"/>
                      <a:pt x="18618" y="17983"/>
                    </a:cubicBezTo>
                    <a:cubicBezTo>
                      <a:pt x="18618" y="17983"/>
                      <a:pt x="18620" y="17982"/>
                      <a:pt x="18620" y="17982"/>
                    </a:cubicBezTo>
                    <a:close/>
                    <a:moveTo>
                      <a:pt x="5400" y="3927"/>
                    </a:moveTo>
                    <a:cubicBezTo>
                      <a:pt x="6213" y="3927"/>
                      <a:pt x="6873" y="4587"/>
                      <a:pt x="6873" y="5400"/>
                    </a:cubicBezTo>
                    <a:cubicBezTo>
                      <a:pt x="6873" y="6214"/>
                      <a:pt x="6213" y="6873"/>
                      <a:pt x="5400" y="6873"/>
                    </a:cubicBezTo>
                    <a:cubicBezTo>
                      <a:pt x="4587" y="6873"/>
                      <a:pt x="3927" y="6214"/>
                      <a:pt x="3927" y="5400"/>
                    </a:cubicBezTo>
                    <a:cubicBezTo>
                      <a:pt x="3927" y="4587"/>
                      <a:pt x="4587" y="3927"/>
                      <a:pt x="5400" y="3927"/>
                    </a:cubicBezTo>
                    <a:moveTo>
                      <a:pt x="5400" y="7855"/>
                    </a:moveTo>
                    <a:cubicBezTo>
                      <a:pt x="6756" y="7855"/>
                      <a:pt x="7855" y="6756"/>
                      <a:pt x="7855" y="5400"/>
                    </a:cubicBezTo>
                    <a:cubicBezTo>
                      <a:pt x="7855" y="4045"/>
                      <a:pt x="6756" y="2945"/>
                      <a:pt x="5400" y="2945"/>
                    </a:cubicBezTo>
                    <a:cubicBezTo>
                      <a:pt x="4044" y="2945"/>
                      <a:pt x="2945" y="4045"/>
                      <a:pt x="2945" y="5400"/>
                    </a:cubicBezTo>
                    <a:cubicBezTo>
                      <a:pt x="2945" y="6756"/>
                      <a:pt x="4044" y="7855"/>
                      <a:pt x="5400" y="785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36576" tIns="36576" rIns="36576" bIns="36576" anchor="ctr"/>
              <a:lstStyle/>
              <a:p>
                <a:pPr algn="ctr" defTabSz="438901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3979443" y="8737157"/>
              <a:ext cx="7307429" cy="2044809"/>
              <a:chOff x="13979443" y="8628714"/>
              <a:chExt cx="7307429" cy="2044809"/>
            </a:xfrm>
          </p:grpSpPr>
          <p:sp>
            <p:nvSpPr>
              <p:cNvPr id="20" name="MH_Entry_1">
                <a:hlinkClick r:id="rId8" action="ppaction://hlinksldjump"/>
              </p:cNvPr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3979443" y="8628714"/>
                <a:ext cx="7307429" cy="1140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7200" tIns="0" rIns="0" bIns="0" anchor="ctr" anchorCtr="0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欧坤楠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979444" y="9419846"/>
                <a:ext cx="7236504" cy="1253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负责确定主题、编写主程序和初始化车位平面图</a:t>
                </a:r>
                <a:endParaRPr lang="en-US" altLang="zh-CN" sz="2000" dirty="0">
                  <a:solidFill>
                    <a:srgbClr val="9595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 main()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void </a:t>
                </a:r>
                <a:r>
                  <a:rPr lang="en-US" altLang="zh-CN" sz="2000" dirty="0" err="1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initialize_location</a:t>
                </a: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(char a[N][N])</a:t>
                </a: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0DAFA39-0707-4058-8CE9-72F4F997EA51}"/>
              </a:ext>
            </a:extLst>
          </p:cNvPr>
          <p:cNvGrpSpPr/>
          <p:nvPr/>
        </p:nvGrpSpPr>
        <p:grpSpPr>
          <a:xfrm>
            <a:off x="11690433" y="5936135"/>
            <a:ext cx="9437788" cy="2074604"/>
            <a:chOff x="11849084" y="8707362"/>
            <a:chExt cx="9437788" cy="207460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91EDC99-8C71-4FBA-9371-90E2DDC4815D}"/>
                </a:ext>
              </a:extLst>
            </p:cNvPr>
            <p:cNvGrpSpPr/>
            <p:nvPr/>
          </p:nvGrpSpPr>
          <p:grpSpPr>
            <a:xfrm>
              <a:off x="11849084" y="8707362"/>
              <a:ext cx="2023354" cy="2023354"/>
              <a:chOff x="11849084" y="8707362"/>
              <a:chExt cx="2023354" cy="2023354"/>
            </a:xfrm>
          </p:grpSpPr>
          <p:sp>
            <p:nvSpPr>
              <p:cNvPr id="36" name="Oval 8">
                <a:extLst>
                  <a:ext uri="{FF2B5EF4-FFF2-40B4-BE49-F238E27FC236}">
                    <a16:creationId xmlns:a16="http://schemas.microsoft.com/office/drawing/2014/main" id="{9E0560CB-3F7B-4C70-9506-8C027F224C39}"/>
                  </a:ext>
                </a:extLst>
              </p:cNvPr>
              <p:cNvSpPr/>
              <p:nvPr/>
            </p:nvSpPr>
            <p:spPr>
              <a:xfrm>
                <a:off x="11956089" y="8814367"/>
                <a:ext cx="1809345" cy="1809345"/>
              </a:xfrm>
              <a:prstGeom prst="ellipse">
                <a:avLst/>
              </a:prstGeom>
              <a:solidFill>
                <a:schemeClr val="bg2">
                  <a:lumMod val="90000"/>
                  <a:alpha val="30000"/>
                </a:schemeClr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9">
                <a:extLst>
                  <a:ext uri="{FF2B5EF4-FFF2-40B4-BE49-F238E27FC236}">
                    <a16:creationId xmlns:a16="http://schemas.microsoft.com/office/drawing/2014/main" id="{F74294C7-F8C3-42F6-86C6-DB0686BEC350}"/>
                  </a:ext>
                </a:extLst>
              </p:cNvPr>
              <p:cNvSpPr/>
              <p:nvPr/>
            </p:nvSpPr>
            <p:spPr>
              <a:xfrm>
                <a:off x="11849084" y="8707362"/>
                <a:ext cx="2023354" cy="2023354"/>
              </a:xfrm>
              <a:prstGeom prst="ellipse">
                <a:avLst/>
              </a:pr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hape 2405">
                <a:extLst>
                  <a:ext uri="{FF2B5EF4-FFF2-40B4-BE49-F238E27FC236}">
                    <a16:creationId xmlns:a16="http://schemas.microsoft.com/office/drawing/2014/main" id="{CF1545C5-3CE6-43B9-86AE-502459D450D6}"/>
                  </a:ext>
                </a:extLst>
              </p:cNvPr>
              <p:cNvSpPr/>
              <p:nvPr/>
            </p:nvSpPr>
            <p:spPr>
              <a:xfrm>
                <a:off x="12612212" y="9470509"/>
                <a:ext cx="497097" cy="497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19636"/>
                    </a:moveTo>
                    <a:cubicBezTo>
                      <a:pt x="20618" y="20179"/>
                      <a:pt x="20178" y="20619"/>
                      <a:pt x="19636" y="20619"/>
                    </a:cubicBezTo>
                    <a:lnTo>
                      <a:pt x="1964" y="20619"/>
                    </a:lnTo>
                    <a:cubicBezTo>
                      <a:pt x="1421" y="20619"/>
                      <a:pt x="982" y="20179"/>
                      <a:pt x="982" y="19636"/>
                    </a:cubicBezTo>
                    <a:lnTo>
                      <a:pt x="982" y="1964"/>
                    </a:lnTo>
                    <a:cubicBezTo>
                      <a:pt x="982" y="1422"/>
                      <a:pt x="1421" y="982"/>
                      <a:pt x="1964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cubicBezTo>
                      <a:pt x="20618" y="1964"/>
                      <a:pt x="20618" y="19636"/>
                      <a:pt x="20618" y="19636"/>
                    </a:cubicBezTo>
                    <a:close/>
                    <a:moveTo>
                      <a:pt x="19636" y="0"/>
                    </a:moveTo>
                    <a:lnTo>
                      <a:pt x="1964" y="0"/>
                    </a:lnTo>
                    <a:cubicBezTo>
                      <a:pt x="879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4294" y="17673"/>
                    </a:moveTo>
                    <a:lnTo>
                      <a:pt x="8376" y="10732"/>
                    </a:lnTo>
                    <a:lnTo>
                      <a:pt x="10838" y="14425"/>
                    </a:lnTo>
                    <a:cubicBezTo>
                      <a:pt x="10862" y="14484"/>
                      <a:pt x="10898" y="14536"/>
                      <a:pt x="10942" y="14581"/>
                    </a:cubicBezTo>
                    <a:lnTo>
                      <a:pt x="10944" y="14583"/>
                    </a:lnTo>
                    <a:cubicBezTo>
                      <a:pt x="11033" y="14673"/>
                      <a:pt x="11155" y="14727"/>
                      <a:pt x="11291" y="14727"/>
                    </a:cubicBezTo>
                    <a:cubicBezTo>
                      <a:pt x="11427" y="14727"/>
                      <a:pt x="11549" y="14673"/>
                      <a:pt x="11638" y="14583"/>
                    </a:cubicBezTo>
                    <a:lnTo>
                      <a:pt x="13686" y="12536"/>
                    </a:lnTo>
                    <a:lnTo>
                      <a:pt x="17242" y="17673"/>
                    </a:lnTo>
                    <a:cubicBezTo>
                      <a:pt x="17242" y="17673"/>
                      <a:pt x="4294" y="17673"/>
                      <a:pt x="4294" y="17673"/>
                    </a:cubicBezTo>
                    <a:close/>
                    <a:moveTo>
                      <a:pt x="18620" y="17982"/>
                    </a:moveTo>
                    <a:lnTo>
                      <a:pt x="18617" y="17978"/>
                    </a:lnTo>
                    <a:cubicBezTo>
                      <a:pt x="18590" y="17913"/>
                      <a:pt x="18551" y="17858"/>
                      <a:pt x="18501" y="17810"/>
                    </a:cubicBezTo>
                    <a:lnTo>
                      <a:pt x="14201" y="11600"/>
                    </a:lnTo>
                    <a:lnTo>
                      <a:pt x="14200" y="11601"/>
                    </a:lnTo>
                    <a:cubicBezTo>
                      <a:pt x="14127" y="11420"/>
                      <a:pt x="13952" y="11291"/>
                      <a:pt x="13745" y="11291"/>
                    </a:cubicBezTo>
                    <a:cubicBezTo>
                      <a:pt x="13610" y="11291"/>
                      <a:pt x="13488" y="11346"/>
                      <a:pt x="13398" y="11435"/>
                    </a:cubicBezTo>
                    <a:lnTo>
                      <a:pt x="11360" y="13473"/>
                    </a:lnTo>
                    <a:lnTo>
                      <a:pt x="8798" y="9630"/>
                    </a:lnTo>
                    <a:cubicBezTo>
                      <a:pt x="8724" y="9453"/>
                      <a:pt x="8550" y="9327"/>
                      <a:pt x="8345" y="9327"/>
                    </a:cubicBezTo>
                    <a:cubicBezTo>
                      <a:pt x="8175" y="9327"/>
                      <a:pt x="8033" y="9420"/>
                      <a:pt x="7945" y="9551"/>
                    </a:cubicBezTo>
                    <a:lnTo>
                      <a:pt x="7937" y="9546"/>
                    </a:lnTo>
                    <a:lnTo>
                      <a:pt x="3028" y="17891"/>
                    </a:lnTo>
                    <a:lnTo>
                      <a:pt x="3036" y="17897"/>
                    </a:lnTo>
                    <a:cubicBezTo>
                      <a:pt x="2983" y="17974"/>
                      <a:pt x="2945" y="18063"/>
                      <a:pt x="2945" y="18164"/>
                    </a:cubicBezTo>
                    <a:cubicBezTo>
                      <a:pt x="2945" y="18435"/>
                      <a:pt x="3165" y="18655"/>
                      <a:pt x="3436" y="18655"/>
                    </a:cubicBezTo>
                    <a:lnTo>
                      <a:pt x="18164" y="18655"/>
                    </a:lnTo>
                    <a:cubicBezTo>
                      <a:pt x="18435" y="18655"/>
                      <a:pt x="18655" y="18435"/>
                      <a:pt x="18655" y="18164"/>
                    </a:cubicBezTo>
                    <a:cubicBezTo>
                      <a:pt x="18655" y="18099"/>
                      <a:pt x="18640" y="18039"/>
                      <a:pt x="18618" y="17983"/>
                    </a:cubicBezTo>
                    <a:cubicBezTo>
                      <a:pt x="18618" y="17983"/>
                      <a:pt x="18620" y="17982"/>
                      <a:pt x="18620" y="17982"/>
                    </a:cubicBezTo>
                    <a:close/>
                    <a:moveTo>
                      <a:pt x="5400" y="3927"/>
                    </a:moveTo>
                    <a:cubicBezTo>
                      <a:pt x="6213" y="3927"/>
                      <a:pt x="6873" y="4587"/>
                      <a:pt x="6873" y="5400"/>
                    </a:cubicBezTo>
                    <a:cubicBezTo>
                      <a:pt x="6873" y="6214"/>
                      <a:pt x="6213" y="6873"/>
                      <a:pt x="5400" y="6873"/>
                    </a:cubicBezTo>
                    <a:cubicBezTo>
                      <a:pt x="4587" y="6873"/>
                      <a:pt x="3927" y="6214"/>
                      <a:pt x="3927" y="5400"/>
                    </a:cubicBezTo>
                    <a:cubicBezTo>
                      <a:pt x="3927" y="4587"/>
                      <a:pt x="4587" y="3927"/>
                      <a:pt x="5400" y="3927"/>
                    </a:cubicBezTo>
                    <a:moveTo>
                      <a:pt x="5400" y="7855"/>
                    </a:moveTo>
                    <a:cubicBezTo>
                      <a:pt x="6756" y="7855"/>
                      <a:pt x="7855" y="6756"/>
                      <a:pt x="7855" y="5400"/>
                    </a:cubicBezTo>
                    <a:cubicBezTo>
                      <a:pt x="7855" y="4045"/>
                      <a:pt x="6756" y="2945"/>
                      <a:pt x="5400" y="2945"/>
                    </a:cubicBezTo>
                    <a:cubicBezTo>
                      <a:pt x="4044" y="2945"/>
                      <a:pt x="2945" y="4045"/>
                      <a:pt x="2945" y="5400"/>
                    </a:cubicBezTo>
                    <a:cubicBezTo>
                      <a:pt x="2945" y="6756"/>
                      <a:pt x="4044" y="7855"/>
                      <a:pt x="5400" y="785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36576" tIns="36576" rIns="36576" bIns="36576" anchor="ctr"/>
              <a:lstStyle/>
              <a:p>
                <a:pPr algn="ctr" defTabSz="438901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7742F11-1915-4EF5-B933-101DBA95AAF3}"/>
                </a:ext>
              </a:extLst>
            </p:cNvPr>
            <p:cNvGrpSpPr/>
            <p:nvPr/>
          </p:nvGrpSpPr>
          <p:grpSpPr>
            <a:xfrm>
              <a:off x="13979443" y="8737157"/>
              <a:ext cx="7307429" cy="2044809"/>
              <a:chOff x="13979443" y="8628714"/>
              <a:chExt cx="7307429" cy="2044809"/>
            </a:xfrm>
          </p:grpSpPr>
          <p:sp>
            <p:nvSpPr>
              <p:cNvPr id="34" name="MH_Entry_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A0E9B2F-FDBB-4D88-84D3-F9B9E0ED5DCD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3979443" y="8628714"/>
                <a:ext cx="7307429" cy="1140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7200" tIns="0" rIns="0" bIns="0" anchor="ctr" anchorCtr="0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李玮杰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2E7CF70-12E2-4A0E-9DC0-8BBEC99EADAF}"/>
                  </a:ext>
                </a:extLst>
              </p:cNvPr>
              <p:cNvSpPr/>
              <p:nvPr/>
            </p:nvSpPr>
            <p:spPr>
              <a:xfrm>
                <a:off x="13979444" y="9419846"/>
                <a:ext cx="7236504" cy="1253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负责查询所有车主信息、车主门禁信息和熬夜肝</a:t>
                </a: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void </a:t>
                </a:r>
                <a:r>
                  <a:rPr lang="en-US" altLang="zh-CN" sz="2000" dirty="0" err="1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print_all</a:t>
                </a: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 err="1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truck_space</a:t>
                </a: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parking[])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void </a:t>
                </a:r>
                <a:r>
                  <a:rPr lang="en-US" altLang="zh-CN" sz="2000" dirty="0" err="1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print_one_parking_info</a:t>
                </a: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(){</a:t>
                </a: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7F2BA31-1757-48CC-A5DB-141F39BCDCCC}"/>
              </a:ext>
            </a:extLst>
          </p:cNvPr>
          <p:cNvGrpSpPr/>
          <p:nvPr/>
        </p:nvGrpSpPr>
        <p:grpSpPr>
          <a:xfrm>
            <a:off x="950334" y="5869794"/>
            <a:ext cx="9366864" cy="2474161"/>
            <a:chOff x="11849084" y="5725833"/>
            <a:chExt cx="9366864" cy="2474161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FC2C7BC-76BC-4B62-8F29-48B532910172}"/>
                </a:ext>
              </a:extLst>
            </p:cNvPr>
            <p:cNvGrpSpPr/>
            <p:nvPr/>
          </p:nvGrpSpPr>
          <p:grpSpPr>
            <a:xfrm>
              <a:off x="11849084" y="5725833"/>
              <a:ext cx="2023354" cy="2023354"/>
              <a:chOff x="11849084" y="5725833"/>
              <a:chExt cx="2023354" cy="2023354"/>
            </a:xfrm>
          </p:grpSpPr>
          <p:sp>
            <p:nvSpPr>
              <p:cNvPr id="44" name="Oval 6">
                <a:extLst>
                  <a:ext uri="{FF2B5EF4-FFF2-40B4-BE49-F238E27FC236}">
                    <a16:creationId xmlns:a16="http://schemas.microsoft.com/office/drawing/2014/main" id="{9945A497-188C-4C42-AB49-6A7D9BFCAB06}"/>
                  </a:ext>
                </a:extLst>
              </p:cNvPr>
              <p:cNvSpPr/>
              <p:nvPr/>
            </p:nvSpPr>
            <p:spPr>
              <a:xfrm>
                <a:off x="11956089" y="5832838"/>
                <a:ext cx="1809345" cy="1809345"/>
              </a:xfrm>
              <a:prstGeom prst="ellipse">
                <a:avLst/>
              </a:prstGeom>
              <a:solidFill>
                <a:schemeClr val="bg2">
                  <a:lumMod val="90000"/>
                  <a:alpha val="30000"/>
                </a:schemeClr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7">
                <a:extLst>
                  <a:ext uri="{FF2B5EF4-FFF2-40B4-BE49-F238E27FC236}">
                    <a16:creationId xmlns:a16="http://schemas.microsoft.com/office/drawing/2014/main" id="{FB0DC0EB-E26F-4263-9A64-B2443C7C9BBB}"/>
                  </a:ext>
                </a:extLst>
              </p:cNvPr>
              <p:cNvSpPr/>
              <p:nvPr/>
            </p:nvSpPr>
            <p:spPr>
              <a:xfrm>
                <a:off x="11849084" y="5725833"/>
                <a:ext cx="2023354" cy="2023354"/>
              </a:xfrm>
              <a:prstGeom prst="ellipse">
                <a:avLst/>
              </a:pr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Shape 2423">
                <a:extLst>
                  <a:ext uri="{FF2B5EF4-FFF2-40B4-BE49-F238E27FC236}">
                    <a16:creationId xmlns:a16="http://schemas.microsoft.com/office/drawing/2014/main" id="{2865163C-A54B-493D-8D23-A75EFAAF64B8}"/>
                  </a:ext>
                </a:extLst>
              </p:cNvPr>
              <p:cNvSpPr/>
              <p:nvPr/>
            </p:nvSpPr>
            <p:spPr>
              <a:xfrm>
                <a:off x="12612212" y="6488980"/>
                <a:ext cx="497097" cy="497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445" y="15886"/>
                    </a:moveTo>
                    <a:lnTo>
                      <a:pt x="10478" y="18984"/>
                    </a:lnTo>
                    <a:lnTo>
                      <a:pt x="7944" y="17126"/>
                    </a:lnTo>
                    <a:lnTo>
                      <a:pt x="7364" y="16700"/>
                    </a:lnTo>
                    <a:lnTo>
                      <a:pt x="6783" y="17126"/>
                    </a:lnTo>
                    <a:lnTo>
                      <a:pt x="4249" y="18984"/>
                    </a:lnTo>
                    <a:lnTo>
                      <a:pt x="5283" y="15886"/>
                    </a:lnTo>
                    <a:lnTo>
                      <a:pt x="5505" y="15220"/>
                    </a:lnTo>
                    <a:lnTo>
                      <a:pt x="4946" y="14794"/>
                    </a:lnTo>
                    <a:lnTo>
                      <a:pt x="2908" y="13240"/>
                    </a:lnTo>
                    <a:lnTo>
                      <a:pt x="6037" y="13240"/>
                    </a:lnTo>
                    <a:lnTo>
                      <a:pt x="6275" y="12602"/>
                    </a:lnTo>
                    <a:lnTo>
                      <a:pt x="7364" y="9683"/>
                    </a:lnTo>
                    <a:lnTo>
                      <a:pt x="8452" y="12602"/>
                    </a:lnTo>
                    <a:lnTo>
                      <a:pt x="8690" y="13240"/>
                    </a:lnTo>
                    <a:lnTo>
                      <a:pt x="11820" y="13240"/>
                    </a:lnTo>
                    <a:lnTo>
                      <a:pt x="9781" y="14794"/>
                    </a:lnTo>
                    <a:lnTo>
                      <a:pt x="9223" y="15220"/>
                    </a:lnTo>
                    <a:cubicBezTo>
                      <a:pt x="9223" y="15220"/>
                      <a:pt x="9445" y="15886"/>
                      <a:pt x="9445" y="15886"/>
                    </a:cubicBezTo>
                    <a:close/>
                    <a:moveTo>
                      <a:pt x="9372" y="12259"/>
                    </a:moveTo>
                    <a:lnTo>
                      <a:pt x="7364" y="6873"/>
                    </a:lnTo>
                    <a:lnTo>
                      <a:pt x="5355" y="12259"/>
                    </a:lnTo>
                    <a:lnTo>
                      <a:pt x="0" y="12259"/>
                    </a:lnTo>
                    <a:lnTo>
                      <a:pt x="4351" y="15575"/>
                    </a:lnTo>
                    <a:lnTo>
                      <a:pt x="2343" y="21600"/>
                    </a:lnTo>
                    <a:lnTo>
                      <a:pt x="7364" y="17918"/>
                    </a:lnTo>
                    <a:lnTo>
                      <a:pt x="12384" y="21600"/>
                    </a:lnTo>
                    <a:lnTo>
                      <a:pt x="10376" y="15575"/>
                    </a:lnTo>
                    <a:lnTo>
                      <a:pt x="14727" y="12259"/>
                    </a:lnTo>
                    <a:cubicBezTo>
                      <a:pt x="14727" y="12259"/>
                      <a:pt x="9372" y="12259"/>
                      <a:pt x="9372" y="12259"/>
                    </a:cubicBezTo>
                    <a:close/>
                    <a:moveTo>
                      <a:pt x="16781" y="7308"/>
                    </a:moveTo>
                    <a:lnTo>
                      <a:pt x="16200" y="6883"/>
                    </a:lnTo>
                    <a:lnTo>
                      <a:pt x="15619" y="7308"/>
                    </a:lnTo>
                    <a:lnTo>
                      <a:pt x="14426" y="8184"/>
                    </a:lnTo>
                    <a:lnTo>
                      <a:pt x="14922" y="6693"/>
                    </a:lnTo>
                    <a:lnTo>
                      <a:pt x="15143" y="6031"/>
                    </a:lnTo>
                    <a:lnTo>
                      <a:pt x="14590" y="5605"/>
                    </a:lnTo>
                    <a:lnTo>
                      <a:pt x="13682" y="4905"/>
                    </a:lnTo>
                    <a:lnTo>
                      <a:pt x="15408" y="4905"/>
                    </a:lnTo>
                    <a:lnTo>
                      <a:pt x="15647" y="4267"/>
                    </a:lnTo>
                    <a:lnTo>
                      <a:pt x="16200" y="2793"/>
                    </a:lnTo>
                    <a:lnTo>
                      <a:pt x="16754" y="4267"/>
                    </a:lnTo>
                    <a:lnTo>
                      <a:pt x="16992" y="4905"/>
                    </a:lnTo>
                    <a:lnTo>
                      <a:pt x="18718" y="4905"/>
                    </a:lnTo>
                    <a:lnTo>
                      <a:pt x="17810" y="5605"/>
                    </a:lnTo>
                    <a:lnTo>
                      <a:pt x="17257" y="6031"/>
                    </a:lnTo>
                    <a:lnTo>
                      <a:pt x="17478" y="6693"/>
                    </a:lnTo>
                    <a:lnTo>
                      <a:pt x="17975" y="8184"/>
                    </a:lnTo>
                    <a:cubicBezTo>
                      <a:pt x="17975" y="8184"/>
                      <a:pt x="16781" y="7308"/>
                      <a:pt x="16781" y="7308"/>
                    </a:cubicBezTo>
                    <a:close/>
                    <a:moveTo>
                      <a:pt x="21600" y="3922"/>
                    </a:moveTo>
                    <a:lnTo>
                      <a:pt x="17673" y="3922"/>
                    </a:lnTo>
                    <a:lnTo>
                      <a:pt x="16200" y="0"/>
                    </a:lnTo>
                    <a:lnTo>
                      <a:pt x="14727" y="3922"/>
                    </a:lnTo>
                    <a:lnTo>
                      <a:pt x="10800" y="3922"/>
                    </a:lnTo>
                    <a:lnTo>
                      <a:pt x="13991" y="6382"/>
                    </a:lnTo>
                    <a:lnTo>
                      <a:pt x="12518" y="10800"/>
                    </a:lnTo>
                    <a:lnTo>
                      <a:pt x="16200" y="8100"/>
                    </a:lnTo>
                    <a:lnTo>
                      <a:pt x="19882" y="10800"/>
                    </a:lnTo>
                    <a:lnTo>
                      <a:pt x="18409" y="6382"/>
                    </a:lnTo>
                    <a:cubicBezTo>
                      <a:pt x="18409" y="6382"/>
                      <a:pt x="21600" y="3922"/>
                      <a:pt x="21600" y="392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36576" tIns="36576" rIns="36576" bIns="36576" anchor="ctr"/>
              <a:lstStyle/>
              <a:p>
                <a:pPr algn="ctr" defTabSz="438901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79CC823-F529-4855-BD63-586B10325508}"/>
                </a:ext>
              </a:extLst>
            </p:cNvPr>
            <p:cNvGrpSpPr/>
            <p:nvPr/>
          </p:nvGrpSpPr>
          <p:grpSpPr>
            <a:xfrm>
              <a:off x="13979443" y="5755076"/>
              <a:ext cx="7236505" cy="2444918"/>
              <a:chOff x="13979443" y="5348520"/>
              <a:chExt cx="7236505" cy="2444918"/>
            </a:xfrm>
          </p:grpSpPr>
          <p:sp>
            <p:nvSpPr>
              <p:cNvPr id="42" name="MH_Entry_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0A56258E-24CF-4ED8-A62C-9C79D09C5EB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3979443" y="5348520"/>
                <a:ext cx="6668553" cy="1140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7200" tIns="0" rIns="0" bIns="0" anchor="ctr" anchorCtr="0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赵之航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BBF5280-F337-4AD8-A73E-2A2D926DC476}"/>
                  </a:ext>
                </a:extLst>
              </p:cNvPr>
              <p:cNvSpPr/>
              <p:nvPr/>
            </p:nvSpPr>
            <p:spPr>
              <a:xfrm>
                <a:off x="13979444" y="6139652"/>
                <a:ext cx="7236504" cy="1653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负责初始化车主信息、用户登录和文件处理</a:t>
                </a:r>
                <a:endParaRPr lang="en-US" altLang="zh-CN" sz="2000" dirty="0">
                  <a:solidFill>
                    <a:srgbClr val="9595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void initialize(</a:t>
                </a:r>
                <a:r>
                  <a:rPr lang="en-US" altLang="zh-CN" sz="2000" dirty="0" err="1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truck_space</a:t>
                </a: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parking[])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 search(</a:t>
                </a:r>
                <a:r>
                  <a:rPr lang="en-US" altLang="zh-CN" sz="2000" dirty="0" err="1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truck_space</a:t>
                </a: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parking[])</a:t>
                </a:r>
              </a:p>
              <a:p>
                <a:pPr>
                  <a:lnSpc>
                    <a:spcPct val="130000"/>
                  </a:lnSpc>
                </a:pPr>
                <a:endParaRPr lang="en-US" altLang="zh-CN" sz="2000" dirty="0">
                  <a:solidFill>
                    <a:srgbClr val="9595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9577828-2444-4CE3-862D-FF8D592C0609}"/>
              </a:ext>
            </a:extLst>
          </p:cNvPr>
          <p:cNvGrpSpPr/>
          <p:nvPr/>
        </p:nvGrpSpPr>
        <p:grpSpPr>
          <a:xfrm>
            <a:off x="950334" y="9621495"/>
            <a:ext cx="9437788" cy="2074604"/>
            <a:chOff x="11849084" y="2743200"/>
            <a:chExt cx="9437788" cy="2074604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583C452-B9E8-4A23-9307-73BEC6F702EA}"/>
                </a:ext>
              </a:extLst>
            </p:cNvPr>
            <p:cNvGrpSpPr/>
            <p:nvPr/>
          </p:nvGrpSpPr>
          <p:grpSpPr>
            <a:xfrm>
              <a:off x="11849084" y="2743200"/>
              <a:ext cx="2023354" cy="2023354"/>
              <a:chOff x="11849084" y="2743200"/>
              <a:chExt cx="2023354" cy="2023354"/>
            </a:xfrm>
          </p:grpSpPr>
          <p:sp>
            <p:nvSpPr>
              <p:cNvPr id="52" name="Oval 3">
                <a:extLst>
                  <a:ext uri="{FF2B5EF4-FFF2-40B4-BE49-F238E27FC236}">
                    <a16:creationId xmlns:a16="http://schemas.microsoft.com/office/drawing/2014/main" id="{D322A182-ECBA-44D4-A82E-50EE3736EFDD}"/>
                  </a:ext>
                </a:extLst>
              </p:cNvPr>
              <p:cNvSpPr/>
              <p:nvPr/>
            </p:nvSpPr>
            <p:spPr>
              <a:xfrm>
                <a:off x="11956089" y="2850205"/>
                <a:ext cx="1809345" cy="1809345"/>
              </a:xfrm>
              <a:prstGeom prst="ellipse">
                <a:avLst/>
              </a:prstGeom>
              <a:solidFill>
                <a:schemeClr val="bg2">
                  <a:lumMod val="90000"/>
                  <a:alpha val="30000"/>
                </a:schemeClr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4">
                <a:extLst>
                  <a:ext uri="{FF2B5EF4-FFF2-40B4-BE49-F238E27FC236}">
                    <a16:creationId xmlns:a16="http://schemas.microsoft.com/office/drawing/2014/main" id="{21F53842-6D8B-4450-B4BD-BDD76AB0F77C}"/>
                  </a:ext>
                </a:extLst>
              </p:cNvPr>
              <p:cNvSpPr/>
              <p:nvPr/>
            </p:nvSpPr>
            <p:spPr>
              <a:xfrm>
                <a:off x="11849084" y="2743200"/>
                <a:ext cx="2023354" cy="2023354"/>
              </a:xfrm>
              <a:prstGeom prst="ellipse">
                <a:avLst/>
              </a:pr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Shape 2412">
                <a:extLst>
                  <a:ext uri="{FF2B5EF4-FFF2-40B4-BE49-F238E27FC236}">
                    <a16:creationId xmlns:a16="http://schemas.microsoft.com/office/drawing/2014/main" id="{5007178C-213D-47B7-8C92-D3C7F3F4E043}"/>
                  </a:ext>
                </a:extLst>
              </p:cNvPr>
              <p:cNvSpPr/>
              <p:nvPr/>
            </p:nvSpPr>
            <p:spPr>
              <a:xfrm>
                <a:off x="12612212" y="3506341"/>
                <a:ext cx="497097" cy="497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8836"/>
                    </a:moveTo>
                    <a:lnTo>
                      <a:pt x="982" y="8836"/>
                    </a:lnTo>
                    <a:lnTo>
                      <a:pt x="982" y="6873"/>
                    </a:lnTo>
                    <a:lnTo>
                      <a:pt x="20618" y="6873"/>
                    </a:lnTo>
                    <a:cubicBezTo>
                      <a:pt x="20618" y="6873"/>
                      <a:pt x="20618" y="8836"/>
                      <a:pt x="20618" y="8836"/>
                    </a:cubicBezTo>
                    <a:close/>
                    <a:moveTo>
                      <a:pt x="18655" y="20618"/>
                    </a:moveTo>
                    <a:lnTo>
                      <a:pt x="2945" y="20618"/>
                    </a:lnTo>
                    <a:lnTo>
                      <a:pt x="2945" y="9818"/>
                    </a:lnTo>
                    <a:lnTo>
                      <a:pt x="18655" y="9818"/>
                    </a:lnTo>
                    <a:cubicBezTo>
                      <a:pt x="18655" y="9818"/>
                      <a:pt x="18655" y="20618"/>
                      <a:pt x="18655" y="20618"/>
                    </a:cubicBezTo>
                    <a:close/>
                    <a:moveTo>
                      <a:pt x="3927" y="982"/>
                    </a:moveTo>
                    <a:lnTo>
                      <a:pt x="11782" y="982"/>
                    </a:lnTo>
                    <a:lnTo>
                      <a:pt x="11782" y="3436"/>
                    </a:lnTo>
                    <a:cubicBezTo>
                      <a:pt x="11782" y="3708"/>
                      <a:pt x="12002" y="3927"/>
                      <a:pt x="12273" y="3927"/>
                    </a:cubicBezTo>
                    <a:lnTo>
                      <a:pt x="14727" y="3927"/>
                    </a:lnTo>
                    <a:lnTo>
                      <a:pt x="14727" y="5891"/>
                    </a:lnTo>
                    <a:lnTo>
                      <a:pt x="3927" y="5891"/>
                    </a:lnTo>
                    <a:cubicBezTo>
                      <a:pt x="3927" y="5891"/>
                      <a:pt x="3927" y="982"/>
                      <a:pt x="3927" y="982"/>
                    </a:cubicBezTo>
                    <a:close/>
                    <a:moveTo>
                      <a:pt x="12764" y="1473"/>
                    </a:moveTo>
                    <a:lnTo>
                      <a:pt x="14236" y="2945"/>
                    </a:lnTo>
                    <a:lnTo>
                      <a:pt x="12764" y="2945"/>
                    </a:lnTo>
                    <a:cubicBezTo>
                      <a:pt x="12764" y="2945"/>
                      <a:pt x="12764" y="1473"/>
                      <a:pt x="12764" y="1473"/>
                    </a:cubicBezTo>
                    <a:close/>
                    <a:moveTo>
                      <a:pt x="17673" y="1964"/>
                    </a:moveTo>
                    <a:lnTo>
                      <a:pt x="17673" y="5891"/>
                    </a:lnTo>
                    <a:lnTo>
                      <a:pt x="15709" y="5891"/>
                    </a:lnTo>
                    <a:lnTo>
                      <a:pt x="15709" y="2945"/>
                    </a:lnTo>
                    <a:lnTo>
                      <a:pt x="14727" y="1964"/>
                    </a:lnTo>
                    <a:cubicBezTo>
                      <a:pt x="14727" y="1964"/>
                      <a:pt x="17673" y="1964"/>
                      <a:pt x="17673" y="1964"/>
                    </a:cubicBezTo>
                    <a:close/>
                    <a:moveTo>
                      <a:pt x="20618" y="5891"/>
                    </a:moveTo>
                    <a:lnTo>
                      <a:pt x="18655" y="5891"/>
                    </a:lnTo>
                    <a:lnTo>
                      <a:pt x="18655" y="1964"/>
                    </a:lnTo>
                    <a:cubicBezTo>
                      <a:pt x="18655" y="1422"/>
                      <a:pt x="18215" y="982"/>
                      <a:pt x="17673" y="982"/>
                    </a:cubicBezTo>
                    <a:lnTo>
                      <a:pt x="13745" y="982"/>
                    </a:lnTo>
                    <a:lnTo>
                      <a:pt x="12764" y="0"/>
                    </a:lnTo>
                    <a:lnTo>
                      <a:pt x="3927" y="0"/>
                    </a:lnTo>
                    <a:cubicBezTo>
                      <a:pt x="3385" y="0"/>
                      <a:pt x="2945" y="440"/>
                      <a:pt x="2945" y="982"/>
                    </a:cubicBezTo>
                    <a:lnTo>
                      <a:pt x="2945" y="5891"/>
                    </a:lnTo>
                    <a:lnTo>
                      <a:pt x="982" y="5891"/>
                    </a:lnTo>
                    <a:cubicBezTo>
                      <a:pt x="440" y="5891"/>
                      <a:pt x="0" y="6331"/>
                      <a:pt x="0" y="6873"/>
                    </a:cubicBezTo>
                    <a:lnTo>
                      <a:pt x="0" y="8836"/>
                    </a:lnTo>
                    <a:cubicBezTo>
                      <a:pt x="0" y="9379"/>
                      <a:pt x="440" y="9818"/>
                      <a:pt x="982" y="9818"/>
                    </a:cubicBezTo>
                    <a:lnTo>
                      <a:pt x="1964" y="9818"/>
                    </a:lnTo>
                    <a:lnTo>
                      <a:pt x="1964" y="20618"/>
                    </a:lnTo>
                    <a:cubicBezTo>
                      <a:pt x="1964" y="21160"/>
                      <a:pt x="2403" y="21600"/>
                      <a:pt x="2945" y="21600"/>
                    </a:cubicBezTo>
                    <a:lnTo>
                      <a:pt x="18655" y="21600"/>
                    </a:lnTo>
                    <a:cubicBezTo>
                      <a:pt x="19197" y="21600"/>
                      <a:pt x="19636" y="21160"/>
                      <a:pt x="19636" y="20618"/>
                    </a:cubicBezTo>
                    <a:lnTo>
                      <a:pt x="19636" y="9818"/>
                    </a:lnTo>
                    <a:lnTo>
                      <a:pt x="20618" y="9818"/>
                    </a:lnTo>
                    <a:cubicBezTo>
                      <a:pt x="21160" y="9818"/>
                      <a:pt x="21600" y="9379"/>
                      <a:pt x="21600" y="8836"/>
                    </a:cubicBezTo>
                    <a:lnTo>
                      <a:pt x="21600" y="6873"/>
                    </a:lnTo>
                    <a:cubicBezTo>
                      <a:pt x="21600" y="6331"/>
                      <a:pt x="21160" y="5891"/>
                      <a:pt x="20618" y="5891"/>
                    </a:cubicBezTo>
                    <a:moveTo>
                      <a:pt x="7855" y="12763"/>
                    </a:moveTo>
                    <a:lnTo>
                      <a:pt x="13745" y="12763"/>
                    </a:lnTo>
                    <a:lnTo>
                      <a:pt x="13745" y="13745"/>
                    </a:lnTo>
                    <a:lnTo>
                      <a:pt x="7855" y="13745"/>
                    </a:lnTo>
                    <a:cubicBezTo>
                      <a:pt x="7855" y="13745"/>
                      <a:pt x="7855" y="12763"/>
                      <a:pt x="7855" y="12763"/>
                    </a:cubicBezTo>
                    <a:close/>
                    <a:moveTo>
                      <a:pt x="7855" y="14727"/>
                    </a:moveTo>
                    <a:lnTo>
                      <a:pt x="13745" y="14727"/>
                    </a:lnTo>
                    <a:cubicBezTo>
                      <a:pt x="14287" y="14727"/>
                      <a:pt x="14727" y="14287"/>
                      <a:pt x="14727" y="13745"/>
                    </a:cubicBezTo>
                    <a:lnTo>
                      <a:pt x="14727" y="12763"/>
                    </a:lnTo>
                    <a:cubicBezTo>
                      <a:pt x="14727" y="12221"/>
                      <a:pt x="14287" y="11782"/>
                      <a:pt x="13745" y="11782"/>
                    </a:cubicBezTo>
                    <a:lnTo>
                      <a:pt x="7855" y="11782"/>
                    </a:lnTo>
                    <a:cubicBezTo>
                      <a:pt x="7313" y="11782"/>
                      <a:pt x="6873" y="12221"/>
                      <a:pt x="6873" y="12763"/>
                    </a:cubicBezTo>
                    <a:lnTo>
                      <a:pt x="6873" y="13745"/>
                    </a:lnTo>
                    <a:cubicBezTo>
                      <a:pt x="6873" y="14287"/>
                      <a:pt x="7313" y="14727"/>
                      <a:pt x="7855" y="14727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36576" tIns="36576" rIns="36576" bIns="36576" anchor="ctr"/>
              <a:lstStyle/>
              <a:p>
                <a:pPr algn="ctr" defTabSz="438901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DA9BC5B-1874-4041-AC83-0AD25C1447DF}"/>
                </a:ext>
              </a:extLst>
            </p:cNvPr>
            <p:cNvGrpSpPr/>
            <p:nvPr/>
          </p:nvGrpSpPr>
          <p:grpSpPr>
            <a:xfrm>
              <a:off x="13979443" y="2772995"/>
              <a:ext cx="7307429" cy="2044809"/>
              <a:chOff x="13979443" y="2468170"/>
              <a:chExt cx="7307429" cy="2044809"/>
            </a:xfrm>
          </p:grpSpPr>
          <p:sp>
            <p:nvSpPr>
              <p:cNvPr id="50" name="MH_Entry_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06BC7BBE-36F7-4E97-9B30-C2B5C36CC39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13979443" y="2468170"/>
                <a:ext cx="7307429" cy="1140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7200" tIns="0" rIns="0" bIns="0" anchor="ctr" anchorCtr="0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杨振国</a:t>
                </a: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2ABBA6B-F79B-4398-AFEB-72C515C382C6}"/>
                  </a:ext>
                </a:extLst>
              </p:cNvPr>
              <p:cNvSpPr/>
              <p:nvPr/>
            </p:nvSpPr>
            <p:spPr>
              <a:xfrm>
                <a:off x="13979444" y="3259302"/>
                <a:ext cx="7236504" cy="1253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负责删除信息以及索引</a:t>
                </a:r>
                <a:endParaRPr lang="en-US" altLang="zh-CN" sz="2000" dirty="0">
                  <a:solidFill>
                    <a:srgbClr val="9595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void </a:t>
                </a:r>
                <a:r>
                  <a:rPr lang="en-US" altLang="zh-CN" sz="2000" dirty="0" err="1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delete_one</a:t>
                </a: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 err="1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truck_space</a:t>
                </a: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parking[], int number)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 search(</a:t>
                </a:r>
                <a:r>
                  <a:rPr lang="en-US" altLang="zh-CN" sz="2000" dirty="0" err="1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truck_space</a:t>
                </a:r>
                <a:r>
                  <a:rPr lang="en-US" altLang="zh-CN" sz="2000" dirty="0">
                    <a:solidFill>
                      <a:srgbClr val="9595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parking[])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31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spd="slow" advClick="0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Entry_1">
            <a:hlinkClick r:id="rId3" action="ppaction://hlinksldjump"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87765" y="3334160"/>
            <a:ext cx="12020969" cy="11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20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8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项目实现与测试 </a:t>
            </a:r>
            <a:r>
              <a:rPr lang="en-US" altLang="zh-CN" sz="48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Achieve and test</a:t>
            </a:r>
            <a:endParaRPr lang="zh-CN" altLang="en-US" sz="4800" dirty="0">
              <a:solidFill>
                <a:srgbClr val="0F85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66323" y="10183101"/>
            <a:ext cx="1094330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solve the parking lot problem in the challenging global society, we designed the Parking lot management system to extend </a:t>
            </a: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them to relieve the pressure of governor.</a:t>
            </a:r>
          </a:p>
        </p:txBody>
      </p:sp>
      <p:sp>
        <p:nvSpPr>
          <p:cNvPr id="8" name="矩形 7"/>
          <p:cNvSpPr/>
          <p:nvPr/>
        </p:nvSpPr>
        <p:spPr>
          <a:xfrm>
            <a:off x="11275775" y="4841691"/>
            <a:ext cx="9572761" cy="248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停车场管理系统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主要函数的部分代码展示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和实际输出效果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908779" y="9961641"/>
            <a:ext cx="3800847" cy="0"/>
          </a:xfrm>
          <a:prstGeom prst="line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-2534987" y="-1"/>
            <a:ext cx="12869842" cy="12801601"/>
            <a:chOff x="-2534987" y="-1"/>
            <a:chExt cx="12869842" cy="12801601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4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534987" y="-1"/>
              <a:ext cx="12869842" cy="12801601"/>
            </a:xfrm>
            <a:custGeom>
              <a:avLst/>
              <a:gdLst>
                <a:gd name="connsiteX0" fmla="*/ 4831323 w 10942542"/>
                <a:gd name="connsiteY0" fmla="*/ 0 h 10884521"/>
                <a:gd name="connsiteX1" fmla="*/ 10942542 w 10942542"/>
                <a:gd name="connsiteY1" fmla="*/ 4831323 h 10884521"/>
                <a:gd name="connsiteX2" fmla="*/ 6157090 w 10942542"/>
                <a:gd name="connsiteY2" fmla="*/ 10884521 h 10884521"/>
                <a:gd name="connsiteX3" fmla="*/ 6037828 w 10942542"/>
                <a:gd name="connsiteY3" fmla="*/ 10884521 h 10884521"/>
                <a:gd name="connsiteX4" fmla="*/ 0 w 10942542"/>
                <a:gd name="connsiteY4" fmla="*/ 6111220 h 1088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2542" h="10884521">
                  <a:moveTo>
                    <a:pt x="4831323" y="0"/>
                  </a:moveTo>
                  <a:lnTo>
                    <a:pt x="10942542" y="4831323"/>
                  </a:lnTo>
                  <a:lnTo>
                    <a:pt x="6157090" y="10884521"/>
                  </a:lnTo>
                  <a:lnTo>
                    <a:pt x="6037828" y="10884521"/>
                  </a:lnTo>
                  <a:lnTo>
                    <a:pt x="0" y="6111220"/>
                  </a:lnTo>
                  <a:close/>
                </a:path>
              </a:pathLst>
            </a:custGeom>
          </p:spPr>
        </p:pic>
        <p:sp>
          <p:nvSpPr>
            <p:cNvPr id="28" name="矩形 27"/>
            <p:cNvSpPr/>
            <p:nvPr/>
          </p:nvSpPr>
          <p:spPr>
            <a:xfrm rot="2299722">
              <a:off x="2398017" y="2249463"/>
              <a:ext cx="7594747" cy="7594746"/>
            </a:xfrm>
            <a:prstGeom prst="rect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22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76600" y="3904633"/>
              <a:ext cx="47244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04</a:t>
              </a:r>
              <a:endParaRPr lang="zh-CN" altLang="en-US" sz="28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7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4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4" grpId="0"/>
          <p:bldP spid="8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3"/>
          <p:cNvSpPr txBox="1"/>
          <p:nvPr/>
        </p:nvSpPr>
        <p:spPr>
          <a:xfrm>
            <a:off x="1276752" y="525776"/>
            <a:ext cx="11955922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项目实现与测试 </a:t>
            </a:r>
            <a:r>
              <a:rPr lang="en-US" altLang="zh-CN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Achieve and test </a:t>
            </a:r>
            <a:r>
              <a:rPr lang="zh-CN" altLang="en-US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欧</a:t>
            </a:r>
            <a:endParaRPr lang="en-US" altLang="zh-CN" sz="44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1276753" y="1480087"/>
            <a:ext cx="987892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65901">
              <a:lnSpc>
                <a:spcPct val="150000"/>
              </a:lnSpc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Solving the parking lot problem is challenging.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It is necessary for civilization.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C42167-6BED-45D5-8ABF-001184E4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99" y="2177601"/>
            <a:ext cx="9918781" cy="10159408"/>
          </a:xfrm>
          <a:prstGeom prst="rect">
            <a:avLst/>
          </a:prstGeom>
        </p:spPr>
      </p:pic>
      <p:sp>
        <p:nvSpPr>
          <p:cNvPr id="16" name="Rectangle 3"/>
          <p:cNvSpPr/>
          <p:nvPr/>
        </p:nvSpPr>
        <p:spPr>
          <a:xfrm>
            <a:off x="929408" y="1966556"/>
            <a:ext cx="9918782" cy="1056834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B408F079-B207-4329-A3C3-8FE3293915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99789" y="1761200"/>
            <a:ext cx="14503112" cy="12319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0D7812-ACF4-4D57-8FF2-C62C22D6A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893" y="2349500"/>
            <a:ext cx="9878927" cy="86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78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F85F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2446</TotalTime>
  <Words>906</Words>
  <Application>Microsoft Office PowerPoint</Application>
  <PresentationFormat>自定义</PresentationFormat>
  <Paragraphs>94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华文仿宋</vt:lpstr>
      <vt:lpstr>微软雅黑</vt:lpstr>
      <vt:lpstr>微软雅黑 Light</vt:lpstr>
      <vt:lpstr>Arial</vt:lpstr>
      <vt:lpstr>Calibri</vt:lpstr>
      <vt:lpstr>Helvetica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李 玮杰</cp:lastModifiedBy>
  <cp:revision>137</cp:revision>
  <dcterms:created xsi:type="dcterms:W3CDTF">2016-04-01T16:17:03Z</dcterms:created>
  <dcterms:modified xsi:type="dcterms:W3CDTF">2020-12-30T02:00:31Z</dcterms:modified>
</cp:coreProperties>
</file>