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72" r:id="rId14"/>
    <p:sldId id="273" r:id="rId15"/>
    <p:sldId id="274" r:id="rId16"/>
    <p:sldId id="275" r:id="rId17"/>
    <p:sldId id="276" r:id="rId18"/>
    <p:sldId id="268" r:id="rId19"/>
    <p:sldId id="271" r:id="rId20"/>
    <p:sldId id="277" r:id="rId21"/>
    <p:sldId id="278" r:id="rId22"/>
    <p:sldId id="279" r:id="rId23"/>
    <p:sldId id="269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C3748D-70A0-40AA-BE8E-AC6044A262C0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945A665-B151-4A77-9001-111C35BBD863}">
      <dgm:prSet phldrT="[文字]"/>
      <dgm:spPr/>
      <dgm:t>
        <a:bodyPr/>
        <a:lstStyle/>
        <a:p>
          <a:r>
            <a:rPr lang="zh-TW" altLang="en-US" dirty="0" smtClean="0"/>
            <a:t>輸贏及計分統計</a:t>
          </a:r>
          <a:endParaRPr lang="zh-TW" altLang="en-US" dirty="0"/>
        </a:p>
      </dgm:t>
    </dgm:pt>
    <dgm:pt modelId="{908179E0-55F4-4D01-A195-B4E7EC5435F2}" type="parTrans" cxnId="{6AA0671E-2015-428F-BAD8-29CC0E801C60}">
      <dgm:prSet/>
      <dgm:spPr/>
      <dgm:t>
        <a:bodyPr/>
        <a:lstStyle/>
        <a:p>
          <a:endParaRPr lang="zh-TW" altLang="en-US"/>
        </a:p>
      </dgm:t>
    </dgm:pt>
    <dgm:pt modelId="{B349A485-A058-488C-8DB8-D4F14E4ECF16}" type="sibTrans" cxnId="{6AA0671E-2015-428F-BAD8-29CC0E801C60}">
      <dgm:prSet/>
      <dgm:spPr/>
      <dgm:t>
        <a:bodyPr/>
        <a:lstStyle/>
        <a:p>
          <a:endParaRPr lang="zh-TW" altLang="en-US"/>
        </a:p>
      </dgm:t>
    </dgm:pt>
    <dgm:pt modelId="{0C193333-3AC1-4D51-9211-25657DAF3648}">
      <dgm:prSet phldrT="[文字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TW" altLang="en-US" dirty="0" smtClean="0"/>
            <a:t>碰撞偵測</a:t>
          </a:r>
        </a:p>
        <a:p>
          <a:pPr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dirty="0"/>
        </a:p>
      </dgm:t>
    </dgm:pt>
    <dgm:pt modelId="{A7F13938-9E22-4512-BBEF-6B6F9E425D3E}" type="parTrans" cxnId="{A514329A-A535-4A6D-9EA9-5D5D59DBA203}">
      <dgm:prSet/>
      <dgm:spPr/>
      <dgm:t>
        <a:bodyPr/>
        <a:lstStyle/>
        <a:p>
          <a:endParaRPr lang="zh-TW" altLang="en-US"/>
        </a:p>
      </dgm:t>
    </dgm:pt>
    <dgm:pt modelId="{A1CEC061-FCF8-4FE6-BDB9-658B8F5409A6}" type="sibTrans" cxnId="{A514329A-A535-4A6D-9EA9-5D5D59DBA203}">
      <dgm:prSet/>
      <dgm:spPr/>
      <dgm:t>
        <a:bodyPr/>
        <a:lstStyle/>
        <a:p>
          <a:endParaRPr lang="zh-TW" altLang="en-US"/>
        </a:p>
      </dgm:t>
    </dgm:pt>
    <dgm:pt modelId="{BA7BB117-DB82-47C7-A011-6A495725C2B8}">
      <dgm:prSet phldrT="[文字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TW" altLang="en-US" dirty="0" smtClean="0"/>
            <a:t>計算更新資料</a:t>
          </a:r>
        </a:p>
        <a:p>
          <a:pPr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dirty="0"/>
        </a:p>
      </dgm:t>
    </dgm:pt>
    <dgm:pt modelId="{DE4F7E22-B583-42E1-9DE7-0E843CDFA4D7}" type="parTrans" cxnId="{E2750F6B-79F9-4CAF-A905-941399CD80E7}">
      <dgm:prSet/>
      <dgm:spPr/>
      <dgm:t>
        <a:bodyPr/>
        <a:lstStyle/>
        <a:p>
          <a:endParaRPr lang="zh-TW" altLang="en-US"/>
        </a:p>
      </dgm:t>
    </dgm:pt>
    <dgm:pt modelId="{A173BB6D-A6C6-4328-83AA-1D8D11B64835}" type="sibTrans" cxnId="{E2750F6B-79F9-4CAF-A905-941399CD80E7}">
      <dgm:prSet/>
      <dgm:spPr/>
      <dgm:t>
        <a:bodyPr/>
        <a:lstStyle/>
        <a:p>
          <a:endParaRPr lang="zh-TW" altLang="en-US"/>
        </a:p>
      </dgm:t>
    </dgm:pt>
    <dgm:pt modelId="{144FD3F7-D1B8-459A-BD11-E220DC4D960F}">
      <dgm:prSet phldrT="[文字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TW" altLang="en-US" dirty="0" smtClean="0"/>
            <a:t>畫面更新</a:t>
          </a:r>
        </a:p>
        <a:p>
          <a:pPr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dirty="0"/>
        </a:p>
      </dgm:t>
    </dgm:pt>
    <dgm:pt modelId="{6E37D0E5-21D3-4A37-B3BE-2C331013BED5}" type="parTrans" cxnId="{79FE3877-83F4-4D2D-94AC-32C2425ABC9C}">
      <dgm:prSet/>
      <dgm:spPr/>
      <dgm:t>
        <a:bodyPr/>
        <a:lstStyle/>
        <a:p>
          <a:endParaRPr lang="zh-TW" altLang="en-US"/>
        </a:p>
      </dgm:t>
    </dgm:pt>
    <dgm:pt modelId="{6782E151-E48D-4760-B187-052D81F04749}" type="sibTrans" cxnId="{79FE3877-83F4-4D2D-94AC-32C2425ABC9C}">
      <dgm:prSet/>
      <dgm:spPr/>
      <dgm:t>
        <a:bodyPr/>
        <a:lstStyle/>
        <a:p>
          <a:endParaRPr lang="zh-TW" altLang="en-US"/>
        </a:p>
      </dgm:t>
    </dgm:pt>
    <dgm:pt modelId="{60BE7335-DD3B-4B02-8B3E-C07808FE77A8}">
      <dgm:prSet phldrT="[文字]"/>
      <dgm:spPr/>
      <dgm:t>
        <a:bodyPr/>
        <a:lstStyle/>
        <a:p>
          <a:r>
            <a:rPr lang="zh-TW" altLang="en-US" dirty="0" smtClean="0"/>
            <a:t>等待擊球</a:t>
          </a:r>
          <a:endParaRPr lang="zh-TW" altLang="en-US" dirty="0"/>
        </a:p>
      </dgm:t>
    </dgm:pt>
    <dgm:pt modelId="{5055FD47-3D81-48F1-8986-D107841922D6}" type="parTrans" cxnId="{BF780186-063C-4A27-A1B1-A2BB3C5294C0}">
      <dgm:prSet/>
      <dgm:spPr/>
      <dgm:t>
        <a:bodyPr/>
        <a:lstStyle/>
        <a:p>
          <a:endParaRPr lang="zh-TW" altLang="en-US"/>
        </a:p>
      </dgm:t>
    </dgm:pt>
    <dgm:pt modelId="{9727708C-36CC-40BD-9DFA-D2570C90D7C9}" type="sibTrans" cxnId="{BF780186-063C-4A27-A1B1-A2BB3C5294C0}">
      <dgm:prSet/>
      <dgm:spPr/>
      <dgm:t>
        <a:bodyPr/>
        <a:lstStyle/>
        <a:p>
          <a:endParaRPr lang="zh-TW" altLang="en-US"/>
        </a:p>
      </dgm:t>
    </dgm:pt>
    <dgm:pt modelId="{A8A97E00-7D6D-44BB-9D05-48B4B93D02FC}">
      <dgm:prSet phldrT="[文字]"/>
      <dgm:spPr/>
      <dgm:t>
        <a:bodyPr/>
        <a:lstStyle/>
        <a:p>
          <a:r>
            <a:rPr lang="zh-TW" altLang="en-US" dirty="0" smtClean="0"/>
            <a:t>進洞偵測</a:t>
          </a:r>
          <a:endParaRPr lang="zh-TW" altLang="en-US" dirty="0"/>
        </a:p>
      </dgm:t>
    </dgm:pt>
    <dgm:pt modelId="{B7DB4E2E-9FF2-426A-8A81-100BB6D84E3E}" type="parTrans" cxnId="{A3993E79-8461-4937-96FC-136CD1D51A43}">
      <dgm:prSet/>
      <dgm:spPr/>
      <dgm:t>
        <a:bodyPr/>
        <a:lstStyle/>
        <a:p>
          <a:endParaRPr lang="zh-TW" altLang="en-US"/>
        </a:p>
      </dgm:t>
    </dgm:pt>
    <dgm:pt modelId="{218B071C-FEBB-4035-9C9F-A35BC3DF1D08}" type="sibTrans" cxnId="{A3993E79-8461-4937-96FC-136CD1D51A43}">
      <dgm:prSet/>
      <dgm:spPr/>
      <dgm:t>
        <a:bodyPr/>
        <a:lstStyle/>
        <a:p>
          <a:endParaRPr lang="zh-TW" altLang="en-US"/>
        </a:p>
      </dgm:t>
    </dgm:pt>
    <dgm:pt modelId="{1C087FCC-D527-4019-928D-49974319327F}" type="pres">
      <dgm:prSet presAssocID="{C9C3748D-70A0-40AA-BE8E-AC6044A262C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23ADE6B-8019-4A1F-BEA9-286BBE86A07B}" type="pres">
      <dgm:prSet presAssocID="{9945A665-B151-4A77-9001-111C35BBD86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E2AAE13-A191-471C-8128-DE93B0B1D201}" type="pres">
      <dgm:prSet presAssocID="{9945A665-B151-4A77-9001-111C35BBD863}" presName="spNode" presStyleCnt="0"/>
      <dgm:spPr/>
    </dgm:pt>
    <dgm:pt modelId="{3D0B4AFE-1143-4A06-A98C-9143C2494F43}" type="pres">
      <dgm:prSet presAssocID="{B349A485-A058-488C-8DB8-D4F14E4ECF16}" presName="sibTrans" presStyleLbl="sibTrans1D1" presStyleIdx="0" presStyleCnt="6"/>
      <dgm:spPr/>
      <dgm:t>
        <a:bodyPr/>
        <a:lstStyle/>
        <a:p>
          <a:endParaRPr lang="zh-TW" altLang="en-US"/>
        </a:p>
      </dgm:t>
    </dgm:pt>
    <dgm:pt modelId="{F6202305-073F-45BF-B46E-3498AED75A1B}" type="pres">
      <dgm:prSet presAssocID="{0C193333-3AC1-4D51-9211-25657DAF364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03C7A52-3BA8-40AA-B500-1C49F9ACED2A}" type="pres">
      <dgm:prSet presAssocID="{0C193333-3AC1-4D51-9211-25657DAF3648}" presName="spNode" presStyleCnt="0"/>
      <dgm:spPr/>
    </dgm:pt>
    <dgm:pt modelId="{57E972C6-116C-4892-B0D5-545A912B4B37}" type="pres">
      <dgm:prSet presAssocID="{A1CEC061-FCF8-4FE6-BDB9-658B8F5409A6}" presName="sibTrans" presStyleLbl="sibTrans1D1" presStyleIdx="1" presStyleCnt="6"/>
      <dgm:spPr/>
      <dgm:t>
        <a:bodyPr/>
        <a:lstStyle/>
        <a:p>
          <a:endParaRPr lang="zh-TW" altLang="en-US"/>
        </a:p>
      </dgm:t>
    </dgm:pt>
    <dgm:pt modelId="{C3FC291E-DA66-4653-8F4E-367D4A84BB36}" type="pres">
      <dgm:prSet presAssocID="{BA7BB117-DB82-47C7-A011-6A495725C2B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5B8324C-ACE0-496A-B3CA-1D7722B0FAAF}" type="pres">
      <dgm:prSet presAssocID="{BA7BB117-DB82-47C7-A011-6A495725C2B8}" presName="spNode" presStyleCnt="0"/>
      <dgm:spPr/>
    </dgm:pt>
    <dgm:pt modelId="{DC37392B-FCA0-4C1A-9256-C6E61580DC64}" type="pres">
      <dgm:prSet presAssocID="{A173BB6D-A6C6-4328-83AA-1D8D11B64835}" presName="sibTrans" presStyleLbl="sibTrans1D1" presStyleIdx="2" presStyleCnt="6"/>
      <dgm:spPr/>
      <dgm:t>
        <a:bodyPr/>
        <a:lstStyle/>
        <a:p>
          <a:endParaRPr lang="zh-TW" altLang="en-US"/>
        </a:p>
      </dgm:t>
    </dgm:pt>
    <dgm:pt modelId="{EB63C638-AE24-46A8-8AA0-795A777BA31D}" type="pres">
      <dgm:prSet presAssocID="{144FD3F7-D1B8-459A-BD11-E220DC4D960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92DA05-7D85-4585-8DFD-A3EABB617314}" type="pres">
      <dgm:prSet presAssocID="{144FD3F7-D1B8-459A-BD11-E220DC4D960F}" presName="spNode" presStyleCnt="0"/>
      <dgm:spPr/>
    </dgm:pt>
    <dgm:pt modelId="{8683888C-0D31-4CB0-A487-18D9B56CE5C1}" type="pres">
      <dgm:prSet presAssocID="{6782E151-E48D-4760-B187-052D81F04749}" presName="sibTrans" presStyleLbl="sibTrans1D1" presStyleIdx="3" presStyleCnt="6"/>
      <dgm:spPr/>
      <dgm:t>
        <a:bodyPr/>
        <a:lstStyle/>
        <a:p>
          <a:endParaRPr lang="zh-TW" altLang="en-US"/>
        </a:p>
      </dgm:t>
    </dgm:pt>
    <dgm:pt modelId="{1E0AB218-00FB-45F1-AADF-0DCFA5C8113D}" type="pres">
      <dgm:prSet presAssocID="{60BE7335-DD3B-4B02-8B3E-C07808FE77A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C93EAE9-266A-4BBB-A670-15263B10C11E}" type="pres">
      <dgm:prSet presAssocID="{60BE7335-DD3B-4B02-8B3E-C07808FE77A8}" presName="spNode" presStyleCnt="0"/>
      <dgm:spPr/>
    </dgm:pt>
    <dgm:pt modelId="{DA1753BB-2BEB-46C4-8B90-AAB809FDB0F8}" type="pres">
      <dgm:prSet presAssocID="{9727708C-36CC-40BD-9DFA-D2570C90D7C9}" presName="sibTrans" presStyleLbl="sibTrans1D1" presStyleIdx="4" presStyleCnt="6"/>
      <dgm:spPr/>
      <dgm:t>
        <a:bodyPr/>
        <a:lstStyle/>
        <a:p>
          <a:endParaRPr lang="zh-TW" altLang="en-US"/>
        </a:p>
      </dgm:t>
    </dgm:pt>
    <dgm:pt modelId="{F10A9B2C-D62B-4313-A8E5-493183F0168C}" type="pres">
      <dgm:prSet presAssocID="{A8A97E00-7D6D-44BB-9D05-48B4B93D02F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3EF98ED-DA0C-4A50-BA25-74DE833E0B7C}" type="pres">
      <dgm:prSet presAssocID="{A8A97E00-7D6D-44BB-9D05-48B4B93D02FC}" presName="spNode" presStyleCnt="0"/>
      <dgm:spPr/>
    </dgm:pt>
    <dgm:pt modelId="{1148CED3-3D0C-45CB-962D-8AB778820E86}" type="pres">
      <dgm:prSet presAssocID="{218B071C-FEBB-4035-9C9F-A35BC3DF1D08}" presName="sibTrans" presStyleLbl="sibTrans1D1" presStyleIdx="5" presStyleCnt="6"/>
      <dgm:spPr/>
      <dgm:t>
        <a:bodyPr/>
        <a:lstStyle/>
        <a:p>
          <a:endParaRPr lang="zh-TW" altLang="en-US"/>
        </a:p>
      </dgm:t>
    </dgm:pt>
  </dgm:ptLst>
  <dgm:cxnLst>
    <dgm:cxn modelId="{D8BCD39B-7537-4269-83CB-6CCFBA5C03D1}" type="presOf" srcId="{6782E151-E48D-4760-B187-052D81F04749}" destId="{8683888C-0D31-4CB0-A487-18D9B56CE5C1}" srcOrd="0" destOrd="0" presId="urn:microsoft.com/office/officeart/2005/8/layout/cycle5"/>
    <dgm:cxn modelId="{5B752A7B-2464-4BF5-B7EB-6B6E419EF327}" type="presOf" srcId="{A173BB6D-A6C6-4328-83AA-1D8D11B64835}" destId="{DC37392B-FCA0-4C1A-9256-C6E61580DC64}" srcOrd="0" destOrd="0" presId="urn:microsoft.com/office/officeart/2005/8/layout/cycle5"/>
    <dgm:cxn modelId="{A514329A-A535-4A6D-9EA9-5D5D59DBA203}" srcId="{C9C3748D-70A0-40AA-BE8E-AC6044A262C0}" destId="{0C193333-3AC1-4D51-9211-25657DAF3648}" srcOrd="1" destOrd="0" parTransId="{A7F13938-9E22-4512-BBEF-6B6F9E425D3E}" sibTransId="{A1CEC061-FCF8-4FE6-BDB9-658B8F5409A6}"/>
    <dgm:cxn modelId="{E89640D2-683C-465B-B11C-18DCD4D16277}" type="presOf" srcId="{218B071C-FEBB-4035-9C9F-A35BC3DF1D08}" destId="{1148CED3-3D0C-45CB-962D-8AB778820E86}" srcOrd="0" destOrd="0" presId="urn:microsoft.com/office/officeart/2005/8/layout/cycle5"/>
    <dgm:cxn modelId="{79FE3877-83F4-4D2D-94AC-32C2425ABC9C}" srcId="{C9C3748D-70A0-40AA-BE8E-AC6044A262C0}" destId="{144FD3F7-D1B8-459A-BD11-E220DC4D960F}" srcOrd="3" destOrd="0" parTransId="{6E37D0E5-21D3-4A37-B3BE-2C331013BED5}" sibTransId="{6782E151-E48D-4760-B187-052D81F04749}"/>
    <dgm:cxn modelId="{4AF56CE4-AB36-46CD-AB00-BAE12522BFFF}" type="presOf" srcId="{C9C3748D-70A0-40AA-BE8E-AC6044A262C0}" destId="{1C087FCC-D527-4019-928D-49974319327F}" srcOrd="0" destOrd="0" presId="urn:microsoft.com/office/officeart/2005/8/layout/cycle5"/>
    <dgm:cxn modelId="{43F4CDFA-32E0-4299-8169-E1624A04BEA3}" type="presOf" srcId="{BA7BB117-DB82-47C7-A011-6A495725C2B8}" destId="{C3FC291E-DA66-4653-8F4E-367D4A84BB36}" srcOrd="0" destOrd="0" presId="urn:microsoft.com/office/officeart/2005/8/layout/cycle5"/>
    <dgm:cxn modelId="{01AC8DD2-B8B6-444B-8EE1-2399E1F8D4DF}" type="presOf" srcId="{A1CEC061-FCF8-4FE6-BDB9-658B8F5409A6}" destId="{57E972C6-116C-4892-B0D5-545A912B4B37}" srcOrd="0" destOrd="0" presId="urn:microsoft.com/office/officeart/2005/8/layout/cycle5"/>
    <dgm:cxn modelId="{7C1601D4-AAB3-48B8-9112-828F8268CBC6}" type="presOf" srcId="{9727708C-36CC-40BD-9DFA-D2570C90D7C9}" destId="{DA1753BB-2BEB-46C4-8B90-AAB809FDB0F8}" srcOrd="0" destOrd="0" presId="urn:microsoft.com/office/officeart/2005/8/layout/cycle5"/>
    <dgm:cxn modelId="{6AA0671E-2015-428F-BAD8-29CC0E801C60}" srcId="{C9C3748D-70A0-40AA-BE8E-AC6044A262C0}" destId="{9945A665-B151-4A77-9001-111C35BBD863}" srcOrd="0" destOrd="0" parTransId="{908179E0-55F4-4D01-A195-B4E7EC5435F2}" sibTransId="{B349A485-A058-488C-8DB8-D4F14E4ECF16}"/>
    <dgm:cxn modelId="{174CF2FB-CEDE-4179-BA2A-7062D5A7491C}" type="presOf" srcId="{144FD3F7-D1B8-459A-BD11-E220DC4D960F}" destId="{EB63C638-AE24-46A8-8AA0-795A777BA31D}" srcOrd="0" destOrd="0" presId="urn:microsoft.com/office/officeart/2005/8/layout/cycle5"/>
    <dgm:cxn modelId="{5A3A71DB-A3FD-4AC6-8CBF-9FB96C7CA9AB}" type="presOf" srcId="{9945A665-B151-4A77-9001-111C35BBD863}" destId="{B23ADE6B-8019-4A1F-BEA9-286BBE86A07B}" srcOrd="0" destOrd="0" presId="urn:microsoft.com/office/officeart/2005/8/layout/cycle5"/>
    <dgm:cxn modelId="{3332AA38-080D-4231-AB82-168B9A74B6FD}" type="presOf" srcId="{B349A485-A058-488C-8DB8-D4F14E4ECF16}" destId="{3D0B4AFE-1143-4A06-A98C-9143C2494F43}" srcOrd="0" destOrd="0" presId="urn:microsoft.com/office/officeart/2005/8/layout/cycle5"/>
    <dgm:cxn modelId="{BF780186-063C-4A27-A1B1-A2BB3C5294C0}" srcId="{C9C3748D-70A0-40AA-BE8E-AC6044A262C0}" destId="{60BE7335-DD3B-4B02-8B3E-C07808FE77A8}" srcOrd="4" destOrd="0" parTransId="{5055FD47-3D81-48F1-8986-D107841922D6}" sibTransId="{9727708C-36CC-40BD-9DFA-D2570C90D7C9}"/>
    <dgm:cxn modelId="{A9FAF9D9-8446-4E9C-8263-27C66A37CCE7}" type="presOf" srcId="{60BE7335-DD3B-4B02-8B3E-C07808FE77A8}" destId="{1E0AB218-00FB-45F1-AADF-0DCFA5C8113D}" srcOrd="0" destOrd="0" presId="urn:microsoft.com/office/officeart/2005/8/layout/cycle5"/>
    <dgm:cxn modelId="{0711EC55-7C33-44A5-A82B-A35941622BBC}" type="presOf" srcId="{A8A97E00-7D6D-44BB-9D05-48B4B93D02FC}" destId="{F10A9B2C-D62B-4313-A8E5-493183F0168C}" srcOrd="0" destOrd="0" presId="urn:microsoft.com/office/officeart/2005/8/layout/cycle5"/>
    <dgm:cxn modelId="{E2750F6B-79F9-4CAF-A905-941399CD80E7}" srcId="{C9C3748D-70A0-40AA-BE8E-AC6044A262C0}" destId="{BA7BB117-DB82-47C7-A011-6A495725C2B8}" srcOrd="2" destOrd="0" parTransId="{DE4F7E22-B583-42E1-9DE7-0E843CDFA4D7}" sibTransId="{A173BB6D-A6C6-4328-83AA-1D8D11B64835}"/>
    <dgm:cxn modelId="{A3993E79-8461-4937-96FC-136CD1D51A43}" srcId="{C9C3748D-70A0-40AA-BE8E-AC6044A262C0}" destId="{A8A97E00-7D6D-44BB-9D05-48B4B93D02FC}" srcOrd="5" destOrd="0" parTransId="{B7DB4E2E-9FF2-426A-8A81-100BB6D84E3E}" sibTransId="{218B071C-FEBB-4035-9C9F-A35BC3DF1D08}"/>
    <dgm:cxn modelId="{CCEA73E0-EF6C-41F5-914C-E2370D6F1171}" type="presOf" srcId="{0C193333-3AC1-4D51-9211-25657DAF3648}" destId="{F6202305-073F-45BF-B46E-3498AED75A1B}" srcOrd="0" destOrd="0" presId="urn:microsoft.com/office/officeart/2005/8/layout/cycle5"/>
    <dgm:cxn modelId="{7C0B454C-B8B6-400C-B557-DA863E372594}" type="presParOf" srcId="{1C087FCC-D527-4019-928D-49974319327F}" destId="{B23ADE6B-8019-4A1F-BEA9-286BBE86A07B}" srcOrd="0" destOrd="0" presId="urn:microsoft.com/office/officeart/2005/8/layout/cycle5"/>
    <dgm:cxn modelId="{7F649756-FA4D-45DB-BA5B-645C5164B75A}" type="presParOf" srcId="{1C087FCC-D527-4019-928D-49974319327F}" destId="{CE2AAE13-A191-471C-8128-DE93B0B1D201}" srcOrd="1" destOrd="0" presId="urn:microsoft.com/office/officeart/2005/8/layout/cycle5"/>
    <dgm:cxn modelId="{893BD9C2-8F6D-4EAF-A3BA-3773B900E64B}" type="presParOf" srcId="{1C087FCC-D527-4019-928D-49974319327F}" destId="{3D0B4AFE-1143-4A06-A98C-9143C2494F43}" srcOrd="2" destOrd="0" presId="urn:microsoft.com/office/officeart/2005/8/layout/cycle5"/>
    <dgm:cxn modelId="{B04BE0B4-B8FB-4A5B-9E42-E9379B8D3CAC}" type="presParOf" srcId="{1C087FCC-D527-4019-928D-49974319327F}" destId="{F6202305-073F-45BF-B46E-3498AED75A1B}" srcOrd="3" destOrd="0" presId="urn:microsoft.com/office/officeart/2005/8/layout/cycle5"/>
    <dgm:cxn modelId="{7A03F886-5DC6-444C-AD77-40F8DFF64554}" type="presParOf" srcId="{1C087FCC-D527-4019-928D-49974319327F}" destId="{903C7A52-3BA8-40AA-B500-1C49F9ACED2A}" srcOrd="4" destOrd="0" presId="urn:microsoft.com/office/officeart/2005/8/layout/cycle5"/>
    <dgm:cxn modelId="{BEA294F6-3486-4B5B-A415-B80444789248}" type="presParOf" srcId="{1C087FCC-D527-4019-928D-49974319327F}" destId="{57E972C6-116C-4892-B0D5-545A912B4B37}" srcOrd="5" destOrd="0" presId="urn:microsoft.com/office/officeart/2005/8/layout/cycle5"/>
    <dgm:cxn modelId="{BC75B238-C215-404B-B7C5-D3F239AA53CA}" type="presParOf" srcId="{1C087FCC-D527-4019-928D-49974319327F}" destId="{C3FC291E-DA66-4653-8F4E-367D4A84BB36}" srcOrd="6" destOrd="0" presId="urn:microsoft.com/office/officeart/2005/8/layout/cycle5"/>
    <dgm:cxn modelId="{1FBE56CB-A721-4B85-BFA6-13F5D8BCDF45}" type="presParOf" srcId="{1C087FCC-D527-4019-928D-49974319327F}" destId="{A5B8324C-ACE0-496A-B3CA-1D7722B0FAAF}" srcOrd="7" destOrd="0" presId="urn:microsoft.com/office/officeart/2005/8/layout/cycle5"/>
    <dgm:cxn modelId="{E347E27F-7FC9-4A8A-AB8C-9C73B4E910DA}" type="presParOf" srcId="{1C087FCC-D527-4019-928D-49974319327F}" destId="{DC37392B-FCA0-4C1A-9256-C6E61580DC64}" srcOrd="8" destOrd="0" presId="urn:microsoft.com/office/officeart/2005/8/layout/cycle5"/>
    <dgm:cxn modelId="{0C4B58DE-EEE6-42BA-A436-339B5F5CFF0D}" type="presParOf" srcId="{1C087FCC-D527-4019-928D-49974319327F}" destId="{EB63C638-AE24-46A8-8AA0-795A777BA31D}" srcOrd="9" destOrd="0" presId="urn:microsoft.com/office/officeart/2005/8/layout/cycle5"/>
    <dgm:cxn modelId="{6442C955-BB6D-472A-86FE-E11901421AA0}" type="presParOf" srcId="{1C087FCC-D527-4019-928D-49974319327F}" destId="{8B92DA05-7D85-4585-8DFD-A3EABB617314}" srcOrd="10" destOrd="0" presId="urn:microsoft.com/office/officeart/2005/8/layout/cycle5"/>
    <dgm:cxn modelId="{148F5622-E61E-40AB-AC8E-A2847B376B9C}" type="presParOf" srcId="{1C087FCC-D527-4019-928D-49974319327F}" destId="{8683888C-0D31-4CB0-A487-18D9B56CE5C1}" srcOrd="11" destOrd="0" presId="urn:microsoft.com/office/officeart/2005/8/layout/cycle5"/>
    <dgm:cxn modelId="{021483F1-F4ED-41F3-827A-04E41FE1A363}" type="presParOf" srcId="{1C087FCC-D527-4019-928D-49974319327F}" destId="{1E0AB218-00FB-45F1-AADF-0DCFA5C8113D}" srcOrd="12" destOrd="0" presId="urn:microsoft.com/office/officeart/2005/8/layout/cycle5"/>
    <dgm:cxn modelId="{2E170B64-8CFC-486E-8DC1-689086D3A670}" type="presParOf" srcId="{1C087FCC-D527-4019-928D-49974319327F}" destId="{1C93EAE9-266A-4BBB-A670-15263B10C11E}" srcOrd="13" destOrd="0" presId="urn:microsoft.com/office/officeart/2005/8/layout/cycle5"/>
    <dgm:cxn modelId="{E6D28847-AAEB-4328-9C65-EC0F1F741A0B}" type="presParOf" srcId="{1C087FCC-D527-4019-928D-49974319327F}" destId="{DA1753BB-2BEB-46C4-8B90-AAB809FDB0F8}" srcOrd="14" destOrd="0" presId="urn:microsoft.com/office/officeart/2005/8/layout/cycle5"/>
    <dgm:cxn modelId="{7328E2B9-DE75-41EB-BF66-8E835DD30689}" type="presParOf" srcId="{1C087FCC-D527-4019-928D-49974319327F}" destId="{F10A9B2C-D62B-4313-A8E5-493183F0168C}" srcOrd="15" destOrd="0" presId="urn:microsoft.com/office/officeart/2005/8/layout/cycle5"/>
    <dgm:cxn modelId="{6AA152C4-D5AC-4141-9408-5AF71F7B0ECF}" type="presParOf" srcId="{1C087FCC-D527-4019-928D-49974319327F}" destId="{63EF98ED-DA0C-4A50-BA25-74DE833E0B7C}" srcOrd="16" destOrd="0" presId="urn:microsoft.com/office/officeart/2005/8/layout/cycle5"/>
    <dgm:cxn modelId="{A5AD1EC3-888C-46BE-AC40-6FFE5AC5B6BA}" type="presParOf" srcId="{1C087FCC-D527-4019-928D-49974319327F}" destId="{1148CED3-3D0C-45CB-962D-8AB778820E86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23ADE6B-8019-4A1F-BEA9-286BBE86A07B}">
      <dsp:nvSpPr>
        <dsp:cNvPr id="0" name=""/>
        <dsp:cNvSpPr/>
      </dsp:nvSpPr>
      <dsp:spPr>
        <a:xfrm>
          <a:off x="3271391" y="1752"/>
          <a:ext cx="1229617" cy="799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 smtClean="0"/>
            <a:t>輸贏及計分統計</a:t>
          </a:r>
          <a:endParaRPr lang="zh-TW" altLang="en-US" sz="1300" kern="1200" dirty="0"/>
        </a:p>
      </dsp:txBody>
      <dsp:txXfrm>
        <a:off x="3271391" y="1752"/>
        <a:ext cx="1229617" cy="799251"/>
      </dsp:txXfrm>
    </dsp:sp>
    <dsp:sp modelId="{3D0B4AFE-1143-4A06-A98C-9143C2494F43}">
      <dsp:nvSpPr>
        <dsp:cNvPr id="0" name=""/>
        <dsp:cNvSpPr/>
      </dsp:nvSpPr>
      <dsp:spPr>
        <a:xfrm>
          <a:off x="2001578" y="401378"/>
          <a:ext cx="3769243" cy="3769243"/>
        </a:xfrm>
        <a:custGeom>
          <a:avLst/>
          <a:gdLst/>
          <a:ahLst/>
          <a:cxnLst/>
          <a:rect l="0" t="0" r="0" b="0"/>
          <a:pathLst>
            <a:path>
              <a:moveTo>
                <a:pt x="2654446" y="164398"/>
              </a:moveTo>
              <a:arcTo wR="1884621" hR="1884621" stAng="17646552" swAng="925185"/>
            </a:path>
          </a:pathLst>
        </a:custGeom>
        <a:noFill/>
        <a:ln w="12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02305-073F-45BF-B46E-3498AED75A1B}">
      <dsp:nvSpPr>
        <dsp:cNvPr id="0" name=""/>
        <dsp:cNvSpPr/>
      </dsp:nvSpPr>
      <dsp:spPr>
        <a:xfrm>
          <a:off x="4903521" y="944063"/>
          <a:ext cx="1229617" cy="799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TW" altLang="en-US" sz="1300" kern="1200" dirty="0" smtClean="0"/>
            <a:t>碰撞偵測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 dirty="0"/>
        </a:p>
      </dsp:txBody>
      <dsp:txXfrm>
        <a:off x="4903521" y="944063"/>
        <a:ext cx="1229617" cy="799251"/>
      </dsp:txXfrm>
    </dsp:sp>
    <dsp:sp modelId="{57E972C6-116C-4892-B0D5-545A912B4B37}">
      <dsp:nvSpPr>
        <dsp:cNvPr id="0" name=""/>
        <dsp:cNvSpPr/>
      </dsp:nvSpPr>
      <dsp:spPr>
        <a:xfrm>
          <a:off x="2001578" y="401378"/>
          <a:ext cx="3769243" cy="3769243"/>
        </a:xfrm>
        <a:custGeom>
          <a:avLst/>
          <a:gdLst/>
          <a:ahLst/>
          <a:cxnLst/>
          <a:rect l="0" t="0" r="0" b="0"/>
          <a:pathLst>
            <a:path>
              <a:moveTo>
                <a:pt x="3739829" y="1552952"/>
              </a:moveTo>
              <a:arcTo wR="1884621" hR="1884621" stAng="20991834" swAng="1216332"/>
            </a:path>
          </a:pathLst>
        </a:custGeom>
        <a:noFill/>
        <a:ln w="12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C291E-DA66-4653-8F4E-367D4A84BB36}">
      <dsp:nvSpPr>
        <dsp:cNvPr id="0" name=""/>
        <dsp:cNvSpPr/>
      </dsp:nvSpPr>
      <dsp:spPr>
        <a:xfrm>
          <a:off x="4903521" y="2828685"/>
          <a:ext cx="1229617" cy="799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TW" altLang="en-US" sz="1300" kern="1200" dirty="0" smtClean="0"/>
            <a:t>計算更新資料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 dirty="0"/>
        </a:p>
      </dsp:txBody>
      <dsp:txXfrm>
        <a:off x="4903521" y="2828685"/>
        <a:ext cx="1229617" cy="799251"/>
      </dsp:txXfrm>
    </dsp:sp>
    <dsp:sp modelId="{DC37392B-FCA0-4C1A-9256-C6E61580DC64}">
      <dsp:nvSpPr>
        <dsp:cNvPr id="0" name=""/>
        <dsp:cNvSpPr/>
      </dsp:nvSpPr>
      <dsp:spPr>
        <a:xfrm>
          <a:off x="2001578" y="401378"/>
          <a:ext cx="3769243" cy="3769243"/>
        </a:xfrm>
        <a:custGeom>
          <a:avLst/>
          <a:gdLst/>
          <a:ahLst/>
          <a:cxnLst/>
          <a:rect l="0" t="0" r="0" b="0"/>
          <a:pathLst>
            <a:path>
              <a:moveTo>
                <a:pt x="3084123" y="3338236"/>
              </a:moveTo>
              <a:arcTo wR="1884621" hR="1884621" stAng="3028263" swAng="925185"/>
            </a:path>
          </a:pathLst>
        </a:custGeom>
        <a:noFill/>
        <a:ln w="12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3C638-AE24-46A8-8AA0-795A777BA31D}">
      <dsp:nvSpPr>
        <dsp:cNvPr id="0" name=""/>
        <dsp:cNvSpPr/>
      </dsp:nvSpPr>
      <dsp:spPr>
        <a:xfrm>
          <a:off x="3271391" y="3770995"/>
          <a:ext cx="1229617" cy="799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TW" altLang="en-US" sz="1300" kern="1200" dirty="0" smtClean="0"/>
            <a:t>畫面更新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 dirty="0"/>
        </a:p>
      </dsp:txBody>
      <dsp:txXfrm>
        <a:off x="3271391" y="3770995"/>
        <a:ext cx="1229617" cy="799251"/>
      </dsp:txXfrm>
    </dsp:sp>
    <dsp:sp modelId="{8683888C-0D31-4CB0-A487-18D9B56CE5C1}">
      <dsp:nvSpPr>
        <dsp:cNvPr id="0" name=""/>
        <dsp:cNvSpPr/>
      </dsp:nvSpPr>
      <dsp:spPr>
        <a:xfrm>
          <a:off x="2001578" y="401378"/>
          <a:ext cx="3769243" cy="3769243"/>
        </a:xfrm>
        <a:custGeom>
          <a:avLst/>
          <a:gdLst/>
          <a:ahLst/>
          <a:cxnLst/>
          <a:rect l="0" t="0" r="0" b="0"/>
          <a:pathLst>
            <a:path>
              <a:moveTo>
                <a:pt x="1114796" y="3604845"/>
              </a:moveTo>
              <a:arcTo wR="1884621" hR="1884621" stAng="6846552" swAng="925185"/>
            </a:path>
          </a:pathLst>
        </a:custGeom>
        <a:noFill/>
        <a:ln w="12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AB218-00FB-45F1-AADF-0DCFA5C8113D}">
      <dsp:nvSpPr>
        <dsp:cNvPr id="0" name=""/>
        <dsp:cNvSpPr/>
      </dsp:nvSpPr>
      <dsp:spPr>
        <a:xfrm>
          <a:off x="1639260" y="2828685"/>
          <a:ext cx="1229617" cy="799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 smtClean="0"/>
            <a:t>等待擊球</a:t>
          </a:r>
          <a:endParaRPr lang="zh-TW" altLang="en-US" sz="1300" kern="1200" dirty="0"/>
        </a:p>
      </dsp:txBody>
      <dsp:txXfrm>
        <a:off x="1639260" y="2828685"/>
        <a:ext cx="1229617" cy="799251"/>
      </dsp:txXfrm>
    </dsp:sp>
    <dsp:sp modelId="{DA1753BB-2BEB-46C4-8B90-AAB809FDB0F8}">
      <dsp:nvSpPr>
        <dsp:cNvPr id="0" name=""/>
        <dsp:cNvSpPr/>
      </dsp:nvSpPr>
      <dsp:spPr>
        <a:xfrm>
          <a:off x="2001578" y="401378"/>
          <a:ext cx="3769243" cy="3769243"/>
        </a:xfrm>
        <a:custGeom>
          <a:avLst/>
          <a:gdLst/>
          <a:ahLst/>
          <a:cxnLst/>
          <a:rect l="0" t="0" r="0" b="0"/>
          <a:pathLst>
            <a:path>
              <a:moveTo>
                <a:pt x="29414" y="2216290"/>
              </a:moveTo>
              <a:arcTo wR="1884621" hR="1884621" stAng="10191834" swAng="1216332"/>
            </a:path>
          </a:pathLst>
        </a:custGeom>
        <a:noFill/>
        <a:ln w="12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0A9B2C-D62B-4313-A8E5-493183F0168C}">
      <dsp:nvSpPr>
        <dsp:cNvPr id="0" name=""/>
        <dsp:cNvSpPr/>
      </dsp:nvSpPr>
      <dsp:spPr>
        <a:xfrm>
          <a:off x="1639260" y="944063"/>
          <a:ext cx="1229617" cy="799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 smtClean="0"/>
            <a:t>進洞偵測</a:t>
          </a:r>
          <a:endParaRPr lang="zh-TW" altLang="en-US" sz="1300" kern="1200" dirty="0"/>
        </a:p>
      </dsp:txBody>
      <dsp:txXfrm>
        <a:off x="1639260" y="944063"/>
        <a:ext cx="1229617" cy="799251"/>
      </dsp:txXfrm>
    </dsp:sp>
    <dsp:sp modelId="{1148CED3-3D0C-45CB-962D-8AB778820E86}">
      <dsp:nvSpPr>
        <dsp:cNvPr id="0" name=""/>
        <dsp:cNvSpPr/>
      </dsp:nvSpPr>
      <dsp:spPr>
        <a:xfrm>
          <a:off x="2001578" y="401378"/>
          <a:ext cx="3769243" cy="3769243"/>
        </a:xfrm>
        <a:custGeom>
          <a:avLst/>
          <a:gdLst/>
          <a:ahLst/>
          <a:cxnLst/>
          <a:rect l="0" t="0" r="0" b="0"/>
          <a:pathLst>
            <a:path>
              <a:moveTo>
                <a:pt x="685120" y="431007"/>
              </a:moveTo>
              <a:arcTo wR="1884621" hR="1884621" stAng="13828263" swAng="925185"/>
            </a:path>
          </a:pathLst>
        </a:custGeom>
        <a:noFill/>
        <a:ln w="12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A943D-372F-4A37-BACC-650DE6C29277}" type="datetimeFigureOut">
              <a:rPr lang="zh-TW" altLang="en-US" smtClean="0"/>
              <a:pPr/>
              <a:t>2012/11/14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41F7D-726A-4A39-832B-999EC6179F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1F7D-726A-4A39-832B-999EC6179F8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1F7D-726A-4A39-832B-999EC6179F85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1F7D-726A-4A39-832B-999EC6179F85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1F7D-726A-4A39-832B-999EC6179F85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56F94-437A-4305-B075-1AAC6B167A21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56F94-437A-4305-B075-1AAC6B167A21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56F94-437A-4305-B075-1AAC6B167A21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56F94-437A-4305-B075-1AAC6B167A21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56F94-437A-4305-B075-1AAC6B167A21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1F7D-726A-4A39-832B-999EC6179F85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1F7D-726A-4A39-832B-999EC6179F85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1F7D-726A-4A39-832B-999EC6179F85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1F7D-726A-4A39-832B-999EC6179F85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1F7D-726A-4A39-832B-999EC6179F85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1F7D-726A-4A39-832B-999EC6179F85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1F7D-726A-4A39-832B-999EC6179F85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1F7D-726A-4A39-832B-999EC6179F85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1F7D-726A-4A39-832B-999EC6179F85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1F7D-726A-4A39-832B-999EC6179F85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1F7D-726A-4A39-832B-999EC6179F85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1F7D-726A-4A39-832B-999EC6179F85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1F7D-726A-4A39-832B-999EC6179F85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1F7D-726A-4A39-832B-999EC6179F85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2012/11/14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2012/11/14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2012/11/14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2012/11/14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2012/11/14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2012/11/14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2012/11/14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2012/11/14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29289;&#29702;&#22887;&#26519;&#21305;&#20126;&#31478;&#36093;&#35430;&#38988;&#33287;&#35299;&#31572;.doc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2800" b="0" dirty="0" smtClean="0"/>
              <a:t/>
            </a:r>
            <a:br>
              <a:rPr lang="en-US" altLang="zh-TW" sz="2800" b="0" dirty="0" smtClean="0"/>
            </a:br>
            <a:r>
              <a:rPr lang="en-US" altLang="zh-TW" sz="2800" b="0" smtClean="0"/>
              <a:t/>
            </a:r>
            <a:br>
              <a:rPr lang="en-US" altLang="zh-TW" sz="2800" b="0" smtClean="0"/>
            </a:br>
            <a:endParaRPr lang="zh-TW" altLang="en-US" sz="28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188640"/>
            <a:ext cx="8003232" cy="864096"/>
          </a:xfrm>
        </p:spPr>
        <p:txBody>
          <a:bodyPr>
            <a:noAutofit/>
          </a:bodyPr>
          <a:lstStyle/>
          <a:p>
            <a:r>
              <a:rPr lang="zh-TW" altLang="en-US" sz="4000" dirty="0" smtClean="0"/>
              <a:t>物理報告</a:t>
            </a:r>
            <a:r>
              <a:rPr lang="en-US" altLang="zh-TW" sz="4000" dirty="0" smtClean="0"/>
              <a:t>-</a:t>
            </a:r>
            <a:r>
              <a:rPr lang="zh-TW" altLang="en-US" sz="5400" dirty="0" smtClean="0"/>
              <a:t>撞球遊戲物理模擬</a:t>
            </a:r>
            <a:endParaRPr lang="zh-TW" altLang="en-US" sz="5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000108"/>
            <a:ext cx="790575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碰撞的定義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340768"/>
            <a:ext cx="7772400" cy="5014792"/>
          </a:xfrm>
        </p:spPr>
        <p:txBody>
          <a:bodyPr/>
          <a:lstStyle/>
          <a:p>
            <a:pPr>
              <a:buNone/>
            </a:pPr>
            <a:r>
              <a:rPr lang="zh-TW" altLang="en-US" dirty="0" smtClean="0"/>
              <a:t>以圖像模擬碰撞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我們這樣定義</a:t>
            </a:r>
            <a:endParaRPr lang="en-US" altLang="zh-TW" dirty="0" smtClean="0"/>
          </a:p>
          <a:p>
            <a:r>
              <a:rPr lang="zh-TW" altLang="en-US" dirty="0" smtClean="0"/>
              <a:t>沒碰撞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zh-TW" altLang="en-US" dirty="0" smtClean="0"/>
              <a:t>碰撞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重疊的部份小於容許值</a:t>
            </a:r>
            <a:endParaRPr lang="en-US" altLang="zh-TW" dirty="0" smtClean="0"/>
          </a:p>
          <a:p>
            <a:r>
              <a:rPr lang="zh-TW" altLang="en-US" dirty="0" smtClean="0"/>
              <a:t>重疊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重疊的部份大於等於容許值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16216" y="5157192"/>
            <a:ext cx="1008112" cy="86409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948264" y="5157192"/>
            <a:ext cx="1008112" cy="864096"/>
          </a:xfrm>
          <a:prstGeom prst="ellipse">
            <a:avLst/>
          </a:prstGeom>
          <a:solidFill>
            <a:srgbClr val="FF0000">
              <a:alpha val="39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987824" y="2492896"/>
            <a:ext cx="1008112" cy="86409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868144" y="2492896"/>
            <a:ext cx="1008112" cy="8640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6300192" y="3789040"/>
            <a:ext cx="1008112" cy="86409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092280" y="3789040"/>
            <a:ext cx="1008112" cy="864096"/>
          </a:xfrm>
          <a:prstGeom prst="ellipse">
            <a:avLst/>
          </a:prstGeom>
          <a:solidFill>
            <a:srgbClr val="FF0000">
              <a:alpha val="44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7065385" y="4221088"/>
            <a:ext cx="288032" cy="1588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6948264" y="5589240"/>
            <a:ext cx="576064" cy="1588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995936" y="2924944"/>
            <a:ext cx="1872208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牆壁碰撞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牆壁的碰撞定義同上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不同於球的是 牆壁的質量很大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所以碰撞的時候可以直接把球的速度該碰撞相度的速度反向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參照課本</a:t>
            </a:r>
            <a:r>
              <a:rPr lang="en-US" altLang="zh-TW" dirty="0" smtClean="0"/>
              <a:t>p219)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計算更新資料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依照碰撞的列表來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計算碰撞之後的速度及方向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使用動量守恆公式來計算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碰撞的類型分為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zh-TW" altLang="en-US" dirty="0" smtClean="0"/>
              <a:t>最簡單二維碰撞</a:t>
            </a:r>
            <a:r>
              <a:rPr lang="en-US" altLang="zh-TW" dirty="0" smtClean="0"/>
              <a:t>-</a:t>
            </a:r>
            <a:r>
              <a:rPr lang="zh-TW" altLang="en-US" dirty="0" smtClean="0"/>
              <a:t>兩球同時碰撞</a:t>
            </a:r>
            <a:endParaRPr lang="en-US" altLang="zh-TW" dirty="0" smtClean="0"/>
          </a:p>
          <a:p>
            <a:r>
              <a:rPr lang="zh-TW" altLang="en-US" dirty="0" smtClean="0"/>
              <a:t>複雜碰撞</a:t>
            </a:r>
            <a:r>
              <a:rPr lang="en-US" altLang="zh-TW" dirty="0" smtClean="0"/>
              <a:t>-</a:t>
            </a:r>
            <a:r>
              <a:rPr lang="zh-TW" altLang="en-US" dirty="0" smtClean="0"/>
              <a:t>兩球以上同時碰撞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彈性碰撞之守恆量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線動量守恆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一系統在無外力作用下在某一維度的速度的總合保持恆定值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m1*</a:t>
            </a:r>
            <a:r>
              <a:rPr lang="en-US" altLang="zh-TW" u="sng" dirty="0" smtClean="0"/>
              <a:t>u1</a:t>
            </a:r>
            <a:r>
              <a:rPr lang="en-US" altLang="zh-TW" dirty="0" smtClean="0"/>
              <a:t>+m2*</a:t>
            </a:r>
            <a:r>
              <a:rPr lang="en-US" altLang="zh-TW" u="sng" dirty="0" smtClean="0"/>
              <a:t>u2</a:t>
            </a:r>
            <a:r>
              <a:rPr lang="en-US" altLang="zh-TW" dirty="0" smtClean="0"/>
              <a:t>=m1*</a:t>
            </a:r>
            <a:r>
              <a:rPr lang="en-US" altLang="zh-TW" u="sng" dirty="0" smtClean="0"/>
              <a:t>v1</a:t>
            </a:r>
            <a:r>
              <a:rPr lang="en-US" altLang="zh-TW" dirty="0" smtClean="0"/>
              <a:t>+m2*</a:t>
            </a:r>
            <a:r>
              <a:rPr lang="en-US" altLang="zh-TW" u="sng" dirty="0" smtClean="0"/>
              <a:t>v2</a:t>
            </a:r>
          </a:p>
          <a:p>
            <a:r>
              <a:rPr kumimoji="0" lang="zh-TW" altLang="en-US" sz="3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動能守恆</a:t>
            </a:r>
            <a:endParaRPr kumimoji="0" lang="en-US" altLang="zh-TW" sz="30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zh-TW" altLang="en-US" dirty="0" smtClean="0"/>
              <a:t>在完全彈性碰撞實符合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m1*u1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/2+m2*u2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/2=m1*v1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/2+m2*v2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/2</a:t>
            </a:r>
            <a:endParaRPr lang="en-US" altLang="zh-TW" baseline="30000" dirty="0" smtClean="0"/>
          </a:p>
          <a:p>
            <a:r>
              <a:rPr lang="zh-TW" altLang="en-US" dirty="0" smtClean="0"/>
              <a:t>撞球碰撞質量視為相等，兩式化減如下：</a:t>
            </a:r>
            <a:endParaRPr lang="en-US" altLang="zh-TW" dirty="0" smtClean="0"/>
          </a:p>
          <a:p>
            <a:pPr lvl="1"/>
            <a:r>
              <a:rPr lang="en-US" altLang="zh-TW" u="sng" dirty="0" smtClean="0"/>
              <a:t>u1</a:t>
            </a:r>
            <a:r>
              <a:rPr lang="en-US" altLang="zh-TW" dirty="0" smtClean="0"/>
              <a:t>+</a:t>
            </a:r>
            <a:r>
              <a:rPr lang="en-US" altLang="zh-TW" u="sng" dirty="0" smtClean="0"/>
              <a:t>u2</a:t>
            </a:r>
            <a:r>
              <a:rPr lang="en-US" altLang="zh-TW" dirty="0" smtClean="0"/>
              <a:t>=</a:t>
            </a:r>
            <a:r>
              <a:rPr lang="en-US" altLang="zh-TW" u="sng" dirty="0" smtClean="0"/>
              <a:t>v1</a:t>
            </a:r>
            <a:r>
              <a:rPr lang="en-US" altLang="zh-TW" dirty="0" smtClean="0"/>
              <a:t>+</a:t>
            </a:r>
            <a:r>
              <a:rPr lang="en-US" altLang="zh-TW" u="sng" dirty="0" smtClean="0"/>
              <a:t>v2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u1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+u2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=v1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+v2</a:t>
            </a:r>
            <a:r>
              <a:rPr lang="en-US" altLang="zh-TW" baseline="30000" dirty="0" smtClean="0"/>
              <a:t>2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向量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57224" y="1783560"/>
            <a:ext cx="7772400" cy="4572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分</a:t>
            </a:r>
            <a:r>
              <a:rPr lang="zh-TW" altLang="en-US" dirty="0" smtClean="0">
                <a:solidFill>
                  <a:srgbClr val="FF0000"/>
                </a:solidFill>
              </a:rPr>
              <a:t>直角坐標系</a:t>
            </a:r>
            <a:r>
              <a:rPr lang="en-US" altLang="zh-TW" dirty="0" smtClean="0"/>
              <a:t>(</a:t>
            </a:r>
            <a:r>
              <a:rPr lang="zh-TW" altLang="en-US" dirty="0" smtClean="0"/>
              <a:t>我們使用此法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與極座標系</a:t>
            </a:r>
            <a:endParaRPr lang="en-US" altLang="zh-TW" dirty="0" smtClean="0"/>
          </a:p>
          <a:p>
            <a:r>
              <a:rPr lang="zh-TW" altLang="en-US" dirty="0" smtClean="0"/>
              <a:t>使用直角座標系原因：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1.</a:t>
            </a:r>
            <a:r>
              <a:rPr lang="zh-TW" altLang="en-US" dirty="0" smtClean="0"/>
              <a:t>電腦儲存角度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浮點數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容易產生</a:t>
            </a:r>
            <a:r>
              <a:rPr lang="zh-TW" altLang="en-US" dirty="0" smtClean="0">
                <a:solidFill>
                  <a:srgbClr val="FF0000"/>
                </a:solidFill>
              </a:rPr>
              <a:t>誤差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2.</a:t>
            </a:r>
            <a:r>
              <a:rPr lang="zh-TW" altLang="en-US" dirty="0" smtClean="0">
                <a:solidFill>
                  <a:srgbClr val="FF0000"/>
                </a:solidFill>
              </a:rPr>
              <a:t>三角函數</a:t>
            </a:r>
            <a:r>
              <a:rPr lang="zh-TW" altLang="en-US" dirty="0" smtClean="0"/>
              <a:t>計算耗費時間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3.</a:t>
            </a:r>
            <a:r>
              <a:rPr lang="zh-TW" altLang="en-US" dirty="0" smtClean="0"/>
              <a:t>線動量守恆方便計算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XY</a:t>
            </a:r>
            <a:r>
              <a:rPr lang="zh-TW" altLang="en-US" dirty="0" smtClean="0">
                <a:solidFill>
                  <a:srgbClr val="FF0000"/>
                </a:solidFill>
              </a:rPr>
              <a:t>分量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4.</a:t>
            </a:r>
            <a:r>
              <a:rPr lang="zh-TW" altLang="en-US" dirty="0" smtClean="0"/>
              <a:t>向量相加減、內積</a:t>
            </a:r>
            <a:r>
              <a:rPr lang="zh-TW" altLang="en-US" dirty="0" smtClean="0">
                <a:solidFill>
                  <a:srgbClr val="FF0000"/>
                </a:solidFill>
              </a:rPr>
              <a:t>實作快速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本文所有向量符號以</a:t>
            </a:r>
            <a:r>
              <a:rPr lang="zh-TW" altLang="en-US" u="sng" dirty="0" smtClean="0"/>
              <a:t>底線</a:t>
            </a:r>
            <a:r>
              <a:rPr lang="zh-TW" altLang="en-US" dirty="0" smtClean="0"/>
              <a:t>加註</a:t>
            </a:r>
            <a:r>
              <a:rPr lang="en-US" altLang="zh-TW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向量運算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向量相加</a:t>
            </a:r>
            <a:endParaRPr lang="en-US" altLang="zh-TW" dirty="0" smtClean="0"/>
          </a:p>
          <a:p>
            <a:pPr lvl="1"/>
            <a:r>
              <a:rPr lang="en-US" altLang="zh-TW" u="sng" dirty="0" smtClean="0"/>
              <a:t>V1</a:t>
            </a:r>
            <a:r>
              <a:rPr lang="en-US" altLang="zh-TW" dirty="0" smtClean="0"/>
              <a:t>+</a:t>
            </a:r>
            <a:r>
              <a:rPr lang="en-US" altLang="zh-TW" u="sng" dirty="0" smtClean="0"/>
              <a:t>V2</a:t>
            </a:r>
            <a:r>
              <a:rPr lang="en-US" altLang="zh-TW" dirty="0" smtClean="0"/>
              <a:t>=(V1x+V2x,V1y+V2Y)</a:t>
            </a:r>
          </a:p>
          <a:p>
            <a:pPr lvl="1"/>
            <a:r>
              <a:rPr lang="zh-TW" altLang="en-US" dirty="0" smtClean="0"/>
              <a:t>計算後為</a:t>
            </a:r>
            <a:r>
              <a:rPr lang="zh-TW" altLang="en-US" dirty="0" smtClean="0">
                <a:solidFill>
                  <a:srgbClr val="FF0000"/>
                </a:solidFill>
              </a:rPr>
              <a:t>向量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相乘</a:t>
            </a:r>
            <a:r>
              <a:rPr lang="en-US" altLang="zh-TW" dirty="0" smtClean="0"/>
              <a:t>(</a:t>
            </a:r>
            <a:r>
              <a:rPr lang="zh-TW" altLang="en-US" dirty="0" smtClean="0"/>
              <a:t>內積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u="sng" dirty="0" smtClean="0"/>
              <a:t>V1</a:t>
            </a:r>
            <a:r>
              <a:rPr lang="en-US" altLang="zh-TW" dirty="0" smtClean="0"/>
              <a:t>*</a:t>
            </a:r>
            <a:r>
              <a:rPr lang="en-US" altLang="zh-TW" u="sng" dirty="0" smtClean="0"/>
              <a:t>V2</a:t>
            </a:r>
            <a:r>
              <a:rPr lang="en-US" altLang="zh-TW" dirty="0" smtClean="0"/>
              <a:t>=V1x*V2x + V1y*V2y</a:t>
            </a:r>
          </a:p>
          <a:p>
            <a:pPr lvl="1"/>
            <a:r>
              <a:rPr lang="en-US" altLang="zh-TW" u="sng" dirty="0" smtClean="0"/>
              <a:t>V1</a:t>
            </a:r>
            <a:r>
              <a:rPr lang="en-US" altLang="zh-TW" dirty="0" smtClean="0"/>
              <a:t>*</a:t>
            </a:r>
            <a:r>
              <a:rPr lang="en-US" altLang="zh-TW" u="sng" dirty="0" smtClean="0"/>
              <a:t>V2</a:t>
            </a:r>
            <a:r>
              <a:rPr lang="en-US" altLang="zh-TW" dirty="0" smtClean="0"/>
              <a:t>=|</a:t>
            </a:r>
            <a:r>
              <a:rPr lang="en-US" altLang="zh-TW" u="sng" dirty="0" smtClean="0"/>
              <a:t>V1</a:t>
            </a:r>
            <a:r>
              <a:rPr lang="en-US" altLang="zh-TW" dirty="0" smtClean="0"/>
              <a:t>||</a:t>
            </a:r>
            <a:r>
              <a:rPr lang="en-US" altLang="zh-TW" u="sng" dirty="0" smtClean="0"/>
              <a:t>V2</a:t>
            </a:r>
            <a:r>
              <a:rPr lang="en-US" altLang="zh-TW" dirty="0" smtClean="0"/>
              <a:t>|</a:t>
            </a:r>
            <a:r>
              <a:rPr lang="zh-TW" altLang="en-US" dirty="0" smtClean="0"/>
              <a:t>*</a:t>
            </a:r>
            <a:r>
              <a:rPr lang="en-US" altLang="zh-TW" dirty="0" err="1" smtClean="0"/>
              <a:t>cos</a:t>
            </a:r>
            <a:r>
              <a:rPr lang="el-GR" altLang="zh-TW" dirty="0" smtClean="0"/>
              <a:t>θ</a:t>
            </a:r>
            <a:r>
              <a:rPr lang="en-US" altLang="zh-TW" dirty="0" smtClean="0"/>
              <a:t>(</a:t>
            </a:r>
            <a:r>
              <a:rPr lang="el-GR" altLang="zh-TW" dirty="0" smtClean="0"/>
              <a:t>θ</a:t>
            </a:r>
            <a:r>
              <a:rPr lang="zh-TW" altLang="en-US" dirty="0" smtClean="0"/>
              <a:t>為兩向量之夾角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計算後為</a:t>
            </a:r>
            <a:r>
              <a:rPr lang="zh-TW" altLang="en-US" dirty="0" smtClean="0">
                <a:solidFill>
                  <a:srgbClr val="FF0000"/>
                </a:solidFill>
              </a:rPr>
              <a:t>純量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單位向量</a:t>
            </a:r>
            <a:r>
              <a:rPr lang="en-US" altLang="zh-TW" dirty="0" smtClean="0"/>
              <a:t>(</a:t>
            </a:r>
            <a:r>
              <a:rPr lang="zh-TW" altLang="en-US" dirty="0" smtClean="0"/>
              <a:t>表示法以向量上方放置一個</a:t>
            </a:r>
            <a:r>
              <a:rPr lang="en-US" altLang="zh-TW" dirty="0" smtClean="0"/>
              <a:t>hat)</a:t>
            </a:r>
          </a:p>
          <a:p>
            <a:pPr lvl="1"/>
            <a:r>
              <a:rPr lang="en-US" altLang="zh-TW" dirty="0" smtClean="0"/>
              <a:t>V</a:t>
            </a:r>
            <a:r>
              <a:rPr lang="zh-TW" altLang="en-US" dirty="0" smtClean="0"/>
              <a:t> </a:t>
            </a:r>
            <a:r>
              <a:rPr lang="en-US" altLang="zh-TW" dirty="0" smtClean="0"/>
              <a:t>hat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u="sng" dirty="0" smtClean="0"/>
              <a:t>V</a:t>
            </a:r>
            <a:r>
              <a:rPr lang="en-US" altLang="zh-TW" dirty="0" smtClean="0"/>
              <a:t>÷|</a:t>
            </a:r>
            <a:r>
              <a:rPr lang="en-US" altLang="zh-TW" u="sng" dirty="0" smtClean="0"/>
              <a:t>V</a:t>
            </a:r>
            <a:r>
              <a:rPr lang="en-US" altLang="zh-TW" dirty="0" smtClean="0"/>
              <a:t>|</a:t>
            </a:r>
          </a:p>
          <a:p>
            <a:pPr lvl="1"/>
            <a:r>
              <a:rPr lang="zh-TW" altLang="en-US" dirty="0" smtClean="0"/>
              <a:t>計算後為</a:t>
            </a:r>
            <a:r>
              <a:rPr lang="zh-TW" altLang="en-US" dirty="0" smtClean="0">
                <a:solidFill>
                  <a:srgbClr val="FF0000"/>
                </a:solidFill>
              </a:rPr>
              <a:t>長度為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/>
              <a:t>的</a:t>
            </a:r>
            <a:r>
              <a:rPr lang="zh-TW" altLang="en-US" dirty="0" smtClean="0">
                <a:solidFill>
                  <a:srgbClr val="FF0000"/>
                </a:solidFill>
              </a:rPr>
              <a:t>向量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球撞</a:t>
            </a:r>
            <a:r>
              <a:rPr lang="en-US" altLang="zh-TW" dirty="0" smtClean="0"/>
              <a:t>B</a:t>
            </a:r>
            <a:r>
              <a:rPr lang="zh-TW" altLang="en-US" dirty="0" smtClean="0"/>
              <a:t>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球作用在</a:t>
            </a:r>
            <a:r>
              <a:rPr lang="en-US" altLang="zh-TW" dirty="0" smtClean="0"/>
              <a:t>B</a:t>
            </a:r>
            <a:r>
              <a:rPr lang="zh-TW" altLang="en-US" dirty="0" smtClean="0"/>
              <a:t>球上的力即</a:t>
            </a:r>
            <a:r>
              <a:rPr lang="en-US" altLang="zh-TW" dirty="0" smtClean="0">
                <a:solidFill>
                  <a:srgbClr val="FF0000"/>
                </a:solidFill>
              </a:rPr>
              <a:t>V</a:t>
            </a:r>
            <a:r>
              <a:rPr lang="zh-TW" altLang="en-US" dirty="0" smtClean="0">
                <a:solidFill>
                  <a:srgbClr val="FF0000"/>
                </a:solidFill>
              </a:rPr>
              <a:t>向量對</a:t>
            </a:r>
            <a:r>
              <a:rPr lang="en-US" altLang="zh-TW" dirty="0" smtClean="0">
                <a:solidFill>
                  <a:srgbClr val="FF0000"/>
                </a:solidFill>
              </a:rPr>
              <a:t>AB</a:t>
            </a:r>
            <a:r>
              <a:rPr lang="zh-TW" altLang="en-US" dirty="0" smtClean="0">
                <a:solidFill>
                  <a:srgbClr val="FF0000"/>
                </a:solidFill>
              </a:rPr>
              <a:t>的投影向量</a:t>
            </a:r>
            <a:r>
              <a:rPr lang="zh-TW" altLang="en-US" dirty="0" smtClean="0"/>
              <a:t>，為了符合線動量守恆，</a:t>
            </a:r>
            <a:r>
              <a:rPr lang="en-US" altLang="zh-TW" dirty="0" smtClean="0"/>
              <a:t>V</a:t>
            </a:r>
            <a:r>
              <a:rPr lang="zh-TW" altLang="en-US" dirty="0" smtClean="0"/>
              <a:t>向量的速度將會減掉此投影量。</a:t>
            </a:r>
            <a:endParaRPr lang="zh-TW" altLang="en-US" dirty="0"/>
          </a:p>
        </p:txBody>
      </p:sp>
      <p:grpSp>
        <p:nvGrpSpPr>
          <p:cNvPr id="6" name="群組 17"/>
          <p:cNvGrpSpPr/>
          <p:nvPr/>
        </p:nvGrpSpPr>
        <p:grpSpPr>
          <a:xfrm>
            <a:off x="2285984" y="3286124"/>
            <a:ext cx="5889997" cy="3238221"/>
            <a:chOff x="1714480" y="3143248"/>
            <a:chExt cx="5889997" cy="3238221"/>
          </a:xfrm>
        </p:grpSpPr>
        <p:grpSp>
          <p:nvGrpSpPr>
            <p:cNvPr id="8" name="群組 16"/>
            <p:cNvGrpSpPr/>
            <p:nvPr/>
          </p:nvGrpSpPr>
          <p:grpSpPr>
            <a:xfrm>
              <a:off x="1714480" y="3143248"/>
              <a:ext cx="5889997" cy="3238221"/>
              <a:chOff x="1714480" y="3143248"/>
              <a:chExt cx="5889997" cy="3238221"/>
            </a:xfrm>
          </p:grpSpPr>
          <p:grpSp>
            <p:nvGrpSpPr>
              <p:cNvPr id="10" name="群組 10"/>
              <p:cNvGrpSpPr/>
              <p:nvPr/>
            </p:nvGrpSpPr>
            <p:grpSpPr>
              <a:xfrm>
                <a:off x="1714480" y="3143248"/>
                <a:ext cx="5889997" cy="3238221"/>
                <a:chOff x="1896713" y="2194334"/>
                <a:chExt cx="5889997" cy="3238221"/>
              </a:xfrm>
            </p:grpSpPr>
            <p:sp>
              <p:nvSpPr>
                <p:cNvPr id="4" name="橢圓 3"/>
                <p:cNvSpPr/>
                <p:nvPr/>
              </p:nvSpPr>
              <p:spPr>
                <a:xfrm>
                  <a:off x="1896713" y="3575167"/>
                  <a:ext cx="1857388" cy="185738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TW" sz="5400" dirty="0" smtClean="0">
                      <a:solidFill>
                        <a:schemeClr val="bg1"/>
                      </a:solidFill>
                    </a:rPr>
                    <a:t>A</a:t>
                  </a:r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" name="橢圓 4"/>
                <p:cNvSpPr/>
                <p:nvPr/>
              </p:nvSpPr>
              <p:spPr>
                <a:xfrm>
                  <a:off x="3136869" y="2194334"/>
                  <a:ext cx="1857388" cy="185738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4800" dirty="0" smtClean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B</a:t>
                  </a:r>
                </a:p>
                <a:p>
                  <a:pPr algn="ctr"/>
                  <a:endParaRPr lang="zh-TW" altLang="en-US" sz="4800" dirty="0"/>
                </a:p>
              </p:txBody>
            </p:sp>
            <p:cxnSp>
              <p:nvCxnSpPr>
                <p:cNvPr id="7" name="直線單箭頭接點 6"/>
                <p:cNvCxnSpPr/>
                <p:nvPr/>
              </p:nvCxnSpPr>
              <p:spPr>
                <a:xfrm flipV="1">
                  <a:off x="2857488" y="3429000"/>
                  <a:ext cx="4929222" cy="107157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單箭頭接點 8"/>
                <p:cNvCxnSpPr/>
                <p:nvPr/>
              </p:nvCxnSpPr>
              <p:spPr>
                <a:xfrm rot="5400000" flipH="1" flipV="1">
                  <a:off x="2821769" y="3178967"/>
                  <a:ext cx="1357322" cy="128588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文字方塊 12"/>
              <p:cNvSpPr txBox="1"/>
              <p:nvPr/>
            </p:nvSpPr>
            <p:spPr>
              <a:xfrm rot="20790916">
                <a:off x="4958447" y="4707933"/>
                <a:ext cx="128588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6000" b="1" u="sng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V</a:t>
                </a:r>
                <a:endParaRPr lang="zh-TW" altLang="en-US" sz="6000" b="1" u="sng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 rot="18863844">
                <a:off x="2500298" y="4000504"/>
                <a:ext cx="94128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u="sng" dirty="0" smtClean="0">
                    <a:solidFill>
                      <a:schemeClr val="tx2">
                        <a:lumMod val="50000"/>
                      </a:schemeClr>
                    </a:solidFill>
                  </a:rPr>
                  <a:t>AB</a:t>
                </a:r>
                <a:endParaRPr lang="zh-TW" altLang="en-US" u="sng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6" name="文字方塊 15"/>
            <p:cNvSpPr txBox="1"/>
            <p:nvPr/>
          </p:nvSpPr>
          <p:spPr>
            <a:xfrm>
              <a:off x="3071802" y="4786322"/>
              <a:ext cx="4347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TW" sz="3600" dirty="0" smtClean="0">
                  <a:solidFill>
                    <a:schemeClr val="accent2">
                      <a:lumMod val="75000"/>
                    </a:schemeClr>
                  </a:solidFill>
                </a:rPr>
                <a:t>θ</a:t>
              </a:r>
              <a:endParaRPr lang="zh-TW" altLang="en-US" sz="3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球撞</a:t>
            </a:r>
            <a:r>
              <a:rPr lang="en-US" altLang="zh-TW" dirty="0" smtClean="0"/>
              <a:t>B</a:t>
            </a:r>
            <a:r>
              <a:rPr lang="zh-TW" altLang="en-US" dirty="0" smtClean="0"/>
              <a:t>球公式推倒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V</a:t>
            </a:r>
            <a:r>
              <a:rPr lang="en-US" altLang="zh-TW" baseline="-25000" dirty="0" smtClean="0"/>
              <a:t>B	</a:t>
            </a:r>
            <a:r>
              <a:rPr lang="en-US" altLang="zh-TW" dirty="0" smtClean="0"/>
              <a:t>=AB</a:t>
            </a:r>
            <a:r>
              <a:rPr lang="zh-TW" altLang="en-US" dirty="0" smtClean="0"/>
              <a:t>單位向量*</a:t>
            </a:r>
            <a:r>
              <a:rPr lang="en-US" altLang="zh-TW" dirty="0" smtClean="0"/>
              <a:t>|</a:t>
            </a:r>
            <a:r>
              <a:rPr lang="en-US" altLang="zh-TW" u="sng" dirty="0" smtClean="0"/>
              <a:t>V</a:t>
            </a:r>
            <a:r>
              <a:rPr lang="en-US" altLang="zh-TW" dirty="0" smtClean="0"/>
              <a:t>|*</a:t>
            </a:r>
            <a:r>
              <a:rPr lang="en-US" altLang="zh-TW" dirty="0" err="1" smtClean="0"/>
              <a:t>cos</a:t>
            </a:r>
            <a:r>
              <a:rPr lang="el-GR" altLang="zh-TW" dirty="0" smtClean="0"/>
              <a:t>θ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=(</a:t>
            </a:r>
            <a:r>
              <a:rPr lang="en-US" altLang="zh-TW" u="sng" dirty="0" smtClean="0"/>
              <a:t>AB</a:t>
            </a:r>
            <a:r>
              <a:rPr lang="en-US" altLang="zh-TW" dirty="0" smtClean="0"/>
              <a:t> ÷ |</a:t>
            </a:r>
            <a:r>
              <a:rPr lang="en-US" altLang="zh-TW" u="sng" dirty="0" smtClean="0"/>
              <a:t>AB|)</a:t>
            </a:r>
            <a:r>
              <a:rPr lang="en-US" altLang="zh-TW" dirty="0" smtClean="0"/>
              <a:t>* |</a:t>
            </a:r>
            <a:r>
              <a:rPr lang="en-US" altLang="zh-TW" u="sng" dirty="0" smtClean="0"/>
              <a:t>V</a:t>
            </a:r>
            <a:r>
              <a:rPr lang="en-US" altLang="zh-TW" dirty="0" smtClean="0"/>
              <a:t>|* </a:t>
            </a:r>
            <a:r>
              <a:rPr lang="en-US" altLang="zh-TW" dirty="0" err="1" smtClean="0"/>
              <a:t>cos</a:t>
            </a:r>
            <a:r>
              <a:rPr lang="el-GR" altLang="zh-TW" dirty="0" smtClean="0"/>
              <a:t>θ</a:t>
            </a:r>
            <a:endParaRPr lang="en-US" altLang="zh-TW" dirty="0" smtClean="0"/>
          </a:p>
          <a:p>
            <a:pPr lvl="1">
              <a:buNone/>
            </a:pPr>
            <a:r>
              <a:rPr lang="zh-TW" altLang="en-US" dirty="0" smtClean="0"/>
              <a:t>因</a:t>
            </a:r>
            <a:r>
              <a:rPr lang="en-US" altLang="zh-TW" u="sng" dirty="0" smtClean="0"/>
              <a:t>V1</a:t>
            </a:r>
            <a:r>
              <a:rPr lang="en-US" altLang="zh-TW" dirty="0" smtClean="0"/>
              <a:t>*</a:t>
            </a:r>
            <a:r>
              <a:rPr lang="en-US" altLang="zh-TW" u="sng" dirty="0" smtClean="0"/>
              <a:t>V2</a:t>
            </a:r>
            <a:r>
              <a:rPr lang="en-US" altLang="zh-TW" dirty="0" smtClean="0"/>
              <a:t>=|</a:t>
            </a:r>
            <a:r>
              <a:rPr lang="en-US" altLang="zh-TW" u="sng" dirty="0" smtClean="0"/>
              <a:t>V1</a:t>
            </a:r>
            <a:r>
              <a:rPr lang="en-US" altLang="zh-TW" dirty="0" smtClean="0"/>
              <a:t>||</a:t>
            </a:r>
            <a:r>
              <a:rPr lang="en-US" altLang="zh-TW" u="sng" dirty="0" smtClean="0"/>
              <a:t>V2</a:t>
            </a:r>
            <a:r>
              <a:rPr lang="en-US" altLang="zh-TW" dirty="0" smtClean="0"/>
              <a:t>|</a:t>
            </a:r>
            <a:r>
              <a:rPr lang="zh-TW" altLang="en-US" dirty="0" smtClean="0"/>
              <a:t>*</a:t>
            </a:r>
            <a:r>
              <a:rPr lang="en-US" altLang="zh-TW" dirty="0" err="1" smtClean="0"/>
              <a:t>cos</a:t>
            </a:r>
            <a:r>
              <a:rPr lang="el-GR" altLang="zh-TW" dirty="0" smtClean="0"/>
              <a:t>θ</a:t>
            </a:r>
            <a:endParaRPr lang="en-US" altLang="zh-TW" dirty="0" smtClean="0"/>
          </a:p>
          <a:p>
            <a:pPr lvl="1">
              <a:buNone/>
            </a:pPr>
            <a:r>
              <a:rPr lang="zh-TW" altLang="en-US" dirty="0" smtClean="0"/>
              <a:t>故</a:t>
            </a:r>
            <a:r>
              <a:rPr lang="en-US" altLang="zh-TW" dirty="0" err="1" smtClean="0"/>
              <a:t>cos</a:t>
            </a:r>
            <a:r>
              <a:rPr lang="el-GR" altLang="zh-TW" dirty="0" smtClean="0"/>
              <a:t>θ</a:t>
            </a:r>
            <a:r>
              <a:rPr lang="en-US" altLang="zh-TW" dirty="0" smtClean="0"/>
              <a:t>= (</a:t>
            </a:r>
            <a:r>
              <a:rPr lang="en-US" altLang="zh-TW" u="sng" dirty="0" smtClean="0"/>
              <a:t>AB</a:t>
            </a:r>
            <a:r>
              <a:rPr lang="en-US" altLang="zh-TW" dirty="0" smtClean="0"/>
              <a:t>*</a:t>
            </a:r>
            <a:r>
              <a:rPr lang="en-US" altLang="zh-TW" u="sng" dirty="0" smtClean="0"/>
              <a:t>V</a:t>
            </a:r>
            <a:r>
              <a:rPr lang="en-US" altLang="zh-TW" dirty="0" smtClean="0"/>
              <a:t>) ÷ |</a:t>
            </a:r>
            <a:r>
              <a:rPr lang="en-US" altLang="zh-TW" u="sng" dirty="0" smtClean="0"/>
              <a:t>AB|</a:t>
            </a:r>
            <a:r>
              <a:rPr lang="en-US" altLang="zh-TW" dirty="0" smtClean="0"/>
              <a:t>|</a:t>
            </a:r>
            <a:r>
              <a:rPr lang="en-US" altLang="zh-TW" u="sng" dirty="0" smtClean="0"/>
              <a:t>V</a:t>
            </a:r>
            <a:r>
              <a:rPr lang="en-US" altLang="zh-TW" dirty="0" smtClean="0"/>
              <a:t>|</a:t>
            </a:r>
          </a:p>
          <a:p>
            <a:pPr lvl="1">
              <a:buNone/>
            </a:pPr>
            <a:r>
              <a:rPr lang="en-US" altLang="zh-TW" dirty="0" err="1" smtClean="0"/>
              <a:t>cos</a:t>
            </a:r>
            <a:r>
              <a:rPr lang="el-GR" altLang="zh-TW" dirty="0" smtClean="0"/>
              <a:t>θ</a:t>
            </a:r>
            <a:r>
              <a:rPr lang="zh-TW" altLang="en-US" dirty="0" smtClean="0"/>
              <a:t>代入原式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=(</a:t>
            </a:r>
            <a:r>
              <a:rPr lang="en-US" altLang="zh-TW" u="sng" dirty="0" smtClean="0"/>
              <a:t>AB</a:t>
            </a:r>
            <a:r>
              <a:rPr lang="en-US" altLang="zh-TW" dirty="0" smtClean="0"/>
              <a:t> ÷ |</a:t>
            </a:r>
            <a:r>
              <a:rPr lang="en-US" altLang="zh-TW" u="sng" dirty="0" smtClean="0"/>
              <a:t>AB|)</a:t>
            </a:r>
            <a:r>
              <a:rPr lang="en-US" altLang="zh-TW" dirty="0" smtClean="0"/>
              <a:t>* |</a:t>
            </a:r>
            <a:r>
              <a:rPr lang="en-US" altLang="zh-TW" u="sng" dirty="0" smtClean="0"/>
              <a:t>V</a:t>
            </a:r>
            <a:r>
              <a:rPr lang="en-US" altLang="zh-TW" dirty="0" smtClean="0"/>
              <a:t>|* (</a:t>
            </a:r>
            <a:r>
              <a:rPr lang="en-US" altLang="zh-TW" u="sng" dirty="0" smtClean="0"/>
              <a:t>AB</a:t>
            </a:r>
            <a:r>
              <a:rPr lang="en-US" altLang="zh-TW" dirty="0" smtClean="0"/>
              <a:t>*</a:t>
            </a:r>
            <a:r>
              <a:rPr lang="en-US" altLang="zh-TW" u="sng" dirty="0" smtClean="0"/>
              <a:t>V</a:t>
            </a:r>
            <a:r>
              <a:rPr lang="en-US" altLang="zh-TW" dirty="0" smtClean="0"/>
              <a:t>) ÷ |</a:t>
            </a:r>
            <a:r>
              <a:rPr lang="en-US" altLang="zh-TW" u="sng" dirty="0" smtClean="0"/>
              <a:t>AB|</a:t>
            </a:r>
            <a:r>
              <a:rPr lang="en-US" altLang="zh-TW" dirty="0" smtClean="0"/>
              <a:t>|</a:t>
            </a:r>
            <a:r>
              <a:rPr lang="en-US" altLang="zh-TW" u="sng" dirty="0" smtClean="0"/>
              <a:t>V</a:t>
            </a:r>
            <a:r>
              <a:rPr lang="en-US" altLang="zh-TW" dirty="0" smtClean="0"/>
              <a:t>|</a:t>
            </a:r>
          </a:p>
          <a:p>
            <a:pPr lvl="1">
              <a:buNone/>
            </a:pPr>
            <a:r>
              <a:rPr lang="en-US" altLang="zh-TW" dirty="0" smtClean="0"/>
              <a:t>=(</a:t>
            </a:r>
            <a:r>
              <a:rPr lang="en-US" altLang="zh-TW" u="sng" dirty="0" smtClean="0"/>
              <a:t>AB</a:t>
            </a:r>
            <a:r>
              <a:rPr lang="en-US" altLang="zh-TW" dirty="0" smtClean="0"/>
              <a:t> ÷ |</a:t>
            </a:r>
            <a:r>
              <a:rPr lang="en-US" altLang="zh-TW" u="sng" dirty="0" smtClean="0"/>
              <a:t>AB|)</a:t>
            </a:r>
            <a:r>
              <a:rPr lang="en-US" altLang="zh-TW" dirty="0" smtClean="0"/>
              <a:t>* (</a:t>
            </a:r>
            <a:r>
              <a:rPr lang="en-US" altLang="zh-TW" u="sng" dirty="0" smtClean="0"/>
              <a:t>AB</a:t>
            </a:r>
            <a:r>
              <a:rPr lang="en-US" altLang="zh-TW" dirty="0" smtClean="0"/>
              <a:t>*</a:t>
            </a:r>
            <a:r>
              <a:rPr lang="en-US" altLang="zh-TW" u="sng" dirty="0" smtClean="0"/>
              <a:t>V</a:t>
            </a:r>
            <a:r>
              <a:rPr lang="en-US" altLang="zh-TW" dirty="0" smtClean="0"/>
              <a:t>) ÷ |</a:t>
            </a:r>
            <a:r>
              <a:rPr lang="en-US" altLang="zh-TW" u="sng" dirty="0" smtClean="0"/>
              <a:t>AB|</a:t>
            </a:r>
          </a:p>
          <a:p>
            <a:pPr lvl="1">
              <a:buNone/>
            </a:pPr>
            <a:r>
              <a:rPr lang="en-US" altLang="zh-TW" dirty="0" smtClean="0"/>
              <a:t>=</a:t>
            </a:r>
            <a:r>
              <a:rPr lang="en-US" altLang="zh-TW" u="sng" dirty="0" smtClean="0"/>
              <a:t> AB</a:t>
            </a:r>
            <a:r>
              <a:rPr lang="en-US" altLang="zh-TW" dirty="0" smtClean="0"/>
              <a:t> * (</a:t>
            </a:r>
            <a:r>
              <a:rPr lang="en-US" altLang="zh-TW" u="sng" dirty="0" smtClean="0"/>
              <a:t>AB</a:t>
            </a:r>
            <a:r>
              <a:rPr lang="en-US" altLang="zh-TW" dirty="0" smtClean="0"/>
              <a:t>*</a:t>
            </a:r>
            <a:r>
              <a:rPr lang="en-US" altLang="zh-TW" u="sng" dirty="0" smtClean="0"/>
              <a:t>V</a:t>
            </a:r>
            <a:r>
              <a:rPr lang="en-US" altLang="zh-TW" dirty="0" smtClean="0"/>
              <a:t>) ÷ |</a:t>
            </a:r>
            <a:r>
              <a:rPr lang="en-US" altLang="zh-TW" u="sng" dirty="0" smtClean="0"/>
              <a:t>AB|</a:t>
            </a:r>
            <a:r>
              <a:rPr lang="en-US" altLang="zh-TW" u="sng" baseline="30000" dirty="0" smtClean="0"/>
              <a:t>2</a:t>
            </a:r>
            <a:r>
              <a:rPr lang="en-US" altLang="zh-TW" baseline="30000" dirty="0" smtClean="0"/>
              <a:t>	</a:t>
            </a:r>
            <a:r>
              <a:rPr lang="en-US" altLang="zh-TW" dirty="0" smtClean="0"/>
              <a:t>#</a:t>
            </a:r>
          </a:p>
          <a:p>
            <a:pPr lvl="0"/>
            <a:r>
              <a:rPr lang="zh-TW" altLang="en-US" dirty="0" smtClean="0"/>
              <a:t>故得到</a:t>
            </a:r>
            <a:r>
              <a:rPr lang="en-US" altLang="zh-TW" dirty="0" smtClean="0"/>
              <a:t>A</a:t>
            </a:r>
            <a:r>
              <a:rPr lang="zh-TW" altLang="en-US" dirty="0" smtClean="0"/>
              <a:t>求之</a:t>
            </a:r>
            <a:r>
              <a:rPr lang="en-US" altLang="zh-TW" dirty="0" smtClean="0"/>
              <a:t>V’=V-V</a:t>
            </a:r>
            <a:r>
              <a:rPr lang="en-US" altLang="zh-TW" baseline="-25000" dirty="0" smtClean="0"/>
              <a:t>B</a:t>
            </a:r>
            <a:r>
              <a:rPr lang="en-US" altLang="zh-TW" dirty="0" smtClean="0"/>
              <a:t>(</a:t>
            </a:r>
            <a:r>
              <a:rPr lang="zh-TW" altLang="en-US" dirty="0" smtClean="0"/>
              <a:t>線動量守恆</a:t>
            </a:r>
            <a:r>
              <a:rPr lang="en-US" altLang="zh-TW" dirty="0" smtClean="0"/>
              <a:t>)</a:t>
            </a:r>
          </a:p>
          <a:p>
            <a:pPr lvl="0"/>
            <a:r>
              <a:rPr lang="en-US" altLang="zh-TW" dirty="0" smtClean="0"/>
              <a:t>V = V’+V</a:t>
            </a:r>
            <a:r>
              <a:rPr lang="en-US" altLang="zh-TW" baseline="-25000" dirty="0" smtClean="0"/>
              <a:t>B</a:t>
            </a:r>
            <a:r>
              <a:rPr lang="en-US" altLang="zh-TW" dirty="0" smtClean="0"/>
              <a:t> = (V-V</a:t>
            </a:r>
            <a:r>
              <a:rPr lang="en-US" altLang="zh-TW" baseline="-25000" dirty="0" smtClean="0"/>
              <a:t>B</a:t>
            </a:r>
            <a:r>
              <a:rPr lang="en-US" altLang="zh-TW" dirty="0" smtClean="0"/>
              <a:t>)+V</a:t>
            </a:r>
            <a:r>
              <a:rPr lang="en-US" altLang="zh-TW" baseline="-25000" dirty="0" smtClean="0"/>
              <a:t>B</a:t>
            </a:r>
            <a:r>
              <a:rPr lang="en-US" altLang="zh-TW" dirty="0" smtClean="0"/>
              <a:t> = V+(-V</a:t>
            </a:r>
            <a:r>
              <a:rPr lang="en-US" altLang="zh-TW" baseline="-25000" dirty="0" smtClean="0"/>
              <a:t>B</a:t>
            </a:r>
            <a:r>
              <a:rPr lang="en-US" altLang="zh-TW" dirty="0" smtClean="0"/>
              <a:t>+V</a:t>
            </a:r>
            <a:r>
              <a:rPr lang="en-US" altLang="zh-TW" baseline="-25000" dirty="0" smtClean="0"/>
              <a:t>B</a:t>
            </a:r>
            <a:r>
              <a:rPr lang="en-US" altLang="zh-TW" dirty="0" smtClean="0"/>
              <a:t>) = V#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最大的難題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複雜碰撞</a:t>
            </a:r>
            <a:r>
              <a:rPr lang="en-US" altLang="zh-TW" dirty="0" smtClean="0"/>
              <a:t>-</a:t>
            </a:r>
            <a:r>
              <a:rPr lang="zh-TW" altLang="en-US" dirty="0" smtClean="0"/>
              <a:t>兩球以上同時碰撞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多質點同時碰撞的模擬是非常難計算的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依照角度及速度 球位子的擺放 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會有不同的結果，大家可以想想看如何預測一堆原子同時撞擊的瞬間的下一時間速度。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難度已經達到 物理奧林匹亞競賽 的難度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>
              <a:hlinkClick r:id="rId3" action="ppaction://hlinkfile"/>
            </a:endParaRPr>
          </a:p>
          <a:p>
            <a:pPr>
              <a:buNone/>
            </a:pPr>
            <a:r>
              <a:rPr lang="zh-TW" altLang="en-US" dirty="0" smtClean="0">
                <a:hlinkClick r:id="rId3" action="ppaction://hlinkfile"/>
              </a:rPr>
              <a:t>物理奧林匹亞競賽試題與解答</a:t>
            </a:r>
            <a:r>
              <a:rPr lang="en-US" altLang="zh-TW" dirty="0" smtClean="0">
                <a:hlinkClick r:id="rId3" action="ppaction://hlinkfile"/>
              </a:rPr>
              <a:t>.doc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解決方法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沿用簡單碰撞的公式的函數 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對每個碰撞體做計算 可以得知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碰撞後的速度方向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小誤差</a:t>
            </a:r>
            <a:r>
              <a:rPr lang="en-US" altLang="zh-TW" dirty="0" smtClean="0"/>
              <a:t>)</a:t>
            </a:r>
          </a:p>
          <a:p>
            <a:pPr>
              <a:buNone/>
            </a:pPr>
            <a:r>
              <a:rPr lang="zh-TW" altLang="en-US" dirty="0" smtClean="0"/>
              <a:t>然後再計算主球對幾個副球有衝量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投影像量為正</a:t>
            </a:r>
            <a:r>
              <a:rPr lang="en-US" altLang="zh-TW" dirty="0" smtClean="0"/>
              <a:t>)</a:t>
            </a:r>
            <a:r>
              <a:rPr lang="zh-TW" altLang="en-US" dirty="0" smtClean="0"/>
              <a:t>列入計算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再針對主球與個副球的個數及連心線夾角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來得知速度大小的比例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小誤差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緣起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為什麼會進資工系？因為從小玩遊戲，長大想做遊戲，而想做遊戲就要寫程式，寫程式就要進資工系。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但一個遊戲要好玩，第一個是遊戲性，再來是真實感，就是所謂的</a:t>
            </a:r>
            <a:r>
              <a:rPr lang="zh-TW" altLang="en-US" b="1" dirty="0" smtClean="0">
                <a:solidFill>
                  <a:srgbClr val="FF0000"/>
                </a:solidFill>
              </a:rPr>
              <a:t>物理現象</a:t>
            </a:r>
            <a:r>
              <a:rPr lang="zh-TW" altLang="en-US" dirty="0" smtClean="0"/>
              <a:t>，</a:t>
            </a:r>
            <a:r>
              <a:rPr lang="zh-TW" altLang="en-US" b="1" dirty="0" smtClean="0">
                <a:solidFill>
                  <a:srgbClr val="FF0000"/>
                </a:solidFill>
              </a:rPr>
              <a:t>遊戲動畫都是物理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一開始我們要作 </a:t>
            </a:r>
            <a:r>
              <a:rPr lang="en-US" altLang="zh-TW" dirty="0" smtClean="0"/>
              <a:t>Angry Bird </a:t>
            </a:r>
            <a:r>
              <a:rPr lang="zh-TW" altLang="en-US" dirty="0" smtClean="0"/>
              <a:t>但礙於時間以及跟別組衝突主題所以改作  撞球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勇於承認缺失進而改進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雖然以上的多質點碰撞算法在  動量守恆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不過在  動能上不守恒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有誤差</a:t>
            </a:r>
            <a:r>
              <a:rPr lang="en-US" altLang="zh-TW" dirty="0" smtClean="0"/>
              <a:t>,</a:t>
            </a:r>
            <a:r>
              <a:rPr lang="zh-TW" altLang="en-US" dirty="0" smtClean="0"/>
              <a:t>動能變小</a:t>
            </a:r>
            <a:r>
              <a:rPr lang="en-US" altLang="zh-TW" dirty="0" smtClean="0"/>
              <a:t>)</a:t>
            </a:r>
          </a:p>
          <a:p>
            <a:pPr>
              <a:buNone/>
            </a:pPr>
            <a:r>
              <a:rPr lang="zh-TW" altLang="en-US" dirty="0" smtClean="0"/>
              <a:t>不過在容許的範圍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而且在整個系統</a:t>
            </a:r>
            <a:r>
              <a:rPr lang="en-US" altLang="zh-TW" dirty="0" smtClean="0"/>
              <a:t>(</a:t>
            </a:r>
            <a:r>
              <a:rPr lang="zh-TW" altLang="en-US" dirty="0" smtClean="0"/>
              <a:t>球加桌面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，其實動能一直都有損耗</a:t>
            </a:r>
            <a:r>
              <a:rPr lang="en-US" altLang="zh-TW" dirty="0" smtClean="0"/>
              <a:t>(</a:t>
            </a:r>
            <a:r>
              <a:rPr lang="zh-TW" altLang="en-US" dirty="0" smtClean="0"/>
              <a:t>桌面摩擦</a:t>
            </a:r>
            <a:r>
              <a:rPr lang="en-US" altLang="zh-TW" dirty="0" smtClean="0"/>
              <a:t>)</a:t>
            </a:r>
          </a:p>
          <a:p>
            <a:pPr>
              <a:buNone/>
            </a:pPr>
            <a:r>
              <a:rPr lang="zh-TW" altLang="en-US" dirty="0" smtClean="0"/>
              <a:t>所以採用此法</a:t>
            </a: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遠景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以後還要建立更完整的物理模擬 加入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衝量系統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TW" altLang="en-US" dirty="0" smtClean="0"/>
              <a:t>轉動系統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力矩系統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重力系統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罰則系統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就可以做出</a:t>
            </a:r>
            <a:r>
              <a:rPr lang="en-US" altLang="zh-TW" dirty="0" smtClean="0"/>
              <a:t>Angry Bird for CSIE </a:t>
            </a:r>
            <a:r>
              <a:rPr lang="zh-TW" altLang="en-US" dirty="0" smtClean="0"/>
              <a:t>了</a:t>
            </a:r>
            <a:endParaRPr lang="zh-TW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衝量動力模擬</a:t>
            </a:r>
            <a:r>
              <a:rPr lang="en-US" altLang="zh-TW" dirty="0" smtClean="0"/>
              <a:t>(</a:t>
            </a:r>
            <a:r>
              <a:rPr lang="en-US" altLang="zh-TW" sz="2000" dirty="0" smtClean="0"/>
              <a:t>impulse-based dynamic simulation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這是近代程式設計對於物理引擎的新技術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衝量是力對時間的積分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當觸發時間極短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Δt</a:t>
            </a:r>
            <a:r>
              <a:rPr lang="zh-TW" altLang="en-US" dirty="0" smtClean="0"/>
              <a:t>極小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，以力的形式表達速度的變化量</a:t>
            </a:r>
            <a:r>
              <a:rPr lang="en-US" altLang="zh-TW" dirty="0" smtClean="0"/>
              <a:t>(F=ma)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340768"/>
            <a:ext cx="7772400" cy="496855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電玩物理學</a:t>
            </a:r>
            <a:endParaRPr lang="en-US" altLang="zh-TW" dirty="0" smtClean="0"/>
          </a:p>
          <a:p>
            <a:r>
              <a:rPr lang="zh-TW" altLang="en-US" dirty="0" smtClean="0"/>
              <a:t>遊戲程式設計精華</a:t>
            </a:r>
            <a:r>
              <a:rPr lang="en-US" altLang="zh-TW" dirty="0" smtClean="0"/>
              <a:t>IV</a:t>
            </a:r>
          </a:p>
          <a:p>
            <a:r>
              <a:rPr lang="zh-TW" altLang="en-US" dirty="0" smtClean="0"/>
              <a:t>物理課本</a:t>
            </a:r>
            <a:endParaRPr lang="en-US" altLang="zh-TW" dirty="0" smtClean="0"/>
          </a:p>
          <a:p>
            <a:r>
              <a:rPr lang="zh-TW" altLang="en-US" dirty="0" smtClean="0"/>
              <a:t>遊戲設計論壇</a:t>
            </a:r>
            <a:endParaRPr lang="en-US" altLang="zh-TW" dirty="0" smtClean="0"/>
          </a:p>
          <a:p>
            <a:r>
              <a:rPr lang="zh-TW" altLang="en-US" dirty="0" smtClean="0"/>
              <a:t>維基百科</a:t>
            </a:r>
            <a:endParaRPr lang="en-US" altLang="zh-TW" dirty="0" smtClean="0"/>
          </a:p>
          <a:p>
            <a:r>
              <a:rPr lang="zh-TW" altLang="en-US" dirty="0" smtClean="0"/>
              <a:t>陳鍾誠的教學部落格</a:t>
            </a:r>
            <a:endParaRPr lang="en-US" altLang="zh-TW" dirty="0" smtClean="0"/>
          </a:p>
          <a:p>
            <a:r>
              <a:rPr lang="zh-TW" altLang="en-US" dirty="0" smtClean="0"/>
              <a:t>眾多教學部落格</a:t>
            </a:r>
            <a:endParaRPr lang="en-US" altLang="zh-TW" dirty="0" smtClean="0"/>
          </a:p>
          <a:p>
            <a:r>
              <a:rPr lang="zh-TW" altLang="en-US" dirty="0" smtClean="0"/>
              <a:t>物理奧林匹亞競賽</a:t>
            </a:r>
            <a:endParaRPr lang="en-US" altLang="zh-TW" dirty="0" smtClean="0"/>
          </a:p>
          <a:p>
            <a:r>
              <a:rPr lang="zh-TW" altLang="en-US" dirty="0" smtClean="0"/>
              <a:t>台灣師大物理系 物理問題討論區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http://www.phy.ntnu.edu.tw/demolab/phpBB/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真實撞球要考慮的因素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TW" altLang="en-US" dirty="0" smtClean="0"/>
              <a:t>撞球桿打擊的球點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球體的轉動、滾動、彈跳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空氣阻力、環境溫度等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球體跟球體之間、地板、牆壁的摩擦，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撞擊為非完全彈性碰撞（視恢復係數</a:t>
            </a:r>
            <a:r>
              <a:rPr lang="en-US" altLang="zh-TW" dirty="0" smtClean="0"/>
              <a:t>e</a:t>
            </a:r>
            <a:r>
              <a:rPr lang="zh-TW" altLang="en-US" dirty="0" smtClean="0"/>
              <a:t>而定）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多質點三度空間碰撞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…</a:t>
            </a:r>
            <a:r>
              <a:rPr lang="zh-TW" altLang="en-US" dirty="0" smtClean="0"/>
              <a:t>等等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簡而言之，真實世界是非常複雜的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我們模擬的撞球世界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不考慮平面轉動</a:t>
            </a:r>
            <a:endParaRPr lang="en-US" altLang="zh-TW" dirty="0" smtClean="0"/>
          </a:p>
          <a:p>
            <a:r>
              <a:rPr lang="zh-TW" altLang="en-US" dirty="0" smtClean="0"/>
              <a:t>只考慮球與地板摩擦力（參照課本</a:t>
            </a:r>
            <a:r>
              <a:rPr lang="en-US" altLang="zh-TW" dirty="0" smtClean="0"/>
              <a:t>p151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 smtClean="0"/>
              <a:t>球與球撞擊近似彈性碰撞</a:t>
            </a:r>
            <a:endParaRPr lang="en-US" altLang="zh-TW" dirty="0" smtClean="0"/>
          </a:p>
          <a:p>
            <a:r>
              <a:rPr lang="zh-TW" altLang="en-US" dirty="0" smtClean="0"/>
              <a:t>簡化為二度空間</a:t>
            </a:r>
            <a:endParaRPr lang="en-US" altLang="zh-TW" dirty="0" smtClean="0"/>
          </a:p>
          <a:p>
            <a:r>
              <a:rPr lang="zh-TW" altLang="en-US" dirty="0" smtClean="0"/>
              <a:t>假設撞球質量相等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模擬重點：</a:t>
            </a:r>
            <a:r>
              <a:rPr lang="zh-TW" altLang="en-US" dirty="0" smtClean="0">
                <a:solidFill>
                  <a:srgbClr val="FF0000"/>
                </a:solidFill>
              </a:rPr>
              <a:t>碰撞反應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流程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2123728" y="1628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圓角矩形 5"/>
          <p:cNvSpPr/>
          <p:nvPr/>
        </p:nvSpPr>
        <p:spPr>
          <a:xfrm>
            <a:off x="539552" y="4365104"/>
            <a:ext cx="1728192" cy="1080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/>
              <a:t>初始</a:t>
            </a:r>
            <a:endParaRPr lang="zh-TW" altLang="en-US" sz="36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2483768" y="4869160"/>
            <a:ext cx="9361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初始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  玩家 、球 、洞 物件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zh-TW" altLang="en-US" dirty="0" smtClean="0"/>
              <a:t>建立碰撞集合列表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	</a:t>
            </a:r>
            <a:r>
              <a:rPr lang="zh-TW" altLang="en-US" dirty="0" smtClean="0"/>
              <a:t>用途：碰撞偵測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zh-TW" altLang="en-US" dirty="0" smtClean="0"/>
              <a:t>時間系統及畫面初始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擊球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設定角度、擊球速度參數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	</a:t>
            </a:r>
            <a:r>
              <a:rPr lang="zh-TW" altLang="en-US" dirty="0" smtClean="0"/>
              <a:t>（忽略撞球竿、與擊球點）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可以設定暫停或是定格  觀看碰撞瞬間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進洞及輸贏計分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當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球跟洞的連心線小於球半徑＋洞半徑 為進洞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規則：簡單撞球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母球進洞要扣分、還原局面 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子球進洞加分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當所有子球進洞時統計分數 判斷 輸贏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重點</a:t>
            </a:r>
            <a:r>
              <a:rPr lang="en-US" altLang="zh-TW" dirty="0" smtClean="0"/>
              <a:t>-</a:t>
            </a:r>
            <a:r>
              <a:rPr lang="zh-TW" altLang="en-US" dirty="0" smtClean="0"/>
              <a:t>碰撞偵測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在電腦的世界只有圖像，沒有實際物質所佔有的空間，所以會有兩種情況。</a:t>
            </a:r>
            <a:endParaRPr lang="en-US" altLang="zh-TW" dirty="0" smtClean="0"/>
          </a:p>
          <a:p>
            <a:r>
              <a:rPr lang="zh-TW" altLang="en-US" dirty="0" smtClean="0"/>
              <a:t>沒重疊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zh-TW" altLang="en-US" dirty="0" smtClean="0"/>
              <a:t>重疊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483768" y="3429000"/>
            <a:ext cx="1008112" cy="86409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139952" y="3356992"/>
            <a:ext cx="1008112" cy="8640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987824" y="4797152"/>
            <a:ext cx="1008112" cy="86409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707904" y="4797152"/>
            <a:ext cx="1008112" cy="8640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221</TotalTime>
  <Words>990</Words>
  <Application>Microsoft Office PowerPoint</Application>
  <PresentationFormat>如螢幕大小 (4:3)</PresentationFormat>
  <Paragraphs>197</Paragraphs>
  <Slides>23</Slides>
  <Notes>23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地鐵</vt:lpstr>
      <vt:lpstr>  </vt:lpstr>
      <vt:lpstr>緣起</vt:lpstr>
      <vt:lpstr>真實撞球要考慮的因素</vt:lpstr>
      <vt:lpstr>我們模擬的撞球世界</vt:lpstr>
      <vt:lpstr> 流程</vt:lpstr>
      <vt:lpstr>初始</vt:lpstr>
      <vt:lpstr>擊球</vt:lpstr>
      <vt:lpstr>進洞及輸贏計分</vt:lpstr>
      <vt:lpstr>重點-碰撞偵測</vt:lpstr>
      <vt:lpstr>碰撞的定義</vt:lpstr>
      <vt:lpstr>牆壁碰撞</vt:lpstr>
      <vt:lpstr>計算更新資料</vt:lpstr>
      <vt:lpstr>彈性碰撞之守恆量</vt:lpstr>
      <vt:lpstr>向量</vt:lpstr>
      <vt:lpstr>向量運算</vt:lpstr>
      <vt:lpstr>A球撞B球</vt:lpstr>
      <vt:lpstr>A球撞B球公式推倒</vt:lpstr>
      <vt:lpstr>最大的難題 複雜碰撞-兩球以上同時碰撞 </vt:lpstr>
      <vt:lpstr>解決方法</vt:lpstr>
      <vt:lpstr>勇於承認缺失進而改進</vt:lpstr>
      <vt:lpstr>遠景</vt:lpstr>
      <vt:lpstr>衝量動力模擬(impulse-based dynamic simulation)</vt:lpstr>
      <vt:lpstr>參考資料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姓名：呂學昱 楊凱霖 指導教授：潘東成 </dc:title>
  <cp:lastModifiedBy>sleepbag</cp:lastModifiedBy>
  <cp:revision>33</cp:revision>
  <dcterms:modified xsi:type="dcterms:W3CDTF">2012-11-14T13:35:47Z</dcterms:modified>
</cp:coreProperties>
</file>