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3716000" cy="24384000"/>
  <p:embeddedFontLst>
    <p:embeddedFont>
      <p:font typeface="Arial Black" panose="020B0A04020102020204" pitchFamily="34" charset="0"/>
      <p:regular r:id="rId13"/>
      <p:bold r:id="rId14"/>
    </p:embeddedFont>
    <p:embeddedFont>
      <p:font typeface="EB Garamond" panose="020F05020202040302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16">
          <p15:clr>
            <a:srgbClr val="A4A3A4"/>
          </p15:clr>
        </p15:guide>
        <p15:guide id="2" orient="horz" pos="3264">
          <p15:clr>
            <a:srgbClr val="A4A3A4"/>
          </p15:clr>
        </p15:guide>
        <p15:guide id="3" pos="6912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4008">
          <p15:clr>
            <a:srgbClr val="A4A3A4"/>
          </p15:clr>
        </p15:guide>
        <p15:guide id="6" orient="horz" pos="2352">
          <p15:clr>
            <a:srgbClr val="A4A3A4"/>
          </p15:clr>
        </p15:guide>
        <p15:guide id="7" pos="6696">
          <p15:clr>
            <a:srgbClr val="A4A3A4"/>
          </p15:clr>
        </p15:guide>
        <p15:guide id="8" pos="2136">
          <p15:clr>
            <a:srgbClr val="A4A3A4"/>
          </p15:clr>
        </p15:guide>
        <p15:guide id="9" pos="2760">
          <p15:clr>
            <a:srgbClr val="A4A3A4"/>
          </p15:clr>
        </p15:guide>
        <p15:guide id="10" pos="3288">
          <p15:clr>
            <a:srgbClr val="A4A3A4"/>
          </p15:clr>
        </p15:guide>
        <p15:guide id="11" pos="4032">
          <p15:clr>
            <a:srgbClr val="A4A3A4"/>
          </p15:clr>
        </p15:guide>
        <p15:guide id="12" pos="4392">
          <p15:clr>
            <a:srgbClr val="A4A3A4"/>
          </p15:clr>
        </p15:guide>
        <p15:guide id="13" pos="4944">
          <p15:clr>
            <a:srgbClr val="A4A3A4"/>
          </p15:clr>
        </p15:guide>
        <p15:guide id="14" pos="5544">
          <p15:clr>
            <a:srgbClr val="A4A3A4"/>
          </p15:clr>
        </p15:guide>
        <p15:guide id="15" pos="6072">
          <p15:clr>
            <a:srgbClr val="A4A3A4"/>
          </p15:clr>
        </p15:guide>
        <p15:guide id="16" orient="horz" pos="2448">
          <p15:clr>
            <a:srgbClr val="A4A3A4"/>
          </p15:clr>
        </p15:guide>
        <p15:guide id="17" pos="5256">
          <p15:clr>
            <a:srgbClr val="A4A3A4"/>
          </p15:clr>
        </p15:guide>
        <p15:guide id="18" pos="726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aS58Lw0JEi6SMDQOlfHV4VVE9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08C2E6-EB80-4632-99E6-8AE5CE4DF96B}">
  <a:tblStyle styleId="{7C08C2E6-EB80-4632-99E6-8AE5CE4DF96B}" styleName="Table_0">
    <a:wholeTbl>
      <a:tcTxStyle b="off" i="off">
        <a:font>
          <a:latin typeface="Sabon Next LT"/>
          <a:ea typeface="Sabon Next LT"/>
          <a:cs typeface="Sabon Next L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322" autoAdjust="0"/>
  </p:normalViewPr>
  <p:slideViewPr>
    <p:cSldViewPr snapToGrid="0">
      <p:cViewPr varScale="1">
        <p:scale>
          <a:sx n="69" d="100"/>
          <a:sy n="69" d="100"/>
        </p:scale>
        <p:origin x="534" y="6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-30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053e2379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053e23792_0_10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053e237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053e23792_0_0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7053e23792_0_11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27053e23792_0_11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27053e23792_0_1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7053e23792_0_15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7053e23792_0_15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7053e23792_0_15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7053e23792_0_1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053e23792_0_158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g27053e23792_0_158"/>
          <p:cNvSpPr/>
          <p:nvPr/>
        </p:nvSpPr>
        <p:spPr>
          <a:xfrm>
            <a:off x="1500188" y="1173106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3" name="Google Shape;53;g27053e23792_0_158"/>
          <p:cNvSpPr/>
          <p:nvPr/>
        </p:nvSpPr>
        <p:spPr>
          <a:xfrm>
            <a:off x="2694429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4" name="Google Shape;54;g27053e23792_0_158"/>
          <p:cNvSpPr txBox="1">
            <a:spLocks noGrp="1"/>
          </p:cNvSpPr>
          <p:nvPr>
            <p:ph type="ctrTitle"/>
          </p:nvPr>
        </p:nvSpPr>
        <p:spPr>
          <a:xfrm>
            <a:off x="2899790" y="810227"/>
            <a:ext cx="6392400" cy="3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27053e23792_0_163"/>
          <p:cNvGrpSpPr/>
          <p:nvPr/>
        </p:nvGrpSpPr>
        <p:grpSpPr>
          <a:xfrm>
            <a:off x="6452333" y="3405034"/>
            <a:ext cx="5739741" cy="3467996"/>
            <a:chOff x="5009037" y="2525712"/>
            <a:chExt cx="7170194" cy="4332287"/>
          </a:xfrm>
        </p:grpSpPr>
        <p:sp>
          <p:nvSpPr>
            <p:cNvPr id="57" name="Google Shape;57;g27053e23792_0_163"/>
            <p:cNvSpPr/>
            <p:nvPr/>
          </p:nvSpPr>
          <p:spPr>
            <a:xfrm>
              <a:off x="5009037" y="2525712"/>
              <a:ext cx="3601721" cy="4332287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58" name="Google Shape;58;g27053e23792_0_163"/>
            <p:cNvSpPr/>
            <p:nvPr/>
          </p:nvSpPr>
          <p:spPr>
            <a:xfrm>
              <a:off x="8589536" y="2525712"/>
              <a:ext cx="3589695" cy="4332287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59" name="Google Shape;59;g27053e23792_0_163"/>
          <p:cNvGrpSpPr/>
          <p:nvPr/>
        </p:nvGrpSpPr>
        <p:grpSpPr>
          <a:xfrm rot="10800000">
            <a:off x="6465537" y="-41"/>
            <a:ext cx="5739740" cy="3467996"/>
            <a:chOff x="5183405" y="2678112"/>
            <a:chExt cx="7170193" cy="4332287"/>
          </a:xfrm>
        </p:grpSpPr>
        <p:sp>
          <p:nvSpPr>
            <p:cNvPr id="60" name="Google Shape;60;g27053e23792_0_163"/>
            <p:cNvSpPr/>
            <p:nvPr/>
          </p:nvSpPr>
          <p:spPr>
            <a:xfrm>
              <a:off x="5183405" y="2678112"/>
              <a:ext cx="3601721" cy="4332287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61" name="Google Shape;61;g27053e23792_0_163"/>
            <p:cNvSpPr/>
            <p:nvPr/>
          </p:nvSpPr>
          <p:spPr>
            <a:xfrm>
              <a:off x="8763903" y="2678112"/>
              <a:ext cx="3589695" cy="4332287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62" name="Google Shape;62;g27053e23792_0_163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g27053e23792_0_163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65838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27053e23792_0_163"/>
          <p:cNvSpPr txBox="1">
            <a:spLocks noGrp="1"/>
          </p:cNvSpPr>
          <p:nvPr>
            <p:ph type="body" idx="1"/>
          </p:nvPr>
        </p:nvSpPr>
        <p:spPr>
          <a:xfrm>
            <a:off x="914400" y="2834640"/>
            <a:ext cx="6583800" cy="32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○"/>
              <a:defRPr sz="2000"/>
            </a:lvl2pPr>
            <a:lvl3pPr marL="1371600" lvl="2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■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g27053e23792_0_163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053e23792_0_174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" name="Google Shape;68;g27053e23792_0_174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g27053e23792_0_174"/>
          <p:cNvSpPr/>
          <p:nvPr/>
        </p:nvSpPr>
        <p:spPr>
          <a:xfrm rot="-5400000" flipH="1">
            <a:off x="-9389" y="4308466"/>
            <a:ext cx="2550985" cy="2560442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0" name="Google Shape;70;g27053e23792_0_174"/>
          <p:cNvSpPr/>
          <p:nvPr/>
        </p:nvSpPr>
        <p:spPr>
          <a:xfrm flipH="1">
            <a:off x="-10618" y="4308466"/>
            <a:ext cx="2550985" cy="2560442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" name="Google Shape;71;g27053e23792_0_174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rgbClr val="DCE6F5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" name="Google Shape;72;g27053e23792_0_174"/>
          <p:cNvSpPr txBox="1">
            <a:spLocks noGrp="1"/>
          </p:cNvSpPr>
          <p:nvPr>
            <p:ph type="title"/>
          </p:nvPr>
        </p:nvSpPr>
        <p:spPr>
          <a:xfrm>
            <a:off x="3460565" y="1057274"/>
            <a:ext cx="7965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7053e23792_0_174"/>
          <p:cNvSpPr txBox="1">
            <a:spLocks noGrp="1"/>
          </p:cNvSpPr>
          <p:nvPr>
            <p:ph type="body" idx="1"/>
          </p:nvPr>
        </p:nvSpPr>
        <p:spPr>
          <a:xfrm>
            <a:off x="3460565" y="2303029"/>
            <a:ext cx="7965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■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27053e23792_0_174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4">
  <p:cSld name="Comparison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053e23792_0_183"/>
          <p:cNvSpPr/>
          <p:nvPr/>
        </p:nvSpPr>
        <p:spPr>
          <a:xfrm>
            <a:off x="8989454" y="3427336"/>
            <a:ext cx="3202546" cy="3430665"/>
          </a:xfrm>
          <a:custGeom>
            <a:avLst/>
            <a:gdLst/>
            <a:ahLst/>
            <a:cxnLst/>
            <a:rect l="l" t="t" r="r" b="b"/>
            <a:pathLst>
              <a:path w="3202546" h="3430665" extrusionOk="0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" name="Google Shape;77;g27053e23792_0_183"/>
          <p:cNvSpPr/>
          <p:nvPr/>
        </p:nvSpPr>
        <p:spPr>
          <a:xfrm>
            <a:off x="8989454" y="3654149"/>
            <a:ext cx="3202546" cy="3203852"/>
          </a:xfrm>
          <a:custGeom>
            <a:avLst/>
            <a:gdLst/>
            <a:ahLst/>
            <a:cxnLst/>
            <a:rect l="l" t="t" r="r" b="b"/>
            <a:pathLst>
              <a:path w="3202546" h="3203852" extrusionOk="0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" name="Google Shape;78;g27053e23792_0_183"/>
          <p:cNvSpPr/>
          <p:nvPr/>
        </p:nvSpPr>
        <p:spPr>
          <a:xfrm>
            <a:off x="8989455" y="1"/>
            <a:ext cx="3202545" cy="3437345"/>
          </a:xfrm>
          <a:custGeom>
            <a:avLst/>
            <a:gdLst/>
            <a:ahLst/>
            <a:cxnLst/>
            <a:rect l="l" t="t" r="r" b="b"/>
            <a:pathLst>
              <a:path w="3202545" h="3437345" extrusionOk="0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g27053e23792_0_183"/>
          <p:cNvSpPr/>
          <p:nvPr/>
        </p:nvSpPr>
        <p:spPr>
          <a:xfrm>
            <a:off x="8989454" y="6681"/>
            <a:ext cx="3202546" cy="3436477"/>
          </a:xfrm>
          <a:custGeom>
            <a:avLst/>
            <a:gdLst/>
            <a:ahLst/>
            <a:cxnLst/>
            <a:rect l="l" t="t" r="r" b="b"/>
            <a:pathLst>
              <a:path w="3202546" h="3436477" extrusionOk="0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0" name="Google Shape;80;g27053e23792_0_183"/>
          <p:cNvSpPr txBox="1">
            <a:spLocks noGrp="1"/>
          </p:cNvSpPr>
          <p:nvPr>
            <p:ph type="title"/>
          </p:nvPr>
        </p:nvSpPr>
        <p:spPr>
          <a:xfrm>
            <a:off x="914399" y="834635"/>
            <a:ext cx="7796400" cy="1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27053e23792_0_183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6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g27053e23792_0_183"/>
          <p:cNvSpPr txBox="1">
            <a:spLocks noGrp="1"/>
          </p:cNvSpPr>
          <p:nvPr>
            <p:ph type="body" idx="1"/>
          </p:nvPr>
        </p:nvSpPr>
        <p:spPr>
          <a:xfrm>
            <a:off x="914400" y="2303028"/>
            <a:ext cx="3283200" cy="3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■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g27053e23792_0_183"/>
          <p:cNvSpPr txBox="1">
            <a:spLocks noGrp="1"/>
          </p:cNvSpPr>
          <p:nvPr>
            <p:ph type="body" idx="2"/>
          </p:nvPr>
        </p:nvSpPr>
        <p:spPr>
          <a:xfrm>
            <a:off x="4782159" y="2303028"/>
            <a:ext cx="3285000" cy="3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■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2">
  <p:cSld name="Timeline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053e23792_0_192"/>
          <p:cNvSpPr/>
          <p:nvPr/>
        </p:nvSpPr>
        <p:spPr>
          <a:xfrm>
            <a:off x="-24064" y="0"/>
            <a:ext cx="12216000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g27053e23792_0_192"/>
          <p:cNvSpPr/>
          <p:nvPr/>
        </p:nvSpPr>
        <p:spPr>
          <a:xfrm>
            <a:off x="443346" y="420493"/>
            <a:ext cx="11305200" cy="602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" name="Google Shape;87;g27053e23792_0_192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105117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27053e23792_0_192"/>
          <p:cNvSpPr txBox="1">
            <a:spLocks noGrp="1"/>
          </p:cNvSpPr>
          <p:nvPr>
            <p:ph type="body" idx="1"/>
          </p:nvPr>
        </p:nvSpPr>
        <p:spPr>
          <a:xfrm>
            <a:off x="914400" y="2316067"/>
            <a:ext cx="10511700" cy="3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■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g27053e23792_0_192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 rtl="0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053e23792_0_198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2" name="Google Shape;92;g27053e23792_0_198"/>
          <p:cNvSpPr/>
          <p:nvPr/>
        </p:nvSpPr>
        <p:spPr>
          <a:xfrm>
            <a:off x="7527501" y="0"/>
            <a:ext cx="4676641" cy="6865876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3" name="Google Shape;93;g27053e23792_0_1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6586" y="0"/>
            <a:ext cx="3432194" cy="34321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7053e23792_0_198"/>
          <p:cNvSpPr txBox="1">
            <a:spLocks noGrp="1"/>
          </p:cNvSpPr>
          <p:nvPr>
            <p:ph type="ctrTitle"/>
          </p:nvPr>
        </p:nvSpPr>
        <p:spPr>
          <a:xfrm>
            <a:off x="914401" y="849782"/>
            <a:ext cx="5715000" cy="27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27053e23792_0_198"/>
          <p:cNvSpPr txBox="1"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053e23792_0_20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8" name="Google Shape;98;g27053e23792_0_204"/>
          <p:cNvSpPr txBox="1">
            <a:spLocks noGrp="1"/>
          </p:cNvSpPr>
          <p:nvPr>
            <p:ph type="title"/>
          </p:nvPr>
        </p:nvSpPr>
        <p:spPr>
          <a:xfrm>
            <a:off x="758952" y="758952"/>
            <a:ext cx="39321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27053e23792_0_204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6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rmAutofit lnSpcReduction="20000"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g27053e23792_0_204"/>
          <p:cNvSpPr txBox="1">
            <a:spLocks noGrp="1"/>
          </p:cNvSpPr>
          <p:nvPr>
            <p:ph type="body" idx="1"/>
          </p:nvPr>
        </p:nvSpPr>
        <p:spPr>
          <a:xfrm>
            <a:off x="758952" y="2286000"/>
            <a:ext cx="3932100" cy="3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g27053e23792_0_204"/>
          <p:cNvSpPr txBox="1">
            <a:spLocks noGrp="1"/>
          </p:cNvSpPr>
          <p:nvPr>
            <p:ph type="body" idx="2"/>
          </p:nvPr>
        </p:nvSpPr>
        <p:spPr>
          <a:xfrm>
            <a:off x="5183187" y="741459"/>
            <a:ext cx="6242700" cy="51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●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○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■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○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7053e23792_0_12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27053e23792_0_1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7053e23792_0_1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27053e23792_0_1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27053e23792_0_1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7053e23792_0_1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7053e23792_0_1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27053e23792_0_12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27053e23792_0_1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7053e23792_0_1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7053e23792_0_1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7053e23792_0_13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27053e23792_0_13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27053e23792_0_1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053e23792_0_14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27053e23792_0_1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7053e23792_0_14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27053e23792_0_14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27053e23792_0_14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27053e23792_0_14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27053e23792_0_1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7053e23792_0_14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27053e23792_0_1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053e23792_0_1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27053e23792_0_1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27053e23792_0_1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2899789" y="73108"/>
            <a:ext cx="6392421" cy="383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SISTEM INFORMASI DOKTER HEWAN (STUDI KASUS </a:t>
            </a:r>
            <a:r>
              <a:rPr lang="en-US" cap="none"/>
              <a:t>drh</a:t>
            </a:r>
            <a:r>
              <a:rPr lang="en-US"/>
              <a:t>. DIGITA)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1586204" y="3674394"/>
            <a:ext cx="8649478" cy="257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Muhammad Iqbal Alghani</a:t>
            </a: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202051132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2619103" y="81930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Ppt seminar proposal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053e23792_0_106"/>
          <p:cNvSpPr txBox="1">
            <a:spLocks noGrp="1"/>
          </p:cNvSpPr>
          <p:nvPr>
            <p:ph type="title"/>
          </p:nvPr>
        </p:nvSpPr>
        <p:spPr>
          <a:xfrm>
            <a:off x="758952" y="758952"/>
            <a:ext cx="3932100" cy="1524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g27053e23792_0_106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600" cy="2445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rmAutofit fontScale="925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0" name="Google Shape;170;g27053e23792_0_106"/>
          <p:cNvSpPr txBox="1">
            <a:spLocks noGrp="1"/>
          </p:cNvSpPr>
          <p:nvPr>
            <p:ph type="body" idx="1"/>
          </p:nvPr>
        </p:nvSpPr>
        <p:spPr>
          <a:xfrm>
            <a:off x="758952" y="2286000"/>
            <a:ext cx="3932100" cy="35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1" name="Google Shape;171;g27053e23792_0_106"/>
          <p:cNvSpPr txBox="1">
            <a:spLocks noGrp="1"/>
          </p:cNvSpPr>
          <p:nvPr>
            <p:ph type="body" idx="2"/>
          </p:nvPr>
        </p:nvSpPr>
        <p:spPr>
          <a:xfrm>
            <a:off x="5183187" y="741459"/>
            <a:ext cx="6242700" cy="511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LATAR BELAKANG</a:t>
            </a: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914400" y="2834640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 fontScale="85000" lnSpcReduction="20000"/>
          </a:bodyPr>
          <a:lstStyle/>
          <a:p>
            <a:pPr marL="457200" lvl="0" indent="-4457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 Black"/>
              <a:buAutoNum type="arabicPeriod"/>
            </a:pPr>
            <a:r>
              <a:rPr lang="en-US"/>
              <a:t>Sub-Sistem reservasi</a:t>
            </a:r>
            <a:endParaRPr/>
          </a:p>
          <a:p>
            <a:pPr marL="804672" lvl="1" indent="-447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○"/>
            </a:pPr>
            <a:r>
              <a:rPr lang="en-US"/>
              <a:t>Klien yang datang di waktu yang sama menyebabkan antri</a:t>
            </a:r>
            <a:endParaRPr/>
          </a:p>
          <a:p>
            <a:pPr marL="457200" lvl="0" indent="-4457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 Black"/>
              <a:buAutoNum type="arabicPeriod"/>
            </a:pPr>
            <a:r>
              <a:rPr lang="en-US"/>
              <a:t>Sub-Sistem rekam medis</a:t>
            </a:r>
            <a:endParaRPr/>
          </a:p>
          <a:p>
            <a:pPr marL="804672" lvl="1" indent="-447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○"/>
            </a:pPr>
            <a:r>
              <a:rPr lang="en-US"/>
              <a:t>Pengelolaan data rekam medis klien yang bisa dipermudah</a:t>
            </a:r>
            <a:endParaRPr/>
          </a:p>
          <a:p>
            <a:pPr marL="457200" lvl="0" indent="-4457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 Black"/>
              <a:buAutoNum type="arabicPeriod"/>
            </a:pPr>
            <a:r>
              <a:rPr lang="en-US"/>
              <a:t>Sub-Sistem Inventory </a:t>
            </a:r>
            <a:endParaRPr/>
          </a:p>
          <a:p>
            <a:pPr marL="804672" lvl="1" indent="-447675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accent6"/>
              </a:buClr>
              <a:buSzPct val="100000"/>
              <a:buChar char="○"/>
            </a:pPr>
            <a:r>
              <a:rPr lang="en-US"/>
              <a:t>Pengelolaan data alat dan obat yang sering digunakan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RUMUSAN MASALAH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1"/>
          </p:nvPr>
        </p:nvSpPr>
        <p:spPr>
          <a:xfrm>
            <a:off x="3460565" y="2303029"/>
            <a:ext cx="7965460" cy="349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Bagaimana cara membuat layanan reservasi?</a:t>
            </a:r>
            <a:endParaRPr sz="18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Bagaimana cara mengelola Rekam Medis?</a:t>
            </a:r>
            <a:endParaRPr sz="18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Bagaimana cara membuat sistem inventory?</a:t>
            </a:r>
            <a:endParaRPr sz="18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Bagaimana tanggapan pengguna terhadap Sistem Informasi?</a:t>
            </a:r>
            <a:endParaRPr sz="18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dirty="0"/>
              <a:t>BATASAN MASALAH</a:t>
            </a:r>
            <a:endParaRPr dirty="0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3460565" y="2303029"/>
            <a:ext cx="7965460" cy="349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Sistem informasi akan memberi informasi umum dari Praktek drh. Digita.</a:t>
            </a:r>
            <a:endParaRPr sz="18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Sistem Informasi akan memberi layanan Reservasi untuk klien.</a:t>
            </a:r>
            <a:endParaRPr sz="18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Sistem Informasi akan mengelola data Rekam Medis dari klien.</a:t>
            </a:r>
            <a:endParaRPr sz="18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-US" sz="18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Sistem Informasi akan mengelola inventory alat dan obat dari klien.</a:t>
            </a:r>
            <a:endParaRPr sz="1800" u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7472" lvl="0" indent="-233172" algn="l" rtl="0">
              <a:lnSpc>
                <a:spcPct val="100000"/>
              </a:lnSpc>
              <a:spcBef>
                <a:spcPts val="2000"/>
              </a:spcBef>
              <a:spcAft>
                <a:spcPts val="1600"/>
              </a:spcAft>
              <a:buClr>
                <a:schemeClr val="accent6"/>
              </a:buClr>
              <a:buSzPts val="1800"/>
              <a:buNone/>
            </a:pP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dirty="0"/>
              <a:t>TUJUAN</a:t>
            </a:r>
            <a:endParaRPr dirty="0"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3460565" y="2303029"/>
            <a:ext cx="7965460" cy="349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7472" lvl="0" indent="-3474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Untuk membuat sistem informasi layanan reservasi.</a:t>
            </a:r>
            <a:endParaRPr/>
          </a:p>
          <a:p>
            <a:pPr marL="347472" lvl="0" indent="-347472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Untuk membuat sistem informasi pengelolaan Rekam Medis.</a:t>
            </a:r>
            <a:endParaRPr/>
          </a:p>
          <a:p>
            <a:pPr marL="347472" lvl="0" indent="-347472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Untuk membuat sistem informasi pengelolaan Inventory.</a:t>
            </a:r>
            <a:endParaRPr/>
          </a:p>
          <a:p>
            <a:pPr marL="347472" lvl="0" indent="-347472" algn="l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Clr>
                <a:schemeClr val="accent6"/>
              </a:buClr>
              <a:buSzPts val="1800"/>
              <a:buFont typeface="Arial Black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Untuk mengetahui apakah sistem informasi berfungsi sesuai dengan yang dibutuhkan pengguna.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dirty="0"/>
              <a:t>METODOLOGI</a:t>
            </a:r>
            <a:endParaRPr dirty="0"/>
          </a:p>
        </p:txBody>
      </p:sp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2"/>
          </p:nvPr>
        </p:nvSpPr>
        <p:spPr>
          <a:xfrm>
            <a:off x="4782159" y="2303028"/>
            <a:ext cx="3284951" cy="372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 dirty="0"/>
              <a:t>Langkah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: 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Mengetahui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apa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saja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yang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dibutuhkan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Membuat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desain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sistem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informasi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Pembuatan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pengembangan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sistem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informasi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Evaluasi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pengguna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Pengulangan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Langkah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tiga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empat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hingga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sistem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diterima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Publikasi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sistem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informasi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03261" y="2261040"/>
            <a:ext cx="3778898" cy="411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665018" y="646833"/>
            <a:ext cx="10511627" cy="101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PENELITIAN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TERKAIT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150" name="Google Shape;150;p7"/>
          <p:cNvGraphicFramePr/>
          <p:nvPr>
            <p:extLst>
              <p:ext uri="{D42A27DB-BD31-4B8C-83A1-F6EECF244321}">
                <p14:modId xmlns:p14="http://schemas.microsoft.com/office/powerpoint/2010/main" val="1640909253"/>
              </p:ext>
            </p:extLst>
          </p:nvPr>
        </p:nvGraphicFramePr>
        <p:xfrm>
          <a:off x="1263056" y="1849252"/>
          <a:ext cx="9629175" cy="4606525"/>
        </p:xfrm>
        <a:graphic>
          <a:graphicData uri="http://schemas.openxmlformats.org/drawingml/2006/table">
            <a:tbl>
              <a:tblPr firstRow="1" bandRow="1">
                <a:noFill/>
                <a:tableStyleId>{7C08C2E6-EB80-4632-99E6-8AE5CE4DF96B}</a:tableStyleId>
              </a:tblPr>
              <a:tblGrid>
                <a:gridCol w="341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7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Penulis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Penentuan jadwal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Reservasi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Rekam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medis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Inventory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QRIS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Hani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Handayani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dkk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(2023)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Wahyu Fajri, dkk (2023)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-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Maulana Ariq Rabbani, dkk (2023),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-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Rangga Gelar Guntara, dkk (2023)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Tata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Ayunita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Pertiwi,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dkk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(2023)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-</a:t>
                      </a:r>
                      <a:endParaRPr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Muhammad Iqbal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Alghani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(2024)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041645323"/>
                  </a:ext>
                </a:extLst>
              </a:tr>
            </a:tbl>
          </a:graphicData>
        </a:graphic>
      </p:graphicFrame>
      <p:sp>
        <p:nvSpPr>
          <p:cNvPr id="151" name="Google Shape;151;p7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dirty="0"/>
              <a:t>TERIMA KASIH</a:t>
            </a:r>
            <a:endParaRPr dirty="0"/>
          </a:p>
        </p:txBody>
      </p:sp>
      <p:sp>
        <p:nvSpPr>
          <p:cNvPr id="157" name="Google Shape;157;p8"/>
          <p:cNvSpPr txBox="1"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053e23792_0_0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600" cy="2445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rmAutofit fontScale="925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3" name="Google Shape;163;g27053e23792_0_0"/>
          <p:cNvPicPr preferRelativeResize="0"/>
          <p:nvPr/>
        </p:nvPicPr>
        <p:blipFill rotWithShape="1">
          <a:blip r:embed="rId3">
            <a:alphaModFix/>
          </a:blip>
          <a:srcRect l="-138489" t="-48899" r="138490" b="48899"/>
          <a:stretch/>
        </p:blipFill>
        <p:spPr>
          <a:xfrm>
            <a:off x="152400" y="152400"/>
            <a:ext cx="49244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EB Garamond</vt:lpstr>
      <vt:lpstr>Arial</vt:lpstr>
      <vt:lpstr>Calibri</vt:lpstr>
      <vt:lpstr>Times New Roman</vt:lpstr>
      <vt:lpstr>Arial Black</vt:lpstr>
      <vt:lpstr>Simple Light</vt:lpstr>
      <vt:lpstr>SISTEM INFORMASI DOKTER HEWAN (STUDI KASUS drh. DIGITA)</vt:lpstr>
      <vt:lpstr>LATAR BELAKANG</vt:lpstr>
      <vt:lpstr>RUMUSAN MASALAH</vt:lpstr>
      <vt:lpstr>BATASAN MASALAH</vt:lpstr>
      <vt:lpstr>TUJUAN</vt:lpstr>
      <vt:lpstr>METODOLOGI</vt:lpstr>
      <vt:lpstr>PENELITIAN TERKAIT</vt:lpstr>
      <vt:lpstr>TERIMA KASIH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SN NBNRCX01063045A</dc:creator>
  <cp:lastModifiedBy>SN NBNRCX01063045A</cp:lastModifiedBy>
  <cp:revision>1</cp:revision>
  <dcterms:created xsi:type="dcterms:W3CDTF">2024-03-19T14:10:49Z</dcterms:created>
  <dcterms:modified xsi:type="dcterms:W3CDTF">2024-08-16T01:19:39Z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