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86" r:id="rId2"/>
    <p:sldId id="1009" r:id="rId3"/>
    <p:sldId id="1011" r:id="rId4"/>
    <p:sldId id="878" r:id="rId5"/>
    <p:sldId id="977" r:id="rId6"/>
    <p:sldId id="979" r:id="rId7"/>
    <p:sldId id="1019" r:id="rId8"/>
    <p:sldId id="1013" r:id="rId9"/>
    <p:sldId id="985" r:id="rId10"/>
    <p:sldId id="978" r:id="rId11"/>
    <p:sldId id="980" r:id="rId12"/>
    <p:sldId id="982" r:id="rId13"/>
    <p:sldId id="1020" r:id="rId14"/>
    <p:sldId id="1021" r:id="rId15"/>
    <p:sldId id="1022" r:id="rId16"/>
    <p:sldId id="991" r:id="rId17"/>
    <p:sldId id="1024" r:id="rId18"/>
    <p:sldId id="1025" r:id="rId19"/>
    <p:sldId id="1030" r:id="rId20"/>
    <p:sldId id="1026" r:id="rId21"/>
    <p:sldId id="997" r:id="rId22"/>
    <p:sldId id="1027" r:id="rId23"/>
    <p:sldId id="1028" r:id="rId24"/>
    <p:sldId id="1029" r:id="rId25"/>
    <p:sldId id="992" r:id="rId26"/>
    <p:sldId id="1023" r:id="rId27"/>
  </p:sldIdLst>
  <p:sldSz cx="12196763" cy="6858000"/>
  <p:notesSz cx="6858000" cy="9144000"/>
  <p:custDataLst>
    <p:tags r:id="rId30"/>
  </p:custDataLst>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A115"/>
    <a:srgbClr val="C34C23"/>
    <a:srgbClr val="FEA451"/>
    <a:srgbClr val="FE8C1A"/>
    <a:srgbClr val="FE9730"/>
    <a:srgbClr val="586AC4"/>
    <a:srgbClr val="EE716D"/>
    <a:srgbClr val="FE9F41"/>
    <a:srgbClr val="5480D9"/>
    <a:srgbClr val="FEA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03" autoAdjust="0"/>
    <p:restoredTop sz="49635" autoAdjust="0"/>
  </p:normalViewPr>
  <p:slideViewPr>
    <p:cSldViewPr snapToObjects="1">
      <p:cViewPr varScale="1">
        <p:scale>
          <a:sx n="72" d="100"/>
          <a:sy n="72" d="100"/>
        </p:scale>
        <p:origin x="408" y="72"/>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69" d="100"/>
          <a:sy n="69"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t>‹#›</a:t>
            </a:fld>
            <a:endParaRPr lang="zh-CN" altLang="en-US"/>
          </a:p>
        </p:txBody>
      </p:sp>
    </p:spTree>
    <p:extLst>
      <p:ext uri="{BB962C8B-B14F-4D97-AF65-F5344CB8AC3E}">
        <p14:creationId xmlns:p14="http://schemas.microsoft.com/office/powerpoint/2010/main" val="3806555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B9EEDA17-7CE7-49CA-897E-A1888A19DA62}" type="datetimeFigureOut">
              <a:rPr lang="zh-CN" altLang="en-US"/>
              <a:pPr/>
              <a:t>2019/3/31</a:t>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2176161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378548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791612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269727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6FBA6-9C2B-4D4F-AA95-FDDBD2FE6666}" type="slidenum">
              <a:rPr lang="zh-CN" altLang="en-US" smtClean="0"/>
              <a:t>2</a:t>
            </a:fld>
            <a:endParaRPr lang="zh-CN" altLang="en-US"/>
          </a:p>
        </p:txBody>
      </p:sp>
    </p:spTree>
    <p:extLst>
      <p:ext uri="{BB962C8B-B14F-4D97-AF65-F5344CB8AC3E}">
        <p14:creationId xmlns:p14="http://schemas.microsoft.com/office/powerpoint/2010/main" val="122814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205472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84917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565510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188365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60598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4073185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093149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860498"/>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121183"/>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651687955"/>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301530"/>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757" y="2130429"/>
            <a:ext cx="10367249" cy="1470025"/>
          </a:xfrm>
        </p:spPr>
        <p:txBody>
          <a:bodyPr/>
          <a:lstStyle/>
          <a:p>
            <a:r>
              <a:rPr lang="zh-CN" altLang="en-US"/>
              <a:t>单击此处编辑母版标题样式</a:t>
            </a:r>
          </a:p>
        </p:txBody>
      </p:sp>
      <p:sp>
        <p:nvSpPr>
          <p:cNvPr id="3" name="副标题 2"/>
          <p:cNvSpPr>
            <a:spLocks noGrp="1"/>
          </p:cNvSpPr>
          <p:nvPr>
            <p:ph type="subTitle" idx="1"/>
          </p:nvPr>
        </p:nvSpPr>
        <p:spPr>
          <a:xfrm>
            <a:off x="1829515" y="3886200"/>
            <a:ext cx="8537734" cy="1752600"/>
          </a:xfrm>
        </p:spPr>
        <p:txBody>
          <a:bodyPr/>
          <a:lstStyle>
            <a:lvl1pPr marL="0" indent="0" algn="ctr">
              <a:buNone/>
              <a:defRPr>
                <a:solidFill>
                  <a:schemeClr val="tx1">
                    <a:tint val="75000"/>
                  </a:schemeClr>
                </a:solidFill>
              </a:defRPr>
            </a:lvl1pPr>
            <a:lvl2pPr marL="457017" indent="0" algn="ctr">
              <a:buNone/>
              <a:defRPr>
                <a:solidFill>
                  <a:schemeClr val="tx1">
                    <a:tint val="75000"/>
                  </a:schemeClr>
                </a:solidFill>
              </a:defRPr>
            </a:lvl2pPr>
            <a:lvl3pPr marL="914034" indent="0" algn="ctr">
              <a:buNone/>
              <a:defRPr>
                <a:solidFill>
                  <a:schemeClr val="tx1">
                    <a:tint val="75000"/>
                  </a:schemeClr>
                </a:solidFill>
              </a:defRPr>
            </a:lvl3pPr>
            <a:lvl4pPr marL="1371051" indent="0" algn="ctr">
              <a:buNone/>
              <a:defRPr>
                <a:solidFill>
                  <a:schemeClr val="tx1">
                    <a:tint val="75000"/>
                  </a:schemeClr>
                </a:solidFill>
              </a:defRPr>
            </a:lvl4pPr>
            <a:lvl5pPr marL="1828068" indent="0" algn="ctr">
              <a:buNone/>
              <a:defRPr>
                <a:solidFill>
                  <a:schemeClr val="tx1">
                    <a:tint val="75000"/>
                  </a:schemeClr>
                </a:solidFill>
              </a:defRPr>
            </a:lvl5pPr>
            <a:lvl6pPr marL="2285086" indent="0" algn="ctr">
              <a:buNone/>
              <a:defRPr>
                <a:solidFill>
                  <a:schemeClr val="tx1">
                    <a:tint val="75000"/>
                  </a:schemeClr>
                </a:solidFill>
              </a:defRPr>
            </a:lvl6pPr>
            <a:lvl7pPr marL="2742103" indent="0" algn="ctr">
              <a:buNone/>
              <a:defRPr>
                <a:solidFill>
                  <a:schemeClr val="tx1">
                    <a:tint val="75000"/>
                  </a:schemeClr>
                </a:solidFill>
              </a:defRPr>
            </a:lvl7pPr>
            <a:lvl8pPr marL="3199120" indent="0" algn="ctr">
              <a:buNone/>
              <a:defRPr>
                <a:solidFill>
                  <a:schemeClr val="tx1">
                    <a:tint val="75000"/>
                  </a:schemeClr>
                </a:solidFill>
              </a:defRPr>
            </a:lvl8pPr>
            <a:lvl9pPr marL="3656137"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77143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8129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5" r:id="rId3"/>
    <p:sldLayoutId id="2147483686" r:id="rId4"/>
    <p:sldLayoutId id="2147483688" r:id="rId5"/>
  </p:sldLayoutIdLst>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xStyles>
    <p:titleStyle>
      <a:lvl1pPr algn="l" rtl="0" fontAlgn="base">
        <a:spcBef>
          <a:spcPct val="0"/>
        </a:spcBef>
        <a:spcAft>
          <a:spcPct val="0"/>
        </a:spcAft>
        <a:defRPr sz="2400">
          <a:solidFill>
            <a:schemeClr val="tx1"/>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p.weixin.qq.com/cgi-bin/w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4EE63DEC-8675-4D3F-806B-A4D423113988}"/>
              </a:ext>
            </a:extLst>
          </p:cNvPr>
          <p:cNvPicPr>
            <a:picLocks noChangeAspect="1"/>
          </p:cNvPicPr>
          <p:nvPr/>
        </p:nvPicPr>
        <p:blipFill rotWithShape="1">
          <a:blip r:embed="rId3">
            <a:extLst>
              <a:ext uri="{28A0092B-C50C-407E-A947-70E740481C1C}">
                <a14:useLocalDpi xmlns:a14="http://schemas.microsoft.com/office/drawing/2010/main" val="0"/>
              </a:ext>
            </a:extLst>
          </a:blip>
          <a:srcRect l="157" r="25769"/>
          <a:stretch/>
        </p:blipFill>
        <p:spPr>
          <a:xfrm>
            <a:off x="2382" y="1"/>
            <a:ext cx="12192000" cy="6858000"/>
          </a:xfrm>
          <a:prstGeom prst="rect">
            <a:avLst/>
          </a:prstGeom>
          <a:ln>
            <a:solidFill>
              <a:srgbClr val="C34C23"/>
            </a:solidFill>
          </a:ln>
        </p:spPr>
      </p:pic>
      <p:sp>
        <p:nvSpPr>
          <p:cNvPr id="5" name="矩形 4"/>
          <p:cNvSpPr/>
          <p:nvPr/>
        </p:nvSpPr>
        <p:spPr>
          <a:xfrm>
            <a:off x="4763" y="2657781"/>
            <a:ext cx="12186111" cy="1531585"/>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sz="1349">
              <a:solidFill>
                <a:srgbClr val="575757"/>
              </a:solidFill>
              <a:latin typeface="Arial"/>
              <a:ea typeface="微软雅黑"/>
              <a:cs typeface="+mn-ea"/>
              <a:sym typeface="Arial"/>
            </a:endParaRPr>
          </a:p>
        </p:txBody>
      </p:sp>
      <p:sp>
        <p:nvSpPr>
          <p:cNvPr id="6" name="矩形 5"/>
          <p:cNvSpPr/>
          <p:nvPr/>
        </p:nvSpPr>
        <p:spPr>
          <a:xfrm>
            <a:off x="5122955" y="1203714"/>
            <a:ext cx="1695507" cy="1093241"/>
          </a:xfrm>
          <a:prstGeom prst="rect">
            <a:avLst/>
          </a:prstGeom>
          <a:solidFill>
            <a:srgbClr val="FE8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sz="1349">
              <a:solidFill>
                <a:srgbClr val="575757"/>
              </a:solidFill>
              <a:latin typeface="Arial"/>
              <a:ea typeface="微软雅黑"/>
              <a:cs typeface="+mn-ea"/>
              <a:sym typeface="Arial"/>
            </a:endParaRPr>
          </a:p>
        </p:txBody>
      </p:sp>
      <p:sp>
        <p:nvSpPr>
          <p:cNvPr id="10" name="文本框 9"/>
          <p:cNvSpPr txBox="1"/>
          <p:nvPr/>
        </p:nvSpPr>
        <p:spPr>
          <a:xfrm>
            <a:off x="5207943" y="1452742"/>
            <a:ext cx="1470541" cy="595187"/>
          </a:xfrm>
          <a:prstGeom prst="rect">
            <a:avLst/>
          </a:prstGeom>
          <a:noFill/>
        </p:spPr>
        <p:txBody>
          <a:bodyPr wrap="square" rtlCol="0">
            <a:spAutoFit/>
          </a:bodyPr>
          <a:lstStyle/>
          <a:p>
            <a:pPr algn="ctr" fontAlgn="auto">
              <a:lnSpc>
                <a:spcPct val="110000"/>
              </a:lnSpc>
              <a:spcBef>
                <a:spcPts val="0"/>
              </a:spcBef>
              <a:spcAft>
                <a:spcPts val="0"/>
              </a:spcAft>
              <a:defRPr/>
            </a:pPr>
            <a:r>
              <a:rPr lang="zh-CN" altLang="en-US" sz="3199" b="1" dirty="0">
                <a:solidFill>
                  <a:srgbClr val="FFFFFF"/>
                </a:solidFill>
                <a:latin typeface="Arial"/>
                <a:ea typeface="微软雅黑"/>
                <a:cs typeface="+mn-ea"/>
                <a:sym typeface="Arial"/>
              </a:rPr>
              <a:t>小程序</a:t>
            </a:r>
            <a:endParaRPr lang="en-US" altLang="zh-CN" sz="3199" b="1" dirty="0">
              <a:solidFill>
                <a:srgbClr val="FFFFFF"/>
              </a:solidFill>
              <a:latin typeface="Arial"/>
              <a:ea typeface="微软雅黑"/>
              <a:cs typeface="+mn-ea"/>
              <a:sym typeface="Arial"/>
            </a:endParaRPr>
          </a:p>
        </p:txBody>
      </p:sp>
      <p:sp>
        <p:nvSpPr>
          <p:cNvPr id="14" name="文本框 13"/>
          <p:cNvSpPr txBox="1"/>
          <p:nvPr/>
        </p:nvSpPr>
        <p:spPr>
          <a:xfrm>
            <a:off x="2578776" y="2791938"/>
            <a:ext cx="7480045" cy="830677"/>
          </a:xfrm>
          <a:prstGeom prst="rect">
            <a:avLst/>
          </a:prstGeom>
          <a:noFill/>
        </p:spPr>
        <p:txBody>
          <a:bodyPr wrap="square" rtlCol="0">
            <a:spAutoFit/>
          </a:bodyPr>
          <a:lstStyle/>
          <a:p>
            <a:pPr fontAlgn="auto">
              <a:spcBef>
                <a:spcPts val="0"/>
              </a:spcBef>
              <a:spcAft>
                <a:spcPts val="0"/>
              </a:spcAft>
              <a:defRPr/>
            </a:pPr>
            <a:r>
              <a:rPr lang="zh-CN" altLang="en-US" sz="4798" dirty="0">
                <a:solidFill>
                  <a:srgbClr val="FFFFFF"/>
                </a:solidFill>
                <a:latin typeface="Arial"/>
                <a:ea typeface="微软雅黑"/>
                <a:cs typeface="+mn-ea"/>
                <a:sym typeface="Arial"/>
              </a:rPr>
              <a:t>          睡眠小屋 </a:t>
            </a:r>
            <a:r>
              <a:rPr lang="en-US" altLang="zh-CN" sz="2399" dirty="0">
                <a:solidFill>
                  <a:srgbClr val="FFFFFF"/>
                </a:solidFill>
                <a:latin typeface="Arial"/>
                <a:ea typeface="微软雅黑"/>
                <a:cs typeface="+mn-ea"/>
                <a:sym typeface="Arial"/>
              </a:rPr>
              <a:t>——</a:t>
            </a:r>
            <a:r>
              <a:rPr lang="zh-CN" altLang="en-US" sz="2399" dirty="0">
                <a:solidFill>
                  <a:srgbClr val="FFFFFF"/>
                </a:solidFill>
                <a:latin typeface="Arial"/>
                <a:ea typeface="微软雅黑"/>
                <a:cs typeface="+mn-ea"/>
                <a:sym typeface="Arial"/>
              </a:rPr>
              <a:t>可行性计划分析</a:t>
            </a:r>
            <a:r>
              <a:rPr lang="zh-CN" altLang="en-US" sz="1999" dirty="0">
                <a:solidFill>
                  <a:srgbClr val="FFFFFF"/>
                </a:solidFill>
                <a:latin typeface="Arial"/>
                <a:ea typeface="微软雅黑"/>
                <a:cs typeface="+mn-ea"/>
                <a:sym typeface="Arial"/>
              </a:rPr>
              <a:t> </a:t>
            </a:r>
            <a:endParaRPr lang="en-US" altLang="zh-CN" sz="4798" dirty="0">
              <a:solidFill>
                <a:srgbClr val="FFFFFF"/>
              </a:solidFill>
              <a:latin typeface="Arial"/>
              <a:ea typeface="微软雅黑"/>
              <a:cs typeface="+mn-ea"/>
              <a:sym typeface="Arial"/>
            </a:endParaRPr>
          </a:p>
        </p:txBody>
      </p:sp>
      <p:sp>
        <p:nvSpPr>
          <p:cNvPr id="9" name="文本框 8"/>
          <p:cNvSpPr txBox="1"/>
          <p:nvPr/>
        </p:nvSpPr>
        <p:spPr>
          <a:xfrm>
            <a:off x="3252900" y="3519240"/>
            <a:ext cx="5435615" cy="589803"/>
          </a:xfrm>
          <a:prstGeom prst="rect">
            <a:avLst/>
          </a:prstGeom>
          <a:noFill/>
        </p:spPr>
        <p:txBody>
          <a:bodyPr wrap="square" rtlCol="0">
            <a:spAutoFit/>
          </a:bodyPr>
          <a:lstStyle/>
          <a:p>
            <a:pPr algn="ctr" fontAlgn="auto">
              <a:lnSpc>
                <a:spcPct val="150000"/>
              </a:lnSpc>
              <a:spcBef>
                <a:spcPts val="0"/>
              </a:spcBef>
              <a:spcAft>
                <a:spcPts val="0"/>
              </a:spcAft>
              <a:defRPr/>
            </a:pPr>
            <a:r>
              <a:rPr lang="zh-CN" altLang="en-US" sz="2399" dirty="0">
                <a:solidFill>
                  <a:srgbClr val="FFFFFF"/>
                </a:solidFill>
                <a:latin typeface="等线 Light" panose="02010600030101010101" pitchFamily="2" charset="-122"/>
                <a:ea typeface="等线 Light" panose="02010600030101010101" pitchFamily="2" charset="-122"/>
                <a:cs typeface="+mn-ea"/>
                <a:sym typeface="Arial"/>
              </a:rPr>
              <a:t>建立健康的睡眠习惯从此做起</a:t>
            </a:r>
            <a:endParaRPr lang="zh-CN" altLang="en-US" sz="900" dirty="0">
              <a:solidFill>
                <a:srgbClr val="FFFFFF"/>
              </a:solidFill>
              <a:latin typeface="等线 Light" panose="02010600030101010101" pitchFamily="2" charset="-122"/>
              <a:ea typeface="等线 Light" panose="02010600030101010101" pitchFamily="2" charset="-122"/>
              <a:cs typeface="+mn-ea"/>
              <a:sym typeface="Arial"/>
            </a:endParaRPr>
          </a:p>
        </p:txBody>
      </p:sp>
      <p:sp>
        <p:nvSpPr>
          <p:cNvPr id="2" name="文本框 1">
            <a:extLst>
              <a:ext uri="{FF2B5EF4-FFF2-40B4-BE49-F238E27FC236}">
                <a16:creationId xmlns:a16="http://schemas.microsoft.com/office/drawing/2014/main" id="{993DC24E-2D24-4F2D-AB9B-432C43E636E8}"/>
              </a:ext>
            </a:extLst>
          </p:cNvPr>
          <p:cNvSpPr txBox="1"/>
          <p:nvPr/>
        </p:nvSpPr>
        <p:spPr>
          <a:xfrm>
            <a:off x="8949961" y="4786481"/>
            <a:ext cx="2285094" cy="646079"/>
          </a:xfrm>
          <a:prstGeom prst="rect">
            <a:avLst/>
          </a:prstGeom>
          <a:noFill/>
        </p:spPr>
        <p:txBody>
          <a:bodyPr wrap="square" rtlCol="0">
            <a:spAutoFit/>
          </a:bodyPr>
          <a:lstStyle/>
          <a:p>
            <a:pPr fontAlgn="auto">
              <a:spcBef>
                <a:spcPts val="0"/>
              </a:spcBef>
              <a:spcAft>
                <a:spcPts val="0"/>
              </a:spcAft>
              <a:defRPr/>
            </a:pPr>
            <a:r>
              <a:rPr lang="en-US" altLang="zh-CN" sz="3599" dirty="0">
                <a:solidFill>
                  <a:schemeClr val="accent2"/>
                </a:solidFill>
                <a:latin typeface="Arial"/>
                <a:ea typeface="微软雅黑"/>
              </a:rPr>
              <a:t>G03</a:t>
            </a:r>
            <a:r>
              <a:rPr lang="zh-CN" altLang="en-US" sz="3599" dirty="0">
                <a:solidFill>
                  <a:schemeClr val="accent2"/>
                </a:solidFill>
                <a:latin typeface="Arial"/>
                <a:ea typeface="微软雅黑"/>
              </a:rPr>
              <a:t>小组</a:t>
            </a:r>
          </a:p>
        </p:txBody>
      </p:sp>
      <p:pic>
        <p:nvPicPr>
          <p:cNvPr id="7" name="图片 6">
            <a:extLst>
              <a:ext uri="{FF2B5EF4-FFF2-40B4-BE49-F238E27FC236}">
                <a16:creationId xmlns:a16="http://schemas.microsoft.com/office/drawing/2014/main" id="{E5BB9262-1E1B-4335-8226-9FFA11B0CC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9353" y="4797554"/>
            <a:ext cx="622052" cy="623931"/>
          </a:xfrm>
          <a:prstGeom prst="rect">
            <a:avLst/>
          </a:prstGeom>
        </p:spPr>
      </p:pic>
      <p:sp>
        <p:nvSpPr>
          <p:cNvPr id="11" name="文本框 10">
            <a:extLst>
              <a:ext uri="{FF2B5EF4-FFF2-40B4-BE49-F238E27FC236}">
                <a16:creationId xmlns:a16="http://schemas.microsoft.com/office/drawing/2014/main" id="{79413D99-13C0-47C6-92A1-BD08BED37B0A}"/>
              </a:ext>
            </a:extLst>
          </p:cNvPr>
          <p:cNvSpPr txBox="1"/>
          <p:nvPr/>
        </p:nvSpPr>
        <p:spPr>
          <a:xfrm>
            <a:off x="8976954" y="5383600"/>
            <a:ext cx="2464728" cy="646074"/>
          </a:xfrm>
          <a:prstGeom prst="rect">
            <a:avLst/>
          </a:prstGeom>
          <a:noFill/>
        </p:spPr>
        <p:txBody>
          <a:bodyPr wrap="square" rtlCol="0">
            <a:spAutoFit/>
          </a:bodyPr>
          <a:lstStyle/>
          <a:p>
            <a:pPr fontAlgn="auto">
              <a:spcBef>
                <a:spcPts val="0"/>
              </a:spcBef>
              <a:spcAft>
                <a:spcPts val="0"/>
              </a:spcAft>
              <a:defRPr/>
            </a:pPr>
            <a:r>
              <a:rPr lang="zh-CN" altLang="en-US" sz="1799" b="1" dirty="0">
                <a:solidFill>
                  <a:schemeClr val="accent6"/>
                </a:solidFill>
                <a:latin typeface="黑体" panose="02010609060101010101" pitchFamily="49" charset="-122"/>
                <a:ea typeface="黑体" panose="02010609060101010101" pitchFamily="49" charset="-122"/>
              </a:rPr>
              <a:t>组长：盛泽文</a:t>
            </a:r>
            <a:endParaRPr lang="en-US" altLang="zh-CN" sz="1799" b="1" dirty="0">
              <a:solidFill>
                <a:schemeClr val="accent6"/>
              </a:solidFill>
              <a:latin typeface="黑体" panose="02010609060101010101" pitchFamily="49" charset="-122"/>
              <a:ea typeface="黑体" panose="02010609060101010101" pitchFamily="49" charset="-122"/>
            </a:endParaRPr>
          </a:p>
          <a:p>
            <a:pPr fontAlgn="auto">
              <a:spcBef>
                <a:spcPts val="0"/>
              </a:spcBef>
              <a:spcAft>
                <a:spcPts val="0"/>
              </a:spcAft>
              <a:defRPr/>
            </a:pPr>
            <a:r>
              <a:rPr lang="zh-CN" altLang="en-US" sz="1799" b="1" dirty="0">
                <a:solidFill>
                  <a:schemeClr val="accent6"/>
                </a:solidFill>
                <a:latin typeface="黑体" panose="02010609060101010101" pitchFamily="49" charset="-122"/>
                <a:ea typeface="黑体" panose="02010609060101010101" pitchFamily="49" charset="-122"/>
              </a:rPr>
              <a:t>组员：王烨涵、韩宇</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500"/>
                                        <p:tgtEl>
                                          <p:spTgt spid="5"/>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grpId="1"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childTnLst>
                          </p:cTn>
                        </p:par>
                        <p:par>
                          <p:cTn id="19" fill="hold">
                            <p:stCondLst>
                              <p:cond delay="1500"/>
                            </p:stCondLst>
                            <p:childTnLst>
                              <p:par>
                                <p:cTn id="20" presetID="29" presetClass="entr" presetSubtype="0" fill="hold" grpId="2" nodeType="afterEffect">
                                  <p:stCondLst>
                                    <p:cond delay="0"/>
                                  </p:stCondLst>
                                  <p:iterate type="lt">
                                    <p:tmPct val="0"/>
                                  </p:iterate>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ppt_x</p:attrName>
                                        </p:attrNameLst>
                                      </p:cBhvr>
                                      <p:tavLst>
                                        <p:tav tm="0">
                                          <p:val>
                                            <p:strVal val="#ppt_x-.2"/>
                                          </p:val>
                                        </p:tav>
                                        <p:tav tm="100000">
                                          <p:val>
                                            <p:strVal val="#ppt_x"/>
                                          </p:val>
                                        </p:tav>
                                      </p:tavLst>
                                    </p:anim>
                                    <p:anim calcmode="lin" valueType="num">
                                      <p:cBhvr>
                                        <p:cTn id="23" dur="5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24" dur="500"/>
                                        <p:tgtEl>
                                          <p:spTgt spid="14"/>
                                        </p:tgtEl>
                                      </p:cBhvr>
                                    </p:animEffect>
                                  </p:childTnLst>
                                </p:cTn>
                              </p:par>
                            </p:childTnLst>
                          </p:cTn>
                        </p:par>
                        <p:par>
                          <p:cTn id="25" fill="hold">
                            <p:stCondLst>
                              <p:cond delay="2000"/>
                            </p:stCondLst>
                            <p:childTnLst>
                              <p:par>
                                <p:cTn id="26" presetID="12" presetClass="entr" presetSubtype="4" fill="hold" grpId="1"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p:tgtEl>
                                          <p:spTgt spid="9"/>
                                        </p:tgtEl>
                                        <p:attrNameLst>
                                          <p:attrName>ppt_y</p:attrName>
                                        </p:attrNameLst>
                                      </p:cBhvr>
                                      <p:tavLst>
                                        <p:tav tm="0">
                                          <p:val>
                                            <p:strVal val="#ppt_y+#ppt_h*1.125000"/>
                                          </p:val>
                                        </p:tav>
                                        <p:tav tm="100000">
                                          <p:val>
                                            <p:strVal val="#ppt_y"/>
                                          </p:val>
                                        </p:tav>
                                      </p:tavLst>
                                    </p:anim>
                                    <p:animEffect transition="in" filter="wipe(up)">
                                      <p:cBhvr>
                                        <p:cTn id="29" dur="500"/>
                                        <p:tgtEl>
                                          <p:spTgt spid="9"/>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Effect transition="in" filter="fade">
                                      <p:cBhvr>
                                        <p:cTn id="35" dur="500"/>
                                        <p:tgtEl>
                                          <p:spTgt spid="2"/>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p:bldP spid="10" grpId="1"/>
      <p:bldP spid="14" grpId="0"/>
      <p:bldP spid="14" grpId="1"/>
      <p:bldP spid="14" grpId="2"/>
      <p:bldP spid="9" grpId="0"/>
      <p:bldP spid="9" grpId="1"/>
      <p:bldP spid="2"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
          <p:cNvSpPr>
            <a:spLocks/>
          </p:cNvSpPr>
          <p:nvPr/>
        </p:nvSpPr>
        <p:spPr bwMode="auto">
          <a:xfrm>
            <a:off x="4406497" y="1451002"/>
            <a:ext cx="5148268" cy="4354262"/>
          </a:xfrm>
          <a:custGeom>
            <a:avLst/>
            <a:gdLst>
              <a:gd name="T0" fmla="*/ 2156 w 2759"/>
              <a:gd name="T1" fmla="*/ 133 h 2444"/>
              <a:gd name="T2" fmla="*/ 2434 w 2759"/>
              <a:gd name="T3" fmla="*/ 614 h 2444"/>
              <a:gd name="T4" fmla="*/ 2709 w 2759"/>
              <a:gd name="T5" fmla="*/ 1090 h 2444"/>
              <a:gd name="T6" fmla="*/ 2712 w 2759"/>
              <a:gd name="T7" fmla="*/ 1350 h 2444"/>
              <a:gd name="T8" fmla="*/ 2434 w 2759"/>
              <a:gd name="T9" fmla="*/ 1831 h 2444"/>
              <a:gd name="T10" fmla="*/ 2159 w 2759"/>
              <a:gd name="T11" fmla="*/ 2307 h 2444"/>
              <a:gd name="T12" fmla="*/ 1935 w 2759"/>
              <a:gd name="T13" fmla="*/ 2439 h 2444"/>
              <a:gd name="T14" fmla="*/ 1380 w 2759"/>
              <a:gd name="T15" fmla="*/ 2439 h 2444"/>
              <a:gd name="T16" fmla="*/ 829 w 2759"/>
              <a:gd name="T17" fmla="*/ 2439 h 2444"/>
              <a:gd name="T18" fmla="*/ 603 w 2759"/>
              <a:gd name="T19" fmla="*/ 2312 h 2444"/>
              <a:gd name="T20" fmla="*/ 326 w 2759"/>
              <a:gd name="T21" fmla="*/ 1831 h 2444"/>
              <a:gd name="T22" fmla="*/ 51 w 2759"/>
              <a:gd name="T23" fmla="*/ 1354 h 2444"/>
              <a:gd name="T24" fmla="*/ 48 w 2759"/>
              <a:gd name="T25" fmla="*/ 1095 h 2444"/>
              <a:gd name="T26" fmla="*/ 326 w 2759"/>
              <a:gd name="T27" fmla="*/ 614 h 2444"/>
              <a:gd name="T28" fmla="*/ 601 w 2759"/>
              <a:gd name="T29" fmla="*/ 137 h 2444"/>
              <a:gd name="T30" fmla="*/ 824 w 2759"/>
              <a:gd name="T31" fmla="*/ 5 h 2444"/>
              <a:gd name="T32" fmla="*/ 1380 w 2759"/>
              <a:gd name="T33" fmla="*/ 5 h 2444"/>
              <a:gd name="T34" fmla="*/ 1930 w 2759"/>
              <a:gd name="T35" fmla="*/ 5 h 2444"/>
              <a:gd name="T36" fmla="*/ 2156 w 2759"/>
              <a:gd name="T37" fmla="*/ 133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59" h="2444">
                <a:moveTo>
                  <a:pt x="2156" y="133"/>
                </a:moveTo>
                <a:lnTo>
                  <a:pt x="2434" y="614"/>
                </a:lnTo>
                <a:cubicBezTo>
                  <a:pt x="2525" y="773"/>
                  <a:pt x="2617" y="932"/>
                  <a:pt x="2709" y="1090"/>
                </a:cubicBezTo>
                <a:cubicBezTo>
                  <a:pt x="2759" y="1168"/>
                  <a:pt x="2755" y="1271"/>
                  <a:pt x="2712" y="1350"/>
                </a:cubicBezTo>
                <a:lnTo>
                  <a:pt x="2434" y="1831"/>
                </a:lnTo>
                <a:cubicBezTo>
                  <a:pt x="2342" y="1990"/>
                  <a:pt x="2250" y="2149"/>
                  <a:pt x="2159" y="2307"/>
                </a:cubicBezTo>
                <a:cubicBezTo>
                  <a:pt x="2117" y="2390"/>
                  <a:pt x="2025" y="2438"/>
                  <a:pt x="1935" y="2439"/>
                </a:cubicBezTo>
                <a:lnTo>
                  <a:pt x="1380" y="2439"/>
                </a:lnTo>
                <a:cubicBezTo>
                  <a:pt x="1196" y="2439"/>
                  <a:pt x="1013" y="2439"/>
                  <a:pt x="829" y="2439"/>
                </a:cubicBezTo>
                <a:cubicBezTo>
                  <a:pt x="737" y="2444"/>
                  <a:pt x="650" y="2389"/>
                  <a:pt x="603" y="2312"/>
                </a:cubicBezTo>
                <a:lnTo>
                  <a:pt x="326" y="1831"/>
                </a:lnTo>
                <a:cubicBezTo>
                  <a:pt x="234" y="1672"/>
                  <a:pt x="142" y="1513"/>
                  <a:pt x="51" y="1354"/>
                </a:cubicBezTo>
                <a:cubicBezTo>
                  <a:pt x="0" y="1277"/>
                  <a:pt x="4" y="1173"/>
                  <a:pt x="48" y="1095"/>
                </a:cubicBezTo>
                <a:lnTo>
                  <a:pt x="326" y="614"/>
                </a:lnTo>
                <a:cubicBezTo>
                  <a:pt x="417" y="455"/>
                  <a:pt x="509" y="296"/>
                  <a:pt x="601" y="137"/>
                </a:cubicBezTo>
                <a:cubicBezTo>
                  <a:pt x="643" y="55"/>
                  <a:pt x="735" y="7"/>
                  <a:pt x="824" y="5"/>
                </a:cubicBezTo>
                <a:lnTo>
                  <a:pt x="1380" y="5"/>
                </a:lnTo>
                <a:cubicBezTo>
                  <a:pt x="1563" y="5"/>
                  <a:pt x="1747" y="5"/>
                  <a:pt x="1930" y="5"/>
                </a:cubicBezTo>
                <a:cubicBezTo>
                  <a:pt x="2022" y="0"/>
                  <a:pt x="2110" y="56"/>
                  <a:pt x="2156" y="133"/>
                </a:cubicBezTo>
                <a:close/>
              </a:path>
            </a:pathLst>
          </a:custGeom>
          <a:solidFill>
            <a:schemeClr val="tx2"/>
          </a:solidFill>
          <a:ln w="12700">
            <a:solidFill>
              <a:schemeClr val="bg1">
                <a:lumMod val="40000"/>
                <a:lumOff val="60000"/>
              </a:schemeClr>
            </a:solidFill>
            <a:prstDash val="dash"/>
            <a:round/>
            <a:headEnd/>
            <a:tailEnd/>
          </a:ln>
          <a:effectLst/>
        </p:spPr>
        <p:txBody>
          <a:bodyPr vert="horz" wrap="square" lIns="91440" tIns="45720" rIns="91440" bIns="45720" numCol="1" anchor="t" anchorCtr="0" compatLnSpc="1">
            <a:prstTxWarp prst="textNoShape">
              <a:avLst/>
            </a:prstTxWarp>
          </a:bodyPr>
          <a:lstStyle/>
          <a:p>
            <a:pPr algn="ctr"/>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grpSp>
        <p:nvGrpSpPr>
          <p:cNvPr id="60" name="组合 59"/>
          <p:cNvGrpSpPr/>
          <p:nvPr/>
        </p:nvGrpSpPr>
        <p:grpSpPr>
          <a:xfrm>
            <a:off x="2029674" y="2051258"/>
            <a:ext cx="3551218" cy="3156413"/>
            <a:chOff x="1235090" y="1108075"/>
            <a:chExt cx="2000250" cy="1785938"/>
          </a:xfrm>
          <a:solidFill>
            <a:srgbClr val="F7A115"/>
          </a:solidFill>
        </p:grpSpPr>
        <p:sp>
          <p:nvSpPr>
            <p:cNvPr id="61" name="Freeform 5"/>
            <p:cNvSpPr>
              <a:spLocks/>
            </p:cNvSpPr>
            <p:nvPr/>
          </p:nvSpPr>
          <p:spPr bwMode="auto">
            <a:xfrm>
              <a:off x="1235090" y="1108075"/>
              <a:ext cx="2000250" cy="1785938"/>
            </a:xfrm>
            <a:custGeom>
              <a:avLst/>
              <a:gdLst>
                <a:gd name="T0" fmla="*/ 2156 w 2759"/>
                <a:gd name="T1" fmla="*/ 133 h 2444"/>
                <a:gd name="T2" fmla="*/ 2434 w 2759"/>
                <a:gd name="T3" fmla="*/ 614 h 2444"/>
                <a:gd name="T4" fmla="*/ 2709 w 2759"/>
                <a:gd name="T5" fmla="*/ 1090 h 2444"/>
                <a:gd name="T6" fmla="*/ 2712 w 2759"/>
                <a:gd name="T7" fmla="*/ 1350 h 2444"/>
                <a:gd name="T8" fmla="*/ 2434 w 2759"/>
                <a:gd name="T9" fmla="*/ 1831 h 2444"/>
                <a:gd name="T10" fmla="*/ 2159 w 2759"/>
                <a:gd name="T11" fmla="*/ 2307 h 2444"/>
                <a:gd name="T12" fmla="*/ 1935 w 2759"/>
                <a:gd name="T13" fmla="*/ 2439 h 2444"/>
                <a:gd name="T14" fmla="*/ 1380 w 2759"/>
                <a:gd name="T15" fmla="*/ 2439 h 2444"/>
                <a:gd name="T16" fmla="*/ 829 w 2759"/>
                <a:gd name="T17" fmla="*/ 2439 h 2444"/>
                <a:gd name="T18" fmla="*/ 603 w 2759"/>
                <a:gd name="T19" fmla="*/ 2312 h 2444"/>
                <a:gd name="T20" fmla="*/ 326 w 2759"/>
                <a:gd name="T21" fmla="*/ 1831 h 2444"/>
                <a:gd name="T22" fmla="*/ 51 w 2759"/>
                <a:gd name="T23" fmla="*/ 1354 h 2444"/>
                <a:gd name="T24" fmla="*/ 48 w 2759"/>
                <a:gd name="T25" fmla="*/ 1095 h 2444"/>
                <a:gd name="T26" fmla="*/ 326 w 2759"/>
                <a:gd name="T27" fmla="*/ 614 h 2444"/>
                <a:gd name="T28" fmla="*/ 601 w 2759"/>
                <a:gd name="T29" fmla="*/ 137 h 2444"/>
                <a:gd name="T30" fmla="*/ 824 w 2759"/>
                <a:gd name="T31" fmla="*/ 5 h 2444"/>
                <a:gd name="T32" fmla="*/ 1380 w 2759"/>
                <a:gd name="T33" fmla="*/ 5 h 2444"/>
                <a:gd name="T34" fmla="*/ 1930 w 2759"/>
                <a:gd name="T35" fmla="*/ 5 h 2444"/>
                <a:gd name="T36" fmla="*/ 2156 w 2759"/>
                <a:gd name="T37" fmla="*/ 133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59" h="2444">
                  <a:moveTo>
                    <a:pt x="2156" y="133"/>
                  </a:moveTo>
                  <a:lnTo>
                    <a:pt x="2434" y="614"/>
                  </a:lnTo>
                  <a:cubicBezTo>
                    <a:pt x="2525" y="773"/>
                    <a:pt x="2617" y="932"/>
                    <a:pt x="2709" y="1090"/>
                  </a:cubicBezTo>
                  <a:cubicBezTo>
                    <a:pt x="2759" y="1168"/>
                    <a:pt x="2755" y="1271"/>
                    <a:pt x="2712" y="1350"/>
                  </a:cubicBezTo>
                  <a:lnTo>
                    <a:pt x="2434" y="1831"/>
                  </a:lnTo>
                  <a:cubicBezTo>
                    <a:pt x="2342" y="1990"/>
                    <a:pt x="2250" y="2149"/>
                    <a:pt x="2159" y="2307"/>
                  </a:cubicBezTo>
                  <a:cubicBezTo>
                    <a:pt x="2117" y="2390"/>
                    <a:pt x="2025" y="2438"/>
                    <a:pt x="1935" y="2439"/>
                  </a:cubicBezTo>
                  <a:lnTo>
                    <a:pt x="1380" y="2439"/>
                  </a:lnTo>
                  <a:cubicBezTo>
                    <a:pt x="1196" y="2439"/>
                    <a:pt x="1013" y="2439"/>
                    <a:pt x="829" y="2439"/>
                  </a:cubicBezTo>
                  <a:cubicBezTo>
                    <a:pt x="737" y="2444"/>
                    <a:pt x="650" y="2389"/>
                    <a:pt x="603" y="2312"/>
                  </a:cubicBezTo>
                  <a:lnTo>
                    <a:pt x="326" y="1831"/>
                  </a:lnTo>
                  <a:cubicBezTo>
                    <a:pt x="234" y="1672"/>
                    <a:pt x="142" y="1513"/>
                    <a:pt x="51" y="1354"/>
                  </a:cubicBezTo>
                  <a:cubicBezTo>
                    <a:pt x="0" y="1277"/>
                    <a:pt x="4" y="1173"/>
                    <a:pt x="48" y="1095"/>
                  </a:cubicBezTo>
                  <a:lnTo>
                    <a:pt x="326" y="614"/>
                  </a:lnTo>
                  <a:cubicBezTo>
                    <a:pt x="417" y="455"/>
                    <a:pt x="509" y="296"/>
                    <a:pt x="601" y="137"/>
                  </a:cubicBezTo>
                  <a:cubicBezTo>
                    <a:pt x="643" y="55"/>
                    <a:pt x="735" y="7"/>
                    <a:pt x="824" y="5"/>
                  </a:cubicBezTo>
                  <a:lnTo>
                    <a:pt x="1380" y="5"/>
                  </a:lnTo>
                  <a:cubicBezTo>
                    <a:pt x="1563" y="5"/>
                    <a:pt x="1747" y="5"/>
                    <a:pt x="1930" y="5"/>
                  </a:cubicBezTo>
                  <a:cubicBezTo>
                    <a:pt x="2022" y="0"/>
                    <a:pt x="2110" y="56"/>
                    <a:pt x="2156" y="133"/>
                  </a:cubicBezTo>
                  <a:close/>
                </a:path>
              </a:pathLst>
            </a:custGeom>
            <a:grpFill/>
            <a:ln w="38100">
              <a:solidFill>
                <a:schemeClr val="accent2"/>
              </a:solid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62" name="Freeform 6"/>
            <p:cNvSpPr>
              <a:spLocks/>
            </p:cNvSpPr>
            <p:nvPr/>
          </p:nvSpPr>
          <p:spPr bwMode="auto">
            <a:xfrm>
              <a:off x="1283509" y="1154113"/>
              <a:ext cx="1903413" cy="1693863"/>
            </a:xfrm>
            <a:custGeom>
              <a:avLst/>
              <a:gdLst>
                <a:gd name="T0" fmla="*/ 2060 w 2654"/>
                <a:gd name="T1" fmla="*/ 107 h 2342"/>
                <a:gd name="T2" fmla="*/ 1880 w 2654"/>
                <a:gd name="T3" fmla="*/ 4 h 2342"/>
                <a:gd name="T4" fmla="*/ 1878 w 2654"/>
                <a:gd name="T5" fmla="*/ 4 h 2342"/>
                <a:gd name="T6" fmla="*/ 1877 w 2654"/>
                <a:gd name="T7" fmla="*/ 4 h 2342"/>
                <a:gd name="T8" fmla="*/ 1327 w 2654"/>
                <a:gd name="T9" fmla="*/ 4 h 2342"/>
                <a:gd name="T10" fmla="*/ 772 w 2654"/>
                <a:gd name="T11" fmla="*/ 4 h 2342"/>
                <a:gd name="T12" fmla="*/ 592 w 2654"/>
                <a:gd name="T13" fmla="*/ 109 h 2342"/>
                <a:gd name="T14" fmla="*/ 592 w 2654"/>
                <a:gd name="T15" fmla="*/ 110 h 2342"/>
                <a:gd name="T16" fmla="*/ 591 w 2654"/>
                <a:gd name="T17" fmla="*/ 111 h 2342"/>
                <a:gd name="T18" fmla="*/ 316 w 2654"/>
                <a:gd name="T19" fmla="*/ 588 h 2342"/>
                <a:gd name="T20" fmla="*/ 39 w 2654"/>
                <a:gd name="T21" fmla="*/ 1068 h 2342"/>
                <a:gd name="T22" fmla="*/ 39 w 2654"/>
                <a:gd name="T23" fmla="*/ 1276 h 2342"/>
                <a:gd name="T24" fmla="*/ 40 w 2654"/>
                <a:gd name="T25" fmla="*/ 1277 h 2342"/>
                <a:gd name="T26" fmla="*/ 41 w 2654"/>
                <a:gd name="T27" fmla="*/ 1278 h 2342"/>
                <a:gd name="T28" fmla="*/ 316 w 2654"/>
                <a:gd name="T29" fmla="*/ 1755 h 2342"/>
                <a:gd name="T30" fmla="*/ 593 w 2654"/>
                <a:gd name="T31" fmla="*/ 2235 h 2342"/>
                <a:gd name="T32" fmla="*/ 774 w 2654"/>
                <a:gd name="T33" fmla="*/ 2339 h 2342"/>
                <a:gd name="T34" fmla="*/ 775 w 2654"/>
                <a:gd name="T35" fmla="*/ 2338 h 2342"/>
                <a:gd name="T36" fmla="*/ 776 w 2654"/>
                <a:gd name="T37" fmla="*/ 2338 h 2342"/>
                <a:gd name="T38" fmla="*/ 1327 w 2654"/>
                <a:gd name="T39" fmla="*/ 2338 h 2342"/>
                <a:gd name="T40" fmla="*/ 1881 w 2654"/>
                <a:gd name="T41" fmla="*/ 2338 h 2342"/>
                <a:gd name="T42" fmla="*/ 2061 w 2654"/>
                <a:gd name="T43" fmla="*/ 2234 h 2342"/>
                <a:gd name="T44" fmla="*/ 2062 w 2654"/>
                <a:gd name="T45" fmla="*/ 2233 h 2342"/>
                <a:gd name="T46" fmla="*/ 2062 w 2654"/>
                <a:gd name="T47" fmla="*/ 2231 h 2342"/>
                <a:gd name="T48" fmla="*/ 2337 w 2654"/>
                <a:gd name="T49" fmla="*/ 1755 h 2342"/>
                <a:gd name="T50" fmla="*/ 2615 w 2654"/>
                <a:gd name="T51" fmla="*/ 1274 h 2342"/>
                <a:gd name="T52" fmla="*/ 2614 w 2654"/>
                <a:gd name="T53" fmla="*/ 1067 h 2342"/>
                <a:gd name="T54" fmla="*/ 2613 w 2654"/>
                <a:gd name="T55" fmla="*/ 1066 h 2342"/>
                <a:gd name="T56" fmla="*/ 2613 w 2654"/>
                <a:gd name="T57" fmla="*/ 1064 h 2342"/>
                <a:gd name="T58" fmla="*/ 2337 w 2654"/>
                <a:gd name="T59" fmla="*/ 588 h 2342"/>
                <a:gd name="T60" fmla="*/ 2060 w 2654"/>
                <a:gd name="T61" fmla="*/ 107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54" h="2342">
                  <a:moveTo>
                    <a:pt x="2060" y="107"/>
                  </a:moveTo>
                  <a:cubicBezTo>
                    <a:pt x="2023" y="46"/>
                    <a:pt x="1953" y="0"/>
                    <a:pt x="1880" y="4"/>
                  </a:cubicBezTo>
                  <a:lnTo>
                    <a:pt x="1878" y="4"/>
                  </a:lnTo>
                  <a:lnTo>
                    <a:pt x="1877" y="4"/>
                  </a:lnTo>
                  <a:cubicBezTo>
                    <a:pt x="1694" y="4"/>
                    <a:pt x="1510" y="4"/>
                    <a:pt x="1327" y="4"/>
                  </a:cubicBezTo>
                  <a:lnTo>
                    <a:pt x="772" y="4"/>
                  </a:lnTo>
                  <a:cubicBezTo>
                    <a:pt x="700" y="5"/>
                    <a:pt x="626" y="44"/>
                    <a:pt x="592" y="109"/>
                  </a:cubicBezTo>
                  <a:lnTo>
                    <a:pt x="592" y="110"/>
                  </a:lnTo>
                  <a:lnTo>
                    <a:pt x="591" y="111"/>
                  </a:lnTo>
                  <a:cubicBezTo>
                    <a:pt x="499" y="270"/>
                    <a:pt x="408" y="429"/>
                    <a:pt x="316" y="588"/>
                  </a:cubicBezTo>
                  <a:lnTo>
                    <a:pt x="39" y="1068"/>
                  </a:lnTo>
                  <a:cubicBezTo>
                    <a:pt x="4" y="1131"/>
                    <a:pt x="0" y="1215"/>
                    <a:pt x="39" y="1276"/>
                  </a:cubicBezTo>
                  <a:lnTo>
                    <a:pt x="40" y="1277"/>
                  </a:lnTo>
                  <a:lnTo>
                    <a:pt x="41" y="1278"/>
                  </a:lnTo>
                  <a:cubicBezTo>
                    <a:pt x="133" y="1437"/>
                    <a:pt x="224" y="1596"/>
                    <a:pt x="316" y="1755"/>
                  </a:cubicBezTo>
                  <a:lnTo>
                    <a:pt x="593" y="2235"/>
                  </a:lnTo>
                  <a:cubicBezTo>
                    <a:pt x="630" y="2297"/>
                    <a:pt x="701" y="2342"/>
                    <a:pt x="774" y="2339"/>
                  </a:cubicBezTo>
                  <a:lnTo>
                    <a:pt x="775" y="2338"/>
                  </a:lnTo>
                  <a:lnTo>
                    <a:pt x="776" y="2338"/>
                  </a:lnTo>
                  <a:cubicBezTo>
                    <a:pt x="960" y="2338"/>
                    <a:pt x="1143" y="2338"/>
                    <a:pt x="1327" y="2338"/>
                  </a:cubicBezTo>
                  <a:lnTo>
                    <a:pt x="1881" y="2338"/>
                  </a:lnTo>
                  <a:cubicBezTo>
                    <a:pt x="1953" y="2337"/>
                    <a:pt x="2028" y="2299"/>
                    <a:pt x="2061" y="2234"/>
                  </a:cubicBezTo>
                  <a:lnTo>
                    <a:pt x="2062" y="2233"/>
                  </a:lnTo>
                  <a:lnTo>
                    <a:pt x="2062" y="2231"/>
                  </a:lnTo>
                  <a:cubicBezTo>
                    <a:pt x="2154" y="2073"/>
                    <a:pt x="2246" y="1914"/>
                    <a:pt x="2337" y="1755"/>
                  </a:cubicBezTo>
                  <a:lnTo>
                    <a:pt x="2615" y="1274"/>
                  </a:lnTo>
                  <a:cubicBezTo>
                    <a:pt x="2650" y="1212"/>
                    <a:pt x="2654" y="1128"/>
                    <a:pt x="2614" y="1067"/>
                  </a:cubicBezTo>
                  <a:lnTo>
                    <a:pt x="2613" y="1066"/>
                  </a:lnTo>
                  <a:lnTo>
                    <a:pt x="2613" y="1064"/>
                  </a:lnTo>
                  <a:cubicBezTo>
                    <a:pt x="2521" y="906"/>
                    <a:pt x="2429" y="747"/>
                    <a:pt x="2337" y="588"/>
                  </a:cubicBezTo>
                  <a:lnTo>
                    <a:pt x="2060" y="107"/>
                  </a:lnTo>
                  <a:close/>
                </a:path>
              </a:pathLst>
            </a:custGeom>
            <a:grpFill/>
            <a:ln w="12700" cap="flat">
              <a:solidFill>
                <a:schemeClr val="accent2"/>
              </a:solidFill>
              <a:prstDash val="dash"/>
              <a:miter lim="800000"/>
              <a:headEnd/>
              <a:tailEnd/>
            </a:ln>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grpSp>
      <p:sp>
        <p:nvSpPr>
          <p:cNvPr id="63" name="矩形 62"/>
          <p:cNvSpPr/>
          <p:nvPr/>
        </p:nvSpPr>
        <p:spPr>
          <a:xfrm>
            <a:off x="2668996" y="3780400"/>
            <a:ext cx="2272572" cy="646331"/>
          </a:xfrm>
          <a:prstGeom prst="rect">
            <a:avLst/>
          </a:prstGeom>
        </p:spPr>
        <p:txBody>
          <a:bodyPr wrap="square">
            <a:spAutoFit/>
          </a:bodyPr>
          <a:lstStyle/>
          <a:p>
            <a:pPr algn="ctr"/>
            <a:r>
              <a:rPr lang="zh-CN" altLang="en-US" sz="3600" b="1" dirty="0">
                <a:solidFill>
                  <a:schemeClr val="accent2"/>
                </a:solidFill>
                <a:latin typeface="Century Gothic" panose="020B0502020202020204" pitchFamily="34" charset="0"/>
                <a:ea typeface="思源黑体 CN Medium" panose="020B0600000000000000" pitchFamily="34" charset="-122"/>
                <a:sym typeface="Century Gothic" panose="020B0502020202020204" pitchFamily="34" charset="0"/>
              </a:rPr>
              <a:t>目标</a:t>
            </a:r>
          </a:p>
        </p:txBody>
      </p:sp>
      <p:sp>
        <p:nvSpPr>
          <p:cNvPr id="67" name="矩形 66"/>
          <p:cNvSpPr/>
          <p:nvPr/>
        </p:nvSpPr>
        <p:spPr>
          <a:xfrm>
            <a:off x="5709241" y="2331989"/>
            <a:ext cx="3046375" cy="2345450"/>
          </a:xfrm>
          <a:prstGeom prst="rect">
            <a:avLst/>
          </a:prstGeom>
        </p:spPr>
        <p:txBody>
          <a:bodyPr wrap="square">
            <a:spAutoFit/>
          </a:bodyPr>
          <a:lstStyle/>
          <a:p>
            <a:pPr indent="457200">
              <a:lnSpc>
                <a:spcPct val="150000"/>
              </a:lnSpc>
            </a:pPr>
            <a:r>
              <a:rPr lang="zh-CN" altLang="en-US" sz="20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 可以令用户在使用时真正感觉到满意，并且可以真正的帮助他们养成好的生活习惯，得到更好的睡眠和学习效率。</a:t>
            </a:r>
          </a:p>
        </p:txBody>
      </p:sp>
      <p:sp>
        <p:nvSpPr>
          <p:cNvPr id="8" name="Freeform 13"/>
          <p:cNvSpPr>
            <a:spLocks noEditPoints="1"/>
          </p:cNvSpPr>
          <p:nvPr/>
        </p:nvSpPr>
        <p:spPr bwMode="auto">
          <a:xfrm>
            <a:off x="3274825" y="2589612"/>
            <a:ext cx="1060915" cy="1018573"/>
          </a:xfrm>
          <a:custGeom>
            <a:avLst/>
            <a:gdLst>
              <a:gd name="T0" fmla="*/ 2702 w 3719"/>
              <a:gd name="T1" fmla="*/ 1860 h 3719"/>
              <a:gd name="T2" fmla="*/ 1860 w 3719"/>
              <a:gd name="T3" fmla="*/ 2702 h 3719"/>
              <a:gd name="T4" fmla="*/ 1017 w 3719"/>
              <a:gd name="T5" fmla="*/ 1860 h 3719"/>
              <a:gd name="T6" fmla="*/ 1860 w 3719"/>
              <a:gd name="T7" fmla="*/ 1017 h 3719"/>
              <a:gd name="T8" fmla="*/ 2155 w 3719"/>
              <a:gd name="T9" fmla="*/ 1071 h 3719"/>
              <a:gd name="T10" fmla="*/ 2397 w 3719"/>
              <a:gd name="T11" fmla="*/ 829 h 3719"/>
              <a:gd name="T12" fmla="*/ 1860 w 3719"/>
              <a:gd name="T13" fmla="*/ 697 h 3719"/>
              <a:gd name="T14" fmla="*/ 697 w 3719"/>
              <a:gd name="T15" fmla="*/ 1860 h 3719"/>
              <a:gd name="T16" fmla="*/ 1860 w 3719"/>
              <a:gd name="T17" fmla="*/ 3022 h 3719"/>
              <a:gd name="T18" fmla="*/ 3022 w 3719"/>
              <a:gd name="T19" fmla="*/ 1860 h 3719"/>
              <a:gd name="T20" fmla="*/ 2889 w 3719"/>
              <a:gd name="T21" fmla="*/ 1322 h 3719"/>
              <a:gd name="T22" fmla="*/ 2649 w 3719"/>
              <a:gd name="T23" fmla="*/ 1564 h 3719"/>
              <a:gd name="T24" fmla="*/ 2702 w 3719"/>
              <a:gd name="T25" fmla="*/ 1860 h 3719"/>
              <a:gd name="T26" fmla="*/ 1860 w 3719"/>
              <a:gd name="T27" fmla="*/ 1337 h 3719"/>
              <a:gd name="T28" fmla="*/ 1337 w 3719"/>
              <a:gd name="T29" fmla="*/ 1860 h 3719"/>
              <a:gd name="T30" fmla="*/ 1860 w 3719"/>
              <a:gd name="T31" fmla="*/ 2383 h 3719"/>
              <a:gd name="T32" fmla="*/ 2383 w 3719"/>
              <a:gd name="T33" fmla="*/ 1860 h 3719"/>
              <a:gd name="T34" fmla="*/ 2302 w 3719"/>
              <a:gd name="T35" fmla="*/ 1581 h 3719"/>
              <a:gd name="T36" fmla="*/ 2897 w 3719"/>
              <a:gd name="T37" fmla="*/ 986 h 3719"/>
              <a:gd name="T38" fmla="*/ 3226 w 3719"/>
              <a:gd name="T39" fmla="*/ 986 h 3719"/>
              <a:gd name="T40" fmla="*/ 3719 w 3719"/>
              <a:gd name="T41" fmla="*/ 493 h 3719"/>
              <a:gd name="T42" fmla="*/ 3243 w 3719"/>
              <a:gd name="T43" fmla="*/ 476 h 3719"/>
              <a:gd name="T44" fmla="*/ 3226 w 3719"/>
              <a:gd name="T45" fmla="*/ 0 h 3719"/>
              <a:gd name="T46" fmla="*/ 2733 w 3719"/>
              <a:gd name="T47" fmla="*/ 493 h 3719"/>
              <a:gd name="T48" fmla="*/ 2733 w 3719"/>
              <a:gd name="T49" fmla="*/ 822 h 3719"/>
              <a:gd name="T50" fmla="*/ 2138 w 3719"/>
              <a:gd name="T51" fmla="*/ 1417 h 3719"/>
              <a:gd name="T52" fmla="*/ 1860 w 3719"/>
              <a:gd name="T53" fmla="*/ 1337 h 3719"/>
              <a:gd name="T54" fmla="*/ 3228 w 3719"/>
              <a:gd name="T55" fmla="*/ 1219 h 3719"/>
              <a:gd name="T56" fmla="*/ 3371 w 3719"/>
              <a:gd name="T57" fmla="*/ 1860 h 3719"/>
              <a:gd name="T58" fmla="*/ 1860 w 3719"/>
              <a:gd name="T59" fmla="*/ 3371 h 3719"/>
              <a:gd name="T60" fmla="*/ 349 w 3719"/>
              <a:gd name="T61" fmla="*/ 1860 h 3719"/>
              <a:gd name="T62" fmla="*/ 1860 w 3719"/>
              <a:gd name="T63" fmla="*/ 349 h 3719"/>
              <a:gd name="T64" fmla="*/ 2500 w 3719"/>
              <a:gd name="T65" fmla="*/ 491 h 3719"/>
              <a:gd name="T66" fmla="*/ 2568 w 3719"/>
              <a:gd name="T67" fmla="*/ 329 h 3719"/>
              <a:gd name="T68" fmla="*/ 2697 w 3719"/>
              <a:gd name="T69" fmla="*/ 200 h 3719"/>
              <a:gd name="T70" fmla="*/ 1860 w 3719"/>
              <a:gd name="T71" fmla="*/ 0 h 3719"/>
              <a:gd name="T72" fmla="*/ 0 w 3719"/>
              <a:gd name="T73" fmla="*/ 1860 h 3719"/>
              <a:gd name="T74" fmla="*/ 1860 w 3719"/>
              <a:gd name="T75" fmla="*/ 3719 h 3719"/>
              <a:gd name="T76" fmla="*/ 3719 w 3719"/>
              <a:gd name="T77" fmla="*/ 1860 h 3719"/>
              <a:gd name="T78" fmla="*/ 3520 w 3719"/>
              <a:gd name="T79" fmla="*/ 1022 h 3719"/>
              <a:gd name="T80" fmla="*/ 3390 w 3719"/>
              <a:gd name="T81" fmla="*/ 1151 h 3719"/>
              <a:gd name="T82" fmla="*/ 3228 w 3719"/>
              <a:gd name="T83" fmla="*/ 1219 h 3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19" h="3719">
                <a:moveTo>
                  <a:pt x="2702" y="1860"/>
                </a:moveTo>
                <a:cubicBezTo>
                  <a:pt x="2702" y="2324"/>
                  <a:pt x="2324" y="2702"/>
                  <a:pt x="1860" y="2702"/>
                </a:cubicBezTo>
                <a:cubicBezTo>
                  <a:pt x="1395" y="2702"/>
                  <a:pt x="1017" y="2324"/>
                  <a:pt x="1017" y="1860"/>
                </a:cubicBezTo>
                <a:cubicBezTo>
                  <a:pt x="1017" y="1395"/>
                  <a:pt x="1395" y="1017"/>
                  <a:pt x="1860" y="1017"/>
                </a:cubicBezTo>
                <a:cubicBezTo>
                  <a:pt x="1964" y="1017"/>
                  <a:pt x="2063" y="1036"/>
                  <a:pt x="2155" y="1071"/>
                </a:cubicBezTo>
                <a:lnTo>
                  <a:pt x="2397" y="829"/>
                </a:lnTo>
                <a:cubicBezTo>
                  <a:pt x="2236" y="745"/>
                  <a:pt x="2054" y="697"/>
                  <a:pt x="1860" y="697"/>
                </a:cubicBezTo>
                <a:cubicBezTo>
                  <a:pt x="1218" y="697"/>
                  <a:pt x="697" y="1218"/>
                  <a:pt x="697" y="1860"/>
                </a:cubicBezTo>
                <a:cubicBezTo>
                  <a:pt x="697" y="2501"/>
                  <a:pt x="1218" y="3022"/>
                  <a:pt x="1860" y="3022"/>
                </a:cubicBezTo>
                <a:cubicBezTo>
                  <a:pt x="2501" y="3022"/>
                  <a:pt x="3022" y="2501"/>
                  <a:pt x="3022" y="1860"/>
                </a:cubicBezTo>
                <a:cubicBezTo>
                  <a:pt x="3022" y="1666"/>
                  <a:pt x="2974" y="1483"/>
                  <a:pt x="2889" y="1322"/>
                </a:cubicBezTo>
                <a:lnTo>
                  <a:pt x="2649" y="1564"/>
                </a:lnTo>
                <a:cubicBezTo>
                  <a:pt x="2683" y="1656"/>
                  <a:pt x="2702" y="1756"/>
                  <a:pt x="2702" y="1860"/>
                </a:cubicBezTo>
                <a:close/>
                <a:moveTo>
                  <a:pt x="1860" y="1337"/>
                </a:moveTo>
                <a:cubicBezTo>
                  <a:pt x="1571" y="1337"/>
                  <a:pt x="1337" y="1571"/>
                  <a:pt x="1337" y="1860"/>
                </a:cubicBezTo>
                <a:cubicBezTo>
                  <a:pt x="1337" y="2148"/>
                  <a:pt x="1571" y="2383"/>
                  <a:pt x="1860" y="2383"/>
                </a:cubicBezTo>
                <a:cubicBezTo>
                  <a:pt x="2148" y="2383"/>
                  <a:pt x="2383" y="2148"/>
                  <a:pt x="2383" y="1860"/>
                </a:cubicBezTo>
                <a:cubicBezTo>
                  <a:pt x="2383" y="1757"/>
                  <a:pt x="2353" y="1662"/>
                  <a:pt x="2302" y="1581"/>
                </a:cubicBezTo>
                <a:lnTo>
                  <a:pt x="2897" y="986"/>
                </a:lnTo>
                <a:lnTo>
                  <a:pt x="3226" y="986"/>
                </a:lnTo>
                <a:lnTo>
                  <a:pt x="3719" y="493"/>
                </a:lnTo>
                <a:lnTo>
                  <a:pt x="3243" y="476"/>
                </a:lnTo>
                <a:lnTo>
                  <a:pt x="3226" y="0"/>
                </a:lnTo>
                <a:lnTo>
                  <a:pt x="2733" y="493"/>
                </a:lnTo>
                <a:lnTo>
                  <a:pt x="2733" y="822"/>
                </a:lnTo>
                <a:lnTo>
                  <a:pt x="2138" y="1417"/>
                </a:lnTo>
                <a:cubicBezTo>
                  <a:pt x="2057" y="1366"/>
                  <a:pt x="1962" y="1337"/>
                  <a:pt x="1860" y="1337"/>
                </a:cubicBezTo>
                <a:close/>
                <a:moveTo>
                  <a:pt x="3228" y="1219"/>
                </a:moveTo>
                <a:cubicBezTo>
                  <a:pt x="3319" y="1414"/>
                  <a:pt x="3371" y="1630"/>
                  <a:pt x="3371" y="1860"/>
                </a:cubicBezTo>
                <a:cubicBezTo>
                  <a:pt x="3371" y="2693"/>
                  <a:pt x="2693" y="3371"/>
                  <a:pt x="1860" y="3371"/>
                </a:cubicBezTo>
                <a:cubicBezTo>
                  <a:pt x="1026" y="3371"/>
                  <a:pt x="349" y="2693"/>
                  <a:pt x="349" y="1860"/>
                </a:cubicBezTo>
                <a:cubicBezTo>
                  <a:pt x="349" y="1026"/>
                  <a:pt x="1026" y="349"/>
                  <a:pt x="1860" y="349"/>
                </a:cubicBezTo>
                <a:cubicBezTo>
                  <a:pt x="2089" y="349"/>
                  <a:pt x="2306" y="400"/>
                  <a:pt x="2500" y="491"/>
                </a:cubicBezTo>
                <a:cubicBezTo>
                  <a:pt x="2501" y="430"/>
                  <a:pt x="2525" y="372"/>
                  <a:pt x="2568" y="329"/>
                </a:cubicBezTo>
                <a:lnTo>
                  <a:pt x="2697" y="200"/>
                </a:lnTo>
                <a:cubicBezTo>
                  <a:pt x="2446" y="72"/>
                  <a:pt x="2161" y="0"/>
                  <a:pt x="1860" y="0"/>
                </a:cubicBezTo>
                <a:cubicBezTo>
                  <a:pt x="832" y="0"/>
                  <a:pt x="0" y="832"/>
                  <a:pt x="0" y="1860"/>
                </a:cubicBezTo>
                <a:cubicBezTo>
                  <a:pt x="0" y="2887"/>
                  <a:pt x="832" y="3719"/>
                  <a:pt x="1860" y="3719"/>
                </a:cubicBezTo>
                <a:cubicBezTo>
                  <a:pt x="2887" y="3719"/>
                  <a:pt x="3719" y="2887"/>
                  <a:pt x="3719" y="1860"/>
                </a:cubicBezTo>
                <a:cubicBezTo>
                  <a:pt x="3719" y="1558"/>
                  <a:pt x="3647" y="1273"/>
                  <a:pt x="3520" y="1022"/>
                </a:cubicBezTo>
                <a:lnTo>
                  <a:pt x="3390" y="1151"/>
                </a:lnTo>
                <a:cubicBezTo>
                  <a:pt x="3347" y="1194"/>
                  <a:pt x="3289" y="1219"/>
                  <a:pt x="3228" y="121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14" name="TextBox 42">
            <a:extLst>
              <a:ext uri="{FF2B5EF4-FFF2-40B4-BE49-F238E27FC236}">
                <a16:creationId xmlns:a16="http://schemas.microsoft.com/office/drawing/2014/main" id="{8E27CD21-549B-4724-850B-E486DE4550B0}"/>
              </a:ext>
            </a:extLst>
          </p:cNvPr>
          <p:cNvSpPr txBox="1"/>
          <p:nvPr/>
        </p:nvSpPr>
        <p:spPr>
          <a:xfrm>
            <a:off x="3758426" y="327649"/>
            <a:ext cx="4679911" cy="646331"/>
          </a:xfrm>
          <a:prstGeom prst="rect">
            <a:avLst/>
          </a:prstGeom>
          <a:noFill/>
        </p:spPr>
        <p:txBody>
          <a:bodyPr wrap="square" rtlCol="0">
            <a:spAutoFit/>
          </a:bodyPr>
          <a:lstStyle>
            <a:defPPr>
              <a:defRPr lang="zh-CN"/>
            </a:defPPr>
            <a:lvl1pPr>
              <a:defRPr sz="2800" b="1">
                <a:latin typeface="微软雅黑"/>
                <a:ea typeface="微软雅黑"/>
              </a:defRPr>
            </a:lvl1pPr>
          </a:lstStyle>
          <a:p>
            <a:pPr algn="ctr"/>
            <a:r>
              <a:rPr lang="zh-CN" altLang="en-US" sz="36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项目目标</a:t>
            </a:r>
          </a:p>
        </p:txBody>
      </p:sp>
    </p:spTree>
    <p:extLst>
      <p:ext uri="{BB962C8B-B14F-4D97-AF65-F5344CB8AC3E}">
        <p14:creationId xmlns:p14="http://schemas.microsoft.com/office/powerpoint/2010/main" val="727446018"/>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 calcmode="lin" valueType="num">
                                      <p:cBhvr>
                                        <p:cTn id="9" dur="500" fill="hold"/>
                                        <p:tgtEl>
                                          <p:spTgt spid="60"/>
                                        </p:tgtEl>
                                        <p:attrNameLst>
                                          <p:attrName>style.rotation</p:attrName>
                                        </p:attrNameLst>
                                      </p:cBhvr>
                                      <p:tavLst>
                                        <p:tav tm="0">
                                          <p:val>
                                            <p:fltVal val="90"/>
                                          </p:val>
                                        </p:tav>
                                        <p:tav tm="100000">
                                          <p:val>
                                            <p:fltVal val="0"/>
                                          </p:val>
                                        </p:tav>
                                      </p:tavLst>
                                    </p:anim>
                                    <p:animEffect transition="in" filter="fade">
                                      <p:cBhvr>
                                        <p:cTn id="10" dur="500"/>
                                        <p:tgtEl>
                                          <p:spTgt spid="60"/>
                                        </p:tgtEl>
                                      </p:cBhvr>
                                    </p:animEffect>
                                  </p:childTnLst>
                                </p:cTn>
                              </p:par>
                              <p:par>
                                <p:cTn id="11" presetID="8" presetClass="emph" presetSubtype="0" fill="hold" nodeType="withEffect">
                                  <p:stCondLst>
                                    <p:cond delay="0"/>
                                  </p:stCondLst>
                                  <p:childTnLst>
                                    <p:animRot by="21600000">
                                      <p:cBhvr>
                                        <p:cTn id="12" dur="500" fill="hold"/>
                                        <p:tgtEl>
                                          <p:spTgt spid="60"/>
                                        </p:tgtEl>
                                        <p:attrNameLst>
                                          <p:attrName>r</p:attrName>
                                        </p:attrNameLst>
                                      </p:cBhvr>
                                    </p:animRo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anim calcmode="lin" valueType="num">
                                      <p:cBhvr>
                                        <p:cTn id="17" dur="500" fill="hold"/>
                                        <p:tgtEl>
                                          <p:spTgt spid="8"/>
                                        </p:tgtEl>
                                        <p:attrNameLst>
                                          <p:attrName>ppt_x</p:attrName>
                                        </p:attrNameLst>
                                      </p:cBhvr>
                                      <p:tavLst>
                                        <p:tav tm="0">
                                          <p:val>
                                            <p:strVal val="#ppt_x"/>
                                          </p:val>
                                        </p:tav>
                                        <p:tav tm="100000">
                                          <p:val>
                                            <p:strVal val="#ppt_x"/>
                                          </p:val>
                                        </p:tav>
                                      </p:tavLst>
                                    </p:anim>
                                    <p:anim calcmode="lin" valueType="num">
                                      <p:cBhvr>
                                        <p:cTn id="18" dur="500" fill="hold"/>
                                        <p:tgtEl>
                                          <p:spTgt spid="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400"/>
                                        <p:tgtEl>
                                          <p:spTgt spid="63"/>
                                        </p:tgtEl>
                                      </p:cBhvr>
                                    </p:animEffect>
                                    <p:anim calcmode="lin" valueType="num">
                                      <p:cBhvr>
                                        <p:cTn id="22" dur="400" fill="hold"/>
                                        <p:tgtEl>
                                          <p:spTgt spid="63"/>
                                        </p:tgtEl>
                                        <p:attrNameLst>
                                          <p:attrName>ppt_x</p:attrName>
                                        </p:attrNameLst>
                                      </p:cBhvr>
                                      <p:tavLst>
                                        <p:tav tm="0">
                                          <p:val>
                                            <p:strVal val="#ppt_x"/>
                                          </p:val>
                                        </p:tav>
                                        <p:tav tm="100000">
                                          <p:val>
                                            <p:strVal val="#ppt_x"/>
                                          </p:val>
                                        </p:tav>
                                      </p:tavLst>
                                    </p:anim>
                                    <p:anim calcmode="lin" valueType="num">
                                      <p:cBhvr>
                                        <p:cTn id="23" dur="400" fill="hold"/>
                                        <p:tgtEl>
                                          <p:spTgt spid="63"/>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left)">
                                      <p:cBhvr>
                                        <p:cTn id="27" dur="500"/>
                                        <p:tgtEl>
                                          <p:spTgt spid="56"/>
                                        </p:tgtEl>
                                      </p:cBhvr>
                                    </p:animEffect>
                                  </p:childTnLst>
                                </p:cTn>
                              </p:par>
                            </p:childTnLst>
                          </p:cTn>
                        </p:par>
                        <p:par>
                          <p:cTn id="28" fill="hold">
                            <p:stCondLst>
                              <p:cond delay="1500"/>
                            </p:stCondLst>
                            <p:childTnLst>
                              <p:par>
                                <p:cTn id="29" presetID="22" presetClass="entr" presetSubtype="1"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wipe(up)">
                                      <p:cBhvr>
                                        <p:cTn id="3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3" grpId="0"/>
      <p:bldP spid="67"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6"/>
          <p:cNvSpPr>
            <a:spLocks noChangeArrowheads="1"/>
          </p:cNvSpPr>
          <p:nvPr/>
        </p:nvSpPr>
        <p:spPr bwMode="auto">
          <a:xfrm>
            <a:off x="985813" y="855663"/>
            <a:ext cx="5422925" cy="5375276"/>
          </a:xfrm>
          <a:prstGeom prst="ellipse">
            <a:avLst/>
          </a:prstGeom>
          <a:noFill/>
          <a:ln w="9" cap="flat">
            <a:solidFill>
              <a:schemeClr val="tx2">
                <a:lumMod val="5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5" name="Oval 10"/>
          <p:cNvSpPr>
            <a:spLocks noChangeArrowheads="1"/>
          </p:cNvSpPr>
          <p:nvPr/>
        </p:nvSpPr>
        <p:spPr bwMode="auto">
          <a:xfrm>
            <a:off x="5149849" y="1209099"/>
            <a:ext cx="660499" cy="646331"/>
          </a:xfrm>
          <a:prstGeom prst="ellipse">
            <a:avLst/>
          </a:prstGeom>
          <a:solidFill>
            <a:srgbClr val="F7A115"/>
          </a:solidFill>
          <a:ln w="28575">
            <a:solidFill>
              <a:schemeClr val="accent2"/>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r>
              <a:rPr lang="en-US" altLang="zh-CN" sz="2400" b="1" dirty="0">
                <a:solidFill>
                  <a:schemeClr val="accent2"/>
                </a:solidFill>
                <a:latin typeface="Century Gothic" panose="020B0502020202020204" pitchFamily="34" charset="0"/>
                <a:ea typeface="思源黑体 CN Medium" panose="020B0600000000000000" pitchFamily="34" charset="-122"/>
                <a:sym typeface="Century Gothic" panose="020B0502020202020204" pitchFamily="34" charset="0"/>
              </a:rPr>
              <a:t>1</a:t>
            </a:r>
            <a:endParaRPr lang="zh-CN" altLang="en-US" sz="2400" b="1" dirty="0">
              <a:solidFill>
                <a:schemeClr val="accent2"/>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6" name="Oval 11"/>
          <p:cNvSpPr>
            <a:spLocks noChangeArrowheads="1"/>
          </p:cNvSpPr>
          <p:nvPr/>
        </p:nvSpPr>
        <p:spPr bwMode="auto">
          <a:xfrm>
            <a:off x="5136913" y="5383094"/>
            <a:ext cx="686369" cy="644776"/>
          </a:xfrm>
          <a:prstGeom prst="ellipse">
            <a:avLst/>
          </a:prstGeom>
          <a:solidFill>
            <a:srgbClr val="F7A115"/>
          </a:solidFill>
          <a:ln w="28575">
            <a:solidFill>
              <a:schemeClr val="accent2"/>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r>
              <a:rPr lang="en-US" altLang="zh-CN" sz="2000" b="1" dirty="0">
                <a:solidFill>
                  <a:schemeClr val="accent2"/>
                </a:solidFill>
                <a:latin typeface="Century Gothic" panose="020B0502020202020204" pitchFamily="34" charset="0"/>
                <a:ea typeface="思源黑体 CN Medium" panose="020B0600000000000000" pitchFamily="34" charset="-122"/>
                <a:sym typeface="Century Gothic" panose="020B0502020202020204" pitchFamily="34" charset="0"/>
              </a:rPr>
              <a:t>3</a:t>
            </a:r>
            <a:endParaRPr lang="zh-CN" altLang="en-US" sz="2000" b="1" dirty="0">
              <a:solidFill>
                <a:schemeClr val="accent2"/>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9" name="Oval 14"/>
          <p:cNvSpPr>
            <a:spLocks noChangeArrowheads="1"/>
          </p:cNvSpPr>
          <p:nvPr/>
        </p:nvSpPr>
        <p:spPr bwMode="auto">
          <a:xfrm>
            <a:off x="6083300" y="3393966"/>
            <a:ext cx="682388" cy="646330"/>
          </a:xfrm>
          <a:prstGeom prst="ellipse">
            <a:avLst/>
          </a:prstGeom>
          <a:solidFill>
            <a:srgbClr val="F7A115"/>
          </a:solidFill>
          <a:ln w="28575">
            <a:solidFill>
              <a:schemeClr val="accent2"/>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r>
              <a:rPr lang="en-US" altLang="zh-CN" sz="2000" b="1" dirty="0">
                <a:solidFill>
                  <a:schemeClr val="accent2"/>
                </a:solidFill>
                <a:latin typeface="Century Gothic" panose="020B0502020202020204" pitchFamily="34" charset="0"/>
                <a:ea typeface="思源黑体 CN Medium" panose="020B0600000000000000" pitchFamily="34" charset="-122"/>
                <a:sym typeface="Century Gothic" panose="020B0502020202020204" pitchFamily="34" charset="0"/>
              </a:rPr>
              <a:t>2</a:t>
            </a:r>
            <a:endParaRPr lang="zh-CN" altLang="en-US" sz="2000" b="1" dirty="0">
              <a:solidFill>
                <a:schemeClr val="accent2"/>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2" name="TextBox 21"/>
          <p:cNvSpPr txBox="1"/>
          <p:nvPr/>
        </p:nvSpPr>
        <p:spPr>
          <a:xfrm>
            <a:off x="6202456" y="1061785"/>
            <a:ext cx="5040557" cy="1631216"/>
          </a:xfrm>
          <a:prstGeom prst="rect">
            <a:avLst/>
          </a:prstGeom>
          <a:noFill/>
        </p:spPr>
        <p:txBody>
          <a:bodyPr wrap="square" rtlCol="0">
            <a:spAutoFit/>
          </a:bodyPr>
          <a:lstStyle>
            <a:defPPr>
              <a:defRPr lang="zh-CN"/>
            </a:defPPr>
            <a:lvl1pPr algn="just">
              <a:defRPr sz="2200">
                <a:latin typeface="+mj-ea"/>
                <a:ea typeface="+mj-ea"/>
              </a:defRPr>
            </a:lvl1pPr>
          </a:lstStyle>
          <a:p>
            <a:r>
              <a:rPr lang="zh-CN" altLang="en-US" sz="20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经济可行性：</a:t>
            </a:r>
            <a:endParaRPr lang="en-US" altLang="zh-CN" sz="20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a:p>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根据开发的成本和效益判断本软件    开发工具的成本都较为低廉，软件编辑器和编辑程序都可以在网上免费下载，对开发者来说并不需要太高的成本支出，而且开发周期在可控范围内，节省了人力、物力、财力资源，所以本软件在经济上是可行的。</a:t>
            </a:r>
          </a:p>
        </p:txBody>
      </p:sp>
      <p:sp>
        <p:nvSpPr>
          <p:cNvPr id="34" name="TextBox 23"/>
          <p:cNvSpPr txBox="1"/>
          <p:nvPr/>
        </p:nvSpPr>
        <p:spPr>
          <a:xfrm>
            <a:off x="6015062" y="5476551"/>
            <a:ext cx="5267895" cy="646331"/>
          </a:xfrm>
          <a:prstGeom prst="rect">
            <a:avLst/>
          </a:prstGeom>
          <a:noFill/>
        </p:spPr>
        <p:txBody>
          <a:bodyPr wrap="square" rtlCol="0">
            <a:spAutoFit/>
          </a:bodyPr>
          <a:lstStyle>
            <a:defPPr>
              <a:defRPr lang="zh-CN"/>
            </a:defPPr>
            <a:lvl1pPr algn="just">
              <a:defRPr sz="2200">
                <a:latin typeface="+mj-ea"/>
                <a:ea typeface="+mj-ea"/>
              </a:defRPr>
            </a:lvl1pPr>
          </a:lstStyle>
          <a:p>
            <a:r>
              <a:rPr lang="zh-CN" altLang="en-US" sz="20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操作可行性：</a:t>
            </a:r>
            <a:endParaRPr lang="en-US" altLang="zh-CN" sz="20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a:p>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用户只需要少量的手机基础就可以操作。</a:t>
            </a:r>
          </a:p>
        </p:txBody>
      </p:sp>
      <p:sp>
        <p:nvSpPr>
          <p:cNvPr id="35" name="Oval 7"/>
          <p:cNvSpPr>
            <a:spLocks noChangeArrowheads="1"/>
          </p:cNvSpPr>
          <p:nvPr/>
        </p:nvSpPr>
        <p:spPr bwMode="auto">
          <a:xfrm>
            <a:off x="940889" y="1372937"/>
            <a:ext cx="4740300" cy="4688389"/>
          </a:xfrm>
          <a:prstGeom prst="ellipse">
            <a:avLst/>
          </a:prstGeom>
          <a:solidFill>
            <a:schemeClr val="accent2">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0" name="TextBox 42"/>
          <p:cNvSpPr txBox="1"/>
          <p:nvPr/>
        </p:nvSpPr>
        <p:spPr>
          <a:xfrm>
            <a:off x="3743344" y="204368"/>
            <a:ext cx="4679911" cy="646331"/>
          </a:xfrm>
          <a:prstGeom prst="rect">
            <a:avLst/>
          </a:prstGeom>
          <a:noFill/>
        </p:spPr>
        <p:txBody>
          <a:bodyPr wrap="square" rtlCol="0">
            <a:spAutoFit/>
          </a:bodyPr>
          <a:lstStyle>
            <a:defPPr>
              <a:defRPr lang="zh-CN"/>
            </a:defPPr>
            <a:lvl1pPr>
              <a:defRPr sz="2800" b="1">
                <a:latin typeface="微软雅黑"/>
                <a:ea typeface="微软雅黑"/>
              </a:defRPr>
            </a:lvl1pPr>
          </a:lstStyle>
          <a:p>
            <a:pPr algn="ctr"/>
            <a:r>
              <a:rPr lang="zh-CN" altLang="en-US" sz="36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评价尺度</a:t>
            </a:r>
          </a:p>
        </p:txBody>
      </p:sp>
      <p:pic>
        <p:nvPicPr>
          <p:cNvPr id="5" name="图片 4">
            <a:extLst>
              <a:ext uri="{FF2B5EF4-FFF2-40B4-BE49-F238E27FC236}">
                <a16:creationId xmlns:a16="http://schemas.microsoft.com/office/drawing/2014/main" id="{6C07345B-F06D-42DA-B742-8FB0FE979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748" y="1538687"/>
            <a:ext cx="3341297" cy="4396530"/>
          </a:xfrm>
          <a:prstGeom prst="ellipse">
            <a:avLst/>
          </a:prstGeom>
          <a:ln>
            <a:noFill/>
          </a:ln>
          <a:effectLst>
            <a:softEdge rad="112500"/>
          </a:effectLst>
        </p:spPr>
      </p:pic>
      <p:sp>
        <p:nvSpPr>
          <p:cNvPr id="21" name="TextBox 21">
            <a:extLst>
              <a:ext uri="{FF2B5EF4-FFF2-40B4-BE49-F238E27FC236}">
                <a16:creationId xmlns:a16="http://schemas.microsoft.com/office/drawing/2014/main" id="{F989E4A7-CBF2-4B71-AB60-8B05ADF35609}"/>
              </a:ext>
            </a:extLst>
          </p:cNvPr>
          <p:cNvSpPr txBox="1"/>
          <p:nvPr/>
        </p:nvSpPr>
        <p:spPr>
          <a:xfrm>
            <a:off x="6962477" y="3139184"/>
            <a:ext cx="5040557" cy="1384995"/>
          </a:xfrm>
          <a:prstGeom prst="rect">
            <a:avLst/>
          </a:prstGeom>
          <a:noFill/>
        </p:spPr>
        <p:txBody>
          <a:bodyPr wrap="square" rtlCol="0">
            <a:spAutoFit/>
          </a:bodyPr>
          <a:lstStyle>
            <a:defPPr>
              <a:defRPr lang="zh-CN"/>
            </a:defPPr>
            <a:lvl1pPr algn="just">
              <a:defRPr sz="2200">
                <a:latin typeface="+mj-ea"/>
                <a:ea typeface="+mj-ea"/>
              </a:defRPr>
            </a:lvl1pPr>
          </a:lstStyle>
          <a:p>
            <a:r>
              <a:rPr lang="zh-CN" altLang="en-US" sz="20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技术可行性：</a:t>
            </a:r>
            <a:endParaRPr lang="en-US" altLang="zh-CN" sz="20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a:p>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通过对微信</a:t>
            </a:r>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web</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开发者工具，</a:t>
            </a:r>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Rational</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系列工具，</a:t>
            </a:r>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Power Designer</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t>
            </a:r>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Microsoft Project, GitHub, Axure RP, Bugzilla</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等工具的使用实现后，可以观察用户每天完成目标的情况，最终目标是改善人们的睡眠情况。</a:t>
            </a:r>
          </a:p>
        </p:txBody>
      </p:sp>
      <p:sp>
        <p:nvSpPr>
          <p:cNvPr id="37" name="Oval 9"/>
          <p:cNvSpPr>
            <a:spLocks noChangeArrowheads="1"/>
          </p:cNvSpPr>
          <p:nvPr/>
        </p:nvSpPr>
        <p:spPr bwMode="auto">
          <a:xfrm>
            <a:off x="744101" y="3861048"/>
            <a:ext cx="1742426" cy="1759203"/>
          </a:xfrm>
          <a:prstGeom prst="ellipse">
            <a:avLst/>
          </a:prstGeom>
          <a:solidFill>
            <a:srgbClr val="F7A115"/>
          </a:solidFill>
          <a:ln w="38100">
            <a:solidFill>
              <a:schemeClr val="accent2"/>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algn="ctr"/>
            <a:endParaRPr lang="zh-CN" altLang="en-US" sz="2000">
              <a:solidFill>
                <a:schemeClr val="accent2"/>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8" name="TextBox 18"/>
          <p:cNvSpPr txBox="1"/>
          <p:nvPr/>
        </p:nvSpPr>
        <p:spPr>
          <a:xfrm>
            <a:off x="985813" y="4263595"/>
            <a:ext cx="1302840" cy="954107"/>
          </a:xfrm>
          <a:prstGeom prst="rect">
            <a:avLst/>
          </a:prstGeom>
          <a:noFill/>
        </p:spPr>
        <p:txBody>
          <a:bodyPr wrap="square" rtlCol="0">
            <a:spAutoFit/>
          </a:bodyPr>
          <a:lstStyle>
            <a:defPPr>
              <a:defRPr lang="zh-CN"/>
            </a:defPPr>
            <a:lvl1pPr algn="ctr">
              <a:defRPr sz="2400" b="1">
                <a:solidFill>
                  <a:srgbClr val="F8F8F8"/>
                </a:solidFill>
                <a:latin typeface="+mn-ea"/>
                <a:ea typeface="+mn-ea"/>
              </a:defRPr>
            </a:lvl1pPr>
          </a:lstStyle>
          <a:p>
            <a:r>
              <a:rPr lang="zh-CN" altLang="en-US" sz="2800" dirty="0">
                <a:latin typeface="Century Gothic" panose="020B0502020202020204" pitchFamily="34" charset="0"/>
                <a:ea typeface="思源黑体 CN Medium" panose="020B0600000000000000" pitchFamily="34" charset="-122"/>
                <a:sym typeface="Century Gothic" panose="020B0502020202020204" pitchFamily="34" charset="0"/>
              </a:rPr>
              <a:t>三个</a:t>
            </a:r>
            <a:endParaRPr lang="en-US" altLang="zh-CN" sz="2800" dirty="0">
              <a:latin typeface="Century Gothic" panose="020B0502020202020204" pitchFamily="34" charset="0"/>
              <a:ea typeface="思源黑体 CN Medium" panose="020B0600000000000000" pitchFamily="34" charset="-122"/>
              <a:sym typeface="Century Gothic" panose="020B0502020202020204" pitchFamily="34" charset="0"/>
            </a:endParaRPr>
          </a:p>
          <a:p>
            <a:r>
              <a:rPr lang="zh-CN" altLang="en-US" sz="2800" dirty="0">
                <a:latin typeface="Century Gothic" panose="020B0502020202020204" pitchFamily="34" charset="0"/>
                <a:ea typeface="思源黑体 CN Medium" panose="020B0600000000000000" pitchFamily="34" charset="-122"/>
                <a:sym typeface="Century Gothic" panose="020B0502020202020204" pitchFamily="34" charset="0"/>
              </a:rPr>
              <a:t>可行性</a:t>
            </a:r>
            <a:endParaRPr lang="en-US" altLang="zh-CN" sz="2800" dirty="0">
              <a:latin typeface="Century Gothic" panose="020B0502020202020204" pitchFamily="34" charset="0"/>
              <a:ea typeface="思源黑体 CN Medium" panose="020B0600000000000000" pitchFamily="34" charset="-122"/>
              <a:sym typeface="Century Gothic" panose="020B0502020202020204" pitchFamily="34" charset="0"/>
            </a:endParaRPr>
          </a:p>
        </p:txBody>
      </p:sp>
    </p:spTree>
    <p:extLst>
      <p:ext uri="{BB962C8B-B14F-4D97-AF65-F5344CB8AC3E}">
        <p14:creationId xmlns:p14="http://schemas.microsoft.com/office/powerpoint/2010/main" val="1037099929"/>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1000"/>
                                        <p:tgtEl>
                                          <p:spTgt spid="35"/>
                                        </p:tgtEl>
                                      </p:cBhvr>
                                    </p:animEffect>
                                  </p:childTnLst>
                                </p:cTn>
                              </p:par>
                            </p:childTnLst>
                          </p:cTn>
                        </p:par>
                        <p:par>
                          <p:cTn id="8" fill="hold">
                            <p:stCondLst>
                              <p:cond delay="1000"/>
                            </p:stCondLst>
                            <p:childTnLst>
                              <p:par>
                                <p:cTn id="9" presetID="52"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Scale>
                                      <p:cBhvr>
                                        <p:cTn id="11"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37"/>
                                        </p:tgtEl>
                                        <p:attrNameLst>
                                          <p:attrName>ppt_x</p:attrName>
                                          <p:attrName>ppt_y</p:attrName>
                                        </p:attrNameLst>
                                      </p:cBhvr>
                                    </p:animMotion>
                                    <p:animEffect transition="in" filter="fade">
                                      <p:cBhvr>
                                        <p:cTn id="13" dur="1000"/>
                                        <p:tgtEl>
                                          <p:spTgt spid="37"/>
                                        </p:tgtEl>
                                      </p:cBhvr>
                                    </p:animEffect>
                                  </p:childTnLst>
                                </p:cTn>
                              </p:par>
                              <p:par>
                                <p:cTn id="14" presetID="21"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par>
                                <p:cTn id="17" presetID="52"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Scale>
                                      <p:cBhvr>
                                        <p:cTn id="19"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8"/>
                                        </p:tgtEl>
                                        <p:attrNameLst>
                                          <p:attrName>ppt_x</p:attrName>
                                          <p:attrName>ppt_y</p:attrName>
                                        </p:attrNameLst>
                                      </p:cBhvr>
                                    </p:animMotion>
                                    <p:animEffect transition="in" filter="fade">
                                      <p:cBhvr>
                                        <p:cTn id="21" dur="1000"/>
                                        <p:tgtEl>
                                          <p:spTgt spid="38"/>
                                        </p:tgtEl>
                                      </p:cBhvr>
                                    </p:animEffect>
                                  </p:childTnLst>
                                </p:cTn>
                              </p:par>
                            </p:childTnLst>
                          </p:cTn>
                        </p:par>
                        <p:par>
                          <p:cTn id="22" fill="hold">
                            <p:stCondLst>
                              <p:cond delay="3000"/>
                            </p:stCondLst>
                            <p:childTnLst>
                              <p:par>
                                <p:cTn id="23" presetID="21" presetClass="entr" presetSubtype="1"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heel(1)">
                                      <p:cBhvr>
                                        <p:cTn id="25" dur="20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500"/>
                                        <p:tgtEl>
                                          <p:spTgt spid="3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9" grpId="0" animBg="1"/>
      <p:bldP spid="32" grpId="0"/>
      <p:bldP spid="34" grpId="0"/>
      <p:bldP spid="35" grpId="0" animBg="1"/>
      <p:bldP spid="21" grpId="0"/>
      <p:bldP spid="37" grpId="0" animBg="1"/>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Line 5"/>
          <p:cNvSpPr>
            <a:spLocks noChangeShapeType="1"/>
          </p:cNvSpPr>
          <p:nvPr/>
        </p:nvSpPr>
        <p:spPr bwMode="auto">
          <a:xfrm flipH="1">
            <a:off x="5102244" y="1794015"/>
            <a:ext cx="2206625" cy="862013"/>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6" name="Line 6"/>
          <p:cNvSpPr>
            <a:spLocks noChangeShapeType="1"/>
          </p:cNvSpPr>
          <p:nvPr/>
        </p:nvSpPr>
        <p:spPr bwMode="auto">
          <a:xfrm>
            <a:off x="5102244" y="2656028"/>
            <a:ext cx="2206625" cy="86360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7" name="Line 7"/>
          <p:cNvSpPr>
            <a:spLocks noChangeShapeType="1"/>
          </p:cNvSpPr>
          <p:nvPr/>
        </p:nvSpPr>
        <p:spPr bwMode="auto">
          <a:xfrm flipH="1">
            <a:off x="5102244" y="3519628"/>
            <a:ext cx="2206625" cy="86360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8" name="Line 8"/>
          <p:cNvSpPr>
            <a:spLocks noChangeShapeType="1"/>
          </p:cNvSpPr>
          <p:nvPr/>
        </p:nvSpPr>
        <p:spPr bwMode="auto">
          <a:xfrm>
            <a:off x="5102244" y="4383228"/>
            <a:ext cx="2206625" cy="86360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9" name="Line 9"/>
          <p:cNvSpPr>
            <a:spLocks noChangeShapeType="1"/>
          </p:cNvSpPr>
          <p:nvPr/>
        </p:nvSpPr>
        <p:spPr bwMode="auto">
          <a:xfrm flipH="1">
            <a:off x="5102244" y="5246828"/>
            <a:ext cx="2206625" cy="86360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0" name="Freeform 10"/>
          <p:cNvSpPr>
            <a:spLocks/>
          </p:cNvSpPr>
          <p:nvPr/>
        </p:nvSpPr>
        <p:spPr bwMode="auto">
          <a:xfrm>
            <a:off x="6947724" y="1480393"/>
            <a:ext cx="722292" cy="720908"/>
          </a:xfrm>
          <a:custGeom>
            <a:avLst/>
            <a:gdLst>
              <a:gd name="T0" fmla="*/ 102 w 1013"/>
              <a:gd name="T1" fmla="*/ 0 h 1013"/>
              <a:gd name="T2" fmla="*/ 911 w 1013"/>
              <a:gd name="T3" fmla="*/ 0 h 1013"/>
              <a:gd name="T4" fmla="*/ 1013 w 1013"/>
              <a:gd name="T5" fmla="*/ 102 h 1013"/>
              <a:gd name="T6" fmla="*/ 1013 w 1013"/>
              <a:gd name="T7" fmla="*/ 911 h 1013"/>
              <a:gd name="T8" fmla="*/ 911 w 1013"/>
              <a:gd name="T9" fmla="*/ 1013 h 1013"/>
              <a:gd name="T10" fmla="*/ 102 w 1013"/>
              <a:gd name="T11" fmla="*/ 1013 h 1013"/>
              <a:gd name="T12" fmla="*/ 0 w 1013"/>
              <a:gd name="T13" fmla="*/ 911 h 1013"/>
              <a:gd name="T14" fmla="*/ 0 w 1013"/>
              <a:gd name="T15" fmla="*/ 102 h 1013"/>
              <a:gd name="T16" fmla="*/ 102 w 1013"/>
              <a:gd name="T17"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3" h="1013">
                <a:moveTo>
                  <a:pt x="102" y="0"/>
                </a:moveTo>
                <a:lnTo>
                  <a:pt x="911" y="0"/>
                </a:lnTo>
                <a:cubicBezTo>
                  <a:pt x="968" y="0"/>
                  <a:pt x="1013" y="46"/>
                  <a:pt x="1013" y="102"/>
                </a:cubicBezTo>
                <a:lnTo>
                  <a:pt x="1013" y="911"/>
                </a:lnTo>
                <a:cubicBezTo>
                  <a:pt x="1013" y="967"/>
                  <a:pt x="968" y="1013"/>
                  <a:pt x="911" y="1013"/>
                </a:cubicBezTo>
                <a:lnTo>
                  <a:pt x="102" y="1013"/>
                </a:lnTo>
                <a:cubicBezTo>
                  <a:pt x="46" y="1013"/>
                  <a:pt x="0" y="967"/>
                  <a:pt x="0" y="911"/>
                </a:cubicBezTo>
                <a:lnTo>
                  <a:pt x="0" y="102"/>
                </a:lnTo>
                <a:cubicBezTo>
                  <a:pt x="0" y="46"/>
                  <a:pt x="46" y="0"/>
                  <a:pt x="102" y="0"/>
                </a:cubicBezTo>
                <a:close/>
              </a:path>
            </a:pathLst>
          </a:custGeom>
          <a:solidFill>
            <a:srgbClr val="F7A115"/>
          </a:solidFill>
          <a:ln w="28575">
            <a:solidFill>
              <a:schemeClr val="accent2"/>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1" name="Freeform 11"/>
          <p:cNvSpPr>
            <a:spLocks/>
          </p:cNvSpPr>
          <p:nvPr/>
        </p:nvSpPr>
        <p:spPr bwMode="auto">
          <a:xfrm>
            <a:off x="6947724" y="3167803"/>
            <a:ext cx="722292" cy="719524"/>
          </a:xfrm>
          <a:custGeom>
            <a:avLst/>
            <a:gdLst>
              <a:gd name="T0" fmla="*/ 102 w 1013"/>
              <a:gd name="T1" fmla="*/ 0 h 1013"/>
              <a:gd name="T2" fmla="*/ 911 w 1013"/>
              <a:gd name="T3" fmla="*/ 0 h 1013"/>
              <a:gd name="T4" fmla="*/ 1013 w 1013"/>
              <a:gd name="T5" fmla="*/ 102 h 1013"/>
              <a:gd name="T6" fmla="*/ 1013 w 1013"/>
              <a:gd name="T7" fmla="*/ 911 h 1013"/>
              <a:gd name="T8" fmla="*/ 911 w 1013"/>
              <a:gd name="T9" fmla="*/ 1013 h 1013"/>
              <a:gd name="T10" fmla="*/ 102 w 1013"/>
              <a:gd name="T11" fmla="*/ 1013 h 1013"/>
              <a:gd name="T12" fmla="*/ 0 w 1013"/>
              <a:gd name="T13" fmla="*/ 911 h 1013"/>
              <a:gd name="T14" fmla="*/ 0 w 1013"/>
              <a:gd name="T15" fmla="*/ 102 h 1013"/>
              <a:gd name="T16" fmla="*/ 102 w 1013"/>
              <a:gd name="T17"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3" h="1013">
                <a:moveTo>
                  <a:pt x="102" y="0"/>
                </a:moveTo>
                <a:lnTo>
                  <a:pt x="911" y="0"/>
                </a:lnTo>
                <a:cubicBezTo>
                  <a:pt x="968" y="0"/>
                  <a:pt x="1013" y="46"/>
                  <a:pt x="1013" y="102"/>
                </a:cubicBezTo>
                <a:lnTo>
                  <a:pt x="1013" y="911"/>
                </a:lnTo>
                <a:cubicBezTo>
                  <a:pt x="1013" y="968"/>
                  <a:pt x="968" y="1013"/>
                  <a:pt x="911" y="1013"/>
                </a:cubicBezTo>
                <a:lnTo>
                  <a:pt x="102" y="1013"/>
                </a:lnTo>
                <a:cubicBezTo>
                  <a:pt x="46" y="1013"/>
                  <a:pt x="0" y="968"/>
                  <a:pt x="0" y="911"/>
                </a:cubicBezTo>
                <a:lnTo>
                  <a:pt x="0" y="102"/>
                </a:lnTo>
                <a:cubicBezTo>
                  <a:pt x="0" y="46"/>
                  <a:pt x="46" y="0"/>
                  <a:pt x="102" y="0"/>
                </a:cubicBezTo>
                <a:close/>
              </a:path>
            </a:pathLst>
          </a:custGeom>
          <a:solidFill>
            <a:srgbClr val="F7A115"/>
          </a:solidFill>
          <a:ln w="28575">
            <a:solidFill>
              <a:schemeClr val="accent2"/>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2" name="Freeform 12"/>
          <p:cNvSpPr>
            <a:spLocks/>
          </p:cNvSpPr>
          <p:nvPr/>
        </p:nvSpPr>
        <p:spPr bwMode="auto">
          <a:xfrm>
            <a:off x="6947724" y="4863355"/>
            <a:ext cx="722292" cy="720908"/>
          </a:xfrm>
          <a:custGeom>
            <a:avLst/>
            <a:gdLst>
              <a:gd name="T0" fmla="*/ 102 w 1013"/>
              <a:gd name="T1" fmla="*/ 0 h 1013"/>
              <a:gd name="T2" fmla="*/ 911 w 1013"/>
              <a:gd name="T3" fmla="*/ 0 h 1013"/>
              <a:gd name="T4" fmla="*/ 1013 w 1013"/>
              <a:gd name="T5" fmla="*/ 102 h 1013"/>
              <a:gd name="T6" fmla="*/ 1013 w 1013"/>
              <a:gd name="T7" fmla="*/ 911 h 1013"/>
              <a:gd name="T8" fmla="*/ 911 w 1013"/>
              <a:gd name="T9" fmla="*/ 1013 h 1013"/>
              <a:gd name="T10" fmla="*/ 102 w 1013"/>
              <a:gd name="T11" fmla="*/ 1013 h 1013"/>
              <a:gd name="T12" fmla="*/ 0 w 1013"/>
              <a:gd name="T13" fmla="*/ 911 h 1013"/>
              <a:gd name="T14" fmla="*/ 0 w 1013"/>
              <a:gd name="T15" fmla="*/ 102 h 1013"/>
              <a:gd name="T16" fmla="*/ 102 w 1013"/>
              <a:gd name="T17"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3" h="1013">
                <a:moveTo>
                  <a:pt x="102" y="0"/>
                </a:moveTo>
                <a:lnTo>
                  <a:pt x="911" y="0"/>
                </a:lnTo>
                <a:cubicBezTo>
                  <a:pt x="968" y="0"/>
                  <a:pt x="1013" y="46"/>
                  <a:pt x="1013" y="102"/>
                </a:cubicBezTo>
                <a:lnTo>
                  <a:pt x="1013" y="911"/>
                </a:lnTo>
                <a:cubicBezTo>
                  <a:pt x="1013" y="967"/>
                  <a:pt x="968" y="1013"/>
                  <a:pt x="911" y="1013"/>
                </a:cubicBezTo>
                <a:lnTo>
                  <a:pt x="102" y="1013"/>
                </a:lnTo>
                <a:cubicBezTo>
                  <a:pt x="46" y="1013"/>
                  <a:pt x="0" y="967"/>
                  <a:pt x="0" y="911"/>
                </a:cubicBezTo>
                <a:lnTo>
                  <a:pt x="0" y="102"/>
                </a:lnTo>
                <a:cubicBezTo>
                  <a:pt x="0" y="46"/>
                  <a:pt x="46" y="0"/>
                  <a:pt x="102" y="0"/>
                </a:cubicBezTo>
                <a:close/>
              </a:path>
            </a:pathLst>
          </a:custGeom>
          <a:solidFill>
            <a:srgbClr val="F7A115"/>
          </a:solidFill>
          <a:ln w="28575">
            <a:solidFill>
              <a:schemeClr val="accent2"/>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3" name="Freeform 13"/>
          <p:cNvSpPr>
            <a:spLocks/>
          </p:cNvSpPr>
          <p:nvPr/>
        </p:nvSpPr>
        <p:spPr bwMode="auto">
          <a:xfrm>
            <a:off x="4758561" y="2266103"/>
            <a:ext cx="722292" cy="719524"/>
          </a:xfrm>
          <a:custGeom>
            <a:avLst/>
            <a:gdLst>
              <a:gd name="T0" fmla="*/ 102 w 1013"/>
              <a:gd name="T1" fmla="*/ 0 h 1013"/>
              <a:gd name="T2" fmla="*/ 911 w 1013"/>
              <a:gd name="T3" fmla="*/ 0 h 1013"/>
              <a:gd name="T4" fmla="*/ 1013 w 1013"/>
              <a:gd name="T5" fmla="*/ 102 h 1013"/>
              <a:gd name="T6" fmla="*/ 1013 w 1013"/>
              <a:gd name="T7" fmla="*/ 911 h 1013"/>
              <a:gd name="T8" fmla="*/ 911 w 1013"/>
              <a:gd name="T9" fmla="*/ 1013 h 1013"/>
              <a:gd name="T10" fmla="*/ 102 w 1013"/>
              <a:gd name="T11" fmla="*/ 1013 h 1013"/>
              <a:gd name="T12" fmla="*/ 0 w 1013"/>
              <a:gd name="T13" fmla="*/ 911 h 1013"/>
              <a:gd name="T14" fmla="*/ 0 w 1013"/>
              <a:gd name="T15" fmla="*/ 102 h 1013"/>
              <a:gd name="T16" fmla="*/ 102 w 1013"/>
              <a:gd name="T17"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3" h="1013">
                <a:moveTo>
                  <a:pt x="102" y="0"/>
                </a:moveTo>
                <a:lnTo>
                  <a:pt x="911" y="0"/>
                </a:lnTo>
                <a:cubicBezTo>
                  <a:pt x="967" y="0"/>
                  <a:pt x="1013" y="46"/>
                  <a:pt x="1013" y="102"/>
                </a:cubicBezTo>
                <a:lnTo>
                  <a:pt x="1013" y="911"/>
                </a:lnTo>
                <a:cubicBezTo>
                  <a:pt x="1013" y="967"/>
                  <a:pt x="967" y="1013"/>
                  <a:pt x="911" y="1013"/>
                </a:cubicBezTo>
                <a:lnTo>
                  <a:pt x="102" y="1013"/>
                </a:lnTo>
                <a:cubicBezTo>
                  <a:pt x="46" y="1013"/>
                  <a:pt x="0" y="967"/>
                  <a:pt x="0" y="911"/>
                </a:cubicBezTo>
                <a:lnTo>
                  <a:pt x="0" y="102"/>
                </a:lnTo>
                <a:cubicBezTo>
                  <a:pt x="0" y="46"/>
                  <a:pt x="46" y="0"/>
                  <a:pt x="102" y="0"/>
                </a:cubicBezTo>
                <a:close/>
              </a:path>
            </a:pathLst>
          </a:custGeom>
          <a:solidFill>
            <a:srgbClr val="F7A115"/>
          </a:solidFill>
          <a:ln w="28575">
            <a:solidFill>
              <a:schemeClr val="accent2"/>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4" name="Freeform 14"/>
          <p:cNvSpPr>
            <a:spLocks/>
          </p:cNvSpPr>
          <p:nvPr/>
        </p:nvSpPr>
        <p:spPr bwMode="auto">
          <a:xfrm>
            <a:off x="4758561" y="3996478"/>
            <a:ext cx="722292" cy="719524"/>
          </a:xfrm>
          <a:custGeom>
            <a:avLst/>
            <a:gdLst>
              <a:gd name="T0" fmla="*/ 102 w 1013"/>
              <a:gd name="T1" fmla="*/ 0 h 1013"/>
              <a:gd name="T2" fmla="*/ 911 w 1013"/>
              <a:gd name="T3" fmla="*/ 0 h 1013"/>
              <a:gd name="T4" fmla="*/ 1013 w 1013"/>
              <a:gd name="T5" fmla="*/ 102 h 1013"/>
              <a:gd name="T6" fmla="*/ 1013 w 1013"/>
              <a:gd name="T7" fmla="*/ 911 h 1013"/>
              <a:gd name="T8" fmla="*/ 911 w 1013"/>
              <a:gd name="T9" fmla="*/ 1013 h 1013"/>
              <a:gd name="T10" fmla="*/ 102 w 1013"/>
              <a:gd name="T11" fmla="*/ 1013 h 1013"/>
              <a:gd name="T12" fmla="*/ 0 w 1013"/>
              <a:gd name="T13" fmla="*/ 911 h 1013"/>
              <a:gd name="T14" fmla="*/ 0 w 1013"/>
              <a:gd name="T15" fmla="*/ 102 h 1013"/>
              <a:gd name="T16" fmla="*/ 102 w 1013"/>
              <a:gd name="T17"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3" h="1013">
                <a:moveTo>
                  <a:pt x="102" y="0"/>
                </a:moveTo>
                <a:lnTo>
                  <a:pt x="911" y="0"/>
                </a:lnTo>
                <a:cubicBezTo>
                  <a:pt x="967" y="0"/>
                  <a:pt x="1013" y="46"/>
                  <a:pt x="1013" y="102"/>
                </a:cubicBezTo>
                <a:lnTo>
                  <a:pt x="1013" y="911"/>
                </a:lnTo>
                <a:cubicBezTo>
                  <a:pt x="1013" y="967"/>
                  <a:pt x="967" y="1013"/>
                  <a:pt x="911" y="1013"/>
                </a:cubicBezTo>
                <a:lnTo>
                  <a:pt x="102" y="1013"/>
                </a:lnTo>
                <a:cubicBezTo>
                  <a:pt x="46" y="1013"/>
                  <a:pt x="0" y="967"/>
                  <a:pt x="0" y="911"/>
                </a:cubicBezTo>
                <a:lnTo>
                  <a:pt x="0" y="102"/>
                </a:lnTo>
                <a:cubicBezTo>
                  <a:pt x="0" y="46"/>
                  <a:pt x="46" y="0"/>
                  <a:pt x="102" y="0"/>
                </a:cubicBezTo>
                <a:close/>
              </a:path>
            </a:pathLst>
          </a:custGeom>
          <a:solidFill>
            <a:srgbClr val="F7A115"/>
          </a:solidFill>
          <a:ln w="28575">
            <a:solidFill>
              <a:schemeClr val="accent2"/>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5" name="Freeform 15"/>
          <p:cNvSpPr>
            <a:spLocks/>
          </p:cNvSpPr>
          <p:nvPr/>
        </p:nvSpPr>
        <p:spPr bwMode="auto">
          <a:xfrm>
            <a:off x="4758561" y="5649066"/>
            <a:ext cx="722292" cy="719524"/>
          </a:xfrm>
          <a:custGeom>
            <a:avLst/>
            <a:gdLst>
              <a:gd name="T0" fmla="*/ 102 w 1013"/>
              <a:gd name="T1" fmla="*/ 0 h 1013"/>
              <a:gd name="T2" fmla="*/ 911 w 1013"/>
              <a:gd name="T3" fmla="*/ 0 h 1013"/>
              <a:gd name="T4" fmla="*/ 1013 w 1013"/>
              <a:gd name="T5" fmla="*/ 102 h 1013"/>
              <a:gd name="T6" fmla="*/ 1013 w 1013"/>
              <a:gd name="T7" fmla="*/ 911 h 1013"/>
              <a:gd name="T8" fmla="*/ 911 w 1013"/>
              <a:gd name="T9" fmla="*/ 1013 h 1013"/>
              <a:gd name="T10" fmla="*/ 102 w 1013"/>
              <a:gd name="T11" fmla="*/ 1013 h 1013"/>
              <a:gd name="T12" fmla="*/ 0 w 1013"/>
              <a:gd name="T13" fmla="*/ 911 h 1013"/>
              <a:gd name="T14" fmla="*/ 0 w 1013"/>
              <a:gd name="T15" fmla="*/ 102 h 1013"/>
              <a:gd name="T16" fmla="*/ 102 w 1013"/>
              <a:gd name="T17"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3" h="1013">
                <a:moveTo>
                  <a:pt x="102" y="0"/>
                </a:moveTo>
                <a:lnTo>
                  <a:pt x="911" y="0"/>
                </a:lnTo>
                <a:cubicBezTo>
                  <a:pt x="967" y="0"/>
                  <a:pt x="1013" y="45"/>
                  <a:pt x="1013" y="102"/>
                </a:cubicBezTo>
                <a:lnTo>
                  <a:pt x="1013" y="911"/>
                </a:lnTo>
                <a:cubicBezTo>
                  <a:pt x="1013" y="967"/>
                  <a:pt x="967" y="1013"/>
                  <a:pt x="911" y="1013"/>
                </a:cubicBezTo>
                <a:lnTo>
                  <a:pt x="102" y="1013"/>
                </a:lnTo>
                <a:cubicBezTo>
                  <a:pt x="46" y="1013"/>
                  <a:pt x="0" y="967"/>
                  <a:pt x="0" y="911"/>
                </a:cubicBezTo>
                <a:lnTo>
                  <a:pt x="0" y="102"/>
                </a:lnTo>
                <a:cubicBezTo>
                  <a:pt x="0" y="45"/>
                  <a:pt x="46" y="0"/>
                  <a:pt x="102" y="0"/>
                </a:cubicBezTo>
                <a:close/>
              </a:path>
            </a:pathLst>
          </a:custGeom>
          <a:solidFill>
            <a:srgbClr val="F7A115"/>
          </a:solidFill>
          <a:ln w="28575">
            <a:solidFill>
              <a:schemeClr val="accent2"/>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6" name="TextBox 22"/>
          <p:cNvSpPr txBox="1"/>
          <p:nvPr/>
        </p:nvSpPr>
        <p:spPr>
          <a:xfrm>
            <a:off x="7878036" y="1671570"/>
            <a:ext cx="2972873" cy="584775"/>
          </a:xfrm>
          <a:prstGeom prst="rect">
            <a:avLst/>
          </a:prstGeom>
          <a:noFill/>
        </p:spPr>
        <p:txBody>
          <a:bodyPr wrap="square" rtlCol="0">
            <a:spAutoFit/>
          </a:bodyPr>
          <a:lstStyle>
            <a:defPPr>
              <a:defRPr lang="zh-CN"/>
            </a:defPPr>
            <a:lvl1pPr>
              <a:defRPr>
                <a:solidFill>
                  <a:schemeClr val="tx2"/>
                </a:solidFill>
                <a:latin typeface="+mn-ea"/>
                <a:ea typeface="+mn-ea"/>
              </a:defRPr>
            </a:lvl1pPr>
          </a:lstStyle>
          <a:p>
            <a:pPr marL="0" indent="0">
              <a:buFont typeface="Webdings" pitchFamily="18" charset="2"/>
              <a:buNone/>
            </a:pP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进行系统方案选择的建议时间：一星期</a:t>
            </a:r>
          </a:p>
        </p:txBody>
      </p:sp>
      <p:sp>
        <p:nvSpPr>
          <p:cNvPr id="38" name="TextBox 22"/>
          <p:cNvSpPr txBox="1"/>
          <p:nvPr/>
        </p:nvSpPr>
        <p:spPr>
          <a:xfrm>
            <a:off x="7878036" y="3358288"/>
            <a:ext cx="3408288" cy="338554"/>
          </a:xfrm>
          <a:prstGeom prst="rect">
            <a:avLst/>
          </a:prstGeom>
          <a:noFill/>
        </p:spPr>
        <p:txBody>
          <a:bodyPr wrap="square" rtlCol="0">
            <a:spAutoFit/>
          </a:bodyPr>
          <a:lstStyle/>
          <a:p>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经费来源：小组成员自费</a:t>
            </a:r>
          </a:p>
        </p:txBody>
      </p:sp>
      <p:sp>
        <p:nvSpPr>
          <p:cNvPr id="40" name="TextBox 22"/>
          <p:cNvSpPr txBox="1"/>
          <p:nvPr/>
        </p:nvSpPr>
        <p:spPr>
          <a:xfrm>
            <a:off x="7878036" y="5054532"/>
            <a:ext cx="3408288" cy="338554"/>
          </a:xfrm>
          <a:prstGeom prst="rect">
            <a:avLst/>
          </a:prstGeom>
          <a:noFill/>
        </p:spPr>
        <p:txBody>
          <a:bodyPr wrap="square" rtlCol="0">
            <a:spAutoFit/>
          </a:bodyPr>
          <a:lstStyle/>
          <a:p>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运行环境：</a:t>
            </a:r>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client</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t>
            </a:r>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server</a:t>
            </a:r>
            <a:endPar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43" name="TextBox 22"/>
          <p:cNvSpPr txBox="1"/>
          <p:nvPr/>
        </p:nvSpPr>
        <p:spPr>
          <a:xfrm>
            <a:off x="1179318" y="2456588"/>
            <a:ext cx="3408288" cy="338554"/>
          </a:xfrm>
          <a:prstGeom prst="rect">
            <a:avLst/>
          </a:prstGeom>
          <a:noFill/>
        </p:spPr>
        <p:txBody>
          <a:bodyPr wrap="square" rtlCol="0">
            <a:spAutoFit/>
          </a:bodyPr>
          <a:lstStyle>
            <a:defPPr>
              <a:defRPr lang="zh-CN"/>
            </a:defPPr>
            <a:lvl1pPr algn="r">
              <a:defRPr>
                <a:solidFill>
                  <a:schemeClr val="tx2"/>
                </a:solidFill>
                <a:latin typeface="+mn-ea"/>
                <a:ea typeface="+mn-ea"/>
              </a:defRPr>
            </a:lvl1pPr>
          </a:lstStyle>
          <a:p>
            <a:pPr marL="0" indent="0">
              <a:buFont typeface="Webdings" pitchFamily="18" charset="2"/>
              <a:buNone/>
            </a:pP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建议软件的最短寿命：</a:t>
            </a:r>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2</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年</a:t>
            </a:r>
          </a:p>
        </p:txBody>
      </p:sp>
      <p:sp>
        <p:nvSpPr>
          <p:cNvPr id="48" name="TextBox 22"/>
          <p:cNvSpPr txBox="1"/>
          <p:nvPr/>
        </p:nvSpPr>
        <p:spPr>
          <a:xfrm>
            <a:off x="1179318" y="4186963"/>
            <a:ext cx="3408288" cy="338554"/>
          </a:xfrm>
          <a:prstGeom prst="rect">
            <a:avLst/>
          </a:prstGeom>
          <a:noFill/>
        </p:spPr>
        <p:txBody>
          <a:bodyPr wrap="square" rtlCol="0">
            <a:spAutoFit/>
          </a:bodyPr>
          <a:lstStyle>
            <a:defPPr>
              <a:defRPr lang="zh-CN"/>
            </a:defPPr>
            <a:lvl1pPr algn="r">
              <a:defRPr>
                <a:solidFill>
                  <a:schemeClr val="tx2"/>
                </a:solidFill>
                <a:latin typeface="+mn-ea"/>
                <a:ea typeface="+mn-ea"/>
              </a:defRPr>
            </a:lvl1pPr>
          </a:lstStyle>
          <a:p>
            <a:pPr marL="0" indent="0">
              <a:buFont typeface="Webdings" pitchFamily="18" charset="2"/>
              <a:buNone/>
            </a:pP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投入运行最迟时间：</a:t>
            </a:r>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2019/06/16</a:t>
            </a:r>
            <a:endPar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50" name="TextBox 22"/>
          <p:cNvSpPr txBox="1"/>
          <p:nvPr/>
        </p:nvSpPr>
        <p:spPr>
          <a:xfrm>
            <a:off x="1227059" y="5694929"/>
            <a:ext cx="3408288" cy="830997"/>
          </a:xfrm>
          <a:prstGeom prst="rect">
            <a:avLst/>
          </a:prstGeom>
          <a:noFill/>
        </p:spPr>
        <p:txBody>
          <a:bodyPr wrap="square" rtlCol="0">
            <a:spAutoFit/>
          </a:bodyPr>
          <a:lstStyle/>
          <a:p>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限制：小组成员此前没有过开发软件的经历，所以在完成过程中会出现许多未知的问题。</a:t>
            </a:r>
          </a:p>
        </p:txBody>
      </p:sp>
      <p:sp>
        <p:nvSpPr>
          <p:cNvPr id="13" name="Freeform 11"/>
          <p:cNvSpPr>
            <a:spLocks noEditPoints="1"/>
          </p:cNvSpPr>
          <p:nvPr/>
        </p:nvSpPr>
        <p:spPr bwMode="auto">
          <a:xfrm>
            <a:off x="4908299" y="5810983"/>
            <a:ext cx="422816" cy="395690"/>
          </a:xfrm>
          <a:custGeom>
            <a:avLst/>
            <a:gdLst>
              <a:gd name="T0" fmla="*/ 1395 w 1395"/>
              <a:gd name="T1" fmla="*/ 673 h 1306"/>
              <a:gd name="T2" fmla="*/ 1319 w 1395"/>
              <a:gd name="T3" fmla="*/ 589 h 1306"/>
              <a:gd name="T4" fmla="*/ 883 w 1395"/>
              <a:gd name="T5" fmla="*/ 589 h 1306"/>
              <a:gd name="T6" fmla="*/ 935 w 1395"/>
              <a:gd name="T7" fmla="*/ 251 h 1306"/>
              <a:gd name="T8" fmla="*/ 858 w 1395"/>
              <a:gd name="T9" fmla="*/ 63 h 1306"/>
              <a:gd name="T10" fmla="*/ 749 w 1395"/>
              <a:gd name="T11" fmla="*/ 75 h 1306"/>
              <a:gd name="T12" fmla="*/ 751 w 1395"/>
              <a:gd name="T13" fmla="*/ 304 h 1306"/>
              <a:gd name="T14" fmla="*/ 557 w 1395"/>
              <a:gd name="T15" fmla="*/ 639 h 1306"/>
              <a:gd name="T16" fmla="*/ 405 w 1395"/>
              <a:gd name="T17" fmla="*/ 754 h 1306"/>
              <a:gd name="T18" fmla="*/ 405 w 1395"/>
              <a:gd name="T19" fmla="*/ 1212 h 1306"/>
              <a:gd name="T20" fmla="*/ 514 w 1395"/>
              <a:gd name="T21" fmla="*/ 1227 h 1306"/>
              <a:gd name="T22" fmla="*/ 1190 w 1395"/>
              <a:gd name="T23" fmla="*/ 1260 h 1306"/>
              <a:gd name="T24" fmla="*/ 1190 w 1395"/>
              <a:gd name="T25" fmla="*/ 1259 h 1306"/>
              <a:gd name="T26" fmla="*/ 1260 w 1395"/>
              <a:gd name="T27" fmla="*/ 1176 h 1306"/>
              <a:gd name="T28" fmla="*/ 1184 w 1395"/>
              <a:gd name="T29" fmla="*/ 1092 h 1306"/>
              <a:gd name="T30" fmla="*/ 1224 w 1395"/>
              <a:gd name="T31" fmla="*/ 1092 h 1306"/>
              <a:gd name="T32" fmla="*/ 1300 w 1395"/>
              <a:gd name="T33" fmla="*/ 1008 h 1306"/>
              <a:gd name="T34" fmla="*/ 1224 w 1395"/>
              <a:gd name="T35" fmla="*/ 925 h 1306"/>
              <a:gd name="T36" fmla="*/ 1263 w 1395"/>
              <a:gd name="T37" fmla="*/ 925 h 1306"/>
              <a:gd name="T38" fmla="*/ 1339 w 1395"/>
              <a:gd name="T39" fmla="*/ 841 h 1306"/>
              <a:gd name="T40" fmla="*/ 1263 w 1395"/>
              <a:gd name="T41" fmla="*/ 757 h 1306"/>
              <a:gd name="T42" fmla="*/ 1319 w 1395"/>
              <a:gd name="T43" fmla="*/ 757 h 1306"/>
              <a:gd name="T44" fmla="*/ 1395 w 1395"/>
              <a:gd name="T45" fmla="*/ 673 h 1306"/>
              <a:gd name="T46" fmla="*/ 0 w 1395"/>
              <a:gd name="T47" fmla="*/ 720 h 1306"/>
              <a:gd name="T48" fmla="*/ 77 w 1395"/>
              <a:gd name="T49" fmla="*/ 644 h 1306"/>
              <a:gd name="T50" fmla="*/ 253 w 1395"/>
              <a:gd name="T51" fmla="*/ 644 h 1306"/>
              <a:gd name="T52" fmla="*/ 329 w 1395"/>
              <a:gd name="T53" fmla="*/ 720 h 1306"/>
              <a:gd name="T54" fmla="*/ 329 w 1395"/>
              <a:gd name="T55" fmla="*/ 1229 h 1306"/>
              <a:gd name="T56" fmla="*/ 253 w 1395"/>
              <a:gd name="T57" fmla="*/ 1306 h 1306"/>
              <a:gd name="T58" fmla="*/ 77 w 1395"/>
              <a:gd name="T59" fmla="*/ 1306 h 1306"/>
              <a:gd name="T60" fmla="*/ 0 w 1395"/>
              <a:gd name="T61" fmla="*/ 1229 h 1306"/>
              <a:gd name="T62" fmla="*/ 0 w 1395"/>
              <a:gd name="T63" fmla="*/ 720 h 1306"/>
              <a:gd name="T64" fmla="*/ 189 w 1395"/>
              <a:gd name="T65" fmla="*/ 1120 h 1306"/>
              <a:gd name="T66" fmla="*/ 189 w 1395"/>
              <a:gd name="T67" fmla="*/ 1120 h 1306"/>
              <a:gd name="T68" fmla="*/ 133 w 1395"/>
              <a:gd name="T69" fmla="*/ 1177 h 1306"/>
              <a:gd name="T70" fmla="*/ 189 w 1395"/>
              <a:gd name="T71" fmla="*/ 1233 h 1306"/>
              <a:gd name="T72" fmla="*/ 246 w 1395"/>
              <a:gd name="T73" fmla="*/ 1177 h 1306"/>
              <a:gd name="T74" fmla="*/ 189 w 1395"/>
              <a:gd name="T75" fmla="*/ 112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95" h="1306">
                <a:moveTo>
                  <a:pt x="1395" y="673"/>
                </a:moveTo>
                <a:cubicBezTo>
                  <a:pt x="1395" y="627"/>
                  <a:pt x="1361" y="589"/>
                  <a:pt x="1319" y="589"/>
                </a:cubicBezTo>
                <a:lnTo>
                  <a:pt x="883" y="589"/>
                </a:lnTo>
                <a:cubicBezTo>
                  <a:pt x="943" y="440"/>
                  <a:pt x="935" y="251"/>
                  <a:pt x="935" y="251"/>
                </a:cubicBezTo>
                <a:cubicBezTo>
                  <a:pt x="922" y="154"/>
                  <a:pt x="896" y="97"/>
                  <a:pt x="858" y="63"/>
                </a:cubicBezTo>
                <a:cubicBezTo>
                  <a:pt x="787" y="0"/>
                  <a:pt x="749" y="75"/>
                  <a:pt x="749" y="75"/>
                </a:cubicBezTo>
                <a:cubicBezTo>
                  <a:pt x="749" y="75"/>
                  <a:pt x="775" y="219"/>
                  <a:pt x="751" y="304"/>
                </a:cubicBezTo>
                <a:cubicBezTo>
                  <a:pt x="727" y="389"/>
                  <a:pt x="557" y="639"/>
                  <a:pt x="557" y="639"/>
                </a:cubicBezTo>
                <a:cubicBezTo>
                  <a:pt x="546" y="669"/>
                  <a:pt x="443" y="737"/>
                  <a:pt x="405" y="754"/>
                </a:cubicBezTo>
                <a:lnTo>
                  <a:pt x="405" y="1212"/>
                </a:lnTo>
                <a:cubicBezTo>
                  <a:pt x="405" y="1212"/>
                  <a:pt x="481" y="1211"/>
                  <a:pt x="514" y="1227"/>
                </a:cubicBezTo>
                <a:cubicBezTo>
                  <a:pt x="647" y="1293"/>
                  <a:pt x="1190" y="1260"/>
                  <a:pt x="1190" y="1260"/>
                </a:cubicBezTo>
                <a:cubicBezTo>
                  <a:pt x="1190" y="1260"/>
                  <a:pt x="1190" y="1260"/>
                  <a:pt x="1190" y="1259"/>
                </a:cubicBezTo>
                <a:cubicBezTo>
                  <a:pt x="1229" y="1256"/>
                  <a:pt x="1260" y="1220"/>
                  <a:pt x="1260" y="1176"/>
                </a:cubicBezTo>
                <a:cubicBezTo>
                  <a:pt x="1260" y="1130"/>
                  <a:pt x="1226" y="1092"/>
                  <a:pt x="1184" y="1092"/>
                </a:cubicBezTo>
                <a:lnTo>
                  <a:pt x="1224" y="1092"/>
                </a:lnTo>
                <a:cubicBezTo>
                  <a:pt x="1266" y="1092"/>
                  <a:pt x="1300" y="1055"/>
                  <a:pt x="1300" y="1008"/>
                </a:cubicBezTo>
                <a:cubicBezTo>
                  <a:pt x="1300" y="962"/>
                  <a:pt x="1266" y="925"/>
                  <a:pt x="1224" y="925"/>
                </a:cubicBezTo>
                <a:lnTo>
                  <a:pt x="1263" y="925"/>
                </a:lnTo>
                <a:cubicBezTo>
                  <a:pt x="1305" y="925"/>
                  <a:pt x="1339" y="887"/>
                  <a:pt x="1339" y="841"/>
                </a:cubicBezTo>
                <a:cubicBezTo>
                  <a:pt x="1339" y="794"/>
                  <a:pt x="1305" y="757"/>
                  <a:pt x="1263" y="757"/>
                </a:cubicBezTo>
                <a:lnTo>
                  <a:pt x="1319" y="757"/>
                </a:lnTo>
                <a:cubicBezTo>
                  <a:pt x="1361" y="757"/>
                  <a:pt x="1395" y="720"/>
                  <a:pt x="1395" y="673"/>
                </a:cubicBezTo>
                <a:close/>
                <a:moveTo>
                  <a:pt x="0" y="720"/>
                </a:moveTo>
                <a:cubicBezTo>
                  <a:pt x="0" y="678"/>
                  <a:pt x="35" y="644"/>
                  <a:pt x="77" y="644"/>
                </a:cubicBezTo>
                <a:lnTo>
                  <a:pt x="253" y="644"/>
                </a:lnTo>
                <a:cubicBezTo>
                  <a:pt x="295" y="644"/>
                  <a:pt x="329" y="678"/>
                  <a:pt x="329" y="720"/>
                </a:cubicBezTo>
                <a:lnTo>
                  <a:pt x="329" y="1229"/>
                </a:lnTo>
                <a:cubicBezTo>
                  <a:pt x="329" y="1271"/>
                  <a:pt x="295" y="1306"/>
                  <a:pt x="253" y="1306"/>
                </a:cubicBezTo>
                <a:lnTo>
                  <a:pt x="77" y="1306"/>
                </a:lnTo>
                <a:cubicBezTo>
                  <a:pt x="35" y="1306"/>
                  <a:pt x="0" y="1271"/>
                  <a:pt x="0" y="1229"/>
                </a:cubicBezTo>
                <a:lnTo>
                  <a:pt x="0" y="720"/>
                </a:lnTo>
                <a:close/>
                <a:moveTo>
                  <a:pt x="189" y="1120"/>
                </a:moveTo>
                <a:lnTo>
                  <a:pt x="189" y="1120"/>
                </a:lnTo>
                <a:cubicBezTo>
                  <a:pt x="158" y="1120"/>
                  <a:pt x="133" y="1146"/>
                  <a:pt x="133" y="1177"/>
                </a:cubicBezTo>
                <a:cubicBezTo>
                  <a:pt x="133" y="1208"/>
                  <a:pt x="158" y="1233"/>
                  <a:pt x="189" y="1233"/>
                </a:cubicBezTo>
                <a:cubicBezTo>
                  <a:pt x="220" y="1233"/>
                  <a:pt x="246" y="1208"/>
                  <a:pt x="246" y="1177"/>
                </a:cubicBezTo>
                <a:cubicBezTo>
                  <a:pt x="246" y="1146"/>
                  <a:pt x="220" y="1120"/>
                  <a:pt x="189" y="11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14" name="Freeform 12"/>
          <p:cNvSpPr>
            <a:spLocks noEditPoints="1"/>
          </p:cNvSpPr>
          <p:nvPr/>
        </p:nvSpPr>
        <p:spPr bwMode="auto">
          <a:xfrm>
            <a:off x="7051133" y="1630356"/>
            <a:ext cx="515474" cy="420982"/>
          </a:xfrm>
          <a:custGeom>
            <a:avLst/>
            <a:gdLst>
              <a:gd name="T0" fmla="*/ 417 w 1769"/>
              <a:gd name="T1" fmla="*/ 1001 h 1442"/>
              <a:gd name="T2" fmla="*/ 618 w 1769"/>
              <a:gd name="T3" fmla="*/ 1102 h 1442"/>
              <a:gd name="T4" fmla="*/ 10 w 1769"/>
              <a:gd name="T5" fmla="*/ 1330 h 1442"/>
              <a:gd name="T6" fmla="*/ 231 w 1769"/>
              <a:gd name="T7" fmla="*/ 1069 h 1442"/>
              <a:gd name="T8" fmla="*/ 178 w 1769"/>
              <a:gd name="T9" fmla="*/ 910 h 1442"/>
              <a:gd name="T10" fmla="*/ 166 w 1769"/>
              <a:gd name="T11" fmla="*/ 565 h 1442"/>
              <a:gd name="T12" fmla="*/ 565 w 1769"/>
              <a:gd name="T13" fmla="*/ 902 h 1442"/>
              <a:gd name="T14" fmla="*/ 1106 w 1769"/>
              <a:gd name="T15" fmla="*/ 509 h 1442"/>
              <a:gd name="T16" fmla="*/ 1189 w 1769"/>
              <a:gd name="T17" fmla="*/ 509 h 1442"/>
              <a:gd name="T18" fmla="*/ 1268 w 1769"/>
              <a:gd name="T19" fmla="*/ 429 h 1442"/>
              <a:gd name="T20" fmla="*/ 1194 w 1769"/>
              <a:gd name="T21" fmla="*/ 317 h 1442"/>
              <a:gd name="T22" fmla="*/ 1185 w 1769"/>
              <a:gd name="T23" fmla="*/ 249 h 1442"/>
              <a:gd name="T24" fmla="*/ 1195 w 1769"/>
              <a:gd name="T25" fmla="*/ 243 h 1442"/>
              <a:gd name="T26" fmla="*/ 1507 w 1769"/>
              <a:gd name="T27" fmla="*/ 52 h 1442"/>
              <a:gd name="T28" fmla="*/ 1566 w 1769"/>
              <a:gd name="T29" fmla="*/ 245 h 1442"/>
              <a:gd name="T30" fmla="*/ 1572 w 1769"/>
              <a:gd name="T31" fmla="*/ 257 h 1442"/>
              <a:gd name="T32" fmla="*/ 1538 w 1769"/>
              <a:gd name="T33" fmla="*/ 347 h 1442"/>
              <a:gd name="T34" fmla="*/ 1525 w 1769"/>
              <a:gd name="T35" fmla="*/ 498 h 1442"/>
              <a:gd name="T36" fmla="*/ 1653 w 1769"/>
              <a:gd name="T37" fmla="*/ 505 h 1442"/>
              <a:gd name="T38" fmla="*/ 998 w 1769"/>
              <a:gd name="T39" fmla="*/ 830 h 1442"/>
              <a:gd name="T40" fmla="*/ 1368 w 1769"/>
              <a:gd name="T41" fmla="*/ 512 h 1442"/>
              <a:gd name="T42" fmla="*/ 1347 w 1769"/>
              <a:gd name="T43" fmla="*/ 554 h 1442"/>
              <a:gd name="T44" fmla="*/ 1315 w 1769"/>
              <a:gd name="T45" fmla="*/ 780 h 1442"/>
              <a:gd name="T46" fmla="*/ 1388 w 1769"/>
              <a:gd name="T47" fmla="*/ 837 h 1442"/>
              <a:gd name="T48" fmla="*/ 1392 w 1769"/>
              <a:gd name="T49" fmla="*/ 837 h 1442"/>
              <a:gd name="T50" fmla="*/ 1465 w 1769"/>
              <a:gd name="T51" fmla="*/ 780 h 1442"/>
              <a:gd name="T52" fmla="*/ 1433 w 1769"/>
              <a:gd name="T53" fmla="*/ 554 h 1442"/>
              <a:gd name="T54" fmla="*/ 1390 w 1769"/>
              <a:gd name="T55" fmla="*/ 512 h 1442"/>
              <a:gd name="T56" fmla="*/ 860 w 1769"/>
              <a:gd name="T57" fmla="*/ 1442 h 1442"/>
              <a:gd name="T58" fmla="*/ 725 w 1769"/>
              <a:gd name="T59" fmla="*/ 1083 h 1442"/>
              <a:gd name="T60" fmla="*/ 1043 w 1769"/>
              <a:gd name="T61" fmla="*/ 1163 h 1442"/>
              <a:gd name="T62" fmla="*/ 1425 w 1769"/>
              <a:gd name="T63" fmla="*/ 990 h 1442"/>
              <a:gd name="T64" fmla="*/ 1421 w 1769"/>
              <a:gd name="T65" fmla="*/ 1214 h 1442"/>
              <a:gd name="T66" fmla="*/ 860 w 1769"/>
              <a:gd name="T67" fmla="*/ 1442 h 1442"/>
              <a:gd name="T68" fmla="*/ 916 w 1769"/>
              <a:gd name="T69" fmla="*/ 8 h 1442"/>
              <a:gd name="T70" fmla="*/ 355 w 1769"/>
              <a:gd name="T71" fmla="*/ 236 h 1442"/>
              <a:gd name="T72" fmla="*/ 351 w 1769"/>
              <a:gd name="T73" fmla="*/ 459 h 1442"/>
              <a:gd name="T74" fmla="*/ 733 w 1769"/>
              <a:gd name="T75" fmla="*/ 286 h 1442"/>
              <a:gd name="T76" fmla="*/ 1051 w 1769"/>
              <a:gd name="T77" fmla="*/ 367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9" h="1442">
                <a:moveTo>
                  <a:pt x="494" y="910"/>
                </a:moveTo>
                <a:cubicBezTo>
                  <a:pt x="477" y="945"/>
                  <a:pt x="452" y="977"/>
                  <a:pt x="417" y="1001"/>
                </a:cubicBezTo>
                <a:cubicBezTo>
                  <a:pt x="427" y="1036"/>
                  <a:pt x="432" y="1049"/>
                  <a:pt x="441" y="1069"/>
                </a:cubicBezTo>
                <a:cubicBezTo>
                  <a:pt x="463" y="1070"/>
                  <a:pt x="608" y="1078"/>
                  <a:pt x="618" y="1102"/>
                </a:cubicBezTo>
                <a:cubicBezTo>
                  <a:pt x="670" y="1165"/>
                  <a:pt x="672" y="1273"/>
                  <a:pt x="663" y="1330"/>
                </a:cubicBezTo>
                <a:cubicBezTo>
                  <a:pt x="509" y="1401"/>
                  <a:pt x="164" y="1401"/>
                  <a:pt x="10" y="1330"/>
                </a:cubicBezTo>
                <a:cubicBezTo>
                  <a:pt x="0" y="1273"/>
                  <a:pt x="3" y="1165"/>
                  <a:pt x="55" y="1102"/>
                </a:cubicBezTo>
                <a:cubicBezTo>
                  <a:pt x="65" y="1078"/>
                  <a:pt x="210" y="1070"/>
                  <a:pt x="231" y="1069"/>
                </a:cubicBezTo>
                <a:cubicBezTo>
                  <a:pt x="239" y="1046"/>
                  <a:pt x="245" y="1024"/>
                  <a:pt x="250" y="1000"/>
                </a:cubicBezTo>
                <a:cubicBezTo>
                  <a:pt x="216" y="977"/>
                  <a:pt x="192" y="945"/>
                  <a:pt x="178" y="910"/>
                </a:cubicBezTo>
                <a:cubicBezTo>
                  <a:pt x="162" y="908"/>
                  <a:pt x="123" y="910"/>
                  <a:pt x="108" y="908"/>
                </a:cubicBezTo>
                <a:cubicBezTo>
                  <a:pt x="89" y="785"/>
                  <a:pt x="116" y="606"/>
                  <a:pt x="166" y="565"/>
                </a:cubicBezTo>
                <a:cubicBezTo>
                  <a:pt x="240" y="504"/>
                  <a:pt x="420" y="502"/>
                  <a:pt x="495" y="556"/>
                </a:cubicBezTo>
                <a:cubicBezTo>
                  <a:pt x="549" y="596"/>
                  <a:pt x="584" y="792"/>
                  <a:pt x="565" y="902"/>
                </a:cubicBezTo>
                <a:cubicBezTo>
                  <a:pt x="557" y="908"/>
                  <a:pt x="504" y="905"/>
                  <a:pt x="494" y="910"/>
                </a:cubicBezTo>
                <a:close/>
                <a:moveTo>
                  <a:pt x="1106" y="509"/>
                </a:moveTo>
                <a:lnTo>
                  <a:pt x="1106" y="509"/>
                </a:lnTo>
                <a:cubicBezTo>
                  <a:pt x="1136" y="509"/>
                  <a:pt x="1163" y="509"/>
                  <a:pt x="1189" y="509"/>
                </a:cubicBezTo>
                <a:cubicBezTo>
                  <a:pt x="1213" y="511"/>
                  <a:pt x="1232" y="506"/>
                  <a:pt x="1245" y="490"/>
                </a:cubicBezTo>
                <a:cubicBezTo>
                  <a:pt x="1255" y="475"/>
                  <a:pt x="1263" y="454"/>
                  <a:pt x="1268" y="429"/>
                </a:cubicBezTo>
                <a:cubicBezTo>
                  <a:pt x="1247" y="407"/>
                  <a:pt x="1230" y="379"/>
                  <a:pt x="1220" y="347"/>
                </a:cubicBezTo>
                <a:cubicBezTo>
                  <a:pt x="1209" y="342"/>
                  <a:pt x="1200" y="331"/>
                  <a:pt x="1194" y="317"/>
                </a:cubicBezTo>
                <a:cubicBezTo>
                  <a:pt x="1187" y="302"/>
                  <a:pt x="1184" y="281"/>
                  <a:pt x="1185" y="257"/>
                </a:cubicBezTo>
                <a:lnTo>
                  <a:pt x="1185" y="249"/>
                </a:lnTo>
                <a:lnTo>
                  <a:pt x="1191" y="245"/>
                </a:lnTo>
                <a:cubicBezTo>
                  <a:pt x="1192" y="244"/>
                  <a:pt x="1194" y="244"/>
                  <a:pt x="1195" y="243"/>
                </a:cubicBezTo>
                <a:cubicBezTo>
                  <a:pt x="1181" y="141"/>
                  <a:pt x="1193" y="94"/>
                  <a:pt x="1237" y="57"/>
                </a:cubicBezTo>
                <a:cubicBezTo>
                  <a:pt x="1306" y="1"/>
                  <a:pt x="1437" y="0"/>
                  <a:pt x="1507" y="52"/>
                </a:cubicBezTo>
                <a:cubicBezTo>
                  <a:pt x="1554" y="86"/>
                  <a:pt x="1571" y="148"/>
                  <a:pt x="1559" y="241"/>
                </a:cubicBezTo>
                <a:cubicBezTo>
                  <a:pt x="1561" y="242"/>
                  <a:pt x="1563" y="244"/>
                  <a:pt x="1566" y="245"/>
                </a:cubicBezTo>
                <a:lnTo>
                  <a:pt x="1572" y="249"/>
                </a:lnTo>
                <a:lnTo>
                  <a:pt x="1572" y="257"/>
                </a:lnTo>
                <a:cubicBezTo>
                  <a:pt x="1573" y="281"/>
                  <a:pt x="1570" y="301"/>
                  <a:pt x="1564" y="316"/>
                </a:cubicBezTo>
                <a:cubicBezTo>
                  <a:pt x="1558" y="330"/>
                  <a:pt x="1549" y="341"/>
                  <a:pt x="1538" y="347"/>
                </a:cubicBezTo>
                <a:cubicBezTo>
                  <a:pt x="1529" y="376"/>
                  <a:pt x="1514" y="403"/>
                  <a:pt x="1495" y="424"/>
                </a:cubicBezTo>
                <a:cubicBezTo>
                  <a:pt x="1501" y="456"/>
                  <a:pt x="1510" y="483"/>
                  <a:pt x="1525" y="498"/>
                </a:cubicBezTo>
                <a:cubicBezTo>
                  <a:pt x="1539" y="505"/>
                  <a:pt x="1556" y="507"/>
                  <a:pt x="1577" y="505"/>
                </a:cubicBezTo>
                <a:cubicBezTo>
                  <a:pt x="1601" y="505"/>
                  <a:pt x="1626" y="505"/>
                  <a:pt x="1653" y="505"/>
                </a:cubicBezTo>
                <a:cubicBezTo>
                  <a:pt x="1724" y="571"/>
                  <a:pt x="1769" y="728"/>
                  <a:pt x="1758" y="830"/>
                </a:cubicBezTo>
                <a:cubicBezTo>
                  <a:pt x="1642" y="911"/>
                  <a:pt x="1086" y="915"/>
                  <a:pt x="998" y="830"/>
                </a:cubicBezTo>
                <a:cubicBezTo>
                  <a:pt x="1000" y="741"/>
                  <a:pt x="1017" y="587"/>
                  <a:pt x="1106" y="509"/>
                </a:cubicBezTo>
                <a:close/>
                <a:moveTo>
                  <a:pt x="1368" y="512"/>
                </a:moveTo>
                <a:lnTo>
                  <a:pt x="1368" y="512"/>
                </a:lnTo>
                <a:lnTo>
                  <a:pt x="1347" y="554"/>
                </a:lnTo>
                <a:lnTo>
                  <a:pt x="1369" y="572"/>
                </a:lnTo>
                <a:lnTo>
                  <a:pt x="1315" y="780"/>
                </a:lnTo>
                <a:lnTo>
                  <a:pt x="1388" y="834"/>
                </a:lnTo>
                <a:lnTo>
                  <a:pt x="1388" y="837"/>
                </a:lnTo>
                <a:lnTo>
                  <a:pt x="1390" y="836"/>
                </a:lnTo>
                <a:lnTo>
                  <a:pt x="1392" y="837"/>
                </a:lnTo>
                <a:lnTo>
                  <a:pt x="1392" y="834"/>
                </a:lnTo>
                <a:lnTo>
                  <a:pt x="1465" y="780"/>
                </a:lnTo>
                <a:lnTo>
                  <a:pt x="1411" y="572"/>
                </a:lnTo>
                <a:lnTo>
                  <a:pt x="1433" y="554"/>
                </a:lnTo>
                <a:lnTo>
                  <a:pt x="1413" y="512"/>
                </a:lnTo>
                <a:lnTo>
                  <a:pt x="1390" y="512"/>
                </a:lnTo>
                <a:lnTo>
                  <a:pt x="1368" y="512"/>
                </a:lnTo>
                <a:close/>
                <a:moveTo>
                  <a:pt x="860" y="1442"/>
                </a:moveTo>
                <a:lnTo>
                  <a:pt x="860" y="1442"/>
                </a:lnTo>
                <a:lnTo>
                  <a:pt x="725" y="1083"/>
                </a:lnTo>
                <a:lnTo>
                  <a:pt x="1123" y="1042"/>
                </a:lnTo>
                <a:lnTo>
                  <a:pt x="1043" y="1163"/>
                </a:lnTo>
                <a:cubicBezTo>
                  <a:pt x="1165" y="1222"/>
                  <a:pt x="1314" y="1184"/>
                  <a:pt x="1390" y="1068"/>
                </a:cubicBezTo>
                <a:cubicBezTo>
                  <a:pt x="1406" y="1043"/>
                  <a:pt x="1418" y="1017"/>
                  <a:pt x="1425" y="990"/>
                </a:cubicBezTo>
                <a:lnTo>
                  <a:pt x="1483" y="1004"/>
                </a:lnTo>
                <a:cubicBezTo>
                  <a:pt x="1484" y="1076"/>
                  <a:pt x="1464" y="1149"/>
                  <a:pt x="1421" y="1214"/>
                </a:cubicBezTo>
                <a:cubicBezTo>
                  <a:pt x="1313" y="1378"/>
                  <a:pt x="1098" y="1431"/>
                  <a:pt x="927" y="1339"/>
                </a:cubicBezTo>
                <a:lnTo>
                  <a:pt x="860" y="1442"/>
                </a:lnTo>
                <a:close/>
                <a:moveTo>
                  <a:pt x="916" y="8"/>
                </a:moveTo>
                <a:lnTo>
                  <a:pt x="916" y="8"/>
                </a:lnTo>
                <a:lnTo>
                  <a:pt x="849" y="110"/>
                </a:lnTo>
                <a:cubicBezTo>
                  <a:pt x="678" y="19"/>
                  <a:pt x="463" y="71"/>
                  <a:pt x="355" y="236"/>
                </a:cubicBezTo>
                <a:cubicBezTo>
                  <a:pt x="312" y="301"/>
                  <a:pt x="292" y="374"/>
                  <a:pt x="293" y="446"/>
                </a:cubicBezTo>
                <a:lnTo>
                  <a:pt x="351" y="459"/>
                </a:lnTo>
                <a:cubicBezTo>
                  <a:pt x="358" y="432"/>
                  <a:pt x="370" y="406"/>
                  <a:pt x="386" y="381"/>
                </a:cubicBezTo>
                <a:cubicBezTo>
                  <a:pt x="462" y="266"/>
                  <a:pt x="611" y="227"/>
                  <a:pt x="733" y="286"/>
                </a:cubicBezTo>
                <a:lnTo>
                  <a:pt x="653" y="407"/>
                </a:lnTo>
                <a:lnTo>
                  <a:pt x="1051" y="367"/>
                </a:lnTo>
                <a:lnTo>
                  <a:pt x="91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15" name="Freeform 13"/>
          <p:cNvSpPr>
            <a:spLocks noEditPoints="1"/>
          </p:cNvSpPr>
          <p:nvPr/>
        </p:nvSpPr>
        <p:spPr bwMode="auto">
          <a:xfrm>
            <a:off x="4916938" y="2374389"/>
            <a:ext cx="405538" cy="502952"/>
          </a:xfrm>
          <a:custGeom>
            <a:avLst/>
            <a:gdLst>
              <a:gd name="T0" fmla="*/ 495 w 1010"/>
              <a:gd name="T1" fmla="*/ 0 h 1250"/>
              <a:gd name="T2" fmla="*/ 495 w 1010"/>
              <a:gd name="T3" fmla="*/ 174 h 1250"/>
              <a:gd name="T4" fmla="*/ 495 w 1010"/>
              <a:gd name="T5" fmla="*/ 96 h 1250"/>
              <a:gd name="T6" fmla="*/ 495 w 1010"/>
              <a:gd name="T7" fmla="*/ 174 h 1250"/>
              <a:gd name="T8" fmla="*/ 647 w 1010"/>
              <a:gd name="T9" fmla="*/ 505 h 1250"/>
              <a:gd name="T10" fmla="*/ 345 w 1010"/>
              <a:gd name="T11" fmla="*/ 344 h 1250"/>
              <a:gd name="T12" fmla="*/ 316 w 1010"/>
              <a:gd name="T13" fmla="*/ 530 h 1250"/>
              <a:gd name="T14" fmla="*/ 675 w 1010"/>
              <a:gd name="T15" fmla="*/ 530 h 1250"/>
              <a:gd name="T16" fmla="*/ 439 w 1010"/>
              <a:gd name="T17" fmla="*/ 481 h 1250"/>
              <a:gd name="T18" fmla="*/ 563 w 1010"/>
              <a:gd name="T19" fmla="*/ 481 h 1250"/>
              <a:gd name="T20" fmla="*/ 497 w 1010"/>
              <a:gd name="T21" fmla="*/ 1038 h 1250"/>
              <a:gd name="T22" fmla="*/ 0 w 1010"/>
              <a:gd name="T23" fmla="*/ 1246 h 1250"/>
              <a:gd name="T24" fmla="*/ 935 w 1010"/>
              <a:gd name="T25" fmla="*/ 1178 h 1250"/>
              <a:gd name="T26" fmla="*/ 893 w 1010"/>
              <a:gd name="T27" fmla="*/ 1076 h 1250"/>
              <a:gd name="T28" fmla="*/ 886 w 1010"/>
              <a:gd name="T29" fmla="*/ 1060 h 1250"/>
              <a:gd name="T30" fmla="*/ 862 w 1010"/>
              <a:gd name="T31" fmla="*/ 1001 h 1250"/>
              <a:gd name="T32" fmla="*/ 851 w 1010"/>
              <a:gd name="T33" fmla="*/ 988 h 1250"/>
              <a:gd name="T34" fmla="*/ 851 w 1010"/>
              <a:gd name="T35" fmla="*/ 988 h 1250"/>
              <a:gd name="T36" fmla="*/ 733 w 1010"/>
              <a:gd name="T37" fmla="*/ 988 h 1250"/>
              <a:gd name="T38" fmla="*/ 593 w 1010"/>
              <a:gd name="T39" fmla="*/ 1058 h 1250"/>
              <a:gd name="T40" fmla="*/ 497 w 1010"/>
              <a:gd name="T41" fmla="*/ 1080 h 1250"/>
              <a:gd name="T42" fmla="*/ 555 w 1010"/>
              <a:gd name="T43" fmla="*/ 1118 h 1250"/>
              <a:gd name="T44" fmla="*/ 458 w 1010"/>
              <a:gd name="T45" fmla="*/ 1077 h 1250"/>
              <a:gd name="T46" fmla="*/ 441 w 1010"/>
              <a:gd name="T47" fmla="*/ 1073 h 1250"/>
              <a:gd name="T48" fmla="*/ 380 w 1010"/>
              <a:gd name="T49" fmla="*/ 1142 h 1250"/>
              <a:gd name="T50" fmla="*/ 267 w 1010"/>
              <a:gd name="T51" fmla="*/ 1065 h 1250"/>
              <a:gd name="T52" fmla="*/ 337 w 1010"/>
              <a:gd name="T53" fmla="*/ 1016 h 1250"/>
              <a:gd name="T54" fmla="*/ 268 w 1010"/>
              <a:gd name="T55" fmla="*/ 1048 h 1250"/>
              <a:gd name="T56" fmla="*/ 246 w 1010"/>
              <a:gd name="T57" fmla="*/ 1204 h 1250"/>
              <a:gd name="T58" fmla="*/ 85 w 1010"/>
              <a:gd name="T59" fmla="*/ 1151 h 1250"/>
              <a:gd name="T60" fmla="*/ 249 w 1010"/>
              <a:gd name="T61" fmla="*/ 1109 h 1250"/>
              <a:gd name="T62" fmla="*/ 112 w 1010"/>
              <a:gd name="T63" fmla="*/ 1089 h 1250"/>
              <a:gd name="T64" fmla="*/ 250 w 1010"/>
              <a:gd name="T65" fmla="*/ 1051 h 1250"/>
              <a:gd name="T66" fmla="*/ 154 w 1010"/>
              <a:gd name="T67" fmla="*/ 988 h 1250"/>
              <a:gd name="T68" fmla="*/ 250 w 1010"/>
              <a:gd name="T69" fmla="*/ 1051 h 1250"/>
              <a:gd name="T70" fmla="*/ 308 w 1010"/>
              <a:gd name="T71" fmla="*/ 988 h 1250"/>
              <a:gd name="T72" fmla="*/ 232 w 1010"/>
              <a:gd name="T73" fmla="*/ 988 h 1250"/>
              <a:gd name="T74" fmla="*/ 263 w 1010"/>
              <a:gd name="T75" fmla="*/ 1205 h 1250"/>
              <a:gd name="T76" fmla="*/ 316 w 1010"/>
              <a:gd name="T77" fmla="*/ 1169 h 1250"/>
              <a:gd name="T78" fmla="*/ 316 w 1010"/>
              <a:gd name="T79" fmla="*/ 1169 h 1250"/>
              <a:gd name="T80" fmla="*/ 413 w 1010"/>
              <a:gd name="T81" fmla="*/ 1155 h 1250"/>
              <a:gd name="T82" fmla="*/ 413 w 1010"/>
              <a:gd name="T83" fmla="*/ 1205 h 1250"/>
              <a:gd name="T84" fmla="*/ 608 w 1010"/>
              <a:gd name="T85" fmla="*/ 1156 h 1250"/>
              <a:gd name="T86" fmla="*/ 642 w 1010"/>
              <a:gd name="T87" fmla="*/ 1206 h 1250"/>
              <a:gd name="T88" fmla="*/ 743 w 1010"/>
              <a:gd name="T89" fmla="*/ 1206 h 1250"/>
              <a:gd name="T90" fmla="*/ 621 w 1010"/>
              <a:gd name="T91" fmla="*/ 1143 h 1250"/>
              <a:gd name="T92" fmla="*/ 789 w 1010"/>
              <a:gd name="T93" fmla="*/ 1206 h 1250"/>
              <a:gd name="T94" fmla="*/ 781 w 1010"/>
              <a:gd name="T95" fmla="*/ 1106 h 1250"/>
              <a:gd name="T96" fmla="*/ 807 w 1010"/>
              <a:gd name="T97" fmla="*/ 1207 h 1250"/>
              <a:gd name="T98" fmla="*/ 206 w 1010"/>
              <a:gd name="T99" fmla="*/ 355 h 1250"/>
              <a:gd name="T100" fmla="*/ 497 w 1010"/>
              <a:gd name="T101" fmla="*/ 632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10" h="1250">
                <a:moveTo>
                  <a:pt x="495" y="995"/>
                </a:moveTo>
                <a:cubicBezTo>
                  <a:pt x="690" y="995"/>
                  <a:pt x="847" y="527"/>
                  <a:pt x="847" y="339"/>
                </a:cubicBezTo>
                <a:cubicBezTo>
                  <a:pt x="847" y="152"/>
                  <a:pt x="690" y="0"/>
                  <a:pt x="495" y="0"/>
                </a:cubicBezTo>
                <a:cubicBezTo>
                  <a:pt x="301" y="0"/>
                  <a:pt x="144" y="152"/>
                  <a:pt x="144" y="339"/>
                </a:cubicBezTo>
                <a:cubicBezTo>
                  <a:pt x="144" y="527"/>
                  <a:pt x="301" y="995"/>
                  <a:pt x="495" y="995"/>
                </a:cubicBezTo>
                <a:close/>
                <a:moveTo>
                  <a:pt x="495" y="174"/>
                </a:moveTo>
                <a:lnTo>
                  <a:pt x="652" y="334"/>
                </a:lnTo>
                <a:lnTo>
                  <a:pt x="728" y="334"/>
                </a:lnTo>
                <a:lnTo>
                  <a:pt x="495" y="96"/>
                </a:lnTo>
                <a:lnTo>
                  <a:pt x="263" y="334"/>
                </a:lnTo>
                <a:lnTo>
                  <a:pt x="339" y="334"/>
                </a:lnTo>
                <a:lnTo>
                  <a:pt x="495" y="174"/>
                </a:lnTo>
                <a:close/>
                <a:moveTo>
                  <a:pt x="675" y="530"/>
                </a:moveTo>
                <a:cubicBezTo>
                  <a:pt x="675" y="516"/>
                  <a:pt x="663" y="505"/>
                  <a:pt x="649" y="505"/>
                </a:cubicBezTo>
                <a:lnTo>
                  <a:pt x="647" y="505"/>
                </a:lnTo>
                <a:lnTo>
                  <a:pt x="647" y="344"/>
                </a:lnTo>
                <a:lnTo>
                  <a:pt x="495" y="189"/>
                </a:lnTo>
                <a:lnTo>
                  <a:pt x="345" y="344"/>
                </a:lnTo>
                <a:lnTo>
                  <a:pt x="345" y="505"/>
                </a:lnTo>
                <a:lnTo>
                  <a:pt x="342" y="505"/>
                </a:lnTo>
                <a:cubicBezTo>
                  <a:pt x="328" y="505"/>
                  <a:pt x="316" y="516"/>
                  <a:pt x="316" y="530"/>
                </a:cubicBezTo>
                <a:lnTo>
                  <a:pt x="316" y="531"/>
                </a:lnTo>
                <a:lnTo>
                  <a:pt x="675" y="531"/>
                </a:lnTo>
                <a:lnTo>
                  <a:pt x="675" y="530"/>
                </a:lnTo>
                <a:close/>
                <a:moveTo>
                  <a:pt x="563" y="481"/>
                </a:moveTo>
                <a:lnTo>
                  <a:pt x="563" y="481"/>
                </a:lnTo>
                <a:lnTo>
                  <a:pt x="439" y="481"/>
                </a:lnTo>
                <a:lnTo>
                  <a:pt x="439" y="356"/>
                </a:lnTo>
                <a:lnTo>
                  <a:pt x="563" y="356"/>
                </a:lnTo>
                <a:lnTo>
                  <a:pt x="563" y="481"/>
                </a:lnTo>
                <a:close/>
                <a:moveTo>
                  <a:pt x="884" y="946"/>
                </a:moveTo>
                <a:lnTo>
                  <a:pt x="667" y="946"/>
                </a:lnTo>
                <a:cubicBezTo>
                  <a:pt x="619" y="1000"/>
                  <a:pt x="562" y="1038"/>
                  <a:pt x="497" y="1038"/>
                </a:cubicBezTo>
                <a:cubicBezTo>
                  <a:pt x="431" y="1038"/>
                  <a:pt x="374" y="1000"/>
                  <a:pt x="326" y="946"/>
                </a:cubicBezTo>
                <a:lnTo>
                  <a:pt x="126" y="946"/>
                </a:lnTo>
                <a:lnTo>
                  <a:pt x="0" y="1246"/>
                </a:lnTo>
                <a:lnTo>
                  <a:pt x="1010" y="1250"/>
                </a:lnTo>
                <a:lnTo>
                  <a:pt x="884" y="946"/>
                </a:lnTo>
                <a:close/>
                <a:moveTo>
                  <a:pt x="935" y="1178"/>
                </a:moveTo>
                <a:lnTo>
                  <a:pt x="935" y="1178"/>
                </a:lnTo>
                <a:lnTo>
                  <a:pt x="790" y="1091"/>
                </a:lnTo>
                <a:lnTo>
                  <a:pt x="893" y="1076"/>
                </a:lnTo>
                <a:lnTo>
                  <a:pt x="935" y="1178"/>
                </a:lnTo>
                <a:close/>
                <a:moveTo>
                  <a:pt x="886" y="1060"/>
                </a:moveTo>
                <a:lnTo>
                  <a:pt x="886" y="1060"/>
                </a:lnTo>
                <a:lnTo>
                  <a:pt x="773" y="1077"/>
                </a:lnTo>
                <a:lnTo>
                  <a:pt x="771" y="1067"/>
                </a:lnTo>
                <a:lnTo>
                  <a:pt x="862" y="1001"/>
                </a:lnTo>
                <a:lnTo>
                  <a:pt x="886" y="1060"/>
                </a:lnTo>
                <a:close/>
                <a:moveTo>
                  <a:pt x="851" y="988"/>
                </a:moveTo>
                <a:lnTo>
                  <a:pt x="851" y="988"/>
                </a:lnTo>
                <a:lnTo>
                  <a:pt x="766" y="1049"/>
                </a:lnTo>
                <a:lnTo>
                  <a:pt x="750" y="988"/>
                </a:lnTo>
                <a:lnTo>
                  <a:pt x="851" y="988"/>
                </a:lnTo>
                <a:close/>
                <a:moveTo>
                  <a:pt x="686" y="988"/>
                </a:moveTo>
                <a:lnTo>
                  <a:pt x="686" y="988"/>
                </a:lnTo>
                <a:lnTo>
                  <a:pt x="733" y="988"/>
                </a:lnTo>
                <a:lnTo>
                  <a:pt x="756" y="1079"/>
                </a:lnTo>
                <a:lnTo>
                  <a:pt x="608" y="1102"/>
                </a:lnTo>
                <a:lnTo>
                  <a:pt x="593" y="1058"/>
                </a:lnTo>
                <a:cubicBezTo>
                  <a:pt x="625" y="1042"/>
                  <a:pt x="656" y="1019"/>
                  <a:pt x="686" y="988"/>
                </a:cubicBezTo>
                <a:close/>
                <a:moveTo>
                  <a:pt x="497" y="1080"/>
                </a:moveTo>
                <a:lnTo>
                  <a:pt x="497" y="1080"/>
                </a:lnTo>
                <a:cubicBezTo>
                  <a:pt x="524" y="1080"/>
                  <a:pt x="551" y="1075"/>
                  <a:pt x="578" y="1064"/>
                </a:cubicBezTo>
                <a:lnTo>
                  <a:pt x="601" y="1135"/>
                </a:lnTo>
                <a:lnTo>
                  <a:pt x="555" y="1118"/>
                </a:lnTo>
                <a:lnTo>
                  <a:pt x="554" y="1116"/>
                </a:lnTo>
                <a:lnTo>
                  <a:pt x="438" y="1134"/>
                </a:lnTo>
                <a:lnTo>
                  <a:pt x="458" y="1077"/>
                </a:lnTo>
                <a:cubicBezTo>
                  <a:pt x="471" y="1079"/>
                  <a:pt x="484" y="1080"/>
                  <a:pt x="497" y="1080"/>
                </a:cubicBezTo>
                <a:close/>
                <a:moveTo>
                  <a:pt x="441" y="1073"/>
                </a:moveTo>
                <a:lnTo>
                  <a:pt x="441" y="1073"/>
                </a:lnTo>
                <a:lnTo>
                  <a:pt x="419" y="1136"/>
                </a:lnTo>
                <a:lnTo>
                  <a:pt x="380" y="1142"/>
                </a:lnTo>
                <a:lnTo>
                  <a:pt x="380" y="1142"/>
                </a:lnTo>
                <a:lnTo>
                  <a:pt x="320" y="1151"/>
                </a:lnTo>
                <a:lnTo>
                  <a:pt x="266" y="1109"/>
                </a:lnTo>
                <a:lnTo>
                  <a:pt x="267" y="1065"/>
                </a:lnTo>
                <a:lnTo>
                  <a:pt x="382" y="1048"/>
                </a:lnTo>
                <a:cubicBezTo>
                  <a:pt x="401" y="1059"/>
                  <a:pt x="421" y="1068"/>
                  <a:pt x="441" y="1073"/>
                </a:cubicBezTo>
                <a:close/>
                <a:moveTo>
                  <a:pt x="337" y="1016"/>
                </a:moveTo>
                <a:lnTo>
                  <a:pt x="337" y="1016"/>
                </a:lnTo>
                <a:cubicBezTo>
                  <a:pt x="345" y="1022"/>
                  <a:pt x="352" y="1028"/>
                  <a:pt x="360" y="1034"/>
                </a:cubicBezTo>
                <a:lnTo>
                  <a:pt x="268" y="1048"/>
                </a:lnTo>
                <a:lnTo>
                  <a:pt x="268" y="1026"/>
                </a:lnTo>
                <a:lnTo>
                  <a:pt x="337" y="1016"/>
                </a:lnTo>
                <a:close/>
                <a:moveTo>
                  <a:pt x="246" y="1204"/>
                </a:moveTo>
                <a:lnTo>
                  <a:pt x="246" y="1204"/>
                </a:lnTo>
                <a:lnTo>
                  <a:pt x="63" y="1204"/>
                </a:lnTo>
                <a:lnTo>
                  <a:pt x="85" y="1151"/>
                </a:lnTo>
                <a:lnTo>
                  <a:pt x="248" y="1126"/>
                </a:lnTo>
                <a:lnTo>
                  <a:pt x="246" y="1204"/>
                </a:lnTo>
                <a:close/>
                <a:moveTo>
                  <a:pt x="249" y="1109"/>
                </a:moveTo>
                <a:lnTo>
                  <a:pt x="249" y="1109"/>
                </a:lnTo>
                <a:lnTo>
                  <a:pt x="93" y="1133"/>
                </a:lnTo>
                <a:lnTo>
                  <a:pt x="112" y="1089"/>
                </a:lnTo>
                <a:lnTo>
                  <a:pt x="250" y="1068"/>
                </a:lnTo>
                <a:lnTo>
                  <a:pt x="249" y="1109"/>
                </a:lnTo>
                <a:close/>
                <a:moveTo>
                  <a:pt x="250" y="1051"/>
                </a:moveTo>
                <a:lnTo>
                  <a:pt x="250" y="1051"/>
                </a:lnTo>
                <a:lnTo>
                  <a:pt x="119" y="1071"/>
                </a:lnTo>
                <a:lnTo>
                  <a:pt x="154" y="988"/>
                </a:lnTo>
                <a:lnTo>
                  <a:pt x="205" y="988"/>
                </a:lnTo>
                <a:lnTo>
                  <a:pt x="251" y="1025"/>
                </a:lnTo>
                <a:lnTo>
                  <a:pt x="250" y="1051"/>
                </a:lnTo>
                <a:close/>
                <a:moveTo>
                  <a:pt x="232" y="988"/>
                </a:moveTo>
                <a:lnTo>
                  <a:pt x="232" y="988"/>
                </a:lnTo>
                <a:lnTo>
                  <a:pt x="308" y="988"/>
                </a:lnTo>
                <a:cubicBezTo>
                  <a:pt x="312" y="992"/>
                  <a:pt x="316" y="997"/>
                  <a:pt x="321" y="1001"/>
                </a:cubicBezTo>
                <a:lnTo>
                  <a:pt x="260" y="1010"/>
                </a:lnTo>
                <a:lnTo>
                  <a:pt x="232" y="988"/>
                </a:lnTo>
                <a:close/>
                <a:moveTo>
                  <a:pt x="395" y="1205"/>
                </a:moveTo>
                <a:lnTo>
                  <a:pt x="395" y="1205"/>
                </a:lnTo>
                <a:lnTo>
                  <a:pt x="263" y="1205"/>
                </a:lnTo>
                <a:lnTo>
                  <a:pt x="265" y="1130"/>
                </a:lnTo>
                <a:lnTo>
                  <a:pt x="316" y="1169"/>
                </a:lnTo>
                <a:lnTo>
                  <a:pt x="316" y="1169"/>
                </a:lnTo>
                <a:lnTo>
                  <a:pt x="316" y="1169"/>
                </a:lnTo>
                <a:lnTo>
                  <a:pt x="316" y="1169"/>
                </a:lnTo>
                <a:lnTo>
                  <a:pt x="316" y="1169"/>
                </a:lnTo>
                <a:lnTo>
                  <a:pt x="376" y="1160"/>
                </a:lnTo>
                <a:lnTo>
                  <a:pt x="376" y="1160"/>
                </a:lnTo>
                <a:lnTo>
                  <a:pt x="413" y="1155"/>
                </a:lnTo>
                <a:lnTo>
                  <a:pt x="395" y="1205"/>
                </a:lnTo>
                <a:close/>
                <a:moveTo>
                  <a:pt x="413" y="1205"/>
                </a:moveTo>
                <a:lnTo>
                  <a:pt x="413" y="1205"/>
                </a:lnTo>
                <a:lnTo>
                  <a:pt x="432" y="1152"/>
                </a:lnTo>
                <a:lnTo>
                  <a:pt x="549" y="1134"/>
                </a:lnTo>
                <a:lnTo>
                  <a:pt x="608" y="1156"/>
                </a:lnTo>
                <a:lnTo>
                  <a:pt x="624" y="1206"/>
                </a:lnTo>
                <a:lnTo>
                  <a:pt x="413" y="1205"/>
                </a:lnTo>
                <a:close/>
                <a:moveTo>
                  <a:pt x="642" y="1206"/>
                </a:moveTo>
                <a:lnTo>
                  <a:pt x="642" y="1206"/>
                </a:lnTo>
                <a:lnTo>
                  <a:pt x="628" y="1164"/>
                </a:lnTo>
                <a:lnTo>
                  <a:pt x="743" y="1206"/>
                </a:lnTo>
                <a:lnTo>
                  <a:pt x="642" y="1206"/>
                </a:lnTo>
                <a:close/>
                <a:moveTo>
                  <a:pt x="621" y="1143"/>
                </a:moveTo>
                <a:lnTo>
                  <a:pt x="621" y="1143"/>
                </a:lnTo>
                <a:lnTo>
                  <a:pt x="613" y="1119"/>
                </a:lnTo>
                <a:lnTo>
                  <a:pt x="761" y="1096"/>
                </a:lnTo>
                <a:lnTo>
                  <a:pt x="789" y="1206"/>
                </a:lnTo>
                <a:lnTo>
                  <a:pt x="621" y="1143"/>
                </a:lnTo>
                <a:close/>
                <a:moveTo>
                  <a:pt x="781" y="1106"/>
                </a:moveTo>
                <a:lnTo>
                  <a:pt x="781" y="1106"/>
                </a:lnTo>
                <a:lnTo>
                  <a:pt x="946" y="1205"/>
                </a:lnTo>
                <a:lnTo>
                  <a:pt x="947" y="1207"/>
                </a:lnTo>
                <a:lnTo>
                  <a:pt x="807" y="1207"/>
                </a:lnTo>
                <a:lnTo>
                  <a:pt x="781" y="1106"/>
                </a:lnTo>
                <a:close/>
                <a:moveTo>
                  <a:pt x="206" y="355"/>
                </a:moveTo>
                <a:lnTo>
                  <a:pt x="206" y="355"/>
                </a:lnTo>
                <a:cubicBezTo>
                  <a:pt x="206" y="202"/>
                  <a:pt x="336" y="77"/>
                  <a:pt x="497" y="77"/>
                </a:cubicBezTo>
                <a:cubicBezTo>
                  <a:pt x="657" y="77"/>
                  <a:pt x="788" y="202"/>
                  <a:pt x="788" y="355"/>
                </a:cubicBezTo>
                <a:cubicBezTo>
                  <a:pt x="788" y="508"/>
                  <a:pt x="657" y="632"/>
                  <a:pt x="497" y="632"/>
                </a:cubicBezTo>
                <a:cubicBezTo>
                  <a:pt x="336" y="632"/>
                  <a:pt x="206" y="508"/>
                  <a:pt x="206" y="3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16" name="Freeform 14"/>
          <p:cNvSpPr>
            <a:spLocks noEditPoints="1"/>
          </p:cNvSpPr>
          <p:nvPr/>
        </p:nvSpPr>
        <p:spPr bwMode="auto">
          <a:xfrm>
            <a:off x="7055815" y="3325685"/>
            <a:ext cx="506110" cy="403760"/>
          </a:xfrm>
          <a:custGeom>
            <a:avLst/>
            <a:gdLst>
              <a:gd name="T0" fmla="*/ 1419 w 1419"/>
              <a:gd name="T1" fmla="*/ 665 h 1132"/>
              <a:gd name="T2" fmla="*/ 486 w 1419"/>
              <a:gd name="T3" fmla="*/ 665 h 1132"/>
              <a:gd name="T4" fmla="*/ 508 w 1419"/>
              <a:gd name="T5" fmla="*/ 240 h 1132"/>
              <a:gd name="T6" fmla="*/ 409 w 1419"/>
              <a:gd name="T7" fmla="*/ 256 h 1132"/>
              <a:gd name="T8" fmla="*/ 376 w 1419"/>
              <a:gd name="T9" fmla="*/ 292 h 1132"/>
              <a:gd name="T10" fmla="*/ 505 w 1419"/>
              <a:gd name="T11" fmla="*/ 363 h 1132"/>
              <a:gd name="T12" fmla="*/ 356 w 1419"/>
              <a:gd name="T13" fmla="*/ 0 h 1132"/>
              <a:gd name="T14" fmla="*/ 356 w 1419"/>
              <a:gd name="T15" fmla="*/ 712 h 1132"/>
              <a:gd name="T16" fmla="*/ 420 w 1419"/>
              <a:gd name="T17" fmla="*/ 632 h 1132"/>
              <a:gd name="T18" fmla="*/ 376 w 1419"/>
              <a:gd name="T19" fmla="*/ 543 h 1132"/>
              <a:gd name="T20" fmla="*/ 338 w 1419"/>
              <a:gd name="T21" fmla="*/ 593 h 1132"/>
              <a:gd name="T22" fmla="*/ 192 w 1419"/>
              <a:gd name="T23" fmla="*/ 425 h 1132"/>
              <a:gd name="T24" fmla="*/ 338 w 1419"/>
              <a:gd name="T25" fmla="*/ 471 h 1132"/>
              <a:gd name="T26" fmla="*/ 262 w 1419"/>
              <a:gd name="T27" fmla="*/ 352 h 1132"/>
              <a:gd name="T28" fmla="*/ 338 w 1419"/>
              <a:gd name="T29" fmla="*/ 146 h 1132"/>
              <a:gd name="T30" fmla="*/ 376 w 1419"/>
              <a:gd name="T31" fmla="*/ 120 h 1132"/>
              <a:gd name="T32" fmla="*/ 508 w 1419"/>
              <a:gd name="T33" fmla="*/ 240 h 1132"/>
              <a:gd name="T34" fmla="*/ 338 w 1419"/>
              <a:gd name="T35" fmla="*/ 214 h 1132"/>
              <a:gd name="T36" fmla="*/ 338 w 1419"/>
              <a:gd name="T37" fmla="*/ 282 h 1132"/>
              <a:gd name="T38" fmla="*/ 376 w 1419"/>
              <a:gd name="T39" fmla="*/ 474 h 1132"/>
              <a:gd name="T40" fmla="*/ 409 w 1419"/>
              <a:gd name="T41" fmla="*/ 457 h 1132"/>
              <a:gd name="T42" fmla="*/ 411 w 1419"/>
              <a:gd name="T43" fmla="*/ 409 h 1132"/>
              <a:gd name="T44" fmla="*/ 376 w 1419"/>
              <a:gd name="T45" fmla="*/ 474 h 1132"/>
              <a:gd name="T46" fmla="*/ 980 w 1419"/>
              <a:gd name="T47" fmla="*/ 819 h 1132"/>
              <a:gd name="T48" fmla="*/ 1036 w 1419"/>
              <a:gd name="T49" fmla="*/ 764 h 1132"/>
              <a:gd name="T50" fmla="*/ 980 w 1419"/>
              <a:gd name="T51" fmla="*/ 708 h 1132"/>
              <a:gd name="T52" fmla="*/ 929 w 1419"/>
              <a:gd name="T53" fmla="*/ 478 h 1132"/>
              <a:gd name="T54" fmla="*/ 898 w 1419"/>
              <a:gd name="T55" fmla="*/ 548 h 1132"/>
              <a:gd name="T56" fmla="*/ 929 w 1419"/>
              <a:gd name="T57" fmla="*/ 478 h 1132"/>
              <a:gd name="T58" fmla="*/ 1152 w 1419"/>
              <a:gd name="T59" fmla="*/ 513 h 1132"/>
              <a:gd name="T60" fmla="*/ 980 w 1419"/>
              <a:gd name="T61" fmla="*/ 480 h 1132"/>
              <a:gd name="T62" fmla="*/ 1120 w 1419"/>
              <a:gd name="T63" fmla="*/ 639 h 1132"/>
              <a:gd name="T64" fmla="*/ 980 w 1419"/>
              <a:gd name="T65" fmla="*/ 909 h 1132"/>
              <a:gd name="T66" fmla="*/ 929 w 1419"/>
              <a:gd name="T67" fmla="*/ 975 h 1132"/>
              <a:gd name="T68" fmla="*/ 738 w 1419"/>
              <a:gd name="T69" fmla="*/ 755 h 1132"/>
              <a:gd name="T70" fmla="*/ 929 w 1419"/>
              <a:gd name="T71" fmla="*/ 815 h 1132"/>
              <a:gd name="T72" fmla="*/ 830 w 1419"/>
              <a:gd name="T73" fmla="*/ 660 h 1132"/>
              <a:gd name="T74" fmla="*/ 929 w 1419"/>
              <a:gd name="T75" fmla="*/ 389 h 1132"/>
              <a:gd name="T76" fmla="*/ 980 w 1419"/>
              <a:gd name="T77" fmla="*/ 355 h 1132"/>
              <a:gd name="T78" fmla="*/ 1152 w 1419"/>
              <a:gd name="T79" fmla="*/ 513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9" h="1132">
                <a:moveTo>
                  <a:pt x="952" y="198"/>
                </a:moveTo>
                <a:cubicBezTo>
                  <a:pt x="1210" y="198"/>
                  <a:pt x="1419" y="407"/>
                  <a:pt x="1419" y="665"/>
                </a:cubicBezTo>
                <a:cubicBezTo>
                  <a:pt x="1419" y="923"/>
                  <a:pt x="1210" y="1132"/>
                  <a:pt x="952" y="1132"/>
                </a:cubicBezTo>
                <a:cubicBezTo>
                  <a:pt x="695" y="1132"/>
                  <a:pt x="486" y="923"/>
                  <a:pt x="486" y="665"/>
                </a:cubicBezTo>
                <a:cubicBezTo>
                  <a:pt x="486" y="407"/>
                  <a:pt x="695" y="198"/>
                  <a:pt x="952" y="198"/>
                </a:cubicBezTo>
                <a:close/>
                <a:moveTo>
                  <a:pt x="508" y="240"/>
                </a:moveTo>
                <a:lnTo>
                  <a:pt x="508" y="240"/>
                </a:lnTo>
                <a:lnTo>
                  <a:pt x="409" y="256"/>
                </a:lnTo>
                <a:cubicBezTo>
                  <a:pt x="401" y="235"/>
                  <a:pt x="397" y="226"/>
                  <a:pt x="376" y="215"/>
                </a:cubicBezTo>
                <a:lnTo>
                  <a:pt x="376" y="292"/>
                </a:lnTo>
                <a:cubicBezTo>
                  <a:pt x="430" y="306"/>
                  <a:pt x="466" y="321"/>
                  <a:pt x="484" y="337"/>
                </a:cubicBezTo>
                <a:cubicBezTo>
                  <a:pt x="493" y="345"/>
                  <a:pt x="500" y="354"/>
                  <a:pt x="505" y="363"/>
                </a:cubicBezTo>
                <a:cubicBezTo>
                  <a:pt x="550" y="299"/>
                  <a:pt x="611" y="247"/>
                  <a:pt x="681" y="213"/>
                </a:cubicBezTo>
                <a:cubicBezTo>
                  <a:pt x="626" y="88"/>
                  <a:pt x="501" y="0"/>
                  <a:pt x="356" y="0"/>
                </a:cubicBezTo>
                <a:cubicBezTo>
                  <a:pt x="159" y="0"/>
                  <a:pt x="0" y="160"/>
                  <a:pt x="0" y="356"/>
                </a:cubicBezTo>
                <a:cubicBezTo>
                  <a:pt x="0" y="553"/>
                  <a:pt x="159" y="712"/>
                  <a:pt x="356" y="712"/>
                </a:cubicBezTo>
                <a:cubicBezTo>
                  <a:pt x="380" y="712"/>
                  <a:pt x="403" y="710"/>
                  <a:pt x="426" y="705"/>
                </a:cubicBezTo>
                <a:cubicBezTo>
                  <a:pt x="422" y="681"/>
                  <a:pt x="420" y="657"/>
                  <a:pt x="420" y="632"/>
                </a:cubicBezTo>
                <a:cubicBezTo>
                  <a:pt x="420" y="598"/>
                  <a:pt x="424" y="566"/>
                  <a:pt x="430" y="534"/>
                </a:cubicBezTo>
                <a:cubicBezTo>
                  <a:pt x="414" y="539"/>
                  <a:pt x="396" y="542"/>
                  <a:pt x="376" y="543"/>
                </a:cubicBezTo>
                <a:lnTo>
                  <a:pt x="376" y="593"/>
                </a:lnTo>
                <a:lnTo>
                  <a:pt x="338" y="593"/>
                </a:lnTo>
                <a:lnTo>
                  <a:pt x="338" y="543"/>
                </a:lnTo>
                <a:cubicBezTo>
                  <a:pt x="259" y="536"/>
                  <a:pt x="206" y="506"/>
                  <a:pt x="192" y="425"/>
                </a:cubicBezTo>
                <a:lnTo>
                  <a:pt x="299" y="413"/>
                </a:lnTo>
                <a:cubicBezTo>
                  <a:pt x="304" y="442"/>
                  <a:pt x="310" y="458"/>
                  <a:pt x="338" y="471"/>
                </a:cubicBezTo>
                <a:lnTo>
                  <a:pt x="338" y="378"/>
                </a:lnTo>
                <a:cubicBezTo>
                  <a:pt x="302" y="368"/>
                  <a:pt x="277" y="360"/>
                  <a:pt x="262" y="352"/>
                </a:cubicBezTo>
                <a:cubicBezTo>
                  <a:pt x="197" y="321"/>
                  <a:pt x="189" y="230"/>
                  <a:pt x="240" y="181"/>
                </a:cubicBezTo>
                <a:cubicBezTo>
                  <a:pt x="262" y="160"/>
                  <a:pt x="295" y="148"/>
                  <a:pt x="338" y="146"/>
                </a:cubicBezTo>
                <a:lnTo>
                  <a:pt x="338" y="120"/>
                </a:lnTo>
                <a:lnTo>
                  <a:pt x="376" y="120"/>
                </a:lnTo>
                <a:lnTo>
                  <a:pt x="376" y="146"/>
                </a:lnTo>
                <a:cubicBezTo>
                  <a:pt x="440" y="150"/>
                  <a:pt x="493" y="173"/>
                  <a:pt x="508" y="240"/>
                </a:cubicBezTo>
                <a:close/>
                <a:moveTo>
                  <a:pt x="338" y="214"/>
                </a:moveTo>
                <a:lnTo>
                  <a:pt x="338" y="214"/>
                </a:lnTo>
                <a:cubicBezTo>
                  <a:pt x="314" y="222"/>
                  <a:pt x="296" y="244"/>
                  <a:pt x="315" y="267"/>
                </a:cubicBezTo>
                <a:cubicBezTo>
                  <a:pt x="319" y="273"/>
                  <a:pt x="327" y="278"/>
                  <a:pt x="338" y="282"/>
                </a:cubicBezTo>
                <a:lnTo>
                  <a:pt x="338" y="214"/>
                </a:lnTo>
                <a:close/>
                <a:moveTo>
                  <a:pt x="376" y="474"/>
                </a:moveTo>
                <a:lnTo>
                  <a:pt x="376" y="474"/>
                </a:lnTo>
                <a:cubicBezTo>
                  <a:pt x="391" y="470"/>
                  <a:pt x="402" y="465"/>
                  <a:pt x="409" y="457"/>
                </a:cubicBezTo>
                <a:cubicBezTo>
                  <a:pt x="416" y="450"/>
                  <a:pt x="420" y="441"/>
                  <a:pt x="420" y="432"/>
                </a:cubicBezTo>
                <a:cubicBezTo>
                  <a:pt x="420" y="423"/>
                  <a:pt x="417" y="416"/>
                  <a:pt x="411" y="409"/>
                </a:cubicBezTo>
                <a:cubicBezTo>
                  <a:pt x="405" y="402"/>
                  <a:pt x="394" y="395"/>
                  <a:pt x="376" y="389"/>
                </a:cubicBezTo>
                <a:lnTo>
                  <a:pt x="376" y="474"/>
                </a:lnTo>
                <a:close/>
                <a:moveTo>
                  <a:pt x="980" y="819"/>
                </a:moveTo>
                <a:lnTo>
                  <a:pt x="980" y="819"/>
                </a:lnTo>
                <a:cubicBezTo>
                  <a:pt x="999" y="815"/>
                  <a:pt x="1014" y="807"/>
                  <a:pt x="1023" y="797"/>
                </a:cubicBezTo>
                <a:cubicBezTo>
                  <a:pt x="1032" y="787"/>
                  <a:pt x="1036" y="776"/>
                  <a:pt x="1036" y="764"/>
                </a:cubicBezTo>
                <a:cubicBezTo>
                  <a:pt x="1036" y="753"/>
                  <a:pt x="1033" y="743"/>
                  <a:pt x="1025" y="733"/>
                </a:cubicBezTo>
                <a:cubicBezTo>
                  <a:pt x="1017" y="724"/>
                  <a:pt x="1002" y="716"/>
                  <a:pt x="980" y="708"/>
                </a:cubicBezTo>
                <a:lnTo>
                  <a:pt x="980" y="819"/>
                </a:lnTo>
                <a:close/>
                <a:moveTo>
                  <a:pt x="929" y="478"/>
                </a:moveTo>
                <a:lnTo>
                  <a:pt x="929" y="478"/>
                </a:lnTo>
                <a:cubicBezTo>
                  <a:pt x="897" y="489"/>
                  <a:pt x="874" y="518"/>
                  <a:pt x="898" y="548"/>
                </a:cubicBezTo>
                <a:cubicBezTo>
                  <a:pt x="904" y="556"/>
                  <a:pt x="915" y="562"/>
                  <a:pt x="929" y="567"/>
                </a:cubicBezTo>
                <a:lnTo>
                  <a:pt x="929" y="478"/>
                </a:lnTo>
                <a:close/>
                <a:moveTo>
                  <a:pt x="1152" y="513"/>
                </a:moveTo>
                <a:lnTo>
                  <a:pt x="1152" y="513"/>
                </a:lnTo>
                <a:lnTo>
                  <a:pt x="1023" y="533"/>
                </a:lnTo>
                <a:cubicBezTo>
                  <a:pt x="1012" y="506"/>
                  <a:pt x="1006" y="494"/>
                  <a:pt x="980" y="480"/>
                </a:cubicBezTo>
                <a:lnTo>
                  <a:pt x="980" y="580"/>
                </a:lnTo>
                <a:cubicBezTo>
                  <a:pt x="1050" y="599"/>
                  <a:pt x="1097" y="618"/>
                  <a:pt x="1120" y="639"/>
                </a:cubicBezTo>
                <a:cubicBezTo>
                  <a:pt x="1196" y="708"/>
                  <a:pt x="1175" y="826"/>
                  <a:pt x="1093" y="878"/>
                </a:cubicBezTo>
                <a:cubicBezTo>
                  <a:pt x="1061" y="899"/>
                  <a:pt x="1022" y="908"/>
                  <a:pt x="980" y="909"/>
                </a:cubicBezTo>
                <a:lnTo>
                  <a:pt x="980" y="975"/>
                </a:lnTo>
                <a:lnTo>
                  <a:pt x="929" y="975"/>
                </a:lnTo>
                <a:lnTo>
                  <a:pt x="929" y="909"/>
                </a:lnTo>
                <a:cubicBezTo>
                  <a:pt x="826" y="900"/>
                  <a:pt x="757" y="861"/>
                  <a:pt x="738" y="755"/>
                </a:cubicBezTo>
                <a:lnTo>
                  <a:pt x="878" y="739"/>
                </a:lnTo>
                <a:cubicBezTo>
                  <a:pt x="885" y="778"/>
                  <a:pt x="893" y="798"/>
                  <a:pt x="929" y="815"/>
                </a:cubicBezTo>
                <a:lnTo>
                  <a:pt x="929" y="693"/>
                </a:lnTo>
                <a:cubicBezTo>
                  <a:pt x="882" y="680"/>
                  <a:pt x="849" y="669"/>
                  <a:pt x="830" y="660"/>
                </a:cubicBezTo>
                <a:cubicBezTo>
                  <a:pt x="745" y="618"/>
                  <a:pt x="734" y="499"/>
                  <a:pt x="801" y="435"/>
                </a:cubicBezTo>
                <a:cubicBezTo>
                  <a:pt x="830" y="407"/>
                  <a:pt x="872" y="392"/>
                  <a:pt x="929" y="389"/>
                </a:cubicBezTo>
                <a:lnTo>
                  <a:pt x="929" y="355"/>
                </a:lnTo>
                <a:lnTo>
                  <a:pt x="980" y="355"/>
                </a:lnTo>
                <a:lnTo>
                  <a:pt x="980" y="389"/>
                </a:lnTo>
                <a:cubicBezTo>
                  <a:pt x="1063" y="394"/>
                  <a:pt x="1132" y="425"/>
                  <a:pt x="1152"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17" name="Freeform 15"/>
          <p:cNvSpPr>
            <a:spLocks noEditPoints="1"/>
          </p:cNvSpPr>
          <p:nvPr/>
        </p:nvSpPr>
        <p:spPr bwMode="auto">
          <a:xfrm>
            <a:off x="7035919" y="5059696"/>
            <a:ext cx="545902" cy="328226"/>
          </a:xfrm>
          <a:custGeom>
            <a:avLst/>
            <a:gdLst>
              <a:gd name="T0" fmla="*/ 0 w 1677"/>
              <a:gd name="T1" fmla="*/ 702 h 1009"/>
              <a:gd name="T2" fmla="*/ 131 w 1677"/>
              <a:gd name="T3" fmla="*/ 702 h 1009"/>
              <a:gd name="T4" fmla="*/ 131 w 1677"/>
              <a:gd name="T5" fmla="*/ 307 h 1009"/>
              <a:gd name="T6" fmla="*/ 0 w 1677"/>
              <a:gd name="T7" fmla="*/ 307 h 1009"/>
              <a:gd name="T8" fmla="*/ 0 w 1677"/>
              <a:gd name="T9" fmla="*/ 702 h 1009"/>
              <a:gd name="T10" fmla="*/ 944 w 1677"/>
              <a:gd name="T11" fmla="*/ 383 h 1009"/>
              <a:gd name="T12" fmla="*/ 944 w 1677"/>
              <a:gd name="T13" fmla="*/ 383 h 1009"/>
              <a:gd name="T14" fmla="*/ 944 w 1677"/>
              <a:gd name="T15" fmla="*/ 0 h 1009"/>
              <a:gd name="T16" fmla="*/ 197 w 1677"/>
              <a:gd name="T17" fmla="*/ 307 h 1009"/>
              <a:gd name="T18" fmla="*/ 197 w 1677"/>
              <a:gd name="T19" fmla="*/ 702 h 1009"/>
              <a:gd name="T20" fmla="*/ 500 w 1677"/>
              <a:gd name="T21" fmla="*/ 827 h 1009"/>
              <a:gd name="T22" fmla="*/ 564 w 1677"/>
              <a:gd name="T23" fmla="*/ 853 h 1009"/>
              <a:gd name="T24" fmla="*/ 944 w 1677"/>
              <a:gd name="T25" fmla="*/ 1009 h 1009"/>
              <a:gd name="T26" fmla="*/ 944 w 1677"/>
              <a:gd name="T27" fmla="*/ 620 h 1009"/>
              <a:gd name="T28" fmla="*/ 1015 w 1677"/>
              <a:gd name="T29" fmla="*/ 587 h 1009"/>
              <a:gd name="T30" fmla="*/ 1015 w 1677"/>
              <a:gd name="T31" fmla="*/ 417 h 1009"/>
              <a:gd name="T32" fmla="*/ 944 w 1677"/>
              <a:gd name="T33" fmla="*/ 383 h 1009"/>
              <a:gd name="T34" fmla="*/ 1281 w 1677"/>
              <a:gd name="T35" fmla="*/ 150 h 1009"/>
              <a:gd name="T36" fmla="*/ 1281 w 1677"/>
              <a:gd name="T37" fmla="*/ 150 h 1009"/>
              <a:gd name="T38" fmla="*/ 1223 w 1677"/>
              <a:gd name="T39" fmla="*/ 150 h 1009"/>
              <a:gd name="T40" fmla="*/ 1223 w 1677"/>
              <a:gd name="T41" fmla="*/ 208 h 1009"/>
              <a:gd name="T42" fmla="*/ 1223 w 1677"/>
              <a:gd name="T43" fmla="*/ 795 h 1009"/>
              <a:gd name="T44" fmla="*/ 1223 w 1677"/>
              <a:gd name="T45" fmla="*/ 853 h 1009"/>
              <a:gd name="T46" fmla="*/ 1281 w 1677"/>
              <a:gd name="T47" fmla="*/ 853 h 1009"/>
              <a:gd name="T48" fmla="*/ 1281 w 1677"/>
              <a:gd name="T49" fmla="*/ 150 h 1009"/>
              <a:gd name="T50" fmla="*/ 1411 w 1677"/>
              <a:gd name="T51" fmla="*/ 20 h 1009"/>
              <a:gd name="T52" fmla="*/ 1411 w 1677"/>
              <a:gd name="T53" fmla="*/ 20 h 1009"/>
              <a:gd name="T54" fmla="*/ 1354 w 1677"/>
              <a:gd name="T55" fmla="*/ 20 h 1009"/>
              <a:gd name="T56" fmla="*/ 1354 w 1677"/>
              <a:gd name="T57" fmla="*/ 77 h 1009"/>
              <a:gd name="T58" fmla="*/ 1354 w 1677"/>
              <a:gd name="T59" fmla="*/ 926 h 1009"/>
              <a:gd name="T60" fmla="*/ 1354 w 1677"/>
              <a:gd name="T61" fmla="*/ 983 h 1009"/>
              <a:gd name="T62" fmla="*/ 1411 w 1677"/>
              <a:gd name="T63" fmla="*/ 983 h 1009"/>
              <a:gd name="T64" fmla="*/ 1411 w 1677"/>
              <a:gd name="T65" fmla="*/ 20 h 1009"/>
              <a:gd name="T66" fmla="*/ 1149 w 1677"/>
              <a:gd name="T67" fmla="*/ 282 h 1009"/>
              <a:gd name="T68" fmla="*/ 1149 w 1677"/>
              <a:gd name="T69" fmla="*/ 282 h 1009"/>
              <a:gd name="T70" fmla="*/ 1092 w 1677"/>
              <a:gd name="T71" fmla="*/ 282 h 1009"/>
              <a:gd name="T72" fmla="*/ 1092 w 1677"/>
              <a:gd name="T73" fmla="*/ 339 h 1009"/>
              <a:gd name="T74" fmla="*/ 1092 w 1677"/>
              <a:gd name="T75" fmla="*/ 664 h 1009"/>
              <a:gd name="T76" fmla="*/ 1092 w 1677"/>
              <a:gd name="T77" fmla="*/ 721 h 1009"/>
              <a:gd name="T78" fmla="*/ 1149 w 1677"/>
              <a:gd name="T79" fmla="*/ 721 h 1009"/>
              <a:gd name="T80" fmla="*/ 1149 w 1677"/>
              <a:gd name="T81" fmla="*/ 282 h 1009"/>
              <a:gd name="T82" fmla="*/ 387 w 1677"/>
              <a:gd name="T83" fmla="*/ 941 h 1009"/>
              <a:gd name="T84" fmla="*/ 387 w 1677"/>
              <a:gd name="T85" fmla="*/ 941 h 1009"/>
              <a:gd name="T86" fmla="*/ 274 w 1677"/>
              <a:gd name="T87" fmla="*/ 827 h 1009"/>
              <a:gd name="T88" fmla="*/ 282 w 1677"/>
              <a:gd name="T89" fmla="*/ 784 h 1009"/>
              <a:gd name="T90" fmla="*/ 221 w 1677"/>
              <a:gd name="T91" fmla="*/ 759 h 1009"/>
              <a:gd name="T92" fmla="*/ 208 w 1677"/>
              <a:gd name="T93" fmla="*/ 827 h 1009"/>
              <a:gd name="T94" fmla="*/ 387 w 1677"/>
              <a:gd name="T95" fmla="*/ 1007 h 1009"/>
              <a:gd name="T96" fmla="*/ 553 w 1677"/>
              <a:gd name="T97" fmla="*/ 896 h 1009"/>
              <a:gd name="T98" fmla="*/ 492 w 1677"/>
              <a:gd name="T99" fmla="*/ 871 h 1009"/>
              <a:gd name="T100" fmla="*/ 387 w 1677"/>
              <a:gd name="T101" fmla="*/ 941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77" h="1009">
                <a:moveTo>
                  <a:pt x="0" y="702"/>
                </a:moveTo>
                <a:lnTo>
                  <a:pt x="131" y="702"/>
                </a:lnTo>
                <a:lnTo>
                  <a:pt x="131" y="307"/>
                </a:lnTo>
                <a:lnTo>
                  <a:pt x="0" y="307"/>
                </a:lnTo>
                <a:lnTo>
                  <a:pt x="0" y="702"/>
                </a:lnTo>
                <a:close/>
                <a:moveTo>
                  <a:pt x="944" y="383"/>
                </a:moveTo>
                <a:lnTo>
                  <a:pt x="944" y="383"/>
                </a:lnTo>
                <a:lnTo>
                  <a:pt x="944" y="0"/>
                </a:lnTo>
                <a:lnTo>
                  <a:pt x="197" y="307"/>
                </a:lnTo>
                <a:lnTo>
                  <a:pt x="197" y="702"/>
                </a:lnTo>
                <a:lnTo>
                  <a:pt x="500" y="827"/>
                </a:lnTo>
                <a:lnTo>
                  <a:pt x="564" y="853"/>
                </a:lnTo>
                <a:lnTo>
                  <a:pt x="944" y="1009"/>
                </a:lnTo>
                <a:lnTo>
                  <a:pt x="944" y="620"/>
                </a:lnTo>
                <a:cubicBezTo>
                  <a:pt x="969" y="617"/>
                  <a:pt x="995" y="606"/>
                  <a:pt x="1015" y="587"/>
                </a:cubicBezTo>
                <a:cubicBezTo>
                  <a:pt x="1061" y="540"/>
                  <a:pt x="1061" y="463"/>
                  <a:pt x="1015" y="417"/>
                </a:cubicBezTo>
                <a:cubicBezTo>
                  <a:pt x="995" y="397"/>
                  <a:pt x="969" y="386"/>
                  <a:pt x="944" y="383"/>
                </a:cubicBezTo>
                <a:close/>
                <a:moveTo>
                  <a:pt x="1281" y="150"/>
                </a:moveTo>
                <a:lnTo>
                  <a:pt x="1281" y="150"/>
                </a:lnTo>
                <a:cubicBezTo>
                  <a:pt x="1265" y="135"/>
                  <a:pt x="1239" y="135"/>
                  <a:pt x="1223" y="150"/>
                </a:cubicBezTo>
                <a:cubicBezTo>
                  <a:pt x="1207" y="166"/>
                  <a:pt x="1207" y="192"/>
                  <a:pt x="1223" y="208"/>
                </a:cubicBezTo>
                <a:cubicBezTo>
                  <a:pt x="1385" y="370"/>
                  <a:pt x="1385" y="633"/>
                  <a:pt x="1223" y="795"/>
                </a:cubicBezTo>
                <a:cubicBezTo>
                  <a:pt x="1207" y="811"/>
                  <a:pt x="1207" y="837"/>
                  <a:pt x="1223" y="853"/>
                </a:cubicBezTo>
                <a:cubicBezTo>
                  <a:pt x="1239" y="868"/>
                  <a:pt x="1265" y="868"/>
                  <a:pt x="1281" y="853"/>
                </a:cubicBezTo>
                <a:cubicBezTo>
                  <a:pt x="1475" y="659"/>
                  <a:pt x="1475" y="344"/>
                  <a:pt x="1281" y="150"/>
                </a:cubicBezTo>
                <a:close/>
                <a:moveTo>
                  <a:pt x="1411" y="20"/>
                </a:moveTo>
                <a:lnTo>
                  <a:pt x="1411" y="20"/>
                </a:lnTo>
                <a:cubicBezTo>
                  <a:pt x="1395" y="5"/>
                  <a:pt x="1370" y="5"/>
                  <a:pt x="1354" y="20"/>
                </a:cubicBezTo>
                <a:cubicBezTo>
                  <a:pt x="1339" y="36"/>
                  <a:pt x="1339" y="61"/>
                  <a:pt x="1354" y="77"/>
                </a:cubicBezTo>
                <a:cubicBezTo>
                  <a:pt x="1588" y="312"/>
                  <a:pt x="1588" y="691"/>
                  <a:pt x="1354" y="926"/>
                </a:cubicBezTo>
                <a:cubicBezTo>
                  <a:pt x="1339" y="942"/>
                  <a:pt x="1339" y="967"/>
                  <a:pt x="1354" y="983"/>
                </a:cubicBezTo>
                <a:cubicBezTo>
                  <a:pt x="1370" y="999"/>
                  <a:pt x="1395" y="999"/>
                  <a:pt x="1411" y="983"/>
                </a:cubicBezTo>
                <a:cubicBezTo>
                  <a:pt x="1677" y="717"/>
                  <a:pt x="1677" y="286"/>
                  <a:pt x="1411" y="20"/>
                </a:cubicBezTo>
                <a:close/>
                <a:moveTo>
                  <a:pt x="1149" y="282"/>
                </a:moveTo>
                <a:lnTo>
                  <a:pt x="1149" y="282"/>
                </a:lnTo>
                <a:cubicBezTo>
                  <a:pt x="1133" y="266"/>
                  <a:pt x="1108" y="266"/>
                  <a:pt x="1092" y="282"/>
                </a:cubicBezTo>
                <a:cubicBezTo>
                  <a:pt x="1077" y="298"/>
                  <a:pt x="1077" y="323"/>
                  <a:pt x="1092" y="339"/>
                </a:cubicBezTo>
                <a:cubicBezTo>
                  <a:pt x="1182" y="429"/>
                  <a:pt x="1182" y="574"/>
                  <a:pt x="1092" y="664"/>
                </a:cubicBezTo>
                <a:cubicBezTo>
                  <a:pt x="1077" y="680"/>
                  <a:pt x="1077" y="705"/>
                  <a:pt x="1092" y="721"/>
                </a:cubicBezTo>
                <a:cubicBezTo>
                  <a:pt x="1108" y="737"/>
                  <a:pt x="1133" y="737"/>
                  <a:pt x="1149" y="721"/>
                </a:cubicBezTo>
                <a:cubicBezTo>
                  <a:pt x="1270" y="600"/>
                  <a:pt x="1270" y="403"/>
                  <a:pt x="1149" y="282"/>
                </a:cubicBezTo>
                <a:close/>
                <a:moveTo>
                  <a:pt x="387" y="941"/>
                </a:moveTo>
                <a:lnTo>
                  <a:pt x="387" y="941"/>
                </a:lnTo>
                <a:cubicBezTo>
                  <a:pt x="324" y="940"/>
                  <a:pt x="274" y="890"/>
                  <a:pt x="274" y="827"/>
                </a:cubicBezTo>
                <a:cubicBezTo>
                  <a:pt x="274" y="812"/>
                  <a:pt x="277" y="798"/>
                  <a:pt x="282" y="784"/>
                </a:cubicBezTo>
                <a:lnTo>
                  <a:pt x="221" y="759"/>
                </a:lnTo>
                <a:cubicBezTo>
                  <a:pt x="213" y="780"/>
                  <a:pt x="208" y="803"/>
                  <a:pt x="208" y="827"/>
                </a:cubicBezTo>
                <a:cubicBezTo>
                  <a:pt x="208" y="926"/>
                  <a:pt x="288" y="1007"/>
                  <a:pt x="387" y="1007"/>
                </a:cubicBezTo>
                <a:cubicBezTo>
                  <a:pt x="462" y="1006"/>
                  <a:pt x="526" y="961"/>
                  <a:pt x="553" y="896"/>
                </a:cubicBezTo>
                <a:lnTo>
                  <a:pt x="492" y="871"/>
                </a:lnTo>
                <a:cubicBezTo>
                  <a:pt x="474" y="912"/>
                  <a:pt x="434" y="941"/>
                  <a:pt x="387" y="9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18" name="Freeform 16"/>
          <p:cNvSpPr>
            <a:spLocks noEditPoints="1"/>
          </p:cNvSpPr>
          <p:nvPr/>
        </p:nvSpPr>
        <p:spPr bwMode="auto">
          <a:xfrm>
            <a:off x="4857624" y="4132722"/>
            <a:ext cx="524166" cy="447036"/>
          </a:xfrm>
          <a:custGeom>
            <a:avLst/>
            <a:gdLst>
              <a:gd name="T0" fmla="*/ 1135 w 1753"/>
              <a:gd name="T1" fmla="*/ 613 h 1497"/>
              <a:gd name="T2" fmla="*/ 983 w 1753"/>
              <a:gd name="T3" fmla="*/ 886 h 1497"/>
              <a:gd name="T4" fmla="*/ 886 w 1753"/>
              <a:gd name="T5" fmla="*/ 1255 h 1497"/>
              <a:gd name="T6" fmla="*/ 686 w 1753"/>
              <a:gd name="T7" fmla="*/ 1260 h 1497"/>
              <a:gd name="T8" fmla="*/ 691 w 1753"/>
              <a:gd name="T9" fmla="*/ 985 h 1497"/>
              <a:gd name="T10" fmla="*/ 869 w 1753"/>
              <a:gd name="T11" fmla="*/ 652 h 1497"/>
              <a:gd name="T12" fmla="*/ 693 w 1753"/>
              <a:gd name="T13" fmla="*/ 651 h 1497"/>
              <a:gd name="T14" fmla="*/ 528 w 1753"/>
              <a:gd name="T15" fmla="*/ 639 h 1497"/>
              <a:gd name="T16" fmla="*/ 543 w 1753"/>
              <a:gd name="T17" fmla="*/ 531 h 1497"/>
              <a:gd name="T18" fmla="*/ 576 w 1753"/>
              <a:gd name="T19" fmla="*/ 413 h 1497"/>
              <a:gd name="T20" fmla="*/ 722 w 1753"/>
              <a:gd name="T21" fmla="*/ 425 h 1497"/>
              <a:gd name="T22" fmla="*/ 1149 w 1753"/>
              <a:gd name="T23" fmla="*/ 465 h 1497"/>
              <a:gd name="T24" fmla="*/ 1744 w 1753"/>
              <a:gd name="T25" fmla="*/ 684 h 1497"/>
              <a:gd name="T26" fmla="*/ 1480 w 1753"/>
              <a:gd name="T27" fmla="*/ 423 h 1497"/>
              <a:gd name="T28" fmla="*/ 1462 w 1753"/>
              <a:gd name="T29" fmla="*/ 415 h 1497"/>
              <a:gd name="T30" fmla="*/ 1298 w 1753"/>
              <a:gd name="T31" fmla="*/ 569 h 1497"/>
              <a:gd name="T32" fmla="*/ 1175 w 1753"/>
              <a:gd name="T33" fmla="*/ 716 h 1497"/>
              <a:gd name="T34" fmla="*/ 1198 w 1753"/>
              <a:gd name="T35" fmla="*/ 731 h 1497"/>
              <a:gd name="T36" fmla="*/ 1341 w 1753"/>
              <a:gd name="T37" fmla="*/ 731 h 1497"/>
              <a:gd name="T38" fmla="*/ 1367 w 1753"/>
              <a:gd name="T39" fmla="*/ 758 h 1497"/>
              <a:gd name="T40" fmla="*/ 1205 w 1753"/>
              <a:gd name="T41" fmla="*/ 1132 h 1497"/>
              <a:gd name="T42" fmla="*/ 435 w 1753"/>
              <a:gd name="T43" fmla="*/ 1143 h 1497"/>
              <a:gd name="T44" fmla="*/ 432 w 1753"/>
              <a:gd name="T45" fmla="*/ 367 h 1497"/>
              <a:gd name="T46" fmla="*/ 1016 w 1753"/>
              <a:gd name="T47" fmla="*/ 228 h 1497"/>
              <a:gd name="T48" fmla="*/ 1120 w 1753"/>
              <a:gd name="T49" fmla="*/ 204 h 1497"/>
              <a:gd name="T50" fmla="*/ 1083 w 1753"/>
              <a:gd name="T51" fmla="*/ 41 h 1497"/>
              <a:gd name="T52" fmla="*/ 291 w 1753"/>
              <a:gd name="T53" fmla="*/ 227 h 1497"/>
              <a:gd name="T54" fmla="*/ 811 w 1753"/>
              <a:gd name="T55" fmla="*/ 1497 h 1497"/>
              <a:gd name="T56" fmla="*/ 1347 w 1753"/>
              <a:gd name="T57" fmla="*/ 1272 h 1497"/>
              <a:gd name="T58" fmla="*/ 1542 w 1753"/>
              <a:gd name="T59" fmla="*/ 927 h 1497"/>
              <a:gd name="T60" fmla="*/ 1565 w 1753"/>
              <a:gd name="T61" fmla="*/ 751 h 1497"/>
              <a:gd name="T62" fmla="*/ 1625 w 1753"/>
              <a:gd name="T63" fmla="*/ 727 h 1497"/>
              <a:gd name="T64" fmla="*/ 1750 w 1753"/>
              <a:gd name="T65" fmla="*/ 712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3" h="1497">
                <a:moveTo>
                  <a:pt x="1152" y="584"/>
                </a:moveTo>
                <a:cubicBezTo>
                  <a:pt x="1152" y="592"/>
                  <a:pt x="1147" y="602"/>
                  <a:pt x="1135" y="613"/>
                </a:cubicBezTo>
                <a:cubicBezTo>
                  <a:pt x="1109" y="636"/>
                  <a:pt x="1080" y="679"/>
                  <a:pt x="1047" y="742"/>
                </a:cubicBezTo>
                <a:cubicBezTo>
                  <a:pt x="1020" y="794"/>
                  <a:pt x="999" y="842"/>
                  <a:pt x="983" y="886"/>
                </a:cubicBezTo>
                <a:cubicBezTo>
                  <a:pt x="946" y="993"/>
                  <a:pt x="923" y="1099"/>
                  <a:pt x="915" y="1205"/>
                </a:cubicBezTo>
                <a:cubicBezTo>
                  <a:pt x="913" y="1233"/>
                  <a:pt x="903" y="1250"/>
                  <a:pt x="886" y="1255"/>
                </a:cubicBezTo>
                <a:cubicBezTo>
                  <a:pt x="873" y="1259"/>
                  <a:pt x="832" y="1261"/>
                  <a:pt x="762" y="1261"/>
                </a:cubicBezTo>
                <a:cubicBezTo>
                  <a:pt x="719" y="1261"/>
                  <a:pt x="694" y="1260"/>
                  <a:pt x="686" y="1260"/>
                </a:cubicBezTo>
                <a:cubicBezTo>
                  <a:pt x="648" y="1256"/>
                  <a:pt x="629" y="1245"/>
                  <a:pt x="629" y="1228"/>
                </a:cubicBezTo>
                <a:cubicBezTo>
                  <a:pt x="629" y="1163"/>
                  <a:pt x="650" y="1083"/>
                  <a:pt x="691" y="985"/>
                </a:cubicBezTo>
                <a:cubicBezTo>
                  <a:pt x="720" y="916"/>
                  <a:pt x="759" y="841"/>
                  <a:pt x="807" y="758"/>
                </a:cubicBezTo>
                <a:cubicBezTo>
                  <a:pt x="848" y="687"/>
                  <a:pt x="869" y="651"/>
                  <a:pt x="869" y="652"/>
                </a:cubicBezTo>
                <a:cubicBezTo>
                  <a:pt x="869" y="648"/>
                  <a:pt x="859" y="646"/>
                  <a:pt x="841" y="646"/>
                </a:cubicBezTo>
                <a:cubicBezTo>
                  <a:pt x="808" y="646"/>
                  <a:pt x="759" y="647"/>
                  <a:pt x="693" y="651"/>
                </a:cubicBezTo>
                <a:cubicBezTo>
                  <a:pt x="627" y="654"/>
                  <a:pt x="577" y="656"/>
                  <a:pt x="544" y="656"/>
                </a:cubicBezTo>
                <a:cubicBezTo>
                  <a:pt x="533" y="656"/>
                  <a:pt x="528" y="650"/>
                  <a:pt x="528" y="639"/>
                </a:cubicBezTo>
                <a:cubicBezTo>
                  <a:pt x="528" y="626"/>
                  <a:pt x="530" y="608"/>
                  <a:pt x="534" y="585"/>
                </a:cubicBezTo>
                <a:cubicBezTo>
                  <a:pt x="539" y="558"/>
                  <a:pt x="542" y="540"/>
                  <a:pt x="543" y="531"/>
                </a:cubicBezTo>
                <a:cubicBezTo>
                  <a:pt x="545" y="511"/>
                  <a:pt x="546" y="477"/>
                  <a:pt x="546" y="431"/>
                </a:cubicBezTo>
                <a:cubicBezTo>
                  <a:pt x="546" y="419"/>
                  <a:pt x="556" y="413"/>
                  <a:pt x="576" y="413"/>
                </a:cubicBezTo>
                <a:cubicBezTo>
                  <a:pt x="594" y="413"/>
                  <a:pt x="619" y="415"/>
                  <a:pt x="648" y="418"/>
                </a:cubicBezTo>
                <a:cubicBezTo>
                  <a:pt x="690" y="422"/>
                  <a:pt x="714" y="425"/>
                  <a:pt x="722" y="425"/>
                </a:cubicBezTo>
                <a:cubicBezTo>
                  <a:pt x="799" y="431"/>
                  <a:pt x="930" y="434"/>
                  <a:pt x="1116" y="434"/>
                </a:cubicBezTo>
                <a:cubicBezTo>
                  <a:pt x="1136" y="434"/>
                  <a:pt x="1147" y="444"/>
                  <a:pt x="1149" y="465"/>
                </a:cubicBezTo>
                <a:cubicBezTo>
                  <a:pt x="1151" y="497"/>
                  <a:pt x="1152" y="536"/>
                  <a:pt x="1152" y="584"/>
                </a:cubicBezTo>
                <a:close/>
                <a:moveTo>
                  <a:pt x="1744" y="684"/>
                </a:moveTo>
                <a:lnTo>
                  <a:pt x="1506" y="449"/>
                </a:lnTo>
                <a:lnTo>
                  <a:pt x="1480" y="423"/>
                </a:lnTo>
                <a:cubicBezTo>
                  <a:pt x="1475" y="418"/>
                  <a:pt x="1469" y="415"/>
                  <a:pt x="1462" y="415"/>
                </a:cubicBezTo>
                <a:cubicBezTo>
                  <a:pt x="1462" y="415"/>
                  <a:pt x="1462" y="415"/>
                  <a:pt x="1462" y="415"/>
                </a:cubicBezTo>
                <a:cubicBezTo>
                  <a:pt x="1455" y="415"/>
                  <a:pt x="1449" y="418"/>
                  <a:pt x="1444" y="423"/>
                </a:cubicBezTo>
                <a:lnTo>
                  <a:pt x="1298" y="569"/>
                </a:lnTo>
                <a:lnTo>
                  <a:pt x="1180" y="688"/>
                </a:lnTo>
                <a:cubicBezTo>
                  <a:pt x="1173" y="696"/>
                  <a:pt x="1171" y="706"/>
                  <a:pt x="1175" y="716"/>
                </a:cubicBezTo>
                <a:cubicBezTo>
                  <a:pt x="1179" y="725"/>
                  <a:pt x="1188" y="731"/>
                  <a:pt x="1198" y="731"/>
                </a:cubicBezTo>
                <a:lnTo>
                  <a:pt x="1198" y="731"/>
                </a:lnTo>
                <a:lnTo>
                  <a:pt x="1298" y="731"/>
                </a:lnTo>
                <a:lnTo>
                  <a:pt x="1341" y="731"/>
                </a:lnTo>
                <a:cubicBezTo>
                  <a:pt x="1348" y="731"/>
                  <a:pt x="1356" y="734"/>
                  <a:pt x="1360" y="739"/>
                </a:cubicBezTo>
                <a:cubicBezTo>
                  <a:pt x="1365" y="744"/>
                  <a:pt x="1367" y="751"/>
                  <a:pt x="1367" y="758"/>
                </a:cubicBezTo>
                <a:lnTo>
                  <a:pt x="1363" y="800"/>
                </a:lnTo>
                <a:cubicBezTo>
                  <a:pt x="1350" y="925"/>
                  <a:pt x="1293" y="1043"/>
                  <a:pt x="1205" y="1132"/>
                </a:cubicBezTo>
                <a:cubicBezTo>
                  <a:pt x="1098" y="1240"/>
                  <a:pt x="958" y="1300"/>
                  <a:pt x="812" y="1300"/>
                </a:cubicBezTo>
                <a:cubicBezTo>
                  <a:pt x="671" y="1300"/>
                  <a:pt x="537" y="1244"/>
                  <a:pt x="435" y="1143"/>
                </a:cubicBezTo>
                <a:cubicBezTo>
                  <a:pt x="331" y="1040"/>
                  <a:pt x="273" y="902"/>
                  <a:pt x="273" y="756"/>
                </a:cubicBezTo>
                <a:cubicBezTo>
                  <a:pt x="272" y="609"/>
                  <a:pt x="328" y="470"/>
                  <a:pt x="432" y="367"/>
                </a:cubicBezTo>
                <a:cubicBezTo>
                  <a:pt x="538" y="259"/>
                  <a:pt x="686" y="197"/>
                  <a:pt x="838" y="197"/>
                </a:cubicBezTo>
                <a:cubicBezTo>
                  <a:pt x="899" y="197"/>
                  <a:pt x="960" y="208"/>
                  <a:pt x="1016" y="228"/>
                </a:cubicBezTo>
                <a:cubicBezTo>
                  <a:pt x="1026" y="232"/>
                  <a:pt x="1037" y="234"/>
                  <a:pt x="1049" y="234"/>
                </a:cubicBezTo>
                <a:cubicBezTo>
                  <a:pt x="1076" y="234"/>
                  <a:pt x="1101" y="223"/>
                  <a:pt x="1120" y="204"/>
                </a:cubicBezTo>
                <a:cubicBezTo>
                  <a:pt x="1130" y="194"/>
                  <a:pt x="1138" y="182"/>
                  <a:pt x="1142" y="168"/>
                </a:cubicBezTo>
                <a:cubicBezTo>
                  <a:pt x="1161" y="117"/>
                  <a:pt x="1134" y="60"/>
                  <a:pt x="1083" y="41"/>
                </a:cubicBezTo>
                <a:cubicBezTo>
                  <a:pt x="1006" y="14"/>
                  <a:pt x="924" y="0"/>
                  <a:pt x="840" y="0"/>
                </a:cubicBezTo>
                <a:cubicBezTo>
                  <a:pt x="634" y="0"/>
                  <a:pt x="434" y="82"/>
                  <a:pt x="291" y="227"/>
                </a:cubicBezTo>
                <a:cubicBezTo>
                  <a:pt x="0" y="520"/>
                  <a:pt x="2" y="994"/>
                  <a:pt x="296" y="1284"/>
                </a:cubicBezTo>
                <a:cubicBezTo>
                  <a:pt x="434" y="1422"/>
                  <a:pt x="617" y="1497"/>
                  <a:pt x="811" y="1497"/>
                </a:cubicBezTo>
                <a:cubicBezTo>
                  <a:pt x="814" y="1497"/>
                  <a:pt x="818" y="1497"/>
                  <a:pt x="821" y="1497"/>
                </a:cubicBezTo>
                <a:cubicBezTo>
                  <a:pt x="1018" y="1494"/>
                  <a:pt x="1205" y="1415"/>
                  <a:pt x="1347" y="1272"/>
                </a:cubicBezTo>
                <a:cubicBezTo>
                  <a:pt x="1397" y="1222"/>
                  <a:pt x="1439" y="1165"/>
                  <a:pt x="1474" y="1102"/>
                </a:cubicBezTo>
                <a:cubicBezTo>
                  <a:pt x="1503" y="1047"/>
                  <a:pt x="1527" y="988"/>
                  <a:pt x="1542" y="927"/>
                </a:cubicBezTo>
                <a:cubicBezTo>
                  <a:pt x="1553" y="881"/>
                  <a:pt x="1560" y="834"/>
                  <a:pt x="1563" y="787"/>
                </a:cubicBezTo>
                <a:lnTo>
                  <a:pt x="1565" y="751"/>
                </a:lnTo>
                <a:cubicBezTo>
                  <a:pt x="1565" y="737"/>
                  <a:pt x="1576" y="727"/>
                  <a:pt x="1589" y="727"/>
                </a:cubicBezTo>
                <a:lnTo>
                  <a:pt x="1625" y="727"/>
                </a:lnTo>
                <a:lnTo>
                  <a:pt x="1726" y="727"/>
                </a:lnTo>
                <a:cubicBezTo>
                  <a:pt x="1737" y="727"/>
                  <a:pt x="1745" y="721"/>
                  <a:pt x="1750" y="712"/>
                </a:cubicBezTo>
                <a:cubicBezTo>
                  <a:pt x="1753" y="702"/>
                  <a:pt x="1751" y="691"/>
                  <a:pt x="1744" y="6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7" name="TextBox 42"/>
          <p:cNvSpPr txBox="1"/>
          <p:nvPr/>
        </p:nvSpPr>
        <p:spPr>
          <a:xfrm>
            <a:off x="3758426" y="327649"/>
            <a:ext cx="4679911" cy="646331"/>
          </a:xfrm>
          <a:prstGeom prst="rect">
            <a:avLst/>
          </a:prstGeom>
          <a:noFill/>
        </p:spPr>
        <p:txBody>
          <a:bodyPr wrap="square" rtlCol="0">
            <a:spAutoFit/>
          </a:bodyPr>
          <a:lstStyle>
            <a:defPPr>
              <a:defRPr lang="zh-CN"/>
            </a:defPPr>
            <a:lvl1pPr>
              <a:defRPr sz="2800" b="1">
                <a:latin typeface="微软雅黑"/>
                <a:ea typeface="微软雅黑"/>
              </a:defRPr>
            </a:lvl1pPr>
          </a:lstStyle>
          <a:p>
            <a:pPr algn="ctr"/>
            <a:r>
              <a:rPr lang="zh-CN" altLang="en-US" sz="36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条件、假定和限制</a:t>
            </a:r>
          </a:p>
        </p:txBody>
      </p:sp>
    </p:spTree>
    <p:extLst>
      <p:ext uri="{BB962C8B-B14F-4D97-AF65-F5344CB8AC3E}">
        <p14:creationId xmlns:p14="http://schemas.microsoft.com/office/powerpoint/2010/main" val="1696514985"/>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3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400" fill="hold"/>
                                        <p:tgtEl>
                                          <p:spTgt spid="14"/>
                                        </p:tgtEl>
                                        <p:attrNameLst>
                                          <p:attrName>ppt_w</p:attrName>
                                        </p:attrNameLst>
                                      </p:cBhvr>
                                      <p:tavLst>
                                        <p:tav tm="0">
                                          <p:val>
                                            <p:fltVal val="0"/>
                                          </p:val>
                                        </p:tav>
                                        <p:tav tm="100000">
                                          <p:val>
                                            <p:strVal val="#ppt_w"/>
                                          </p:val>
                                        </p:tav>
                                      </p:tavLst>
                                    </p:anim>
                                    <p:anim calcmode="lin" valueType="num">
                                      <p:cBhvr>
                                        <p:cTn id="14" dur="400" fill="hold"/>
                                        <p:tgtEl>
                                          <p:spTgt spid="14"/>
                                        </p:tgtEl>
                                        <p:attrNameLst>
                                          <p:attrName>ppt_h</p:attrName>
                                        </p:attrNameLst>
                                      </p:cBhvr>
                                      <p:tavLst>
                                        <p:tav tm="0">
                                          <p:val>
                                            <p:fltVal val="0"/>
                                          </p:val>
                                        </p:tav>
                                        <p:tav tm="100000">
                                          <p:val>
                                            <p:strVal val="#ppt_h"/>
                                          </p:val>
                                        </p:tav>
                                      </p:tavLst>
                                    </p:anim>
                                    <p:anim calcmode="lin" valueType="num">
                                      <p:cBhvr>
                                        <p:cTn id="15" dur="400" fill="hold"/>
                                        <p:tgtEl>
                                          <p:spTgt spid="14"/>
                                        </p:tgtEl>
                                        <p:attrNameLst>
                                          <p:attrName>style.rotation</p:attrName>
                                        </p:attrNameLst>
                                      </p:cBhvr>
                                      <p:tavLst>
                                        <p:tav tm="0">
                                          <p:val>
                                            <p:fltVal val="90"/>
                                          </p:val>
                                        </p:tav>
                                        <p:tav tm="100000">
                                          <p:val>
                                            <p:fltVal val="0"/>
                                          </p:val>
                                        </p:tav>
                                      </p:tavLst>
                                    </p:anim>
                                    <p:animEffect transition="in" filter="fade">
                                      <p:cBhvr>
                                        <p:cTn id="16" dur="400"/>
                                        <p:tgtEl>
                                          <p:spTgt spid="14"/>
                                        </p:tgtEl>
                                      </p:cBhvr>
                                    </p:animEffect>
                                  </p:childTnLst>
                                </p:cTn>
                              </p:par>
                            </p:childTnLst>
                          </p:cTn>
                        </p:par>
                        <p:par>
                          <p:cTn id="17" fill="hold">
                            <p:stCondLst>
                              <p:cond delay="900"/>
                            </p:stCondLst>
                            <p:childTnLst>
                              <p:par>
                                <p:cTn id="18" presetID="22" presetClass="entr" presetSubtype="8"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400"/>
                                        <p:tgtEl>
                                          <p:spTgt spid="36"/>
                                        </p:tgtEl>
                                      </p:cBhvr>
                                    </p:animEffect>
                                  </p:childTnLst>
                                </p:cTn>
                              </p:par>
                            </p:childTnLst>
                          </p:cTn>
                        </p:par>
                        <p:par>
                          <p:cTn id="21" fill="hold">
                            <p:stCondLst>
                              <p:cond delay="1300"/>
                            </p:stCondLst>
                            <p:childTnLst>
                              <p:par>
                                <p:cTn id="22" presetID="22" presetClass="entr" presetSubtype="2"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right)">
                                      <p:cBhvr>
                                        <p:cTn id="24" dur="500"/>
                                        <p:tgtEl>
                                          <p:spTgt spid="25"/>
                                        </p:tgtEl>
                                      </p:cBhvr>
                                    </p:animEffect>
                                  </p:childTnLst>
                                </p:cTn>
                              </p:par>
                            </p:childTnLst>
                          </p:cTn>
                        </p:par>
                        <p:par>
                          <p:cTn id="25" fill="hold">
                            <p:stCondLst>
                              <p:cond delay="1800"/>
                            </p:stCondLst>
                            <p:childTnLst>
                              <p:par>
                                <p:cTn id="26" presetID="53" presetClass="entr" presetSubtype="16"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p:cTn id="28" dur="500" fill="hold"/>
                                        <p:tgtEl>
                                          <p:spTgt spid="33"/>
                                        </p:tgtEl>
                                        <p:attrNameLst>
                                          <p:attrName>ppt_w</p:attrName>
                                        </p:attrNameLst>
                                      </p:cBhvr>
                                      <p:tavLst>
                                        <p:tav tm="0">
                                          <p:val>
                                            <p:fltVal val="0"/>
                                          </p:val>
                                        </p:tav>
                                        <p:tav tm="100000">
                                          <p:val>
                                            <p:strVal val="#ppt_w"/>
                                          </p:val>
                                        </p:tav>
                                      </p:tavLst>
                                    </p:anim>
                                    <p:anim calcmode="lin" valueType="num">
                                      <p:cBhvr>
                                        <p:cTn id="29" dur="500" fill="hold"/>
                                        <p:tgtEl>
                                          <p:spTgt spid="33"/>
                                        </p:tgtEl>
                                        <p:attrNameLst>
                                          <p:attrName>ppt_h</p:attrName>
                                        </p:attrNameLst>
                                      </p:cBhvr>
                                      <p:tavLst>
                                        <p:tav tm="0">
                                          <p:val>
                                            <p:fltVal val="0"/>
                                          </p:val>
                                        </p:tav>
                                        <p:tav tm="100000">
                                          <p:val>
                                            <p:strVal val="#ppt_h"/>
                                          </p:val>
                                        </p:tav>
                                      </p:tavLst>
                                    </p:anim>
                                    <p:animEffect transition="in" filter="fade">
                                      <p:cBhvr>
                                        <p:cTn id="30" dur="500"/>
                                        <p:tgtEl>
                                          <p:spTgt spid="33"/>
                                        </p:tgtEl>
                                      </p:cBhvr>
                                    </p:animEffect>
                                  </p:childTnLst>
                                </p:cTn>
                              </p:par>
                            </p:childTnLst>
                          </p:cTn>
                        </p:par>
                        <p:par>
                          <p:cTn id="31" fill="hold">
                            <p:stCondLst>
                              <p:cond delay="2300"/>
                            </p:stCondLst>
                            <p:childTnLst>
                              <p:par>
                                <p:cTn id="32" presetID="31" presetClass="entr" presetSubtype="0"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 calcmode="lin" valueType="num">
                                      <p:cBhvr>
                                        <p:cTn id="36" dur="500" fill="hold"/>
                                        <p:tgtEl>
                                          <p:spTgt spid="15"/>
                                        </p:tgtEl>
                                        <p:attrNameLst>
                                          <p:attrName>style.rotation</p:attrName>
                                        </p:attrNameLst>
                                      </p:cBhvr>
                                      <p:tavLst>
                                        <p:tav tm="0">
                                          <p:val>
                                            <p:fltVal val="90"/>
                                          </p:val>
                                        </p:tav>
                                        <p:tav tm="100000">
                                          <p:val>
                                            <p:fltVal val="0"/>
                                          </p:val>
                                        </p:tav>
                                      </p:tavLst>
                                    </p:anim>
                                    <p:animEffect transition="in" filter="fade">
                                      <p:cBhvr>
                                        <p:cTn id="37" dur="500"/>
                                        <p:tgtEl>
                                          <p:spTgt spid="15"/>
                                        </p:tgtEl>
                                      </p:cBhvr>
                                    </p:animEffect>
                                  </p:childTnLst>
                                </p:cTn>
                              </p:par>
                              <p:par>
                                <p:cTn id="38" presetID="8" presetClass="emph" presetSubtype="0" fill="hold" grpId="1" nodeType="withEffect">
                                  <p:stCondLst>
                                    <p:cond delay="0"/>
                                  </p:stCondLst>
                                  <p:childTnLst>
                                    <p:animRot by="21600000">
                                      <p:cBhvr>
                                        <p:cTn id="39" dur="500" fill="hold"/>
                                        <p:tgtEl>
                                          <p:spTgt spid="15"/>
                                        </p:tgtEl>
                                        <p:attrNameLst>
                                          <p:attrName>r</p:attrName>
                                        </p:attrNameLst>
                                      </p:cBhvr>
                                    </p:animRot>
                                  </p:childTnLst>
                                </p:cTn>
                              </p:par>
                            </p:childTnLst>
                          </p:cTn>
                        </p:par>
                        <p:par>
                          <p:cTn id="40" fill="hold">
                            <p:stCondLst>
                              <p:cond delay="2800"/>
                            </p:stCondLst>
                            <p:childTnLst>
                              <p:par>
                                <p:cTn id="41" presetID="22" presetClass="entr" presetSubtype="8"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left)">
                                      <p:cBhvr>
                                        <p:cTn id="43" dur="400"/>
                                        <p:tgtEl>
                                          <p:spTgt spid="43"/>
                                        </p:tgtEl>
                                      </p:cBhvr>
                                    </p:animEffect>
                                  </p:childTnLst>
                                </p:cTn>
                              </p:par>
                            </p:childTnLst>
                          </p:cTn>
                        </p:par>
                        <p:par>
                          <p:cTn id="44" fill="hold">
                            <p:stCondLst>
                              <p:cond delay="3200"/>
                            </p:stCondLst>
                            <p:childTnLst>
                              <p:par>
                                <p:cTn id="45" presetID="22" presetClass="entr" presetSubtype="8"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par>
                          <p:cTn id="48" fill="hold">
                            <p:stCondLst>
                              <p:cond delay="3700"/>
                            </p:stCondLst>
                            <p:childTnLst>
                              <p:par>
                                <p:cTn id="49" presetID="53" presetClass="entr" presetSubtype="16"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Effect transition="in" filter="fade">
                                      <p:cBhvr>
                                        <p:cTn id="53" dur="500"/>
                                        <p:tgtEl>
                                          <p:spTgt spid="31"/>
                                        </p:tgtEl>
                                      </p:cBhvr>
                                    </p:animEffect>
                                  </p:childTnLst>
                                </p:cTn>
                              </p:par>
                            </p:childTnLst>
                          </p:cTn>
                        </p:par>
                        <p:par>
                          <p:cTn id="54" fill="hold">
                            <p:stCondLst>
                              <p:cond delay="4200"/>
                            </p:stCondLst>
                            <p:childTnLst>
                              <p:par>
                                <p:cTn id="55" presetID="31"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 calcmode="lin" valueType="num">
                                      <p:cBhvr>
                                        <p:cTn id="59" dur="500" fill="hold"/>
                                        <p:tgtEl>
                                          <p:spTgt spid="16"/>
                                        </p:tgtEl>
                                        <p:attrNameLst>
                                          <p:attrName>style.rotation</p:attrName>
                                        </p:attrNameLst>
                                      </p:cBhvr>
                                      <p:tavLst>
                                        <p:tav tm="0">
                                          <p:val>
                                            <p:fltVal val="90"/>
                                          </p:val>
                                        </p:tav>
                                        <p:tav tm="100000">
                                          <p:val>
                                            <p:fltVal val="0"/>
                                          </p:val>
                                        </p:tav>
                                      </p:tavLst>
                                    </p:anim>
                                    <p:animEffect transition="in" filter="fade">
                                      <p:cBhvr>
                                        <p:cTn id="60" dur="500"/>
                                        <p:tgtEl>
                                          <p:spTgt spid="16"/>
                                        </p:tgtEl>
                                      </p:cBhvr>
                                    </p:animEffect>
                                  </p:childTnLst>
                                </p:cTn>
                              </p:par>
                              <p:par>
                                <p:cTn id="61" presetID="8" presetClass="emph" presetSubtype="0" fill="hold" grpId="1" nodeType="withEffect">
                                  <p:stCondLst>
                                    <p:cond delay="0"/>
                                  </p:stCondLst>
                                  <p:childTnLst>
                                    <p:animRot by="21600000">
                                      <p:cBhvr>
                                        <p:cTn id="62" dur="500" fill="hold"/>
                                        <p:tgtEl>
                                          <p:spTgt spid="16"/>
                                        </p:tgtEl>
                                        <p:attrNameLst>
                                          <p:attrName>r</p:attrName>
                                        </p:attrNameLst>
                                      </p:cBhvr>
                                    </p:animRot>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400"/>
                                        <p:tgtEl>
                                          <p:spTgt spid="38"/>
                                        </p:tgtEl>
                                      </p:cBhvr>
                                    </p:animEffect>
                                  </p:childTnLst>
                                </p:cTn>
                              </p:par>
                            </p:childTnLst>
                          </p:cTn>
                        </p:par>
                        <p:par>
                          <p:cTn id="67" fill="hold">
                            <p:stCondLst>
                              <p:cond delay="5100"/>
                            </p:stCondLst>
                            <p:childTnLst>
                              <p:par>
                                <p:cTn id="68" presetID="22" presetClass="entr" presetSubtype="2" fill="hold" grpId="0"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right)">
                                      <p:cBhvr>
                                        <p:cTn id="70" dur="500"/>
                                        <p:tgtEl>
                                          <p:spTgt spid="27"/>
                                        </p:tgtEl>
                                      </p:cBhvr>
                                    </p:animEffect>
                                  </p:childTnLst>
                                </p:cTn>
                              </p:par>
                            </p:childTnLst>
                          </p:cTn>
                        </p:par>
                        <p:par>
                          <p:cTn id="71" fill="hold">
                            <p:stCondLst>
                              <p:cond delay="5600"/>
                            </p:stCondLst>
                            <p:childTnLst>
                              <p:par>
                                <p:cTn id="72" presetID="53" presetClass="entr" presetSubtype="16" fill="hold" grpId="0" nodeType="afterEffect">
                                  <p:stCondLst>
                                    <p:cond delay="0"/>
                                  </p:stCondLst>
                                  <p:childTnLst>
                                    <p:set>
                                      <p:cBhvr>
                                        <p:cTn id="73" dur="1" fill="hold">
                                          <p:stCondLst>
                                            <p:cond delay="0"/>
                                          </p:stCondLst>
                                        </p:cTn>
                                        <p:tgtEl>
                                          <p:spTgt spid="34"/>
                                        </p:tgtEl>
                                        <p:attrNameLst>
                                          <p:attrName>style.visibility</p:attrName>
                                        </p:attrNameLst>
                                      </p:cBhvr>
                                      <p:to>
                                        <p:strVal val="visible"/>
                                      </p:to>
                                    </p:set>
                                    <p:anim calcmode="lin" valueType="num">
                                      <p:cBhvr>
                                        <p:cTn id="74" dur="500" fill="hold"/>
                                        <p:tgtEl>
                                          <p:spTgt spid="34"/>
                                        </p:tgtEl>
                                        <p:attrNameLst>
                                          <p:attrName>ppt_w</p:attrName>
                                        </p:attrNameLst>
                                      </p:cBhvr>
                                      <p:tavLst>
                                        <p:tav tm="0">
                                          <p:val>
                                            <p:fltVal val="0"/>
                                          </p:val>
                                        </p:tav>
                                        <p:tav tm="100000">
                                          <p:val>
                                            <p:strVal val="#ppt_w"/>
                                          </p:val>
                                        </p:tav>
                                      </p:tavLst>
                                    </p:anim>
                                    <p:anim calcmode="lin" valueType="num">
                                      <p:cBhvr>
                                        <p:cTn id="75" dur="500" fill="hold"/>
                                        <p:tgtEl>
                                          <p:spTgt spid="34"/>
                                        </p:tgtEl>
                                        <p:attrNameLst>
                                          <p:attrName>ppt_h</p:attrName>
                                        </p:attrNameLst>
                                      </p:cBhvr>
                                      <p:tavLst>
                                        <p:tav tm="0">
                                          <p:val>
                                            <p:fltVal val="0"/>
                                          </p:val>
                                        </p:tav>
                                        <p:tav tm="100000">
                                          <p:val>
                                            <p:strVal val="#ppt_h"/>
                                          </p:val>
                                        </p:tav>
                                      </p:tavLst>
                                    </p:anim>
                                    <p:animEffect transition="in" filter="fade">
                                      <p:cBhvr>
                                        <p:cTn id="76" dur="500"/>
                                        <p:tgtEl>
                                          <p:spTgt spid="34"/>
                                        </p:tgtEl>
                                      </p:cBhvr>
                                    </p:animEffect>
                                  </p:childTnLst>
                                </p:cTn>
                              </p:par>
                            </p:childTnLst>
                          </p:cTn>
                        </p:par>
                        <p:par>
                          <p:cTn id="77" fill="hold">
                            <p:stCondLst>
                              <p:cond delay="6100"/>
                            </p:stCondLst>
                            <p:childTnLst>
                              <p:par>
                                <p:cTn id="78" presetID="31" presetClass="entr" presetSubtype="0" fill="hold" grpId="0" nodeType="afterEffect">
                                  <p:stCondLst>
                                    <p:cond delay="0"/>
                                  </p:stCondLst>
                                  <p:childTnLst>
                                    <p:set>
                                      <p:cBhvr>
                                        <p:cTn id="79" dur="1" fill="hold">
                                          <p:stCondLst>
                                            <p:cond delay="0"/>
                                          </p:stCondLst>
                                        </p:cTn>
                                        <p:tgtEl>
                                          <p:spTgt spid="18"/>
                                        </p:tgtEl>
                                        <p:attrNameLst>
                                          <p:attrName>style.visibility</p:attrName>
                                        </p:attrNameLst>
                                      </p:cBhvr>
                                      <p:to>
                                        <p:strVal val="visible"/>
                                      </p:to>
                                    </p:set>
                                    <p:anim calcmode="lin" valueType="num">
                                      <p:cBhvr>
                                        <p:cTn id="80" dur="500" fill="hold"/>
                                        <p:tgtEl>
                                          <p:spTgt spid="18"/>
                                        </p:tgtEl>
                                        <p:attrNameLst>
                                          <p:attrName>ppt_w</p:attrName>
                                        </p:attrNameLst>
                                      </p:cBhvr>
                                      <p:tavLst>
                                        <p:tav tm="0">
                                          <p:val>
                                            <p:fltVal val="0"/>
                                          </p:val>
                                        </p:tav>
                                        <p:tav tm="100000">
                                          <p:val>
                                            <p:strVal val="#ppt_w"/>
                                          </p:val>
                                        </p:tav>
                                      </p:tavLst>
                                    </p:anim>
                                    <p:anim calcmode="lin" valueType="num">
                                      <p:cBhvr>
                                        <p:cTn id="81" dur="500" fill="hold"/>
                                        <p:tgtEl>
                                          <p:spTgt spid="18"/>
                                        </p:tgtEl>
                                        <p:attrNameLst>
                                          <p:attrName>ppt_h</p:attrName>
                                        </p:attrNameLst>
                                      </p:cBhvr>
                                      <p:tavLst>
                                        <p:tav tm="0">
                                          <p:val>
                                            <p:fltVal val="0"/>
                                          </p:val>
                                        </p:tav>
                                        <p:tav tm="100000">
                                          <p:val>
                                            <p:strVal val="#ppt_h"/>
                                          </p:val>
                                        </p:tav>
                                      </p:tavLst>
                                    </p:anim>
                                    <p:anim calcmode="lin" valueType="num">
                                      <p:cBhvr>
                                        <p:cTn id="82" dur="500" fill="hold"/>
                                        <p:tgtEl>
                                          <p:spTgt spid="18"/>
                                        </p:tgtEl>
                                        <p:attrNameLst>
                                          <p:attrName>style.rotation</p:attrName>
                                        </p:attrNameLst>
                                      </p:cBhvr>
                                      <p:tavLst>
                                        <p:tav tm="0">
                                          <p:val>
                                            <p:fltVal val="90"/>
                                          </p:val>
                                        </p:tav>
                                        <p:tav tm="100000">
                                          <p:val>
                                            <p:fltVal val="0"/>
                                          </p:val>
                                        </p:tav>
                                      </p:tavLst>
                                    </p:anim>
                                    <p:animEffect transition="in" filter="fade">
                                      <p:cBhvr>
                                        <p:cTn id="83" dur="500"/>
                                        <p:tgtEl>
                                          <p:spTgt spid="18"/>
                                        </p:tgtEl>
                                      </p:cBhvr>
                                    </p:animEffect>
                                  </p:childTnLst>
                                </p:cTn>
                              </p:par>
                              <p:par>
                                <p:cTn id="84" presetID="8" presetClass="emph" presetSubtype="0" fill="hold" grpId="1" nodeType="withEffect">
                                  <p:stCondLst>
                                    <p:cond delay="0"/>
                                  </p:stCondLst>
                                  <p:childTnLst>
                                    <p:animRot by="21600000">
                                      <p:cBhvr>
                                        <p:cTn id="85" dur="500" fill="hold"/>
                                        <p:tgtEl>
                                          <p:spTgt spid="18"/>
                                        </p:tgtEl>
                                        <p:attrNameLst>
                                          <p:attrName>r</p:attrName>
                                        </p:attrNameLst>
                                      </p:cBhvr>
                                    </p:animRot>
                                  </p:childTnLst>
                                </p:cTn>
                              </p:par>
                            </p:childTnLst>
                          </p:cTn>
                        </p:par>
                        <p:par>
                          <p:cTn id="86" fill="hold">
                            <p:stCondLst>
                              <p:cond delay="6600"/>
                            </p:stCondLst>
                            <p:childTnLst>
                              <p:par>
                                <p:cTn id="87" presetID="22" presetClass="entr" presetSubtype="8" fill="hold" grpId="0" nodeType="after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wipe(left)">
                                      <p:cBhvr>
                                        <p:cTn id="89" dur="400"/>
                                        <p:tgtEl>
                                          <p:spTgt spid="48"/>
                                        </p:tgtEl>
                                      </p:cBhvr>
                                    </p:animEffect>
                                  </p:childTnLst>
                                </p:cTn>
                              </p:par>
                            </p:childTnLst>
                          </p:cTn>
                        </p:par>
                        <p:par>
                          <p:cTn id="90" fill="hold">
                            <p:stCondLst>
                              <p:cond delay="7000"/>
                            </p:stCondLst>
                            <p:childTnLst>
                              <p:par>
                                <p:cTn id="91" presetID="22" presetClass="entr" presetSubtype="8"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left)">
                                      <p:cBhvr>
                                        <p:cTn id="93" dur="500"/>
                                        <p:tgtEl>
                                          <p:spTgt spid="28"/>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32"/>
                                        </p:tgtEl>
                                        <p:attrNameLst>
                                          <p:attrName>style.visibility</p:attrName>
                                        </p:attrNameLst>
                                      </p:cBhvr>
                                      <p:to>
                                        <p:strVal val="visible"/>
                                      </p:to>
                                    </p:set>
                                    <p:anim calcmode="lin" valueType="num">
                                      <p:cBhvr>
                                        <p:cTn id="97" dur="500" fill="hold"/>
                                        <p:tgtEl>
                                          <p:spTgt spid="32"/>
                                        </p:tgtEl>
                                        <p:attrNameLst>
                                          <p:attrName>ppt_w</p:attrName>
                                        </p:attrNameLst>
                                      </p:cBhvr>
                                      <p:tavLst>
                                        <p:tav tm="0">
                                          <p:val>
                                            <p:fltVal val="0"/>
                                          </p:val>
                                        </p:tav>
                                        <p:tav tm="100000">
                                          <p:val>
                                            <p:strVal val="#ppt_w"/>
                                          </p:val>
                                        </p:tav>
                                      </p:tavLst>
                                    </p:anim>
                                    <p:anim calcmode="lin" valueType="num">
                                      <p:cBhvr>
                                        <p:cTn id="98" dur="500" fill="hold"/>
                                        <p:tgtEl>
                                          <p:spTgt spid="32"/>
                                        </p:tgtEl>
                                        <p:attrNameLst>
                                          <p:attrName>ppt_h</p:attrName>
                                        </p:attrNameLst>
                                      </p:cBhvr>
                                      <p:tavLst>
                                        <p:tav tm="0">
                                          <p:val>
                                            <p:fltVal val="0"/>
                                          </p:val>
                                        </p:tav>
                                        <p:tav tm="100000">
                                          <p:val>
                                            <p:strVal val="#ppt_h"/>
                                          </p:val>
                                        </p:tav>
                                      </p:tavLst>
                                    </p:anim>
                                    <p:animEffect transition="in" filter="fade">
                                      <p:cBhvr>
                                        <p:cTn id="99" dur="500"/>
                                        <p:tgtEl>
                                          <p:spTgt spid="32"/>
                                        </p:tgtEl>
                                      </p:cBhvr>
                                    </p:animEffect>
                                  </p:childTnLst>
                                </p:cTn>
                              </p:par>
                            </p:childTnLst>
                          </p:cTn>
                        </p:par>
                        <p:par>
                          <p:cTn id="100" fill="hold">
                            <p:stCondLst>
                              <p:cond delay="8000"/>
                            </p:stCondLst>
                            <p:childTnLst>
                              <p:par>
                                <p:cTn id="101" presetID="31" presetClass="entr" presetSubtype="0" fill="hold" grpId="0" nodeType="afterEffect">
                                  <p:stCondLst>
                                    <p:cond delay="0"/>
                                  </p:stCondLst>
                                  <p:childTnLst>
                                    <p:set>
                                      <p:cBhvr>
                                        <p:cTn id="102" dur="1" fill="hold">
                                          <p:stCondLst>
                                            <p:cond delay="0"/>
                                          </p:stCondLst>
                                        </p:cTn>
                                        <p:tgtEl>
                                          <p:spTgt spid="17"/>
                                        </p:tgtEl>
                                        <p:attrNameLst>
                                          <p:attrName>style.visibility</p:attrName>
                                        </p:attrNameLst>
                                      </p:cBhvr>
                                      <p:to>
                                        <p:strVal val="visible"/>
                                      </p:to>
                                    </p:set>
                                    <p:anim calcmode="lin" valueType="num">
                                      <p:cBhvr>
                                        <p:cTn id="103" dur="500" fill="hold"/>
                                        <p:tgtEl>
                                          <p:spTgt spid="17"/>
                                        </p:tgtEl>
                                        <p:attrNameLst>
                                          <p:attrName>ppt_w</p:attrName>
                                        </p:attrNameLst>
                                      </p:cBhvr>
                                      <p:tavLst>
                                        <p:tav tm="0">
                                          <p:val>
                                            <p:fltVal val="0"/>
                                          </p:val>
                                        </p:tav>
                                        <p:tav tm="100000">
                                          <p:val>
                                            <p:strVal val="#ppt_w"/>
                                          </p:val>
                                        </p:tav>
                                      </p:tavLst>
                                    </p:anim>
                                    <p:anim calcmode="lin" valueType="num">
                                      <p:cBhvr>
                                        <p:cTn id="104" dur="500" fill="hold"/>
                                        <p:tgtEl>
                                          <p:spTgt spid="17"/>
                                        </p:tgtEl>
                                        <p:attrNameLst>
                                          <p:attrName>ppt_h</p:attrName>
                                        </p:attrNameLst>
                                      </p:cBhvr>
                                      <p:tavLst>
                                        <p:tav tm="0">
                                          <p:val>
                                            <p:fltVal val="0"/>
                                          </p:val>
                                        </p:tav>
                                        <p:tav tm="100000">
                                          <p:val>
                                            <p:strVal val="#ppt_h"/>
                                          </p:val>
                                        </p:tav>
                                      </p:tavLst>
                                    </p:anim>
                                    <p:anim calcmode="lin" valueType="num">
                                      <p:cBhvr>
                                        <p:cTn id="105" dur="500" fill="hold"/>
                                        <p:tgtEl>
                                          <p:spTgt spid="17"/>
                                        </p:tgtEl>
                                        <p:attrNameLst>
                                          <p:attrName>style.rotation</p:attrName>
                                        </p:attrNameLst>
                                      </p:cBhvr>
                                      <p:tavLst>
                                        <p:tav tm="0">
                                          <p:val>
                                            <p:fltVal val="90"/>
                                          </p:val>
                                        </p:tav>
                                        <p:tav tm="100000">
                                          <p:val>
                                            <p:fltVal val="0"/>
                                          </p:val>
                                        </p:tav>
                                      </p:tavLst>
                                    </p:anim>
                                    <p:animEffect transition="in" filter="fade">
                                      <p:cBhvr>
                                        <p:cTn id="106" dur="500"/>
                                        <p:tgtEl>
                                          <p:spTgt spid="17"/>
                                        </p:tgtEl>
                                      </p:cBhvr>
                                    </p:animEffect>
                                  </p:childTnLst>
                                </p:cTn>
                              </p:par>
                              <p:par>
                                <p:cTn id="107" presetID="8" presetClass="emph" presetSubtype="0" fill="hold" grpId="1" nodeType="withEffect">
                                  <p:stCondLst>
                                    <p:cond delay="0"/>
                                  </p:stCondLst>
                                  <p:childTnLst>
                                    <p:animRot by="21600000">
                                      <p:cBhvr>
                                        <p:cTn id="108" dur="500" fill="hold"/>
                                        <p:tgtEl>
                                          <p:spTgt spid="17"/>
                                        </p:tgtEl>
                                        <p:attrNameLst>
                                          <p:attrName>r</p:attrName>
                                        </p:attrNameLst>
                                      </p:cBhvr>
                                    </p:animRot>
                                  </p:childTnLst>
                                </p:cTn>
                              </p:par>
                            </p:childTnLst>
                          </p:cTn>
                        </p:par>
                        <p:par>
                          <p:cTn id="109" fill="hold">
                            <p:stCondLst>
                              <p:cond delay="8500"/>
                            </p:stCondLst>
                            <p:childTnLst>
                              <p:par>
                                <p:cTn id="110" presetID="22" presetClass="entr" presetSubtype="8" fill="hold" grpId="0" nodeType="after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wipe(left)">
                                      <p:cBhvr>
                                        <p:cTn id="112" dur="400"/>
                                        <p:tgtEl>
                                          <p:spTgt spid="40"/>
                                        </p:tgtEl>
                                      </p:cBhvr>
                                    </p:animEffect>
                                  </p:childTnLst>
                                </p:cTn>
                              </p:par>
                            </p:childTnLst>
                          </p:cTn>
                        </p:par>
                        <p:par>
                          <p:cTn id="113" fill="hold">
                            <p:stCondLst>
                              <p:cond delay="8900"/>
                            </p:stCondLst>
                            <p:childTnLst>
                              <p:par>
                                <p:cTn id="114" presetID="22" presetClass="entr" presetSubtype="2" fill="hold" grpId="0" nodeType="after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wipe(right)">
                                      <p:cBhvr>
                                        <p:cTn id="116" dur="500"/>
                                        <p:tgtEl>
                                          <p:spTgt spid="29"/>
                                        </p:tgtEl>
                                      </p:cBhvr>
                                    </p:animEffect>
                                  </p:childTnLst>
                                </p:cTn>
                              </p:par>
                            </p:childTnLst>
                          </p:cTn>
                        </p:par>
                        <p:par>
                          <p:cTn id="117" fill="hold">
                            <p:stCondLst>
                              <p:cond delay="9400"/>
                            </p:stCondLst>
                            <p:childTnLst>
                              <p:par>
                                <p:cTn id="118" presetID="53" presetClass="entr" presetSubtype="16" fill="hold" grpId="0" nodeType="afterEffect">
                                  <p:stCondLst>
                                    <p:cond delay="0"/>
                                  </p:stCondLst>
                                  <p:childTnLst>
                                    <p:set>
                                      <p:cBhvr>
                                        <p:cTn id="119" dur="1" fill="hold">
                                          <p:stCondLst>
                                            <p:cond delay="0"/>
                                          </p:stCondLst>
                                        </p:cTn>
                                        <p:tgtEl>
                                          <p:spTgt spid="35"/>
                                        </p:tgtEl>
                                        <p:attrNameLst>
                                          <p:attrName>style.visibility</p:attrName>
                                        </p:attrNameLst>
                                      </p:cBhvr>
                                      <p:to>
                                        <p:strVal val="visible"/>
                                      </p:to>
                                    </p:set>
                                    <p:anim calcmode="lin" valueType="num">
                                      <p:cBhvr>
                                        <p:cTn id="120" dur="500" fill="hold"/>
                                        <p:tgtEl>
                                          <p:spTgt spid="35"/>
                                        </p:tgtEl>
                                        <p:attrNameLst>
                                          <p:attrName>ppt_w</p:attrName>
                                        </p:attrNameLst>
                                      </p:cBhvr>
                                      <p:tavLst>
                                        <p:tav tm="0">
                                          <p:val>
                                            <p:fltVal val="0"/>
                                          </p:val>
                                        </p:tav>
                                        <p:tav tm="100000">
                                          <p:val>
                                            <p:strVal val="#ppt_w"/>
                                          </p:val>
                                        </p:tav>
                                      </p:tavLst>
                                    </p:anim>
                                    <p:anim calcmode="lin" valueType="num">
                                      <p:cBhvr>
                                        <p:cTn id="121" dur="500" fill="hold"/>
                                        <p:tgtEl>
                                          <p:spTgt spid="35"/>
                                        </p:tgtEl>
                                        <p:attrNameLst>
                                          <p:attrName>ppt_h</p:attrName>
                                        </p:attrNameLst>
                                      </p:cBhvr>
                                      <p:tavLst>
                                        <p:tav tm="0">
                                          <p:val>
                                            <p:fltVal val="0"/>
                                          </p:val>
                                        </p:tav>
                                        <p:tav tm="100000">
                                          <p:val>
                                            <p:strVal val="#ppt_h"/>
                                          </p:val>
                                        </p:tav>
                                      </p:tavLst>
                                    </p:anim>
                                    <p:animEffect transition="in" filter="fade">
                                      <p:cBhvr>
                                        <p:cTn id="122" dur="500"/>
                                        <p:tgtEl>
                                          <p:spTgt spid="35"/>
                                        </p:tgtEl>
                                      </p:cBhvr>
                                    </p:animEffect>
                                  </p:childTnLst>
                                </p:cTn>
                              </p:par>
                            </p:childTnLst>
                          </p:cTn>
                        </p:par>
                        <p:par>
                          <p:cTn id="123" fill="hold">
                            <p:stCondLst>
                              <p:cond delay="9900"/>
                            </p:stCondLst>
                            <p:childTnLst>
                              <p:par>
                                <p:cTn id="124" presetID="31" presetClass="entr" presetSubtype="0" fill="hold" grpId="0" nodeType="afterEffect">
                                  <p:stCondLst>
                                    <p:cond delay="0"/>
                                  </p:stCondLst>
                                  <p:childTnLst>
                                    <p:set>
                                      <p:cBhvr>
                                        <p:cTn id="125" dur="1" fill="hold">
                                          <p:stCondLst>
                                            <p:cond delay="0"/>
                                          </p:stCondLst>
                                        </p:cTn>
                                        <p:tgtEl>
                                          <p:spTgt spid="13"/>
                                        </p:tgtEl>
                                        <p:attrNameLst>
                                          <p:attrName>style.visibility</p:attrName>
                                        </p:attrNameLst>
                                      </p:cBhvr>
                                      <p:to>
                                        <p:strVal val="visible"/>
                                      </p:to>
                                    </p:set>
                                    <p:anim calcmode="lin" valueType="num">
                                      <p:cBhvr>
                                        <p:cTn id="126" dur="500" fill="hold"/>
                                        <p:tgtEl>
                                          <p:spTgt spid="13"/>
                                        </p:tgtEl>
                                        <p:attrNameLst>
                                          <p:attrName>ppt_w</p:attrName>
                                        </p:attrNameLst>
                                      </p:cBhvr>
                                      <p:tavLst>
                                        <p:tav tm="0">
                                          <p:val>
                                            <p:fltVal val="0"/>
                                          </p:val>
                                        </p:tav>
                                        <p:tav tm="100000">
                                          <p:val>
                                            <p:strVal val="#ppt_w"/>
                                          </p:val>
                                        </p:tav>
                                      </p:tavLst>
                                    </p:anim>
                                    <p:anim calcmode="lin" valueType="num">
                                      <p:cBhvr>
                                        <p:cTn id="127" dur="500" fill="hold"/>
                                        <p:tgtEl>
                                          <p:spTgt spid="13"/>
                                        </p:tgtEl>
                                        <p:attrNameLst>
                                          <p:attrName>ppt_h</p:attrName>
                                        </p:attrNameLst>
                                      </p:cBhvr>
                                      <p:tavLst>
                                        <p:tav tm="0">
                                          <p:val>
                                            <p:fltVal val="0"/>
                                          </p:val>
                                        </p:tav>
                                        <p:tav tm="100000">
                                          <p:val>
                                            <p:strVal val="#ppt_h"/>
                                          </p:val>
                                        </p:tav>
                                      </p:tavLst>
                                    </p:anim>
                                    <p:anim calcmode="lin" valueType="num">
                                      <p:cBhvr>
                                        <p:cTn id="128" dur="500" fill="hold"/>
                                        <p:tgtEl>
                                          <p:spTgt spid="13"/>
                                        </p:tgtEl>
                                        <p:attrNameLst>
                                          <p:attrName>style.rotation</p:attrName>
                                        </p:attrNameLst>
                                      </p:cBhvr>
                                      <p:tavLst>
                                        <p:tav tm="0">
                                          <p:val>
                                            <p:fltVal val="90"/>
                                          </p:val>
                                        </p:tav>
                                        <p:tav tm="100000">
                                          <p:val>
                                            <p:fltVal val="0"/>
                                          </p:val>
                                        </p:tav>
                                      </p:tavLst>
                                    </p:anim>
                                    <p:animEffect transition="in" filter="fade">
                                      <p:cBhvr>
                                        <p:cTn id="129" dur="500"/>
                                        <p:tgtEl>
                                          <p:spTgt spid="13"/>
                                        </p:tgtEl>
                                      </p:cBhvr>
                                    </p:animEffect>
                                  </p:childTnLst>
                                </p:cTn>
                              </p:par>
                              <p:par>
                                <p:cTn id="130" presetID="8" presetClass="emph" presetSubtype="0" fill="hold" grpId="1" nodeType="withEffect">
                                  <p:stCondLst>
                                    <p:cond delay="0"/>
                                  </p:stCondLst>
                                  <p:childTnLst>
                                    <p:animRot by="21600000">
                                      <p:cBhvr>
                                        <p:cTn id="131" dur="500" fill="hold"/>
                                        <p:tgtEl>
                                          <p:spTgt spid="13"/>
                                        </p:tgtEl>
                                        <p:attrNameLst>
                                          <p:attrName>r</p:attrName>
                                        </p:attrNameLst>
                                      </p:cBhvr>
                                    </p:animRot>
                                  </p:childTnLst>
                                </p:cTn>
                              </p:par>
                            </p:childTnLst>
                          </p:cTn>
                        </p:par>
                        <p:par>
                          <p:cTn id="132" fill="hold">
                            <p:stCondLst>
                              <p:cond delay="10400"/>
                            </p:stCondLst>
                            <p:childTnLst>
                              <p:par>
                                <p:cTn id="133" presetID="22" presetClass="entr" presetSubtype="8" fill="hold" grpId="0" nodeType="after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wipe(left)">
                                      <p:cBhvr>
                                        <p:cTn id="135" dur="4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p:bldP spid="38" grpId="0"/>
      <p:bldP spid="40" grpId="0"/>
      <p:bldP spid="43" grpId="0"/>
      <p:bldP spid="48" grpId="0"/>
      <p:bldP spid="50" grpId="0"/>
      <p:bldP spid="13" grpId="0" animBg="1"/>
      <p:bldP spid="13" grpId="1" animBg="1"/>
      <p:bldP spid="14" grpId="0" animBg="1"/>
      <p:bldP spid="15" grpId="0" animBg="1"/>
      <p:bldP spid="15" grpId="1" animBg="1"/>
      <p:bldP spid="16" grpId="0" animBg="1"/>
      <p:bldP spid="16" grpId="1" animBg="1"/>
      <p:bldP spid="17" grpId="0" animBg="1"/>
      <p:bldP spid="17" grpId="1" animBg="1"/>
      <p:bldP spid="18" grpId="0" animBg="1"/>
      <p:bldP spid="1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069198" y="1877631"/>
            <a:ext cx="6662057" cy="2264229"/>
          </a:xfrm>
          <a:prstGeom prst="roundRect">
            <a:avLst>
              <a:gd name="adj" fmla="val 3817"/>
            </a:avLst>
          </a:prstGeom>
          <a:noFill/>
          <a:ln>
            <a:solidFill>
              <a:srgbClr val="F7A1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465508" y="1494844"/>
            <a:ext cx="2852383" cy="3029803"/>
            <a:chOff x="1465508" y="1494844"/>
            <a:chExt cx="2852383" cy="3029803"/>
          </a:xfrm>
        </p:grpSpPr>
        <p:sp>
          <p:nvSpPr>
            <p:cNvPr id="2" name="圆角矩形 1"/>
            <p:cNvSpPr/>
            <p:nvPr/>
          </p:nvSpPr>
          <p:spPr>
            <a:xfrm>
              <a:off x="1465508" y="1494844"/>
              <a:ext cx="2852383" cy="3029803"/>
            </a:xfrm>
            <a:prstGeom prst="roundRect">
              <a:avLst>
                <a:gd name="adj" fmla="val 5981"/>
              </a:avLst>
            </a:prstGeom>
            <a:solidFill>
              <a:srgbClr val="F7A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55999" y="1901750"/>
              <a:ext cx="2071401" cy="2215991"/>
            </a:xfrm>
            <a:prstGeom prst="rect">
              <a:avLst/>
            </a:prstGeom>
            <a:noFill/>
          </p:spPr>
          <p:txBody>
            <a:bodyPr wrap="none" rtlCol="0">
              <a:spAutoFit/>
            </a:bodyPr>
            <a:lstStyle/>
            <a:p>
              <a:pPr algn="ctr"/>
              <a:r>
                <a:rPr lang="en-US" altLang="zh-CN" sz="13800" dirty="0">
                  <a:solidFill>
                    <a:schemeClr val="tx2"/>
                  </a:solidFill>
                  <a:latin typeface="Impact" panose="020B0806030902050204" pitchFamily="34" charset="0"/>
                </a:rPr>
                <a:t>03</a:t>
              </a:r>
              <a:endParaRPr lang="zh-CN" altLang="en-US" sz="13800" dirty="0">
                <a:solidFill>
                  <a:schemeClr val="tx2"/>
                </a:solidFill>
                <a:latin typeface="Impact" panose="020B0806030902050204" pitchFamily="34" charset="0"/>
              </a:endParaRPr>
            </a:p>
          </p:txBody>
        </p:sp>
      </p:grpSp>
      <p:sp>
        <p:nvSpPr>
          <p:cNvPr id="28" name="文本框 27">
            <a:extLst>
              <a:ext uri="{FF2B5EF4-FFF2-40B4-BE49-F238E27FC236}">
                <a16:creationId xmlns:a16="http://schemas.microsoft.com/office/drawing/2014/main" id="{8AE3ECC2-C9F1-48EF-9F4E-1C902DE22B7B}"/>
              </a:ext>
            </a:extLst>
          </p:cNvPr>
          <p:cNvSpPr txBox="1"/>
          <p:nvPr/>
        </p:nvSpPr>
        <p:spPr>
          <a:xfrm>
            <a:off x="4484536" y="2502289"/>
            <a:ext cx="5798220" cy="923330"/>
          </a:xfrm>
          <a:prstGeom prst="rect">
            <a:avLst/>
          </a:prstGeom>
          <a:noFill/>
        </p:spPr>
        <p:txBody>
          <a:bodyPr wrap="square" rtlCol="0">
            <a:spAutoFit/>
          </a:bodyPr>
          <a:lstStyle/>
          <a:p>
            <a:r>
              <a:rPr lang="zh-CN" altLang="en-US" sz="5400" dirty="0">
                <a:latin typeface="思源黑体 CN Heavy" panose="020B0A00000000000000" pitchFamily="34" charset="-122"/>
                <a:ea typeface="思源黑体 CN Heavy" panose="020B0A00000000000000" pitchFamily="34" charset="-122"/>
                <a:sym typeface="Century Gothic" panose="020B0502020202020204" pitchFamily="34" charset="0"/>
              </a:rPr>
              <a:t>对现有系统的分析</a:t>
            </a:r>
          </a:p>
        </p:txBody>
      </p:sp>
      <p:sp>
        <p:nvSpPr>
          <p:cNvPr id="55" name="TextBox 65"/>
          <p:cNvSpPr txBox="1"/>
          <p:nvPr/>
        </p:nvSpPr>
        <p:spPr>
          <a:xfrm>
            <a:off x="4894297" y="4544813"/>
            <a:ext cx="1533164" cy="40011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系统流程图</a:t>
            </a:r>
          </a:p>
        </p:txBody>
      </p:sp>
      <p:sp>
        <p:nvSpPr>
          <p:cNvPr id="56" name="TextBox 66"/>
          <p:cNvSpPr txBox="1"/>
          <p:nvPr/>
        </p:nvSpPr>
        <p:spPr>
          <a:xfrm>
            <a:off x="6698141" y="4544813"/>
            <a:ext cx="1752548" cy="40011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数据流图</a:t>
            </a:r>
          </a:p>
        </p:txBody>
      </p:sp>
      <p:sp>
        <p:nvSpPr>
          <p:cNvPr id="57" name="Freeform 21"/>
          <p:cNvSpPr>
            <a:spLocks noEditPoints="1"/>
          </p:cNvSpPr>
          <p:nvPr/>
        </p:nvSpPr>
        <p:spPr bwMode="auto">
          <a:xfrm>
            <a:off x="4612213" y="461072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58" name="Freeform 22"/>
          <p:cNvSpPr>
            <a:spLocks noEditPoints="1"/>
          </p:cNvSpPr>
          <p:nvPr/>
        </p:nvSpPr>
        <p:spPr bwMode="auto">
          <a:xfrm>
            <a:off x="6401050" y="461072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8 h 234"/>
              <a:gd name="T20" fmla="*/ 135 w 234"/>
              <a:gd name="T21" fmla="*/ 98 h 234"/>
              <a:gd name="T22" fmla="*/ 135 w 234"/>
              <a:gd name="T23" fmla="*/ 35 h 234"/>
              <a:gd name="T24" fmla="*/ 99 w 234"/>
              <a:gd name="T25" fmla="*/ 35 h 234"/>
              <a:gd name="T26" fmla="*/ 99 w 234"/>
              <a:gd name="T27" fmla="*/ 98 h 234"/>
              <a:gd name="T28" fmla="*/ 35 w 234"/>
              <a:gd name="T29" fmla="*/ 98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15" name="TextBox 66">
            <a:extLst>
              <a:ext uri="{FF2B5EF4-FFF2-40B4-BE49-F238E27FC236}">
                <a16:creationId xmlns:a16="http://schemas.microsoft.com/office/drawing/2014/main" id="{4CC44113-D4A8-41CB-82F1-4DB78ADE527B}"/>
              </a:ext>
            </a:extLst>
          </p:cNvPr>
          <p:cNvSpPr txBox="1"/>
          <p:nvPr/>
        </p:nvSpPr>
        <p:spPr>
          <a:xfrm>
            <a:off x="8263368" y="4544813"/>
            <a:ext cx="1752548" cy="40011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影响分析</a:t>
            </a:r>
          </a:p>
        </p:txBody>
      </p:sp>
      <p:sp>
        <p:nvSpPr>
          <p:cNvPr id="16" name="Freeform 22">
            <a:extLst>
              <a:ext uri="{FF2B5EF4-FFF2-40B4-BE49-F238E27FC236}">
                <a16:creationId xmlns:a16="http://schemas.microsoft.com/office/drawing/2014/main" id="{CBF4C0EA-ED9B-476B-BCA6-D5CC35BC36BC}"/>
              </a:ext>
            </a:extLst>
          </p:cNvPr>
          <p:cNvSpPr>
            <a:spLocks noEditPoints="1"/>
          </p:cNvSpPr>
          <p:nvPr/>
        </p:nvSpPr>
        <p:spPr bwMode="auto">
          <a:xfrm>
            <a:off x="7966277" y="461072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8 h 234"/>
              <a:gd name="T20" fmla="*/ 135 w 234"/>
              <a:gd name="T21" fmla="*/ 98 h 234"/>
              <a:gd name="T22" fmla="*/ 135 w 234"/>
              <a:gd name="T23" fmla="*/ 35 h 234"/>
              <a:gd name="T24" fmla="*/ 99 w 234"/>
              <a:gd name="T25" fmla="*/ 35 h 234"/>
              <a:gd name="T26" fmla="*/ 99 w 234"/>
              <a:gd name="T27" fmla="*/ 98 h 234"/>
              <a:gd name="T28" fmla="*/ 35 w 234"/>
              <a:gd name="T29" fmla="*/ 98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Tree>
    <p:extLst>
      <p:ext uri="{BB962C8B-B14F-4D97-AF65-F5344CB8AC3E}">
        <p14:creationId xmlns:p14="http://schemas.microsoft.com/office/powerpoint/2010/main" val="2157487416"/>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childTnLst>
                          </p:cTn>
                        </p:par>
                        <p:par>
                          <p:cTn id="16" fill="hold">
                            <p:stCondLst>
                              <p:cond delay="1500"/>
                            </p:stCondLst>
                            <p:childTnLst>
                              <p:par>
                                <p:cTn id="17" presetID="2" presetClass="entr" presetSubtype="12"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0-#ppt_w/2"/>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10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0-#ppt_w/2"/>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childTnLst>
                          </p:cTn>
                        </p:par>
                        <p:par>
                          <p:cTn id="25" fill="hold">
                            <p:stCondLst>
                              <p:cond delay="2100"/>
                            </p:stCondLst>
                            <p:childTnLst>
                              <p:par>
                                <p:cTn id="26" presetID="22" presetClass="entr" presetSubtype="8" fill="hold" grpId="0"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500"/>
                                        <p:tgtEl>
                                          <p:spTgt spid="56"/>
                                        </p:tgtEl>
                                      </p:cBhvr>
                                    </p:animEffect>
                                  </p:childTnLst>
                                </p:cTn>
                              </p:par>
                              <p:par>
                                <p:cTn id="32" presetID="2" presetClass="entr" presetSubtype="12" fill="hold" grpId="0" nodeType="withEffect">
                                  <p:stCondLst>
                                    <p:cond delay="10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0-#ppt_w/2"/>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8" grpId="0"/>
      <p:bldP spid="55" grpId="0"/>
      <p:bldP spid="56" grpId="0"/>
      <p:bldP spid="57" grpId="0" animBg="1"/>
      <p:bldP spid="58" grpId="0" animBg="1"/>
      <p:bldP spid="15" grpId="0"/>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5610C57-4B4B-4377-8428-9AC45C8E7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722" y="973980"/>
            <a:ext cx="10083317" cy="5984794"/>
          </a:xfrm>
          <a:prstGeom prst="rect">
            <a:avLst/>
          </a:prstGeom>
        </p:spPr>
      </p:pic>
      <p:sp>
        <p:nvSpPr>
          <p:cNvPr id="4" name="TextBox 42">
            <a:extLst>
              <a:ext uri="{FF2B5EF4-FFF2-40B4-BE49-F238E27FC236}">
                <a16:creationId xmlns:a16="http://schemas.microsoft.com/office/drawing/2014/main" id="{957AAFD8-A5B9-4115-B768-A1165E2DDDAF}"/>
              </a:ext>
            </a:extLst>
          </p:cNvPr>
          <p:cNvSpPr txBox="1"/>
          <p:nvPr/>
        </p:nvSpPr>
        <p:spPr>
          <a:xfrm>
            <a:off x="3758426" y="327649"/>
            <a:ext cx="4679911" cy="646331"/>
          </a:xfrm>
          <a:prstGeom prst="rect">
            <a:avLst/>
          </a:prstGeom>
          <a:noFill/>
        </p:spPr>
        <p:txBody>
          <a:bodyPr wrap="square" rtlCol="0">
            <a:spAutoFit/>
          </a:bodyPr>
          <a:lstStyle>
            <a:defPPr>
              <a:defRPr lang="zh-CN"/>
            </a:defPPr>
            <a:lvl1pPr>
              <a:defRPr sz="2800" b="1">
                <a:latin typeface="微软雅黑"/>
                <a:ea typeface="微软雅黑"/>
              </a:defRPr>
            </a:lvl1pPr>
          </a:lstStyle>
          <a:p>
            <a:pPr algn="ctr"/>
            <a:r>
              <a:rPr lang="zh-CN" altLang="en-US" sz="36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系统流程图</a:t>
            </a:r>
          </a:p>
        </p:txBody>
      </p:sp>
    </p:spTree>
    <p:extLst>
      <p:ext uri="{BB962C8B-B14F-4D97-AF65-F5344CB8AC3E}">
        <p14:creationId xmlns:p14="http://schemas.microsoft.com/office/powerpoint/2010/main" val="2658158925"/>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6A24879-64B7-4556-9738-434B5C5FF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73" y="1169368"/>
            <a:ext cx="10988393" cy="5688632"/>
          </a:xfrm>
          <a:prstGeom prst="rect">
            <a:avLst/>
          </a:prstGeom>
        </p:spPr>
      </p:pic>
      <p:sp>
        <p:nvSpPr>
          <p:cNvPr id="4" name="TextBox 42">
            <a:extLst>
              <a:ext uri="{FF2B5EF4-FFF2-40B4-BE49-F238E27FC236}">
                <a16:creationId xmlns:a16="http://schemas.microsoft.com/office/drawing/2014/main" id="{05E39A3C-37F3-4B4B-9843-CD32CB4559C5}"/>
              </a:ext>
            </a:extLst>
          </p:cNvPr>
          <p:cNvSpPr txBox="1"/>
          <p:nvPr/>
        </p:nvSpPr>
        <p:spPr>
          <a:xfrm>
            <a:off x="3758426" y="327649"/>
            <a:ext cx="4679911" cy="646331"/>
          </a:xfrm>
          <a:prstGeom prst="rect">
            <a:avLst/>
          </a:prstGeom>
          <a:noFill/>
        </p:spPr>
        <p:txBody>
          <a:bodyPr wrap="square" rtlCol="0">
            <a:spAutoFit/>
          </a:bodyPr>
          <a:lstStyle>
            <a:defPPr>
              <a:defRPr lang="zh-CN"/>
            </a:defPPr>
            <a:lvl1pPr>
              <a:defRPr sz="2800" b="1">
                <a:latin typeface="微软雅黑"/>
                <a:ea typeface="微软雅黑"/>
              </a:defRPr>
            </a:lvl1pPr>
          </a:lstStyle>
          <a:p>
            <a:pPr algn="ctr"/>
            <a:r>
              <a:rPr lang="zh-CN" altLang="en-US" sz="36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数据流图</a:t>
            </a:r>
          </a:p>
        </p:txBody>
      </p:sp>
    </p:spTree>
    <p:extLst>
      <p:ext uri="{BB962C8B-B14F-4D97-AF65-F5344CB8AC3E}">
        <p14:creationId xmlns:p14="http://schemas.microsoft.com/office/powerpoint/2010/main" val="817807086"/>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5"/>
          <p:cNvSpPr>
            <a:spLocks/>
          </p:cNvSpPr>
          <p:nvPr/>
        </p:nvSpPr>
        <p:spPr bwMode="auto">
          <a:xfrm>
            <a:off x="6098381" y="4066283"/>
            <a:ext cx="1704975" cy="1663700"/>
          </a:xfrm>
          <a:custGeom>
            <a:avLst/>
            <a:gdLst>
              <a:gd name="T0" fmla="*/ 24 w 1727"/>
              <a:gd name="T1" fmla="*/ 0 h 1685"/>
              <a:gd name="T2" fmla="*/ 954 w 1727"/>
              <a:gd name="T3" fmla="*/ 0 h 1685"/>
              <a:gd name="T4" fmla="*/ 1714 w 1727"/>
              <a:gd name="T5" fmla="*/ 761 h 1685"/>
              <a:gd name="T6" fmla="*/ 1714 w 1727"/>
              <a:gd name="T7" fmla="*/ 1685 h 1685"/>
              <a:gd name="T8" fmla="*/ 785 w 1727"/>
              <a:gd name="T9" fmla="*/ 1685 h 1685"/>
              <a:gd name="T10" fmla="*/ 13 w 1727"/>
              <a:gd name="T11" fmla="*/ 772 h 1685"/>
              <a:gd name="T12" fmla="*/ 24 w 1727"/>
              <a:gd name="T13" fmla="*/ 0 h 1685"/>
            </a:gdLst>
            <a:ahLst/>
            <a:cxnLst>
              <a:cxn ang="0">
                <a:pos x="T0" y="T1"/>
              </a:cxn>
              <a:cxn ang="0">
                <a:pos x="T2" y="T3"/>
              </a:cxn>
              <a:cxn ang="0">
                <a:pos x="T4" y="T5"/>
              </a:cxn>
              <a:cxn ang="0">
                <a:pos x="T6" y="T7"/>
              </a:cxn>
              <a:cxn ang="0">
                <a:pos x="T8" y="T9"/>
              </a:cxn>
              <a:cxn ang="0">
                <a:pos x="T10" y="T11"/>
              </a:cxn>
              <a:cxn ang="0">
                <a:pos x="T12" y="T13"/>
              </a:cxn>
            </a:cxnLst>
            <a:rect l="0" t="0" r="r" b="b"/>
            <a:pathLst>
              <a:path w="1727" h="1685">
                <a:moveTo>
                  <a:pt x="24" y="0"/>
                </a:moveTo>
                <a:cubicBezTo>
                  <a:pt x="334" y="0"/>
                  <a:pt x="644" y="0"/>
                  <a:pt x="954" y="0"/>
                </a:cubicBezTo>
                <a:cubicBezTo>
                  <a:pt x="1403" y="24"/>
                  <a:pt x="1727" y="492"/>
                  <a:pt x="1714" y="761"/>
                </a:cubicBezTo>
                <a:cubicBezTo>
                  <a:pt x="1714" y="1069"/>
                  <a:pt x="1714" y="1377"/>
                  <a:pt x="1714" y="1685"/>
                </a:cubicBezTo>
                <a:cubicBezTo>
                  <a:pt x="1405" y="1685"/>
                  <a:pt x="1095" y="1685"/>
                  <a:pt x="785" y="1685"/>
                </a:cubicBezTo>
                <a:cubicBezTo>
                  <a:pt x="315" y="1681"/>
                  <a:pt x="0" y="1230"/>
                  <a:pt x="13" y="772"/>
                </a:cubicBezTo>
                <a:cubicBezTo>
                  <a:pt x="17" y="514"/>
                  <a:pt x="20" y="257"/>
                  <a:pt x="24" y="0"/>
                </a:cubicBezTo>
                <a:close/>
              </a:path>
            </a:pathLst>
          </a:custGeom>
          <a:solidFill>
            <a:srgbClr val="F7A115"/>
          </a:solidFill>
          <a:ln w="38100" cap="flat">
            <a:solidFill>
              <a:schemeClr val="accent2"/>
            </a:solidFill>
            <a:prstDash val="solid"/>
            <a:miter lim="800000"/>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0" name="Freeform 6"/>
          <p:cNvSpPr>
            <a:spLocks/>
          </p:cNvSpPr>
          <p:nvPr/>
        </p:nvSpPr>
        <p:spPr bwMode="auto">
          <a:xfrm>
            <a:off x="6098381" y="2293045"/>
            <a:ext cx="1704975" cy="1663700"/>
          </a:xfrm>
          <a:custGeom>
            <a:avLst/>
            <a:gdLst>
              <a:gd name="T0" fmla="*/ 24 w 1727"/>
              <a:gd name="T1" fmla="*/ 1685 h 1685"/>
              <a:gd name="T2" fmla="*/ 954 w 1727"/>
              <a:gd name="T3" fmla="*/ 1685 h 1685"/>
              <a:gd name="T4" fmla="*/ 1714 w 1727"/>
              <a:gd name="T5" fmla="*/ 924 h 1685"/>
              <a:gd name="T6" fmla="*/ 1714 w 1727"/>
              <a:gd name="T7" fmla="*/ 0 h 1685"/>
              <a:gd name="T8" fmla="*/ 785 w 1727"/>
              <a:gd name="T9" fmla="*/ 0 h 1685"/>
              <a:gd name="T10" fmla="*/ 13 w 1727"/>
              <a:gd name="T11" fmla="*/ 914 h 1685"/>
              <a:gd name="T12" fmla="*/ 24 w 1727"/>
              <a:gd name="T13" fmla="*/ 1685 h 1685"/>
            </a:gdLst>
            <a:ahLst/>
            <a:cxnLst>
              <a:cxn ang="0">
                <a:pos x="T0" y="T1"/>
              </a:cxn>
              <a:cxn ang="0">
                <a:pos x="T2" y="T3"/>
              </a:cxn>
              <a:cxn ang="0">
                <a:pos x="T4" y="T5"/>
              </a:cxn>
              <a:cxn ang="0">
                <a:pos x="T6" y="T7"/>
              </a:cxn>
              <a:cxn ang="0">
                <a:pos x="T8" y="T9"/>
              </a:cxn>
              <a:cxn ang="0">
                <a:pos x="T10" y="T11"/>
              </a:cxn>
              <a:cxn ang="0">
                <a:pos x="T12" y="T13"/>
              </a:cxn>
            </a:cxnLst>
            <a:rect l="0" t="0" r="r" b="b"/>
            <a:pathLst>
              <a:path w="1727" h="1685">
                <a:moveTo>
                  <a:pt x="24" y="1685"/>
                </a:moveTo>
                <a:cubicBezTo>
                  <a:pt x="334" y="1685"/>
                  <a:pt x="644" y="1685"/>
                  <a:pt x="954" y="1685"/>
                </a:cubicBezTo>
                <a:cubicBezTo>
                  <a:pt x="1403" y="1661"/>
                  <a:pt x="1727" y="1194"/>
                  <a:pt x="1714" y="924"/>
                </a:cubicBezTo>
                <a:cubicBezTo>
                  <a:pt x="1714" y="616"/>
                  <a:pt x="1714" y="308"/>
                  <a:pt x="1714" y="0"/>
                </a:cubicBezTo>
                <a:cubicBezTo>
                  <a:pt x="1405" y="0"/>
                  <a:pt x="1095" y="0"/>
                  <a:pt x="785" y="0"/>
                </a:cubicBezTo>
                <a:cubicBezTo>
                  <a:pt x="315" y="4"/>
                  <a:pt x="0" y="455"/>
                  <a:pt x="13" y="914"/>
                </a:cubicBezTo>
                <a:cubicBezTo>
                  <a:pt x="17" y="1171"/>
                  <a:pt x="20" y="1428"/>
                  <a:pt x="24" y="1685"/>
                </a:cubicBezTo>
                <a:close/>
              </a:path>
            </a:pathLst>
          </a:custGeom>
          <a:solidFill>
            <a:srgbClr val="F7A115"/>
          </a:solidFill>
          <a:ln w="38100" cap="flat">
            <a:solidFill>
              <a:schemeClr val="accent2"/>
            </a:solidFill>
            <a:prstDash val="solid"/>
            <a:miter lim="800000"/>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1" name="Freeform 7"/>
          <p:cNvSpPr>
            <a:spLocks/>
          </p:cNvSpPr>
          <p:nvPr/>
        </p:nvSpPr>
        <p:spPr bwMode="auto">
          <a:xfrm>
            <a:off x="4344193" y="4066283"/>
            <a:ext cx="1704975" cy="1663700"/>
          </a:xfrm>
          <a:custGeom>
            <a:avLst/>
            <a:gdLst>
              <a:gd name="T0" fmla="*/ 1704 w 1727"/>
              <a:gd name="T1" fmla="*/ 0 h 1685"/>
              <a:gd name="T2" fmla="*/ 774 w 1727"/>
              <a:gd name="T3" fmla="*/ 0 h 1685"/>
              <a:gd name="T4" fmla="*/ 13 w 1727"/>
              <a:gd name="T5" fmla="*/ 761 h 1685"/>
              <a:gd name="T6" fmla="*/ 13 w 1727"/>
              <a:gd name="T7" fmla="*/ 1685 h 1685"/>
              <a:gd name="T8" fmla="*/ 943 w 1727"/>
              <a:gd name="T9" fmla="*/ 1685 h 1685"/>
              <a:gd name="T10" fmla="*/ 1714 w 1727"/>
              <a:gd name="T11" fmla="*/ 772 h 1685"/>
              <a:gd name="T12" fmla="*/ 1704 w 1727"/>
              <a:gd name="T13" fmla="*/ 0 h 1685"/>
            </a:gdLst>
            <a:ahLst/>
            <a:cxnLst>
              <a:cxn ang="0">
                <a:pos x="T0" y="T1"/>
              </a:cxn>
              <a:cxn ang="0">
                <a:pos x="T2" y="T3"/>
              </a:cxn>
              <a:cxn ang="0">
                <a:pos x="T4" y="T5"/>
              </a:cxn>
              <a:cxn ang="0">
                <a:pos x="T6" y="T7"/>
              </a:cxn>
              <a:cxn ang="0">
                <a:pos x="T8" y="T9"/>
              </a:cxn>
              <a:cxn ang="0">
                <a:pos x="T10" y="T11"/>
              </a:cxn>
              <a:cxn ang="0">
                <a:pos x="T12" y="T13"/>
              </a:cxn>
            </a:cxnLst>
            <a:rect l="0" t="0" r="r" b="b"/>
            <a:pathLst>
              <a:path w="1727" h="1685">
                <a:moveTo>
                  <a:pt x="1704" y="0"/>
                </a:moveTo>
                <a:cubicBezTo>
                  <a:pt x="1394" y="0"/>
                  <a:pt x="1084" y="0"/>
                  <a:pt x="774" y="0"/>
                </a:cubicBezTo>
                <a:cubicBezTo>
                  <a:pt x="325" y="24"/>
                  <a:pt x="0" y="492"/>
                  <a:pt x="13" y="761"/>
                </a:cubicBezTo>
                <a:cubicBezTo>
                  <a:pt x="13" y="1069"/>
                  <a:pt x="13" y="1377"/>
                  <a:pt x="13" y="1685"/>
                </a:cubicBezTo>
                <a:cubicBezTo>
                  <a:pt x="323" y="1685"/>
                  <a:pt x="633" y="1685"/>
                  <a:pt x="943" y="1685"/>
                </a:cubicBezTo>
                <a:cubicBezTo>
                  <a:pt x="1413" y="1681"/>
                  <a:pt x="1727" y="1230"/>
                  <a:pt x="1714" y="772"/>
                </a:cubicBezTo>
                <a:cubicBezTo>
                  <a:pt x="1711" y="514"/>
                  <a:pt x="1707" y="257"/>
                  <a:pt x="1704" y="0"/>
                </a:cubicBezTo>
                <a:close/>
              </a:path>
            </a:pathLst>
          </a:custGeom>
          <a:solidFill>
            <a:srgbClr val="F7A115"/>
          </a:solidFill>
          <a:ln w="38100" cap="flat">
            <a:solidFill>
              <a:schemeClr val="accent2"/>
            </a:solidFill>
            <a:prstDash val="solid"/>
            <a:miter lim="800000"/>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2" name="Freeform 8"/>
          <p:cNvSpPr>
            <a:spLocks/>
          </p:cNvSpPr>
          <p:nvPr/>
        </p:nvSpPr>
        <p:spPr bwMode="auto">
          <a:xfrm>
            <a:off x="4344193" y="2293045"/>
            <a:ext cx="1704975" cy="1663700"/>
          </a:xfrm>
          <a:custGeom>
            <a:avLst/>
            <a:gdLst>
              <a:gd name="T0" fmla="*/ 1704 w 1727"/>
              <a:gd name="T1" fmla="*/ 1685 h 1685"/>
              <a:gd name="T2" fmla="*/ 774 w 1727"/>
              <a:gd name="T3" fmla="*/ 1685 h 1685"/>
              <a:gd name="T4" fmla="*/ 13 w 1727"/>
              <a:gd name="T5" fmla="*/ 924 h 1685"/>
              <a:gd name="T6" fmla="*/ 13 w 1727"/>
              <a:gd name="T7" fmla="*/ 0 h 1685"/>
              <a:gd name="T8" fmla="*/ 943 w 1727"/>
              <a:gd name="T9" fmla="*/ 0 h 1685"/>
              <a:gd name="T10" fmla="*/ 1714 w 1727"/>
              <a:gd name="T11" fmla="*/ 914 h 1685"/>
              <a:gd name="T12" fmla="*/ 1704 w 1727"/>
              <a:gd name="T13" fmla="*/ 1685 h 1685"/>
            </a:gdLst>
            <a:ahLst/>
            <a:cxnLst>
              <a:cxn ang="0">
                <a:pos x="T0" y="T1"/>
              </a:cxn>
              <a:cxn ang="0">
                <a:pos x="T2" y="T3"/>
              </a:cxn>
              <a:cxn ang="0">
                <a:pos x="T4" y="T5"/>
              </a:cxn>
              <a:cxn ang="0">
                <a:pos x="T6" y="T7"/>
              </a:cxn>
              <a:cxn ang="0">
                <a:pos x="T8" y="T9"/>
              </a:cxn>
              <a:cxn ang="0">
                <a:pos x="T10" y="T11"/>
              </a:cxn>
              <a:cxn ang="0">
                <a:pos x="T12" y="T13"/>
              </a:cxn>
            </a:cxnLst>
            <a:rect l="0" t="0" r="r" b="b"/>
            <a:pathLst>
              <a:path w="1727" h="1685">
                <a:moveTo>
                  <a:pt x="1704" y="1685"/>
                </a:moveTo>
                <a:cubicBezTo>
                  <a:pt x="1394" y="1685"/>
                  <a:pt x="1084" y="1685"/>
                  <a:pt x="774" y="1685"/>
                </a:cubicBezTo>
                <a:cubicBezTo>
                  <a:pt x="325" y="1661"/>
                  <a:pt x="0" y="1194"/>
                  <a:pt x="13" y="924"/>
                </a:cubicBezTo>
                <a:cubicBezTo>
                  <a:pt x="13" y="616"/>
                  <a:pt x="13" y="308"/>
                  <a:pt x="13" y="0"/>
                </a:cubicBezTo>
                <a:cubicBezTo>
                  <a:pt x="323" y="0"/>
                  <a:pt x="633" y="0"/>
                  <a:pt x="943" y="0"/>
                </a:cubicBezTo>
                <a:cubicBezTo>
                  <a:pt x="1413" y="4"/>
                  <a:pt x="1727" y="455"/>
                  <a:pt x="1714" y="914"/>
                </a:cubicBezTo>
                <a:cubicBezTo>
                  <a:pt x="1711" y="1171"/>
                  <a:pt x="1707" y="1428"/>
                  <a:pt x="1704" y="1685"/>
                </a:cubicBezTo>
                <a:close/>
              </a:path>
            </a:pathLst>
          </a:custGeom>
          <a:solidFill>
            <a:srgbClr val="F7A115"/>
          </a:solidFill>
          <a:ln w="38100" cap="flat">
            <a:solidFill>
              <a:schemeClr val="accent2"/>
            </a:solidFill>
            <a:prstDash val="solid"/>
            <a:miter lim="800000"/>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3" name="Oval 10"/>
          <p:cNvSpPr>
            <a:spLocks noChangeArrowheads="1"/>
          </p:cNvSpPr>
          <p:nvPr/>
        </p:nvSpPr>
        <p:spPr bwMode="auto">
          <a:xfrm>
            <a:off x="4832728" y="2709840"/>
            <a:ext cx="775540" cy="77554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solidFill>
                <a:schemeClr val="accent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4" name="TextBox 8"/>
          <p:cNvSpPr txBox="1"/>
          <p:nvPr/>
        </p:nvSpPr>
        <p:spPr>
          <a:xfrm>
            <a:off x="4899591" y="2743667"/>
            <a:ext cx="641814" cy="707886"/>
          </a:xfrm>
          <a:prstGeom prst="rect">
            <a:avLst/>
          </a:prstGeom>
          <a:noFill/>
        </p:spPr>
        <p:txBody>
          <a:bodyPr wrap="square" rtlCol="0">
            <a:spAutoFit/>
          </a:bodyPr>
          <a:lstStyle/>
          <a:p>
            <a:pPr algn="ctr"/>
            <a:r>
              <a:rPr lang="en-US" altLang="zh-CN" sz="4000" dirty="0">
                <a:solidFill>
                  <a:srgbClr val="F7A115"/>
                </a:solidFill>
                <a:latin typeface="Century Gothic" panose="020B0502020202020204" pitchFamily="34" charset="0"/>
                <a:ea typeface="思源黑体 CN Medium" panose="020B0600000000000000" pitchFamily="34" charset="-122"/>
                <a:sym typeface="Century Gothic" panose="020B0502020202020204" pitchFamily="34" charset="0"/>
              </a:rPr>
              <a:t>1</a:t>
            </a:r>
            <a:endParaRPr lang="zh-CN" altLang="en-US" sz="4000" dirty="0">
              <a:solidFill>
                <a:srgbClr val="F7A115"/>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5" name="TextBox 9"/>
          <p:cNvSpPr txBox="1"/>
          <p:nvPr/>
        </p:nvSpPr>
        <p:spPr>
          <a:xfrm>
            <a:off x="7852569" y="1999637"/>
            <a:ext cx="2865486" cy="461665"/>
          </a:xfrm>
          <a:prstGeom prst="rect">
            <a:avLst/>
          </a:prstGeom>
          <a:noFill/>
        </p:spPr>
        <p:txBody>
          <a:bodyPr wrap="square" rtlCol="0">
            <a:spAutoFit/>
          </a:bodyPr>
          <a:lstStyle/>
          <a:p>
            <a:r>
              <a:rPr lang="zh-CN" altLang="en-US" sz="2400" b="1"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对程序的影响</a:t>
            </a:r>
            <a:endParaRPr lang="zh-CN" altLang="en-US" sz="24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6" name="TextBox 10"/>
          <p:cNvSpPr txBox="1"/>
          <p:nvPr/>
        </p:nvSpPr>
        <p:spPr>
          <a:xfrm>
            <a:off x="7902817" y="2424316"/>
            <a:ext cx="3165162" cy="553998"/>
          </a:xfrm>
          <a:prstGeom prst="rect">
            <a:avLst/>
          </a:prstGeom>
          <a:noFill/>
        </p:spPr>
        <p:txBody>
          <a:bodyPr wrap="square" rtlCol="0">
            <a:spAutoFit/>
          </a:bodyPr>
          <a:lstStyle>
            <a:defPPr>
              <a:defRPr lang="zh-CN"/>
            </a:defPPr>
            <a:lvl1pPr>
              <a:defRPr>
                <a:latin typeface="+mn-ea"/>
                <a:ea typeface="+mn-ea"/>
              </a:defRPr>
            </a:lvl1pPr>
          </a:lstStyle>
          <a:p>
            <a:r>
              <a:rPr lang="zh-CN" altLang="en-US" sz="15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需要在微信小程序后台授权通过，并有权运行维护</a:t>
            </a:r>
          </a:p>
        </p:txBody>
      </p:sp>
      <p:sp>
        <p:nvSpPr>
          <p:cNvPr id="37" name="TextBox 11"/>
          <p:cNvSpPr txBox="1"/>
          <p:nvPr/>
        </p:nvSpPr>
        <p:spPr>
          <a:xfrm>
            <a:off x="1189021" y="1987217"/>
            <a:ext cx="2906513" cy="461665"/>
          </a:xfrm>
          <a:prstGeom prst="rect">
            <a:avLst/>
          </a:prstGeom>
          <a:noFill/>
        </p:spPr>
        <p:txBody>
          <a:bodyPr wrap="square" rtlCol="0">
            <a:spAutoFit/>
          </a:bodyPr>
          <a:lstStyle/>
          <a:p>
            <a:pPr algn="r"/>
            <a:r>
              <a:rPr lang="zh-CN" altLang="en-US" sz="2400" b="1"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对设备的影响</a:t>
            </a:r>
            <a:endParaRPr lang="zh-CN" altLang="en-US" sz="24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8" name="TextBox 12"/>
          <p:cNvSpPr txBox="1"/>
          <p:nvPr/>
        </p:nvSpPr>
        <p:spPr>
          <a:xfrm>
            <a:off x="1513086" y="2424316"/>
            <a:ext cx="2745903" cy="553998"/>
          </a:xfrm>
          <a:prstGeom prst="rect">
            <a:avLst/>
          </a:prstGeom>
          <a:noFill/>
        </p:spPr>
        <p:txBody>
          <a:bodyPr wrap="square" rtlCol="0">
            <a:spAutoFit/>
          </a:bodyPr>
          <a:lstStyle>
            <a:defPPr>
              <a:defRPr lang="zh-CN"/>
            </a:defPPr>
            <a:lvl1pPr>
              <a:defRPr>
                <a:latin typeface="+mn-ea"/>
                <a:ea typeface="+mn-ea"/>
              </a:defRPr>
            </a:lvl1pPr>
          </a:lstStyle>
          <a:p>
            <a:pPr algn="r"/>
            <a:r>
              <a:rPr lang="zh-CN" altLang="en-US" sz="15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一台能正常运行且能下载各种工具的电脑</a:t>
            </a:r>
          </a:p>
        </p:txBody>
      </p:sp>
      <p:sp>
        <p:nvSpPr>
          <p:cNvPr id="39" name="TextBox 13"/>
          <p:cNvSpPr txBox="1"/>
          <p:nvPr/>
        </p:nvSpPr>
        <p:spPr>
          <a:xfrm>
            <a:off x="7902817" y="4976130"/>
            <a:ext cx="3657574" cy="1015663"/>
          </a:xfrm>
          <a:prstGeom prst="rect">
            <a:avLst/>
          </a:prstGeom>
          <a:noFill/>
        </p:spPr>
        <p:txBody>
          <a:bodyPr wrap="square" rtlCol="0">
            <a:spAutoFit/>
          </a:bodyPr>
          <a:lstStyle>
            <a:defPPr>
              <a:defRPr lang="zh-CN"/>
            </a:defPPr>
            <a:lvl1pPr>
              <a:defRPr>
                <a:latin typeface="+mn-ea"/>
                <a:ea typeface="+mn-ea"/>
              </a:defRPr>
            </a:lvl1pPr>
          </a:lstStyle>
          <a:p>
            <a:r>
              <a:rPr lang="zh-CN" altLang="en-US" sz="15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能够建立好所有用户信息数据库，并能进行更新以及排名。</a:t>
            </a:r>
          </a:p>
          <a:p>
            <a:r>
              <a:rPr lang="zh-CN" altLang="en-US" sz="15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要求进行微信身份验证才能够操作管理小程序</a:t>
            </a:r>
          </a:p>
        </p:txBody>
      </p:sp>
      <p:sp>
        <p:nvSpPr>
          <p:cNvPr id="40" name="TextBox 14"/>
          <p:cNvSpPr txBox="1"/>
          <p:nvPr/>
        </p:nvSpPr>
        <p:spPr>
          <a:xfrm>
            <a:off x="828468" y="4976130"/>
            <a:ext cx="3430522" cy="1015663"/>
          </a:xfrm>
          <a:prstGeom prst="rect">
            <a:avLst/>
          </a:prstGeom>
          <a:noFill/>
        </p:spPr>
        <p:txBody>
          <a:bodyPr wrap="square" rtlCol="0">
            <a:spAutoFit/>
          </a:bodyPr>
          <a:lstStyle>
            <a:defPPr>
              <a:defRPr lang="zh-CN"/>
            </a:defPPr>
            <a:lvl1pPr>
              <a:defRPr>
                <a:latin typeface="+mn-ea"/>
                <a:ea typeface="+mn-ea"/>
              </a:defRPr>
            </a:lvl1pPr>
          </a:lstStyle>
          <a:p>
            <a:r>
              <a:rPr lang="zh-CN" altLang="en-US" sz="15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要求用户必须存入格式正确的数据。</a:t>
            </a:r>
          </a:p>
          <a:p>
            <a:r>
              <a:rPr lang="zh-CN" altLang="en-US" sz="15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要求不间断运行一直保持与微信小程序的连接。</a:t>
            </a:r>
          </a:p>
          <a:p>
            <a:r>
              <a:rPr lang="zh-CN" altLang="en-US" sz="15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小程序定期发送指令使数据库进行备份。</a:t>
            </a:r>
          </a:p>
        </p:txBody>
      </p:sp>
      <p:sp>
        <p:nvSpPr>
          <p:cNvPr id="41" name="Oval 10"/>
          <p:cNvSpPr>
            <a:spLocks noChangeArrowheads="1"/>
          </p:cNvSpPr>
          <p:nvPr/>
        </p:nvSpPr>
        <p:spPr bwMode="auto">
          <a:xfrm>
            <a:off x="6535404" y="2709840"/>
            <a:ext cx="775540" cy="77554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solidFill>
                <a:schemeClr val="accent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43" name="TextBox 16"/>
          <p:cNvSpPr txBox="1"/>
          <p:nvPr/>
        </p:nvSpPr>
        <p:spPr>
          <a:xfrm>
            <a:off x="6602267" y="2743667"/>
            <a:ext cx="641814" cy="707886"/>
          </a:xfrm>
          <a:prstGeom prst="rect">
            <a:avLst/>
          </a:prstGeom>
          <a:noFill/>
        </p:spPr>
        <p:txBody>
          <a:bodyPr wrap="square" rtlCol="0">
            <a:spAutoFit/>
          </a:bodyPr>
          <a:lstStyle/>
          <a:p>
            <a:pPr algn="ctr"/>
            <a:r>
              <a:rPr lang="en-US" altLang="zh-CN" sz="4000" dirty="0">
                <a:solidFill>
                  <a:srgbClr val="F7A115"/>
                </a:solidFill>
                <a:latin typeface="Century Gothic" panose="020B0502020202020204" pitchFamily="34" charset="0"/>
                <a:ea typeface="思源黑体 CN Medium" panose="020B0600000000000000" pitchFamily="34" charset="-122"/>
                <a:sym typeface="Century Gothic" panose="020B0502020202020204" pitchFamily="34" charset="0"/>
              </a:rPr>
              <a:t>2</a:t>
            </a:r>
            <a:endParaRPr lang="zh-CN" altLang="en-US" sz="4000" dirty="0">
              <a:solidFill>
                <a:srgbClr val="F7A115"/>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44" name="Oval 10"/>
          <p:cNvSpPr>
            <a:spLocks noChangeArrowheads="1"/>
          </p:cNvSpPr>
          <p:nvPr/>
        </p:nvSpPr>
        <p:spPr bwMode="auto">
          <a:xfrm>
            <a:off x="4832728" y="4475578"/>
            <a:ext cx="775540" cy="77554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solidFill>
                <a:schemeClr val="accent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48" name="TextBox 18"/>
          <p:cNvSpPr txBox="1"/>
          <p:nvPr/>
        </p:nvSpPr>
        <p:spPr>
          <a:xfrm>
            <a:off x="4899591" y="4509405"/>
            <a:ext cx="641814" cy="707886"/>
          </a:xfrm>
          <a:prstGeom prst="rect">
            <a:avLst/>
          </a:prstGeom>
          <a:noFill/>
        </p:spPr>
        <p:txBody>
          <a:bodyPr wrap="square" rtlCol="0">
            <a:spAutoFit/>
          </a:bodyPr>
          <a:lstStyle/>
          <a:p>
            <a:pPr algn="ctr"/>
            <a:r>
              <a:rPr lang="en-US" altLang="zh-CN" sz="4000" dirty="0">
                <a:solidFill>
                  <a:srgbClr val="F7A115"/>
                </a:solidFill>
                <a:latin typeface="Century Gothic" panose="020B0502020202020204" pitchFamily="34" charset="0"/>
                <a:ea typeface="思源黑体 CN Medium" panose="020B0600000000000000" pitchFamily="34" charset="-122"/>
                <a:sym typeface="Century Gothic" panose="020B0502020202020204" pitchFamily="34" charset="0"/>
              </a:rPr>
              <a:t>3</a:t>
            </a:r>
            <a:endParaRPr lang="zh-CN" altLang="en-US" sz="4000" dirty="0">
              <a:solidFill>
                <a:srgbClr val="F7A115"/>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49" name="Oval 10"/>
          <p:cNvSpPr>
            <a:spLocks noChangeArrowheads="1"/>
          </p:cNvSpPr>
          <p:nvPr/>
        </p:nvSpPr>
        <p:spPr bwMode="auto">
          <a:xfrm>
            <a:off x="6535404" y="4475578"/>
            <a:ext cx="775540" cy="77554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solidFill>
                <a:schemeClr val="accent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50" name="TextBox 20"/>
          <p:cNvSpPr txBox="1"/>
          <p:nvPr/>
        </p:nvSpPr>
        <p:spPr>
          <a:xfrm>
            <a:off x="6602267" y="4509405"/>
            <a:ext cx="641814" cy="707886"/>
          </a:xfrm>
          <a:prstGeom prst="rect">
            <a:avLst/>
          </a:prstGeom>
          <a:noFill/>
        </p:spPr>
        <p:txBody>
          <a:bodyPr wrap="square" rtlCol="0">
            <a:spAutoFit/>
          </a:bodyPr>
          <a:lstStyle/>
          <a:p>
            <a:pPr algn="ctr"/>
            <a:r>
              <a:rPr lang="en-US" altLang="zh-CN" sz="4000" dirty="0">
                <a:solidFill>
                  <a:srgbClr val="F7A115"/>
                </a:solidFill>
                <a:latin typeface="Century Gothic" panose="020B0502020202020204" pitchFamily="34" charset="0"/>
                <a:ea typeface="思源黑体 CN Medium" panose="020B0600000000000000" pitchFamily="34" charset="-122"/>
                <a:sym typeface="Century Gothic" panose="020B0502020202020204" pitchFamily="34" charset="0"/>
              </a:rPr>
              <a:t>4</a:t>
            </a:r>
            <a:endParaRPr lang="zh-CN" altLang="en-US" sz="4000" dirty="0">
              <a:solidFill>
                <a:srgbClr val="F7A115"/>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51" name="TextBox 21"/>
          <p:cNvSpPr txBox="1"/>
          <p:nvPr/>
        </p:nvSpPr>
        <p:spPr>
          <a:xfrm>
            <a:off x="7902817" y="4572761"/>
            <a:ext cx="2865486" cy="461665"/>
          </a:xfrm>
          <a:prstGeom prst="rect">
            <a:avLst/>
          </a:prstGeom>
          <a:noFill/>
        </p:spPr>
        <p:txBody>
          <a:bodyPr wrap="square" rtlCol="0">
            <a:spAutoFit/>
          </a:bodyPr>
          <a:lstStyle/>
          <a:p>
            <a:r>
              <a:rPr lang="zh-CN" altLang="en-US" sz="2400" b="1"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对开发的影响</a:t>
            </a:r>
            <a:endParaRPr lang="zh-CN" altLang="en-US" sz="24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52" name="TextBox 22"/>
          <p:cNvSpPr txBox="1"/>
          <p:nvPr/>
        </p:nvSpPr>
        <p:spPr>
          <a:xfrm>
            <a:off x="828469" y="4572761"/>
            <a:ext cx="3267066" cy="461665"/>
          </a:xfrm>
          <a:prstGeom prst="rect">
            <a:avLst/>
          </a:prstGeom>
          <a:noFill/>
        </p:spPr>
        <p:txBody>
          <a:bodyPr wrap="square" rtlCol="0">
            <a:spAutoFit/>
          </a:bodyPr>
          <a:lstStyle/>
          <a:p>
            <a:pPr algn="r"/>
            <a:r>
              <a:rPr lang="zh-CN" altLang="en-US" sz="2400" b="1"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对系统运行过程的影响</a:t>
            </a:r>
            <a:endParaRPr lang="zh-CN" altLang="en-US" sz="24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5" name="TextBox 42"/>
          <p:cNvSpPr txBox="1"/>
          <p:nvPr/>
        </p:nvSpPr>
        <p:spPr>
          <a:xfrm>
            <a:off x="3709212" y="327649"/>
            <a:ext cx="4679911" cy="646331"/>
          </a:xfrm>
          <a:prstGeom prst="rect">
            <a:avLst/>
          </a:prstGeom>
          <a:noFill/>
        </p:spPr>
        <p:txBody>
          <a:bodyPr wrap="square" rtlCol="0">
            <a:spAutoFit/>
          </a:bodyPr>
          <a:lstStyle>
            <a:defPPr>
              <a:defRPr lang="zh-CN"/>
            </a:defPPr>
            <a:lvl1pPr>
              <a:defRPr sz="2800" b="1">
                <a:latin typeface="微软雅黑"/>
                <a:ea typeface="微软雅黑"/>
              </a:defRPr>
            </a:lvl1pPr>
          </a:lstStyle>
          <a:p>
            <a:pPr algn="ctr"/>
            <a:r>
              <a:rPr lang="zh-CN" altLang="en-US" sz="36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影响分析</a:t>
            </a:r>
          </a:p>
        </p:txBody>
      </p:sp>
    </p:spTree>
    <p:extLst>
      <p:ext uri="{BB962C8B-B14F-4D97-AF65-F5344CB8AC3E}">
        <p14:creationId xmlns:p14="http://schemas.microsoft.com/office/powerpoint/2010/main" val="2207879829"/>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14:presetBounceEnd="40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40000">
                                          <p:cBhvr additive="base">
                                            <p:cTn id="7" dur="500" fill="hold"/>
                                            <p:tgtEl>
                                              <p:spTgt spid="32"/>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500" fill="hold"/>
                                            <p:tgtEl>
                                              <p:spTgt spid="30"/>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30"/>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14:presetBounceEnd="40000">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14:bounceEnd="40000">
                                          <p:cBhvr additive="base">
                                            <p:cTn id="15"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14:presetBounceEnd="40000">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14:bounceEnd="40000">
                                          <p:cBhvr additive="base">
                                            <p:cTn id="19" dur="500" fill="hold"/>
                                            <p:tgtEl>
                                              <p:spTgt spid="31"/>
                                            </p:tgtEl>
                                            <p:attrNameLst>
                                              <p:attrName>ppt_x</p:attrName>
                                            </p:attrNameLst>
                                          </p:cBhvr>
                                          <p:tavLst>
                                            <p:tav tm="0">
                                              <p:val>
                                                <p:strVal val="0-#ppt_w/2"/>
                                              </p:val>
                                            </p:tav>
                                            <p:tav tm="100000">
                                              <p:val>
                                                <p:strVal val="#ppt_x"/>
                                              </p:val>
                                            </p:tav>
                                          </p:tavLst>
                                        </p:anim>
                                        <p:anim calcmode="lin" valueType="num" p14:bounceEnd="40000">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fltVal val="0"/>
                                              </p:val>
                                            </p:tav>
                                            <p:tav tm="100000">
                                              <p:val>
                                                <p:strVal val="#ppt_w"/>
                                              </p:val>
                                            </p:tav>
                                          </p:tavLst>
                                        </p:anim>
                                        <p:anim calcmode="lin" valueType="num">
                                          <p:cBhvr>
                                            <p:cTn id="25" dur="500" fill="hold"/>
                                            <p:tgtEl>
                                              <p:spTgt spid="33"/>
                                            </p:tgtEl>
                                            <p:attrNameLst>
                                              <p:attrName>ppt_h</p:attrName>
                                            </p:attrNameLst>
                                          </p:cBhvr>
                                          <p:tavLst>
                                            <p:tav tm="0">
                                              <p:val>
                                                <p:fltVal val="0"/>
                                              </p:val>
                                            </p:tav>
                                            <p:tav tm="100000">
                                              <p:val>
                                                <p:strVal val="#ppt_h"/>
                                              </p:val>
                                            </p:tav>
                                          </p:tavLst>
                                        </p:anim>
                                        <p:animEffect transition="in" filter="fade">
                                          <p:cBhvr>
                                            <p:cTn id="26" dur="500"/>
                                            <p:tgtEl>
                                              <p:spTgt spid="3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p:cTn id="29" dur="500" fill="hold"/>
                                            <p:tgtEl>
                                              <p:spTgt spid="34"/>
                                            </p:tgtEl>
                                            <p:attrNameLst>
                                              <p:attrName>ppt_w</p:attrName>
                                            </p:attrNameLst>
                                          </p:cBhvr>
                                          <p:tavLst>
                                            <p:tav tm="0">
                                              <p:val>
                                                <p:fltVal val="0"/>
                                              </p:val>
                                            </p:tav>
                                            <p:tav tm="100000">
                                              <p:val>
                                                <p:strVal val="#ppt_w"/>
                                              </p:val>
                                            </p:tav>
                                          </p:tavLst>
                                        </p:anim>
                                        <p:anim calcmode="lin" valueType="num">
                                          <p:cBhvr>
                                            <p:cTn id="30" dur="500" fill="hold"/>
                                            <p:tgtEl>
                                              <p:spTgt spid="34"/>
                                            </p:tgtEl>
                                            <p:attrNameLst>
                                              <p:attrName>ppt_h</p:attrName>
                                            </p:attrNameLst>
                                          </p:cBhvr>
                                          <p:tavLst>
                                            <p:tav tm="0">
                                              <p:val>
                                                <p:fltVal val="0"/>
                                              </p:val>
                                            </p:tav>
                                            <p:tav tm="100000">
                                              <p:val>
                                                <p:strVal val="#ppt_h"/>
                                              </p:val>
                                            </p:tav>
                                          </p:tavLst>
                                        </p:anim>
                                        <p:animEffect transition="in" filter="fade">
                                          <p:cBhvr>
                                            <p:cTn id="31" dur="500"/>
                                            <p:tgtEl>
                                              <p:spTgt spid="34"/>
                                            </p:tgtEl>
                                          </p:cBhvr>
                                        </p:animEffect>
                                      </p:childTnLst>
                                    </p:cTn>
                                  </p:par>
                                </p:childTnLst>
                              </p:cTn>
                            </p:par>
                            <p:par>
                              <p:cTn id="32" fill="hold">
                                <p:stCondLst>
                                  <p:cond delay="1000"/>
                                </p:stCondLst>
                                <p:childTnLst>
                                  <p:par>
                                    <p:cTn id="33" presetID="31" presetClass="entr" presetSubtype="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400" fill="hold"/>
                                            <p:tgtEl>
                                              <p:spTgt spid="37"/>
                                            </p:tgtEl>
                                            <p:attrNameLst>
                                              <p:attrName>ppt_w</p:attrName>
                                            </p:attrNameLst>
                                          </p:cBhvr>
                                          <p:tavLst>
                                            <p:tav tm="0">
                                              <p:val>
                                                <p:fltVal val="0"/>
                                              </p:val>
                                            </p:tav>
                                            <p:tav tm="100000">
                                              <p:val>
                                                <p:strVal val="#ppt_w"/>
                                              </p:val>
                                            </p:tav>
                                          </p:tavLst>
                                        </p:anim>
                                        <p:anim calcmode="lin" valueType="num">
                                          <p:cBhvr>
                                            <p:cTn id="36" dur="400" fill="hold"/>
                                            <p:tgtEl>
                                              <p:spTgt spid="37"/>
                                            </p:tgtEl>
                                            <p:attrNameLst>
                                              <p:attrName>ppt_h</p:attrName>
                                            </p:attrNameLst>
                                          </p:cBhvr>
                                          <p:tavLst>
                                            <p:tav tm="0">
                                              <p:val>
                                                <p:fltVal val="0"/>
                                              </p:val>
                                            </p:tav>
                                            <p:tav tm="100000">
                                              <p:val>
                                                <p:strVal val="#ppt_h"/>
                                              </p:val>
                                            </p:tav>
                                          </p:tavLst>
                                        </p:anim>
                                        <p:anim calcmode="lin" valueType="num">
                                          <p:cBhvr>
                                            <p:cTn id="37" dur="400" fill="hold"/>
                                            <p:tgtEl>
                                              <p:spTgt spid="37"/>
                                            </p:tgtEl>
                                            <p:attrNameLst>
                                              <p:attrName>style.rotation</p:attrName>
                                            </p:attrNameLst>
                                          </p:cBhvr>
                                          <p:tavLst>
                                            <p:tav tm="0">
                                              <p:val>
                                                <p:fltVal val="90"/>
                                              </p:val>
                                            </p:tav>
                                            <p:tav tm="100000">
                                              <p:val>
                                                <p:fltVal val="0"/>
                                              </p:val>
                                            </p:tav>
                                          </p:tavLst>
                                        </p:anim>
                                        <p:animEffect transition="in" filter="fade">
                                          <p:cBhvr>
                                            <p:cTn id="38" dur="400"/>
                                            <p:tgtEl>
                                              <p:spTgt spid="37"/>
                                            </p:tgtEl>
                                          </p:cBhvr>
                                        </p:animEffect>
                                      </p:childTnLst>
                                    </p:cTn>
                                  </p:par>
                                </p:childTnLst>
                              </p:cTn>
                            </p:par>
                            <p:par>
                              <p:cTn id="39" fill="hold">
                                <p:stCondLst>
                                  <p:cond delay="1400"/>
                                </p:stCondLst>
                                <p:childTnLst>
                                  <p:par>
                                    <p:cTn id="40" presetID="22" presetClass="entr" presetSubtype="1" fill="hold" grpId="0"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up)">
                                          <p:cBhvr>
                                            <p:cTn id="42" dur="500"/>
                                            <p:tgtEl>
                                              <p:spTgt spid="38"/>
                                            </p:tgtEl>
                                          </p:cBhvr>
                                        </p:animEffect>
                                      </p:childTnLst>
                                    </p:cTn>
                                  </p:par>
                                </p:childTnLst>
                              </p:cTn>
                            </p:par>
                            <p:par>
                              <p:cTn id="43" fill="hold">
                                <p:stCondLst>
                                  <p:cond delay="1900"/>
                                </p:stCondLst>
                                <p:childTnLst>
                                  <p:par>
                                    <p:cTn id="44" presetID="53" presetClass="entr" presetSubtype="16"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ppt_w</p:attrName>
                                            </p:attrNameLst>
                                          </p:cBhvr>
                                          <p:tavLst>
                                            <p:tav tm="0">
                                              <p:val>
                                                <p:fltVal val="0"/>
                                              </p:val>
                                            </p:tav>
                                            <p:tav tm="100000">
                                              <p:val>
                                                <p:strVal val="#ppt_w"/>
                                              </p:val>
                                            </p:tav>
                                          </p:tavLst>
                                        </p:anim>
                                        <p:anim calcmode="lin" valueType="num">
                                          <p:cBhvr>
                                            <p:cTn id="47" dur="500" fill="hold"/>
                                            <p:tgtEl>
                                              <p:spTgt spid="41"/>
                                            </p:tgtEl>
                                            <p:attrNameLst>
                                              <p:attrName>ppt_h</p:attrName>
                                            </p:attrNameLst>
                                          </p:cBhvr>
                                          <p:tavLst>
                                            <p:tav tm="0">
                                              <p:val>
                                                <p:fltVal val="0"/>
                                              </p:val>
                                            </p:tav>
                                            <p:tav tm="100000">
                                              <p:val>
                                                <p:strVal val="#ppt_h"/>
                                              </p:val>
                                            </p:tav>
                                          </p:tavLst>
                                        </p:anim>
                                        <p:animEffect transition="in" filter="fade">
                                          <p:cBhvr>
                                            <p:cTn id="48" dur="500"/>
                                            <p:tgtEl>
                                              <p:spTgt spid="41"/>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p:cTn id="51" dur="500" fill="hold"/>
                                            <p:tgtEl>
                                              <p:spTgt spid="43"/>
                                            </p:tgtEl>
                                            <p:attrNameLst>
                                              <p:attrName>ppt_w</p:attrName>
                                            </p:attrNameLst>
                                          </p:cBhvr>
                                          <p:tavLst>
                                            <p:tav tm="0">
                                              <p:val>
                                                <p:fltVal val="0"/>
                                              </p:val>
                                            </p:tav>
                                            <p:tav tm="100000">
                                              <p:val>
                                                <p:strVal val="#ppt_w"/>
                                              </p:val>
                                            </p:tav>
                                          </p:tavLst>
                                        </p:anim>
                                        <p:anim calcmode="lin" valueType="num">
                                          <p:cBhvr>
                                            <p:cTn id="52" dur="500" fill="hold"/>
                                            <p:tgtEl>
                                              <p:spTgt spid="43"/>
                                            </p:tgtEl>
                                            <p:attrNameLst>
                                              <p:attrName>ppt_h</p:attrName>
                                            </p:attrNameLst>
                                          </p:cBhvr>
                                          <p:tavLst>
                                            <p:tav tm="0">
                                              <p:val>
                                                <p:fltVal val="0"/>
                                              </p:val>
                                            </p:tav>
                                            <p:tav tm="100000">
                                              <p:val>
                                                <p:strVal val="#ppt_h"/>
                                              </p:val>
                                            </p:tav>
                                          </p:tavLst>
                                        </p:anim>
                                        <p:animEffect transition="in" filter="fade">
                                          <p:cBhvr>
                                            <p:cTn id="53" dur="500"/>
                                            <p:tgtEl>
                                              <p:spTgt spid="43"/>
                                            </p:tgtEl>
                                          </p:cBhvr>
                                        </p:animEffect>
                                      </p:childTnLst>
                                    </p:cTn>
                                  </p:par>
                                </p:childTnLst>
                              </p:cTn>
                            </p:par>
                            <p:par>
                              <p:cTn id="54" fill="hold">
                                <p:stCondLst>
                                  <p:cond delay="2400"/>
                                </p:stCondLst>
                                <p:childTnLst>
                                  <p:par>
                                    <p:cTn id="55" presetID="31" presetClass="entr" presetSubtype="0"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p:cTn id="57" dur="400" fill="hold"/>
                                            <p:tgtEl>
                                              <p:spTgt spid="35"/>
                                            </p:tgtEl>
                                            <p:attrNameLst>
                                              <p:attrName>ppt_w</p:attrName>
                                            </p:attrNameLst>
                                          </p:cBhvr>
                                          <p:tavLst>
                                            <p:tav tm="0">
                                              <p:val>
                                                <p:fltVal val="0"/>
                                              </p:val>
                                            </p:tav>
                                            <p:tav tm="100000">
                                              <p:val>
                                                <p:strVal val="#ppt_w"/>
                                              </p:val>
                                            </p:tav>
                                          </p:tavLst>
                                        </p:anim>
                                        <p:anim calcmode="lin" valueType="num">
                                          <p:cBhvr>
                                            <p:cTn id="58" dur="400" fill="hold"/>
                                            <p:tgtEl>
                                              <p:spTgt spid="35"/>
                                            </p:tgtEl>
                                            <p:attrNameLst>
                                              <p:attrName>ppt_h</p:attrName>
                                            </p:attrNameLst>
                                          </p:cBhvr>
                                          <p:tavLst>
                                            <p:tav tm="0">
                                              <p:val>
                                                <p:fltVal val="0"/>
                                              </p:val>
                                            </p:tav>
                                            <p:tav tm="100000">
                                              <p:val>
                                                <p:strVal val="#ppt_h"/>
                                              </p:val>
                                            </p:tav>
                                          </p:tavLst>
                                        </p:anim>
                                        <p:anim calcmode="lin" valueType="num">
                                          <p:cBhvr>
                                            <p:cTn id="59" dur="400" fill="hold"/>
                                            <p:tgtEl>
                                              <p:spTgt spid="35"/>
                                            </p:tgtEl>
                                            <p:attrNameLst>
                                              <p:attrName>style.rotation</p:attrName>
                                            </p:attrNameLst>
                                          </p:cBhvr>
                                          <p:tavLst>
                                            <p:tav tm="0">
                                              <p:val>
                                                <p:fltVal val="90"/>
                                              </p:val>
                                            </p:tav>
                                            <p:tav tm="100000">
                                              <p:val>
                                                <p:fltVal val="0"/>
                                              </p:val>
                                            </p:tav>
                                          </p:tavLst>
                                        </p:anim>
                                        <p:animEffect transition="in" filter="fade">
                                          <p:cBhvr>
                                            <p:cTn id="60" dur="400"/>
                                            <p:tgtEl>
                                              <p:spTgt spid="35"/>
                                            </p:tgtEl>
                                          </p:cBhvr>
                                        </p:animEffect>
                                      </p:childTnLst>
                                    </p:cTn>
                                  </p:par>
                                </p:childTnLst>
                              </p:cTn>
                            </p:par>
                            <p:par>
                              <p:cTn id="61" fill="hold">
                                <p:stCondLst>
                                  <p:cond delay="2800"/>
                                </p:stCondLst>
                                <p:childTnLst>
                                  <p:par>
                                    <p:cTn id="62" presetID="22" presetClass="entr" presetSubtype="1" fill="hold" grpId="0" nodeType="after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up)">
                                          <p:cBhvr>
                                            <p:cTn id="64" dur="500"/>
                                            <p:tgtEl>
                                              <p:spTgt spid="36"/>
                                            </p:tgtEl>
                                          </p:cBhvr>
                                        </p:animEffect>
                                      </p:childTnLst>
                                    </p:cTn>
                                  </p:par>
                                </p:childTnLst>
                              </p:cTn>
                            </p:par>
                            <p:par>
                              <p:cTn id="65" fill="hold">
                                <p:stCondLst>
                                  <p:cond delay="3300"/>
                                </p:stCondLst>
                                <p:childTnLst>
                                  <p:par>
                                    <p:cTn id="66" presetID="53" presetClass="entr" presetSubtype="16"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 calcmode="lin" valueType="num">
                                          <p:cBhvr>
                                            <p:cTn id="68" dur="500" fill="hold"/>
                                            <p:tgtEl>
                                              <p:spTgt spid="44"/>
                                            </p:tgtEl>
                                            <p:attrNameLst>
                                              <p:attrName>ppt_w</p:attrName>
                                            </p:attrNameLst>
                                          </p:cBhvr>
                                          <p:tavLst>
                                            <p:tav tm="0">
                                              <p:val>
                                                <p:fltVal val="0"/>
                                              </p:val>
                                            </p:tav>
                                            <p:tav tm="100000">
                                              <p:val>
                                                <p:strVal val="#ppt_w"/>
                                              </p:val>
                                            </p:tav>
                                          </p:tavLst>
                                        </p:anim>
                                        <p:anim calcmode="lin" valueType="num">
                                          <p:cBhvr>
                                            <p:cTn id="69" dur="500" fill="hold"/>
                                            <p:tgtEl>
                                              <p:spTgt spid="44"/>
                                            </p:tgtEl>
                                            <p:attrNameLst>
                                              <p:attrName>ppt_h</p:attrName>
                                            </p:attrNameLst>
                                          </p:cBhvr>
                                          <p:tavLst>
                                            <p:tav tm="0">
                                              <p:val>
                                                <p:fltVal val="0"/>
                                              </p:val>
                                            </p:tav>
                                            <p:tav tm="100000">
                                              <p:val>
                                                <p:strVal val="#ppt_h"/>
                                              </p:val>
                                            </p:tav>
                                          </p:tavLst>
                                        </p:anim>
                                        <p:animEffect transition="in" filter="fade">
                                          <p:cBhvr>
                                            <p:cTn id="70" dur="500"/>
                                            <p:tgtEl>
                                              <p:spTgt spid="44"/>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 calcmode="lin" valueType="num">
                                          <p:cBhvr>
                                            <p:cTn id="73" dur="500" fill="hold"/>
                                            <p:tgtEl>
                                              <p:spTgt spid="48"/>
                                            </p:tgtEl>
                                            <p:attrNameLst>
                                              <p:attrName>ppt_w</p:attrName>
                                            </p:attrNameLst>
                                          </p:cBhvr>
                                          <p:tavLst>
                                            <p:tav tm="0">
                                              <p:val>
                                                <p:fltVal val="0"/>
                                              </p:val>
                                            </p:tav>
                                            <p:tav tm="100000">
                                              <p:val>
                                                <p:strVal val="#ppt_w"/>
                                              </p:val>
                                            </p:tav>
                                          </p:tavLst>
                                        </p:anim>
                                        <p:anim calcmode="lin" valueType="num">
                                          <p:cBhvr>
                                            <p:cTn id="74" dur="500" fill="hold"/>
                                            <p:tgtEl>
                                              <p:spTgt spid="48"/>
                                            </p:tgtEl>
                                            <p:attrNameLst>
                                              <p:attrName>ppt_h</p:attrName>
                                            </p:attrNameLst>
                                          </p:cBhvr>
                                          <p:tavLst>
                                            <p:tav tm="0">
                                              <p:val>
                                                <p:fltVal val="0"/>
                                              </p:val>
                                            </p:tav>
                                            <p:tav tm="100000">
                                              <p:val>
                                                <p:strVal val="#ppt_h"/>
                                              </p:val>
                                            </p:tav>
                                          </p:tavLst>
                                        </p:anim>
                                        <p:animEffect transition="in" filter="fade">
                                          <p:cBhvr>
                                            <p:cTn id="75" dur="500"/>
                                            <p:tgtEl>
                                              <p:spTgt spid="48"/>
                                            </p:tgtEl>
                                          </p:cBhvr>
                                        </p:animEffect>
                                      </p:childTnLst>
                                    </p:cTn>
                                  </p:par>
                                </p:childTnLst>
                              </p:cTn>
                            </p:par>
                            <p:par>
                              <p:cTn id="76" fill="hold">
                                <p:stCondLst>
                                  <p:cond delay="3800"/>
                                </p:stCondLst>
                                <p:childTnLst>
                                  <p:par>
                                    <p:cTn id="77" presetID="31" presetClass="entr" presetSubtype="0"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 calcmode="lin" valueType="num">
                                          <p:cBhvr>
                                            <p:cTn id="79" dur="400" fill="hold"/>
                                            <p:tgtEl>
                                              <p:spTgt spid="52"/>
                                            </p:tgtEl>
                                            <p:attrNameLst>
                                              <p:attrName>ppt_w</p:attrName>
                                            </p:attrNameLst>
                                          </p:cBhvr>
                                          <p:tavLst>
                                            <p:tav tm="0">
                                              <p:val>
                                                <p:fltVal val="0"/>
                                              </p:val>
                                            </p:tav>
                                            <p:tav tm="100000">
                                              <p:val>
                                                <p:strVal val="#ppt_w"/>
                                              </p:val>
                                            </p:tav>
                                          </p:tavLst>
                                        </p:anim>
                                        <p:anim calcmode="lin" valueType="num">
                                          <p:cBhvr>
                                            <p:cTn id="80" dur="400" fill="hold"/>
                                            <p:tgtEl>
                                              <p:spTgt spid="52"/>
                                            </p:tgtEl>
                                            <p:attrNameLst>
                                              <p:attrName>ppt_h</p:attrName>
                                            </p:attrNameLst>
                                          </p:cBhvr>
                                          <p:tavLst>
                                            <p:tav tm="0">
                                              <p:val>
                                                <p:fltVal val="0"/>
                                              </p:val>
                                            </p:tav>
                                            <p:tav tm="100000">
                                              <p:val>
                                                <p:strVal val="#ppt_h"/>
                                              </p:val>
                                            </p:tav>
                                          </p:tavLst>
                                        </p:anim>
                                        <p:anim calcmode="lin" valueType="num">
                                          <p:cBhvr>
                                            <p:cTn id="81" dur="400" fill="hold"/>
                                            <p:tgtEl>
                                              <p:spTgt spid="52"/>
                                            </p:tgtEl>
                                            <p:attrNameLst>
                                              <p:attrName>style.rotation</p:attrName>
                                            </p:attrNameLst>
                                          </p:cBhvr>
                                          <p:tavLst>
                                            <p:tav tm="0">
                                              <p:val>
                                                <p:fltVal val="90"/>
                                              </p:val>
                                            </p:tav>
                                            <p:tav tm="100000">
                                              <p:val>
                                                <p:fltVal val="0"/>
                                              </p:val>
                                            </p:tav>
                                          </p:tavLst>
                                        </p:anim>
                                        <p:animEffect transition="in" filter="fade">
                                          <p:cBhvr>
                                            <p:cTn id="82" dur="400"/>
                                            <p:tgtEl>
                                              <p:spTgt spid="52"/>
                                            </p:tgtEl>
                                          </p:cBhvr>
                                        </p:animEffect>
                                      </p:childTnLst>
                                    </p:cTn>
                                  </p:par>
                                </p:childTnLst>
                              </p:cTn>
                            </p:par>
                            <p:par>
                              <p:cTn id="83" fill="hold">
                                <p:stCondLst>
                                  <p:cond delay="4200"/>
                                </p:stCondLst>
                                <p:childTnLst>
                                  <p:par>
                                    <p:cTn id="84" presetID="22" presetClass="entr" presetSubtype="1" fill="hold" grpId="0" nodeType="after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wipe(up)">
                                          <p:cBhvr>
                                            <p:cTn id="86" dur="500"/>
                                            <p:tgtEl>
                                              <p:spTgt spid="40"/>
                                            </p:tgtEl>
                                          </p:cBhvr>
                                        </p:animEffect>
                                      </p:childTnLst>
                                    </p:cTn>
                                  </p:par>
                                </p:childTnLst>
                              </p:cTn>
                            </p:par>
                            <p:par>
                              <p:cTn id="87" fill="hold">
                                <p:stCondLst>
                                  <p:cond delay="4700"/>
                                </p:stCondLst>
                                <p:childTnLst>
                                  <p:par>
                                    <p:cTn id="88" presetID="53" presetClass="entr" presetSubtype="16" fill="hold" grpId="0" nodeType="afterEffect">
                                      <p:stCondLst>
                                        <p:cond delay="0"/>
                                      </p:stCondLst>
                                      <p:childTnLst>
                                        <p:set>
                                          <p:cBhvr>
                                            <p:cTn id="89" dur="1" fill="hold">
                                              <p:stCondLst>
                                                <p:cond delay="0"/>
                                              </p:stCondLst>
                                            </p:cTn>
                                            <p:tgtEl>
                                              <p:spTgt spid="49"/>
                                            </p:tgtEl>
                                            <p:attrNameLst>
                                              <p:attrName>style.visibility</p:attrName>
                                            </p:attrNameLst>
                                          </p:cBhvr>
                                          <p:to>
                                            <p:strVal val="visible"/>
                                          </p:to>
                                        </p:set>
                                        <p:anim calcmode="lin" valueType="num">
                                          <p:cBhvr>
                                            <p:cTn id="90" dur="500" fill="hold"/>
                                            <p:tgtEl>
                                              <p:spTgt spid="49"/>
                                            </p:tgtEl>
                                            <p:attrNameLst>
                                              <p:attrName>ppt_w</p:attrName>
                                            </p:attrNameLst>
                                          </p:cBhvr>
                                          <p:tavLst>
                                            <p:tav tm="0">
                                              <p:val>
                                                <p:fltVal val="0"/>
                                              </p:val>
                                            </p:tav>
                                            <p:tav tm="100000">
                                              <p:val>
                                                <p:strVal val="#ppt_w"/>
                                              </p:val>
                                            </p:tav>
                                          </p:tavLst>
                                        </p:anim>
                                        <p:anim calcmode="lin" valueType="num">
                                          <p:cBhvr>
                                            <p:cTn id="91" dur="500" fill="hold"/>
                                            <p:tgtEl>
                                              <p:spTgt spid="49"/>
                                            </p:tgtEl>
                                            <p:attrNameLst>
                                              <p:attrName>ppt_h</p:attrName>
                                            </p:attrNameLst>
                                          </p:cBhvr>
                                          <p:tavLst>
                                            <p:tav tm="0">
                                              <p:val>
                                                <p:fltVal val="0"/>
                                              </p:val>
                                            </p:tav>
                                            <p:tav tm="100000">
                                              <p:val>
                                                <p:strVal val="#ppt_h"/>
                                              </p:val>
                                            </p:tav>
                                          </p:tavLst>
                                        </p:anim>
                                        <p:animEffect transition="in" filter="fade">
                                          <p:cBhvr>
                                            <p:cTn id="92" dur="500"/>
                                            <p:tgtEl>
                                              <p:spTgt spid="49"/>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anim calcmode="lin" valueType="num">
                                          <p:cBhvr>
                                            <p:cTn id="95" dur="500" fill="hold"/>
                                            <p:tgtEl>
                                              <p:spTgt spid="50"/>
                                            </p:tgtEl>
                                            <p:attrNameLst>
                                              <p:attrName>ppt_w</p:attrName>
                                            </p:attrNameLst>
                                          </p:cBhvr>
                                          <p:tavLst>
                                            <p:tav tm="0">
                                              <p:val>
                                                <p:fltVal val="0"/>
                                              </p:val>
                                            </p:tav>
                                            <p:tav tm="100000">
                                              <p:val>
                                                <p:strVal val="#ppt_w"/>
                                              </p:val>
                                            </p:tav>
                                          </p:tavLst>
                                        </p:anim>
                                        <p:anim calcmode="lin" valueType="num">
                                          <p:cBhvr>
                                            <p:cTn id="96" dur="500" fill="hold"/>
                                            <p:tgtEl>
                                              <p:spTgt spid="50"/>
                                            </p:tgtEl>
                                            <p:attrNameLst>
                                              <p:attrName>ppt_h</p:attrName>
                                            </p:attrNameLst>
                                          </p:cBhvr>
                                          <p:tavLst>
                                            <p:tav tm="0">
                                              <p:val>
                                                <p:fltVal val="0"/>
                                              </p:val>
                                            </p:tav>
                                            <p:tav tm="100000">
                                              <p:val>
                                                <p:strVal val="#ppt_h"/>
                                              </p:val>
                                            </p:tav>
                                          </p:tavLst>
                                        </p:anim>
                                        <p:animEffect transition="in" filter="fade">
                                          <p:cBhvr>
                                            <p:cTn id="97" dur="500"/>
                                            <p:tgtEl>
                                              <p:spTgt spid="50"/>
                                            </p:tgtEl>
                                          </p:cBhvr>
                                        </p:animEffect>
                                      </p:childTnLst>
                                    </p:cTn>
                                  </p:par>
                                </p:childTnLst>
                              </p:cTn>
                            </p:par>
                            <p:par>
                              <p:cTn id="98" fill="hold">
                                <p:stCondLst>
                                  <p:cond delay="5200"/>
                                </p:stCondLst>
                                <p:childTnLst>
                                  <p:par>
                                    <p:cTn id="99" presetID="31" presetClass="entr" presetSubtype="0" fill="hold" grpId="0" nodeType="afterEffect">
                                      <p:stCondLst>
                                        <p:cond delay="0"/>
                                      </p:stCondLst>
                                      <p:childTnLst>
                                        <p:set>
                                          <p:cBhvr>
                                            <p:cTn id="100" dur="1" fill="hold">
                                              <p:stCondLst>
                                                <p:cond delay="0"/>
                                              </p:stCondLst>
                                            </p:cTn>
                                            <p:tgtEl>
                                              <p:spTgt spid="51"/>
                                            </p:tgtEl>
                                            <p:attrNameLst>
                                              <p:attrName>style.visibility</p:attrName>
                                            </p:attrNameLst>
                                          </p:cBhvr>
                                          <p:to>
                                            <p:strVal val="visible"/>
                                          </p:to>
                                        </p:set>
                                        <p:anim calcmode="lin" valueType="num">
                                          <p:cBhvr>
                                            <p:cTn id="101" dur="400" fill="hold"/>
                                            <p:tgtEl>
                                              <p:spTgt spid="51"/>
                                            </p:tgtEl>
                                            <p:attrNameLst>
                                              <p:attrName>ppt_w</p:attrName>
                                            </p:attrNameLst>
                                          </p:cBhvr>
                                          <p:tavLst>
                                            <p:tav tm="0">
                                              <p:val>
                                                <p:fltVal val="0"/>
                                              </p:val>
                                            </p:tav>
                                            <p:tav tm="100000">
                                              <p:val>
                                                <p:strVal val="#ppt_w"/>
                                              </p:val>
                                            </p:tav>
                                          </p:tavLst>
                                        </p:anim>
                                        <p:anim calcmode="lin" valueType="num">
                                          <p:cBhvr>
                                            <p:cTn id="102" dur="400" fill="hold"/>
                                            <p:tgtEl>
                                              <p:spTgt spid="51"/>
                                            </p:tgtEl>
                                            <p:attrNameLst>
                                              <p:attrName>ppt_h</p:attrName>
                                            </p:attrNameLst>
                                          </p:cBhvr>
                                          <p:tavLst>
                                            <p:tav tm="0">
                                              <p:val>
                                                <p:fltVal val="0"/>
                                              </p:val>
                                            </p:tav>
                                            <p:tav tm="100000">
                                              <p:val>
                                                <p:strVal val="#ppt_h"/>
                                              </p:val>
                                            </p:tav>
                                          </p:tavLst>
                                        </p:anim>
                                        <p:anim calcmode="lin" valueType="num">
                                          <p:cBhvr>
                                            <p:cTn id="103" dur="400" fill="hold"/>
                                            <p:tgtEl>
                                              <p:spTgt spid="51"/>
                                            </p:tgtEl>
                                            <p:attrNameLst>
                                              <p:attrName>style.rotation</p:attrName>
                                            </p:attrNameLst>
                                          </p:cBhvr>
                                          <p:tavLst>
                                            <p:tav tm="0">
                                              <p:val>
                                                <p:fltVal val="90"/>
                                              </p:val>
                                            </p:tav>
                                            <p:tav tm="100000">
                                              <p:val>
                                                <p:fltVal val="0"/>
                                              </p:val>
                                            </p:tav>
                                          </p:tavLst>
                                        </p:anim>
                                        <p:animEffect transition="in" filter="fade">
                                          <p:cBhvr>
                                            <p:cTn id="104" dur="400"/>
                                            <p:tgtEl>
                                              <p:spTgt spid="51"/>
                                            </p:tgtEl>
                                          </p:cBhvr>
                                        </p:animEffect>
                                      </p:childTnLst>
                                    </p:cTn>
                                  </p:par>
                                </p:childTnLst>
                              </p:cTn>
                            </p:par>
                            <p:par>
                              <p:cTn id="105" fill="hold">
                                <p:stCondLst>
                                  <p:cond delay="5600"/>
                                </p:stCondLst>
                                <p:childTnLst>
                                  <p:par>
                                    <p:cTn id="106" presetID="22" presetClass="entr" presetSubtype="1"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up)">
                                          <p:cBhvr>
                                            <p:cTn id="10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p:bldP spid="35" grpId="0"/>
          <p:bldP spid="36" grpId="0"/>
          <p:bldP spid="37" grpId="0"/>
          <p:bldP spid="38" grpId="0"/>
          <p:bldP spid="39" grpId="0"/>
          <p:bldP spid="40" grpId="0"/>
          <p:bldP spid="41" grpId="0" animBg="1"/>
          <p:bldP spid="43" grpId="0"/>
          <p:bldP spid="44" grpId="0" animBg="1"/>
          <p:bldP spid="48" grpId="0"/>
          <p:bldP spid="49" grpId="0" animBg="1"/>
          <p:bldP spid="50" grpId="0"/>
          <p:bldP spid="51" grpId="0"/>
          <p:bldP spid="5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0-#ppt_w/2"/>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fltVal val="0"/>
                                              </p:val>
                                            </p:tav>
                                            <p:tav tm="100000">
                                              <p:val>
                                                <p:strVal val="#ppt_w"/>
                                              </p:val>
                                            </p:tav>
                                          </p:tavLst>
                                        </p:anim>
                                        <p:anim calcmode="lin" valueType="num">
                                          <p:cBhvr>
                                            <p:cTn id="25" dur="500" fill="hold"/>
                                            <p:tgtEl>
                                              <p:spTgt spid="33"/>
                                            </p:tgtEl>
                                            <p:attrNameLst>
                                              <p:attrName>ppt_h</p:attrName>
                                            </p:attrNameLst>
                                          </p:cBhvr>
                                          <p:tavLst>
                                            <p:tav tm="0">
                                              <p:val>
                                                <p:fltVal val="0"/>
                                              </p:val>
                                            </p:tav>
                                            <p:tav tm="100000">
                                              <p:val>
                                                <p:strVal val="#ppt_h"/>
                                              </p:val>
                                            </p:tav>
                                          </p:tavLst>
                                        </p:anim>
                                        <p:animEffect transition="in" filter="fade">
                                          <p:cBhvr>
                                            <p:cTn id="26" dur="500"/>
                                            <p:tgtEl>
                                              <p:spTgt spid="3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p:cTn id="29" dur="500" fill="hold"/>
                                            <p:tgtEl>
                                              <p:spTgt spid="34"/>
                                            </p:tgtEl>
                                            <p:attrNameLst>
                                              <p:attrName>ppt_w</p:attrName>
                                            </p:attrNameLst>
                                          </p:cBhvr>
                                          <p:tavLst>
                                            <p:tav tm="0">
                                              <p:val>
                                                <p:fltVal val="0"/>
                                              </p:val>
                                            </p:tav>
                                            <p:tav tm="100000">
                                              <p:val>
                                                <p:strVal val="#ppt_w"/>
                                              </p:val>
                                            </p:tav>
                                          </p:tavLst>
                                        </p:anim>
                                        <p:anim calcmode="lin" valueType="num">
                                          <p:cBhvr>
                                            <p:cTn id="30" dur="500" fill="hold"/>
                                            <p:tgtEl>
                                              <p:spTgt spid="34"/>
                                            </p:tgtEl>
                                            <p:attrNameLst>
                                              <p:attrName>ppt_h</p:attrName>
                                            </p:attrNameLst>
                                          </p:cBhvr>
                                          <p:tavLst>
                                            <p:tav tm="0">
                                              <p:val>
                                                <p:fltVal val="0"/>
                                              </p:val>
                                            </p:tav>
                                            <p:tav tm="100000">
                                              <p:val>
                                                <p:strVal val="#ppt_h"/>
                                              </p:val>
                                            </p:tav>
                                          </p:tavLst>
                                        </p:anim>
                                        <p:animEffect transition="in" filter="fade">
                                          <p:cBhvr>
                                            <p:cTn id="31" dur="500"/>
                                            <p:tgtEl>
                                              <p:spTgt spid="34"/>
                                            </p:tgtEl>
                                          </p:cBhvr>
                                        </p:animEffect>
                                      </p:childTnLst>
                                    </p:cTn>
                                  </p:par>
                                </p:childTnLst>
                              </p:cTn>
                            </p:par>
                            <p:par>
                              <p:cTn id="32" fill="hold">
                                <p:stCondLst>
                                  <p:cond delay="1000"/>
                                </p:stCondLst>
                                <p:childTnLst>
                                  <p:par>
                                    <p:cTn id="33" presetID="31" presetClass="entr" presetSubtype="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400" fill="hold"/>
                                            <p:tgtEl>
                                              <p:spTgt spid="37"/>
                                            </p:tgtEl>
                                            <p:attrNameLst>
                                              <p:attrName>ppt_w</p:attrName>
                                            </p:attrNameLst>
                                          </p:cBhvr>
                                          <p:tavLst>
                                            <p:tav tm="0">
                                              <p:val>
                                                <p:fltVal val="0"/>
                                              </p:val>
                                            </p:tav>
                                            <p:tav tm="100000">
                                              <p:val>
                                                <p:strVal val="#ppt_w"/>
                                              </p:val>
                                            </p:tav>
                                          </p:tavLst>
                                        </p:anim>
                                        <p:anim calcmode="lin" valueType="num">
                                          <p:cBhvr>
                                            <p:cTn id="36" dur="400" fill="hold"/>
                                            <p:tgtEl>
                                              <p:spTgt spid="37"/>
                                            </p:tgtEl>
                                            <p:attrNameLst>
                                              <p:attrName>ppt_h</p:attrName>
                                            </p:attrNameLst>
                                          </p:cBhvr>
                                          <p:tavLst>
                                            <p:tav tm="0">
                                              <p:val>
                                                <p:fltVal val="0"/>
                                              </p:val>
                                            </p:tav>
                                            <p:tav tm="100000">
                                              <p:val>
                                                <p:strVal val="#ppt_h"/>
                                              </p:val>
                                            </p:tav>
                                          </p:tavLst>
                                        </p:anim>
                                        <p:anim calcmode="lin" valueType="num">
                                          <p:cBhvr>
                                            <p:cTn id="37" dur="400" fill="hold"/>
                                            <p:tgtEl>
                                              <p:spTgt spid="37"/>
                                            </p:tgtEl>
                                            <p:attrNameLst>
                                              <p:attrName>style.rotation</p:attrName>
                                            </p:attrNameLst>
                                          </p:cBhvr>
                                          <p:tavLst>
                                            <p:tav tm="0">
                                              <p:val>
                                                <p:fltVal val="90"/>
                                              </p:val>
                                            </p:tav>
                                            <p:tav tm="100000">
                                              <p:val>
                                                <p:fltVal val="0"/>
                                              </p:val>
                                            </p:tav>
                                          </p:tavLst>
                                        </p:anim>
                                        <p:animEffect transition="in" filter="fade">
                                          <p:cBhvr>
                                            <p:cTn id="38" dur="400"/>
                                            <p:tgtEl>
                                              <p:spTgt spid="37"/>
                                            </p:tgtEl>
                                          </p:cBhvr>
                                        </p:animEffect>
                                      </p:childTnLst>
                                    </p:cTn>
                                  </p:par>
                                </p:childTnLst>
                              </p:cTn>
                            </p:par>
                            <p:par>
                              <p:cTn id="39" fill="hold">
                                <p:stCondLst>
                                  <p:cond delay="1400"/>
                                </p:stCondLst>
                                <p:childTnLst>
                                  <p:par>
                                    <p:cTn id="40" presetID="22" presetClass="entr" presetSubtype="1" fill="hold" grpId="0"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up)">
                                          <p:cBhvr>
                                            <p:cTn id="42" dur="500"/>
                                            <p:tgtEl>
                                              <p:spTgt spid="38"/>
                                            </p:tgtEl>
                                          </p:cBhvr>
                                        </p:animEffect>
                                      </p:childTnLst>
                                    </p:cTn>
                                  </p:par>
                                </p:childTnLst>
                              </p:cTn>
                            </p:par>
                            <p:par>
                              <p:cTn id="43" fill="hold">
                                <p:stCondLst>
                                  <p:cond delay="1900"/>
                                </p:stCondLst>
                                <p:childTnLst>
                                  <p:par>
                                    <p:cTn id="44" presetID="53" presetClass="entr" presetSubtype="16"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ppt_w</p:attrName>
                                            </p:attrNameLst>
                                          </p:cBhvr>
                                          <p:tavLst>
                                            <p:tav tm="0">
                                              <p:val>
                                                <p:fltVal val="0"/>
                                              </p:val>
                                            </p:tav>
                                            <p:tav tm="100000">
                                              <p:val>
                                                <p:strVal val="#ppt_w"/>
                                              </p:val>
                                            </p:tav>
                                          </p:tavLst>
                                        </p:anim>
                                        <p:anim calcmode="lin" valueType="num">
                                          <p:cBhvr>
                                            <p:cTn id="47" dur="500" fill="hold"/>
                                            <p:tgtEl>
                                              <p:spTgt spid="41"/>
                                            </p:tgtEl>
                                            <p:attrNameLst>
                                              <p:attrName>ppt_h</p:attrName>
                                            </p:attrNameLst>
                                          </p:cBhvr>
                                          <p:tavLst>
                                            <p:tav tm="0">
                                              <p:val>
                                                <p:fltVal val="0"/>
                                              </p:val>
                                            </p:tav>
                                            <p:tav tm="100000">
                                              <p:val>
                                                <p:strVal val="#ppt_h"/>
                                              </p:val>
                                            </p:tav>
                                          </p:tavLst>
                                        </p:anim>
                                        <p:animEffect transition="in" filter="fade">
                                          <p:cBhvr>
                                            <p:cTn id="48" dur="500"/>
                                            <p:tgtEl>
                                              <p:spTgt spid="41"/>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p:cTn id="51" dur="500" fill="hold"/>
                                            <p:tgtEl>
                                              <p:spTgt spid="43"/>
                                            </p:tgtEl>
                                            <p:attrNameLst>
                                              <p:attrName>ppt_w</p:attrName>
                                            </p:attrNameLst>
                                          </p:cBhvr>
                                          <p:tavLst>
                                            <p:tav tm="0">
                                              <p:val>
                                                <p:fltVal val="0"/>
                                              </p:val>
                                            </p:tav>
                                            <p:tav tm="100000">
                                              <p:val>
                                                <p:strVal val="#ppt_w"/>
                                              </p:val>
                                            </p:tav>
                                          </p:tavLst>
                                        </p:anim>
                                        <p:anim calcmode="lin" valueType="num">
                                          <p:cBhvr>
                                            <p:cTn id="52" dur="500" fill="hold"/>
                                            <p:tgtEl>
                                              <p:spTgt spid="43"/>
                                            </p:tgtEl>
                                            <p:attrNameLst>
                                              <p:attrName>ppt_h</p:attrName>
                                            </p:attrNameLst>
                                          </p:cBhvr>
                                          <p:tavLst>
                                            <p:tav tm="0">
                                              <p:val>
                                                <p:fltVal val="0"/>
                                              </p:val>
                                            </p:tav>
                                            <p:tav tm="100000">
                                              <p:val>
                                                <p:strVal val="#ppt_h"/>
                                              </p:val>
                                            </p:tav>
                                          </p:tavLst>
                                        </p:anim>
                                        <p:animEffect transition="in" filter="fade">
                                          <p:cBhvr>
                                            <p:cTn id="53" dur="500"/>
                                            <p:tgtEl>
                                              <p:spTgt spid="43"/>
                                            </p:tgtEl>
                                          </p:cBhvr>
                                        </p:animEffect>
                                      </p:childTnLst>
                                    </p:cTn>
                                  </p:par>
                                </p:childTnLst>
                              </p:cTn>
                            </p:par>
                            <p:par>
                              <p:cTn id="54" fill="hold">
                                <p:stCondLst>
                                  <p:cond delay="2400"/>
                                </p:stCondLst>
                                <p:childTnLst>
                                  <p:par>
                                    <p:cTn id="55" presetID="31" presetClass="entr" presetSubtype="0"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p:cTn id="57" dur="400" fill="hold"/>
                                            <p:tgtEl>
                                              <p:spTgt spid="35"/>
                                            </p:tgtEl>
                                            <p:attrNameLst>
                                              <p:attrName>ppt_w</p:attrName>
                                            </p:attrNameLst>
                                          </p:cBhvr>
                                          <p:tavLst>
                                            <p:tav tm="0">
                                              <p:val>
                                                <p:fltVal val="0"/>
                                              </p:val>
                                            </p:tav>
                                            <p:tav tm="100000">
                                              <p:val>
                                                <p:strVal val="#ppt_w"/>
                                              </p:val>
                                            </p:tav>
                                          </p:tavLst>
                                        </p:anim>
                                        <p:anim calcmode="lin" valueType="num">
                                          <p:cBhvr>
                                            <p:cTn id="58" dur="400" fill="hold"/>
                                            <p:tgtEl>
                                              <p:spTgt spid="35"/>
                                            </p:tgtEl>
                                            <p:attrNameLst>
                                              <p:attrName>ppt_h</p:attrName>
                                            </p:attrNameLst>
                                          </p:cBhvr>
                                          <p:tavLst>
                                            <p:tav tm="0">
                                              <p:val>
                                                <p:fltVal val="0"/>
                                              </p:val>
                                            </p:tav>
                                            <p:tav tm="100000">
                                              <p:val>
                                                <p:strVal val="#ppt_h"/>
                                              </p:val>
                                            </p:tav>
                                          </p:tavLst>
                                        </p:anim>
                                        <p:anim calcmode="lin" valueType="num">
                                          <p:cBhvr>
                                            <p:cTn id="59" dur="400" fill="hold"/>
                                            <p:tgtEl>
                                              <p:spTgt spid="35"/>
                                            </p:tgtEl>
                                            <p:attrNameLst>
                                              <p:attrName>style.rotation</p:attrName>
                                            </p:attrNameLst>
                                          </p:cBhvr>
                                          <p:tavLst>
                                            <p:tav tm="0">
                                              <p:val>
                                                <p:fltVal val="90"/>
                                              </p:val>
                                            </p:tav>
                                            <p:tav tm="100000">
                                              <p:val>
                                                <p:fltVal val="0"/>
                                              </p:val>
                                            </p:tav>
                                          </p:tavLst>
                                        </p:anim>
                                        <p:animEffect transition="in" filter="fade">
                                          <p:cBhvr>
                                            <p:cTn id="60" dur="400"/>
                                            <p:tgtEl>
                                              <p:spTgt spid="35"/>
                                            </p:tgtEl>
                                          </p:cBhvr>
                                        </p:animEffect>
                                      </p:childTnLst>
                                    </p:cTn>
                                  </p:par>
                                </p:childTnLst>
                              </p:cTn>
                            </p:par>
                            <p:par>
                              <p:cTn id="61" fill="hold">
                                <p:stCondLst>
                                  <p:cond delay="2800"/>
                                </p:stCondLst>
                                <p:childTnLst>
                                  <p:par>
                                    <p:cTn id="62" presetID="22" presetClass="entr" presetSubtype="1" fill="hold" grpId="0" nodeType="after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up)">
                                          <p:cBhvr>
                                            <p:cTn id="64" dur="500"/>
                                            <p:tgtEl>
                                              <p:spTgt spid="36"/>
                                            </p:tgtEl>
                                          </p:cBhvr>
                                        </p:animEffect>
                                      </p:childTnLst>
                                    </p:cTn>
                                  </p:par>
                                </p:childTnLst>
                              </p:cTn>
                            </p:par>
                            <p:par>
                              <p:cTn id="65" fill="hold">
                                <p:stCondLst>
                                  <p:cond delay="3300"/>
                                </p:stCondLst>
                                <p:childTnLst>
                                  <p:par>
                                    <p:cTn id="66" presetID="53" presetClass="entr" presetSubtype="16"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 calcmode="lin" valueType="num">
                                          <p:cBhvr>
                                            <p:cTn id="68" dur="500" fill="hold"/>
                                            <p:tgtEl>
                                              <p:spTgt spid="44"/>
                                            </p:tgtEl>
                                            <p:attrNameLst>
                                              <p:attrName>ppt_w</p:attrName>
                                            </p:attrNameLst>
                                          </p:cBhvr>
                                          <p:tavLst>
                                            <p:tav tm="0">
                                              <p:val>
                                                <p:fltVal val="0"/>
                                              </p:val>
                                            </p:tav>
                                            <p:tav tm="100000">
                                              <p:val>
                                                <p:strVal val="#ppt_w"/>
                                              </p:val>
                                            </p:tav>
                                          </p:tavLst>
                                        </p:anim>
                                        <p:anim calcmode="lin" valueType="num">
                                          <p:cBhvr>
                                            <p:cTn id="69" dur="500" fill="hold"/>
                                            <p:tgtEl>
                                              <p:spTgt spid="44"/>
                                            </p:tgtEl>
                                            <p:attrNameLst>
                                              <p:attrName>ppt_h</p:attrName>
                                            </p:attrNameLst>
                                          </p:cBhvr>
                                          <p:tavLst>
                                            <p:tav tm="0">
                                              <p:val>
                                                <p:fltVal val="0"/>
                                              </p:val>
                                            </p:tav>
                                            <p:tav tm="100000">
                                              <p:val>
                                                <p:strVal val="#ppt_h"/>
                                              </p:val>
                                            </p:tav>
                                          </p:tavLst>
                                        </p:anim>
                                        <p:animEffect transition="in" filter="fade">
                                          <p:cBhvr>
                                            <p:cTn id="70" dur="500"/>
                                            <p:tgtEl>
                                              <p:spTgt spid="44"/>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 calcmode="lin" valueType="num">
                                          <p:cBhvr>
                                            <p:cTn id="73" dur="500" fill="hold"/>
                                            <p:tgtEl>
                                              <p:spTgt spid="48"/>
                                            </p:tgtEl>
                                            <p:attrNameLst>
                                              <p:attrName>ppt_w</p:attrName>
                                            </p:attrNameLst>
                                          </p:cBhvr>
                                          <p:tavLst>
                                            <p:tav tm="0">
                                              <p:val>
                                                <p:fltVal val="0"/>
                                              </p:val>
                                            </p:tav>
                                            <p:tav tm="100000">
                                              <p:val>
                                                <p:strVal val="#ppt_w"/>
                                              </p:val>
                                            </p:tav>
                                          </p:tavLst>
                                        </p:anim>
                                        <p:anim calcmode="lin" valueType="num">
                                          <p:cBhvr>
                                            <p:cTn id="74" dur="500" fill="hold"/>
                                            <p:tgtEl>
                                              <p:spTgt spid="48"/>
                                            </p:tgtEl>
                                            <p:attrNameLst>
                                              <p:attrName>ppt_h</p:attrName>
                                            </p:attrNameLst>
                                          </p:cBhvr>
                                          <p:tavLst>
                                            <p:tav tm="0">
                                              <p:val>
                                                <p:fltVal val="0"/>
                                              </p:val>
                                            </p:tav>
                                            <p:tav tm="100000">
                                              <p:val>
                                                <p:strVal val="#ppt_h"/>
                                              </p:val>
                                            </p:tav>
                                          </p:tavLst>
                                        </p:anim>
                                        <p:animEffect transition="in" filter="fade">
                                          <p:cBhvr>
                                            <p:cTn id="75" dur="500"/>
                                            <p:tgtEl>
                                              <p:spTgt spid="48"/>
                                            </p:tgtEl>
                                          </p:cBhvr>
                                        </p:animEffect>
                                      </p:childTnLst>
                                    </p:cTn>
                                  </p:par>
                                </p:childTnLst>
                              </p:cTn>
                            </p:par>
                            <p:par>
                              <p:cTn id="76" fill="hold">
                                <p:stCondLst>
                                  <p:cond delay="3800"/>
                                </p:stCondLst>
                                <p:childTnLst>
                                  <p:par>
                                    <p:cTn id="77" presetID="31" presetClass="entr" presetSubtype="0"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 calcmode="lin" valueType="num">
                                          <p:cBhvr>
                                            <p:cTn id="79" dur="400" fill="hold"/>
                                            <p:tgtEl>
                                              <p:spTgt spid="52"/>
                                            </p:tgtEl>
                                            <p:attrNameLst>
                                              <p:attrName>ppt_w</p:attrName>
                                            </p:attrNameLst>
                                          </p:cBhvr>
                                          <p:tavLst>
                                            <p:tav tm="0">
                                              <p:val>
                                                <p:fltVal val="0"/>
                                              </p:val>
                                            </p:tav>
                                            <p:tav tm="100000">
                                              <p:val>
                                                <p:strVal val="#ppt_w"/>
                                              </p:val>
                                            </p:tav>
                                          </p:tavLst>
                                        </p:anim>
                                        <p:anim calcmode="lin" valueType="num">
                                          <p:cBhvr>
                                            <p:cTn id="80" dur="400" fill="hold"/>
                                            <p:tgtEl>
                                              <p:spTgt spid="52"/>
                                            </p:tgtEl>
                                            <p:attrNameLst>
                                              <p:attrName>ppt_h</p:attrName>
                                            </p:attrNameLst>
                                          </p:cBhvr>
                                          <p:tavLst>
                                            <p:tav tm="0">
                                              <p:val>
                                                <p:fltVal val="0"/>
                                              </p:val>
                                            </p:tav>
                                            <p:tav tm="100000">
                                              <p:val>
                                                <p:strVal val="#ppt_h"/>
                                              </p:val>
                                            </p:tav>
                                          </p:tavLst>
                                        </p:anim>
                                        <p:anim calcmode="lin" valueType="num">
                                          <p:cBhvr>
                                            <p:cTn id="81" dur="400" fill="hold"/>
                                            <p:tgtEl>
                                              <p:spTgt spid="52"/>
                                            </p:tgtEl>
                                            <p:attrNameLst>
                                              <p:attrName>style.rotation</p:attrName>
                                            </p:attrNameLst>
                                          </p:cBhvr>
                                          <p:tavLst>
                                            <p:tav tm="0">
                                              <p:val>
                                                <p:fltVal val="90"/>
                                              </p:val>
                                            </p:tav>
                                            <p:tav tm="100000">
                                              <p:val>
                                                <p:fltVal val="0"/>
                                              </p:val>
                                            </p:tav>
                                          </p:tavLst>
                                        </p:anim>
                                        <p:animEffect transition="in" filter="fade">
                                          <p:cBhvr>
                                            <p:cTn id="82" dur="400"/>
                                            <p:tgtEl>
                                              <p:spTgt spid="52"/>
                                            </p:tgtEl>
                                          </p:cBhvr>
                                        </p:animEffect>
                                      </p:childTnLst>
                                    </p:cTn>
                                  </p:par>
                                </p:childTnLst>
                              </p:cTn>
                            </p:par>
                            <p:par>
                              <p:cTn id="83" fill="hold">
                                <p:stCondLst>
                                  <p:cond delay="4200"/>
                                </p:stCondLst>
                                <p:childTnLst>
                                  <p:par>
                                    <p:cTn id="84" presetID="22" presetClass="entr" presetSubtype="1" fill="hold" grpId="0" nodeType="after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wipe(up)">
                                          <p:cBhvr>
                                            <p:cTn id="86" dur="500"/>
                                            <p:tgtEl>
                                              <p:spTgt spid="40"/>
                                            </p:tgtEl>
                                          </p:cBhvr>
                                        </p:animEffect>
                                      </p:childTnLst>
                                    </p:cTn>
                                  </p:par>
                                </p:childTnLst>
                              </p:cTn>
                            </p:par>
                            <p:par>
                              <p:cTn id="87" fill="hold">
                                <p:stCondLst>
                                  <p:cond delay="4700"/>
                                </p:stCondLst>
                                <p:childTnLst>
                                  <p:par>
                                    <p:cTn id="88" presetID="53" presetClass="entr" presetSubtype="16" fill="hold" grpId="0" nodeType="afterEffect">
                                      <p:stCondLst>
                                        <p:cond delay="0"/>
                                      </p:stCondLst>
                                      <p:childTnLst>
                                        <p:set>
                                          <p:cBhvr>
                                            <p:cTn id="89" dur="1" fill="hold">
                                              <p:stCondLst>
                                                <p:cond delay="0"/>
                                              </p:stCondLst>
                                            </p:cTn>
                                            <p:tgtEl>
                                              <p:spTgt spid="49"/>
                                            </p:tgtEl>
                                            <p:attrNameLst>
                                              <p:attrName>style.visibility</p:attrName>
                                            </p:attrNameLst>
                                          </p:cBhvr>
                                          <p:to>
                                            <p:strVal val="visible"/>
                                          </p:to>
                                        </p:set>
                                        <p:anim calcmode="lin" valueType="num">
                                          <p:cBhvr>
                                            <p:cTn id="90" dur="500" fill="hold"/>
                                            <p:tgtEl>
                                              <p:spTgt spid="49"/>
                                            </p:tgtEl>
                                            <p:attrNameLst>
                                              <p:attrName>ppt_w</p:attrName>
                                            </p:attrNameLst>
                                          </p:cBhvr>
                                          <p:tavLst>
                                            <p:tav tm="0">
                                              <p:val>
                                                <p:fltVal val="0"/>
                                              </p:val>
                                            </p:tav>
                                            <p:tav tm="100000">
                                              <p:val>
                                                <p:strVal val="#ppt_w"/>
                                              </p:val>
                                            </p:tav>
                                          </p:tavLst>
                                        </p:anim>
                                        <p:anim calcmode="lin" valueType="num">
                                          <p:cBhvr>
                                            <p:cTn id="91" dur="500" fill="hold"/>
                                            <p:tgtEl>
                                              <p:spTgt spid="49"/>
                                            </p:tgtEl>
                                            <p:attrNameLst>
                                              <p:attrName>ppt_h</p:attrName>
                                            </p:attrNameLst>
                                          </p:cBhvr>
                                          <p:tavLst>
                                            <p:tav tm="0">
                                              <p:val>
                                                <p:fltVal val="0"/>
                                              </p:val>
                                            </p:tav>
                                            <p:tav tm="100000">
                                              <p:val>
                                                <p:strVal val="#ppt_h"/>
                                              </p:val>
                                            </p:tav>
                                          </p:tavLst>
                                        </p:anim>
                                        <p:animEffect transition="in" filter="fade">
                                          <p:cBhvr>
                                            <p:cTn id="92" dur="500"/>
                                            <p:tgtEl>
                                              <p:spTgt spid="49"/>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anim calcmode="lin" valueType="num">
                                          <p:cBhvr>
                                            <p:cTn id="95" dur="500" fill="hold"/>
                                            <p:tgtEl>
                                              <p:spTgt spid="50"/>
                                            </p:tgtEl>
                                            <p:attrNameLst>
                                              <p:attrName>ppt_w</p:attrName>
                                            </p:attrNameLst>
                                          </p:cBhvr>
                                          <p:tavLst>
                                            <p:tav tm="0">
                                              <p:val>
                                                <p:fltVal val="0"/>
                                              </p:val>
                                            </p:tav>
                                            <p:tav tm="100000">
                                              <p:val>
                                                <p:strVal val="#ppt_w"/>
                                              </p:val>
                                            </p:tav>
                                          </p:tavLst>
                                        </p:anim>
                                        <p:anim calcmode="lin" valueType="num">
                                          <p:cBhvr>
                                            <p:cTn id="96" dur="500" fill="hold"/>
                                            <p:tgtEl>
                                              <p:spTgt spid="50"/>
                                            </p:tgtEl>
                                            <p:attrNameLst>
                                              <p:attrName>ppt_h</p:attrName>
                                            </p:attrNameLst>
                                          </p:cBhvr>
                                          <p:tavLst>
                                            <p:tav tm="0">
                                              <p:val>
                                                <p:fltVal val="0"/>
                                              </p:val>
                                            </p:tav>
                                            <p:tav tm="100000">
                                              <p:val>
                                                <p:strVal val="#ppt_h"/>
                                              </p:val>
                                            </p:tav>
                                          </p:tavLst>
                                        </p:anim>
                                        <p:animEffect transition="in" filter="fade">
                                          <p:cBhvr>
                                            <p:cTn id="97" dur="500"/>
                                            <p:tgtEl>
                                              <p:spTgt spid="50"/>
                                            </p:tgtEl>
                                          </p:cBhvr>
                                        </p:animEffect>
                                      </p:childTnLst>
                                    </p:cTn>
                                  </p:par>
                                </p:childTnLst>
                              </p:cTn>
                            </p:par>
                            <p:par>
                              <p:cTn id="98" fill="hold">
                                <p:stCondLst>
                                  <p:cond delay="5200"/>
                                </p:stCondLst>
                                <p:childTnLst>
                                  <p:par>
                                    <p:cTn id="99" presetID="31" presetClass="entr" presetSubtype="0" fill="hold" grpId="0" nodeType="afterEffect">
                                      <p:stCondLst>
                                        <p:cond delay="0"/>
                                      </p:stCondLst>
                                      <p:childTnLst>
                                        <p:set>
                                          <p:cBhvr>
                                            <p:cTn id="100" dur="1" fill="hold">
                                              <p:stCondLst>
                                                <p:cond delay="0"/>
                                              </p:stCondLst>
                                            </p:cTn>
                                            <p:tgtEl>
                                              <p:spTgt spid="51"/>
                                            </p:tgtEl>
                                            <p:attrNameLst>
                                              <p:attrName>style.visibility</p:attrName>
                                            </p:attrNameLst>
                                          </p:cBhvr>
                                          <p:to>
                                            <p:strVal val="visible"/>
                                          </p:to>
                                        </p:set>
                                        <p:anim calcmode="lin" valueType="num">
                                          <p:cBhvr>
                                            <p:cTn id="101" dur="400" fill="hold"/>
                                            <p:tgtEl>
                                              <p:spTgt spid="51"/>
                                            </p:tgtEl>
                                            <p:attrNameLst>
                                              <p:attrName>ppt_w</p:attrName>
                                            </p:attrNameLst>
                                          </p:cBhvr>
                                          <p:tavLst>
                                            <p:tav tm="0">
                                              <p:val>
                                                <p:fltVal val="0"/>
                                              </p:val>
                                            </p:tav>
                                            <p:tav tm="100000">
                                              <p:val>
                                                <p:strVal val="#ppt_w"/>
                                              </p:val>
                                            </p:tav>
                                          </p:tavLst>
                                        </p:anim>
                                        <p:anim calcmode="lin" valueType="num">
                                          <p:cBhvr>
                                            <p:cTn id="102" dur="400" fill="hold"/>
                                            <p:tgtEl>
                                              <p:spTgt spid="51"/>
                                            </p:tgtEl>
                                            <p:attrNameLst>
                                              <p:attrName>ppt_h</p:attrName>
                                            </p:attrNameLst>
                                          </p:cBhvr>
                                          <p:tavLst>
                                            <p:tav tm="0">
                                              <p:val>
                                                <p:fltVal val="0"/>
                                              </p:val>
                                            </p:tav>
                                            <p:tav tm="100000">
                                              <p:val>
                                                <p:strVal val="#ppt_h"/>
                                              </p:val>
                                            </p:tav>
                                          </p:tavLst>
                                        </p:anim>
                                        <p:anim calcmode="lin" valueType="num">
                                          <p:cBhvr>
                                            <p:cTn id="103" dur="400" fill="hold"/>
                                            <p:tgtEl>
                                              <p:spTgt spid="51"/>
                                            </p:tgtEl>
                                            <p:attrNameLst>
                                              <p:attrName>style.rotation</p:attrName>
                                            </p:attrNameLst>
                                          </p:cBhvr>
                                          <p:tavLst>
                                            <p:tav tm="0">
                                              <p:val>
                                                <p:fltVal val="90"/>
                                              </p:val>
                                            </p:tav>
                                            <p:tav tm="100000">
                                              <p:val>
                                                <p:fltVal val="0"/>
                                              </p:val>
                                            </p:tav>
                                          </p:tavLst>
                                        </p:anim>
                                        <p:animEffect transition="in" filter="fade">
                                          <p:cBhvr>
                                            <p:cTn id="104" dur="400"/>
                                            <p:tgtEl>
                                              <p:spTgt spid="51"/>
                                            </p:tgtEl>
                                          </p:cBhvr>
                                        </p:animEffect>
                                      </p:childTnLst>
                                    </p:cTn>
                                  </p:par>
                                </p:childTnLst>
                              </p:cTn>
                            </p:par>
                            <p:par>
                              <p:cTn id="105" fill="hold">
                                <p:stCondLst>
                                  <p:cond delay="5600"/>
                                </p:stCondLst>
                                <p:childTnLst>
                                  <p:par>
                                    <p:cTn id="106" presetID="22" presetClass="entr" presetSubtype="1"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up)">
                                          <p:cBhvr>
                                            <p:cTn id="10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p:bldP spid="35" grpId="0"/>
          <p:bldP spid="36" grpId="0"/>
          <p:bldP spid="37" grpId="0"/>
          <p:bldP spid="38" grpId="0"/>
          <p:bldP spid="39" grpId="0"/>
          <p:bldP spid="40" grpId="0"/>
          <p:bldP spid="41" grpId="0" animBg="1"/>
          <p:bldP spid="43" grpId="0"/>
          <p:bldP spid="44" grpId="0" animBg="1"/>
          <p:bldP spid="48" grpId="0"/>
          <p:bldP spid="49" grpId="0" animBg="1"/>
          <p:bldP spid="50" grpId="0"/>
          <p:bldP spid="51" grpId="0"/>
          <p:bldP spid="52"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069198" y="1877631"/>
            <a:ext cx="6662057" cy="2264229"/>
          </a:xfrm>
          <a:prstGeom prst="roundRect">
            <a:avLst>
              <a:gd name="adj" fmla="val 3817"/>
            </a:avLst>
          </a:prstGeom>
          <a:noFill/>
          <a:ln>
            <a:solidFill>
              <a:srgbClr val="F7A1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465508" y="1494844"/>
            <a:ext cx="2852383" cy="3029803"/>
            <a:chOff x="1465508" y="1494844"/>
            <a:chExt cx="2852383" cy="3029803"/>
          </a:xfrm>
        </p:grpSpPr>
        <p:sp>
          <p:nvSpPr>
            <p:cNvPr id="2" name="圆角矩形 1"/>
            <p:cNvSpPr/>
            <p:nvPr/>
          </p:nvSpPr>
          <p:spPr>
            <a:xfrm>
              <a:off x="1465508" y="1494844"/>
              <a:ext cx="2852383" cy="3029803"/>
            </a:xfrm>
            <a:prstGeom prst="roundRect">
              <a:avLst>
                <a:gd name="adj" fmla="val 5981"/>
              </a:avLst>
            </a:prstGeom>
            <a:solidFill>
              <a:srgbClr val="F7A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83250" y="1901750"/>
              <a:ext cx="2016899" cy="2215991"/>
            </a:xfrm>
            <a:prstGeom prst="rect">
              <a:avLst/>
            </a:prstGeom>
            <a:noFill/>
          </p:spPr>
          <p:txBody>
            <a:bodyPr wrap="none" rtlCol="0">
              <a:spAutoFit/>
            </a:bodyPr>
            <a:lstStyle/>
            <a:p>
              <a:pPr algn="ctr"/>
              <a:r>
                <a:rPr lang="en-US" altLang="zh-CN" sz="13800" dirty="0">
                  <a:solidFill>
                    <a:schemeClr val="tx2"/>
                  </a:solidFill>
                  <a:latin typeface="Impact" panose="020B0806030902050204" pitchFamily="34" charset="0"/>
                </a:rPr>
                <a:t>04</a:t>
              </a:r>
              <a:endParaRPr lang="zh-CN" altLang="en-US" sz="13800" dirty="0">
                <a:solidFill>
                  <a:schemeClr val="tx2"/>
                </a:solidFill>
                <a:latin typeface="Impact" panose="020B0806030902050204" pitchFamily="34" charset="0"/>
              </a:endParaRPr>
            </a:p>
          </p:txBody>
        </p:sp>
      </p:grpSp>
      <p:sp>
        <p:nvSpPr>
          <p:cNvPr id="28" name="文本框 27">
            <a:extLst>
              <a:ext uri="{FF2B5EF4-FFF2-40B4-BE49-F238E27FC236}">
                <a16:creationId xmlns:a16="http://schemas.microsoft.com/office/drawing/2014/main" id="{8AE3ECC2-C9F1-48EF-9F4E-1C902DE22B7B}"/>
              </a:ext>
            </a:extLst>
          </p:cNvPr>
          <p:cNvSpPr txBox="1"/>
          <p:nvPr/>
        </p:nvSpPr>
        <p:spPr>
          <a:xfrm>
            <a:off x="4484536" y="2502289"/>
            <a:ext cx="5798220" cy="923330"/>
          </a:xfrm>
          <a:prstGeom prst="rect">
            <a:avLst/>
          </a:prstGeom>
          <a:noFill/>
        </p:spPr>
        <p:txBody>
          <a:bodyPr wrap="square" rtlCol="0">
            <a:spAutoFit/>
          </a:bodyPr>
          <a:lstStyle/>
          <a:p>
            <a:pPr algn="ctr"/>
            <a:r>
              <a:rPr lang="zh-CN" altLang="en-US" sz="5400" dirty="0">
                <a:latin typeface="Century Gothic" panose="020B0502020202020204" pitchFamily="34" charset="0"/>
                <a:ea typeface="思源黑体 CN Medium" panose="020B0600000000000000" pitchFamily="34" charset="-122"/>
                <a:sym typeface="Century Gothic" panose="020B0502020202020204" pitchFamily="34" charset="0"/>
              </a:rPr>
              <a:t>成本</a:t>
            </a:r>
            <a:r>
              <a:rPr lang="en-US" altLang="zh-CN" sz="5400" dirty="0">
                <a:latin typeface="Century Gothic" panose="020B0502020202020204" pitchFamily="34" charset="0"/>
                <a:ea typeface="思源黑体 CN Medium" panose="020B0600000000000000" pitchFamily="34" charset="-122"/>
                <a:sym typeface="Century Gothic" panose="020B0502020202020204" pitchFamily="34" charset="0"/>
              </a:rPr>
              <a:t>/</a:t>
            </a:r>
            <a:r>
              <a:rPr lang="zh-CN" altLang="en-US" sz="5400" dirty="0">
                <a:latin typeface="Century Gothic" panose="020B0502020202020204" pitchFamily="34" charset="0"/>
                <a:ea typeface="思源黑体 CN Medium" panose="020B0600000000000000" pitchFamily="34" charset="-122"/>
                <a:sym typeface="Century Gothic" panose="020B0502020202020204" pitchFamily="34" charset="0"/>
              </a:rPr>
              <a:t>效益分析</a:t>
            </a:r>
          </a:p>
        </p:txBody>
      </p:sp>
      <p:sp>
        <p:nvSpPr>
          <p:cNvPr id="55" name="TextBox 65"/>
          <p:cNvSpPr txBox="1"/>
          <p:nvPr/>
        </p:nvSpPr>
        <p:spPr>
          <a:xfrm>
            <a:off x="4894297" y="4544813"/>
            <a:ext cx="1533164" cy="40011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支出</a:t>
            </a:r>
          </a:p>
        </p:txBody>
      </p:sp>
      <p:sp>
        <p:nvSpPr>
          <p:cNvPr id="56" name="TextBox 66"/>
          <p:cNvSpPr txBox="1"/>
          <p:nvPr/>
        </p:nvSpPr>
        <p:spPr>
          <a:xfrm>
            <a:off x="6698141" y="4544813"/>
            <a:ext cx="1752548" cy="40011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人力成本</a:t>
            </a:r>
          </a:p>
        </p:txBody>
      </p:sp>
      <p:sp>
        <p:nvSpPr>
          <p:cNvPr id="57" name="Freeform 21"/>
          <p:cNvSpPr>
            <a:spLocks noEditPoints="1"/>
          </p:cNvSpPr>
          <p:nvPr/>
        </p:nvSpPr>
        <p:spPr bwMode="auto">
          <a:xfrm>
            <a:off x="4612213" y="461072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58" name="Freeform 22"/>
          <p:cNvSpPr>
            <a:spLocks noEditPoints="1"/>
          </p:cNvSpPr>
          <p:nvPr/>
        </p:nvSpPr>
        <p:spPr bwMode="auto">
          <a:xfrm>
            <a:off x="6401050" y="461072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8 h 234"/>
              <a:gd name="T20" fmla="*/ 135 w 234"/>
              <a:gd name="T21" fmla="*/ 98 h 234"/>
              <a:gd name="T22" fmla="*/ 135 w 234"/>
              <a:gd name="T23" fmla="*/ 35 h 234"/>
              <a:gd name="T24" fmla="*/ 99 w 234"/>
              <a:gd name="T25" fmla="*/ 35 h 234"/>
              <a:gd name="T26" fmla="*/ 99 w 234"/>
              <a:gd name="T27" fmla="*/ 98 h 234"/>
              <a:gd name="T28" fmla="*/ 35 w 234"/>
              <a:gd name="T29" fmla="*/ 98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Tree>
    <p:extLst>
      <p:ext uri="{BB962C8B-B14F-4D97-AF65-F5344CB8AC3E}">
        <p14:creationId xmlns:p14="http://schemas.microsoft.com/office/powerpoint/2010/main" val="4207769048"/>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childTnLst>
                          </p:cTn>
                        </p:par>
                        <p:par>
                          <p:cTn id="16" fill="hold">
                            <p:stCondLst>
                              <p:cond delay="1500"/>
                            </p:stCondLst>
                            <p:childTnLst>
                              <p:par>
                                <p:cTn id="17" presetID="2" presetClass="entr" presetSubtype="12"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0-#ppt_w/2"/>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10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0-#ppt_w/2"/>
                                          </p:val>
                                        </p:tav>
                                        <p:tav tm="100000">
                                          <p:val>
                                            <p:strVal val="#ppt_x"/>
                                          </p:val>
                                        </p:tav>
                                      </p:tavLst>
                                    </p:anim>
                                    <p:anim calcmode="lin" valueType="num">
                                      <p:cBhvr additive="base">
                                        <p:cTn id="24" dur="500" fill="hold"/>
                                        <p:tgtEl>
                                          <p:spTgt spid="58"/>
                                        </p:tgtEl>
                                        <p:attrNameLst>
                                          <p:attrName>ppt_y</p:attrName>
                                        </p:attrNameLst>
                                      </p:cBhvr>
                                      <p:tavLst>
                                        <p:tav tm="0">
                                          <p:val>
                                            <p:strVal val="1+#ppt_h/2"/>
                                          </p:val>
                                        </p:tav>
                                        <p:tav tm="100000">
                                          <p:val>
                                            <p:strVal val="#ppt_y"/>
                                          </p:val>
                                        </p:tav>
                                      </p:tavLst>
                                    </p:anim>
                                  </p:childTnLst>
                                </p:cTn>
                              </p:par>
                            </p:childTnLst>
                          </p:cTn>
                        </p:par>
                        <p:par>
                          <p:cTn id="25" fill="hold">
                            <p:stCondLst>
                              <p:cond delay="2100"/>
                            </p:stCondLst>
                            <p:childTnLst>
                              <p:par>
                                <p:cTn id="26" presetID="22" presetClass="entr" presetSubtype="8" fill="hold" grpId="0"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8" grpId="0"/>
      <p:bldP spid="55" grpId="0"/>
      <p:bldP spid="56" grpId="0"/>
      <p:bldP spid="57" grpId="0" animBg="1"/>
      <p:bldP spid="5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62B24E1B-1D07-44CF-A7BB-02CFA17C3C0B}"/>
              </a:ext>
            </a:extLst>
          </p:cNvPr>
          <p:cNvGraphicFramePr>
            <a:graphicFrameLocks noGrp="1"/>
          </p:cNvGraphicFramePr>
          <p:nvPr>
            <p:extLst>
              <p:ext uri="{D42A27DB-BD31-4B8C-83A1-F6EECF244321}">
                <p14:modId xmlns:p14="http://schemas.microsoft.com/office/powerpoint/2010/main" val="3840460556"/>
              </p:ext>
            </p:extLst>
          </p:nvPr>
        </p:nvGraphicFramePr>
        <p:xfrm>
          <a:off x="727876" y="2060848"/>
          <a:ext cx="10708719" cy="4000093"/>
        </p:xfrm>
        <a:graphic>
          <a:graphicData uri="http://schemas.openxmlformats.org/drawingml/2006/table">
            <a:tbl>
              <a:tblPr firstRow="1" firstCol="1" bandRow="1"/>
              <a:tblGrid>
                <a:gridCol w="1139616">
                  <a:extLst>
                    <a:ext uri="{9D8B030D-6E8A-4147-A177-3AD203B41FA5}">
                      <a16:colId xmlns:a16="http://schemas.microsoft.com/office/drawing/2014/main" val="3959800003"/>
                    </a:ext>
                  </a:extLst>
                </a:gridCol>
                <a:gridCol w="3142820">
                  <a:extLst>
                    <a:ext uri="{9D8B030D-6E8A-4147-A177-3AD203B41FA5}">
                      <a16:colId xmlns:a16="http://schemas.microsoft.com/office/drawing/2014/main" val="1020793679"/>
                    </a:ext>
                  </a:extLst>
                </a:gridCol>
                <a:gridCol w="2141219">
                  <a:extLst>
                    <a:ext uri="{9D8B030D-6E8A-4147-A177-3AD203B41FA5}">
                      <a16:colId xmlns:a16="http://schemas.microsoft.com/office/drawing/2014/main" val="1462197088"/>
                    </a:ext>
                  </a:extLst>
                </a:gridCol>
                <a:gridCol w="2142532">
                  <a:extLst>
                    <a:ext uri="{9D8B030D-6E8A-4147-A177-3AD203B41FA5}">
                      <a16:colId xmlns:a16="http://schemas.microsoft.com/office/drawing/2014/main" val="1049198054"/>
                    </a:ext>
                  </a:extLst>
                </a:gridCol>
                <a:gridCol w="2142532">
                  <a:extLst>
                    <a:ext uri="{9D8B030D-6E8A-4147-A177-3AD203B41FA5}">
                      <a16:colId xmlns:a16="http://schemas.microsoft.com/office/drawing/2014/main" val="4267332763"/>
                    </a:ext>
                  </a:extLst>
                </a:gridCol>
              </a:tblGrid>
              <a:tr h="576064">
                <a:tc>
                  <a:txBody>
                    <a:bodyPr/>
                    <a:lstStyle/>
                    <a:p>
                      <a:pPr indent="266700" algn="just">
                        <a:spcAft>
                          <a:spcPts val="0"/>
                        </a:spcAft>
                      </a:pPr>
                      <a:r>
                        <a:rPr lang="zh-CN" sz="2000" kern="100" dirty="0">
                          <a:effectLst/>
                          <a:latin typeface="Times New Roman" panose="02020603050405020304" pitchFamily="18" charset="0"/>
                          <a:ea typeface="宋体" panose="02010600030101010101" pitchFamily="2" charset="-122"/>
                        </a:rPr>
                        <a:t>序号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effectLst/>
                          <a:latin typeface="Times New Roman" panose="02020603050405020304" pitchFamily="18" charset="0"/>
                          <a:ea typeface="宋体" panose="02010600030101010101" pitchFamily="2" charset="-122"/>
                        </a:rPr>
                        <a:t>成本项目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effectLst/>
                          <a:latin typeface="Times New Roman" panose="02020603050405020304" pitchFamily="18" charset="0"/>
                          <a:ea typeface="宋体" panose="02010600030101010101" pitchFamily="2" charset="-122"/>
                        </a:rPr>
                        <a:t>单位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effectLst/>
                          <a:latin typeface="Times New Roman" panose="02020603050405020304" pitchFamily="18" charset="0"/>
                          <a:ea typeface="宋体" panose="02010600030101010101" pitchFamily="2" charset="-122"/>
                        </a:rPr>
                        <a:t>单价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effectLst/>
                          <a:latin typeface="Times New Roman" panose="02020603050405020304" pitchFamily="18" charset="0"/>
                          <a:ea typeface="宋体" panose="02010600030101010101" pitchFamily="2" charset="-122"/>
                        </a:rPr>
                        <a:t>总计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9598226"/>
                  </a:ext>
                </a:extLst>
              </a:tr>
              <a:tr h="570775">
                <a:tc>
                  <a:txBody>
                    <a:bodyPr/>
                    <a:lstStyle/>
                    <a:p>
                      <a:pPr indent="266700" algn="ctr">
                        <a:spcAft>
                          <a:spcPts val="0"/>
                        </a:spcAft>
                      </a:pPr>
                      <a:r>
                        <a:rPr lang="en-US" sz="2000" kern="100" dirty="0">
                          <a:effectLst/>
                          <a:latin typeface="Times New Roman" panose="02020603050405020304" pitchFamily="18" charset="0"/>
                          <a:ea typeface="宋体" panose="02010600030101010101" pitchFamily="2" charset="-122"/>
                        </a:rPr>
                        <a:t>1</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effectLst/>
                          <a:latin typeface="Times New Roman" panose="02020603050405020304" pitchFamily="18" charset="0"/>
                          <a:ea typeface="宋体" panose="02010600030101010101" pitchFamily="2" charset="-122"/>
                        </a:rPr>
                        <a:t>开发人员工资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effectLst/>
                          <a:latin typeface="Times New Roman" panose="02020603050405020304" pitchFamily="18" charset="0"/>
                          <a:ea typeface="宋体" panose="02010600030101010101" pitchFamily="2" charset="-122"/>
                        </a:rPr>
                        <a:t>44,800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a:effectLst/>
                          <a:latin typeface="Times New Roman" panose="02020603050405020304" pitchFamily="18" charset="0"/>
                          <a:ea typeface="宋体" panose="02010600030101010101" pitchFamily="2" charset="-122"/>
                        </a:rPr>
                        <a:t>134,400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4884077"/>
                  </a:ext>
                </a:extLst>
              </a:tr>
              <a:tr h="570775">
                <a:tc>
                  <a:txBody>
                    <a:bodyPr/>
                    <a:lstStyle/>
                    <a:p>
                      <a:pPr indent="266700" algn="ctr">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effectLst/>
                          <a:latin typeface="Times New Roman" panose="02020603050405020304" pitchFamily="18" charset="0"/>
                          <a:ea typeface="宋体" panose="02010600030101010101" pitchFamily="2" charset="-122"/>
                        </a:rPr>
                        <a:t>团建费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effectLst/>
                          <a:latin typeface="Times New Roman" panose="02020603050405020304" pitchFamily="18" charset="0"/>
                          <a:ea typeface="宋体" panose="02010600030101010101" pitchFamily="2" charset="-122"/>
                        </a:rPr>
                        <a:t>300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3467553"/>
                  </a:ext>
                </a:extLst>
              </a:tr>
              <a:tr h="570154">
                <a:tc>
                  <a:txBody>
                    <a:bodyPr/>
                    <a:lstStyle/>
                    <a:p>
                      <a:pPr indent="266700" algn="ctr">
                        <a:spcAft>
                          <a:spcPts val="0"/>
                        </a:spcAft>
                      </a:pPr>
                      <a:r>
                        <a:rPr lang="en-US" sz="2000" kern="100">
                          <a:effectLst/>
                          <a:latin typeface="Times New Roman" panose="02020603050405020304" pitchFamily="18" charset="0"/>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effectLst/>
                          <a:latin typeface="Times New Roman" panose="02020603050405020304" pitchFamily="18" charset="0"/>
                          <a:ea typeface="宋体" panose="02010600030101010101" pitchFamily="2" charset="-122"/>
                        </a:rPr>
                        <a:t>开发书籍所需费用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dirty="0">
                          <a:effectLst/>
                          <a:latin typeface="Times New Roman" panose="02020603050405020304" pitchFamily="18" charset="0"/>
                          <a:ea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4769961"/>
                  </a:ext>
                </a:extLst>
              </a:tr>
              <a:tr h="570775">
                <a:tc>
                  <a:txBody>
                    <a:bodyPr/>
                    <a:lstStyle/>
                    <a:p>
                      <a:pPr indent="266700" algn="ctr">
                        <a:spcAft>
                          <a:spcPts val="0"/>
                        </a:spcAft>
                      </a:pPr>
                      <a:r>
                        <a:rPr lang="en-US" sz="2000" kern="100">
                          <a:effectLst/>
                          <a:latin typeface="Times New Roman" panose="02020603050405020304" pitchFamily="18" charset="0"/>
                          <a:ea typeface="宋体" panose="02010600030101010101" pitchFamily="2" charset="-122"/>
                        </a:rPr>
                        <a:t>4</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effectLst/>
                          <a:latin typeface="Times New Roman" panose="02020603050405020304" pitchFamily="18" charset="0"/>
                          <a:ea typeface="宋体" panose="02010600030101010101" pitchFamily="2" charset="-122"/>
                        </a:rPr>
                        <a:t>服务器所需费用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effectLst/>
                          <a:latin typeface="Times New Roman" panose="02020603050405020304" pitchFamily="18" charset="0"/>
                          <a:ea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2059564"/>
                  </a:ext>
                </a:extLst>
              </a:tr>
              <a:tr h="570775">
                <a:tc>
                  <a:txBody>
                    <a:bodyPr/>
                    <a:lstStyle/>
                    <a:p>
                      <a:pPr indent="266700" algn="ctr">
                        <a:spcAft>
                          <a:spcPts val="0"/>
                        </a:spcAft>
                      </a:pPr>
                      <a:r>
                        <a:rPr lang="en-US" sz="2000" kern="100">
                          <a:effectLst/>
                          <a:latin typeface="Times New Roman" panose="02020603050405020304" pitchFamily="18" charset="0"/>
                          <a:ea typeface="宋体" panose="02010600030101010101" pitchFamily="2" charset="-122"/>
                        </a:rPr>
                        <a:t>5</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effectLst/>
                          <a:latin typeface="Times New Roman" panose="02020603050405020304" pitchFamily="18" charset="0"/>
                          <a:ea typeface="宋体" panose="02010600030101010101" pitchFamily="2" charset="-122"/>
                        </a:rPr>
                        <a:t>硬件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effectLst/>
                          <a:latin typeface="Times New Roman" panose="02020603050405020304" pitchFamily="18" charset="0"/>
                          <a:ea typeface="宋体" panose="02010600030101010101" pitchFamily="2" charset="-122"/>
                        </a:rPr>
                        <a:t>2</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effectLst/>
                          <a:latin typeface="Times New Roman" panose="02020603050405020304" pitchFamily="18" charset="0"/>
                          <a:ea typeface="宋体" panose="02010600030101010101" pitchFamily="2" charset="-122"/>
                        </a:rPr>
                        <a:t>5000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en-US" sz="2000" kern="100">
                          <a:effectLst/>
                          <a:latin typeface="Times New Roman" panose="02020603050405020304" pitchFamily="18" charset="0"/>
                          <a:ea typeface="宋体" panose="02010600030101010101" pitchFamily="2" charset="-122"/>
                        </a:rPr>
                        <a:t>10,000</a:t>
                      </a:r>
                      <a:endParaRPr lang="zh-CN" sz="20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7485898"/>
                  </a:ext>
                </a:extLst>
              </a:tr>
              <a:tr h="570775">
                <a:tc gridSpan="4">
                  <a:txBody>
                    <a:bodyPr/>
                    <a:lstStyle/>
                    <a:p>
                      <a:pPr indent="266700" algn="ctr">
                        <a:spcAft>
                          <a:spcPts val="0"/>
                        </a:spcAft>
                      </a:pPr>
                      <a:r>
                        <a:rPr lang="zh-CN" sz="2000" kern="100" dirty="0">
                          <a:effectLst/>
                          <a:latin typeface="Times New Roman" panose="02020603050405020304" pitchFamily="18" charset="0"/>
                          <a:ea typeface="宋体" panose="02010600030101010101" pitchFamily="2" charset="-122"/>
                        </a:rPr>
                        <a:t>总 </a:t>
                      </a:r>
                      <a:r>
                        <a:rPr lang="en-US" sz="2000" kern="100" dirty="0">
                          <a:effectLst/>
                          <a:latin typeface="Times New Roman" panose="02020603050405020304" pitchFamily="18" charset="0"/>
                          <a:ea typeface="宋体" panose="02010600030101010101" pitchFamily="2" charset="-122"/>
                        </a:rPr>
                        <a:t>   </a:t>
                      </a:r>
                      <a:r>
                        <a:rPr lang="zh-CN" sz="2000" kern="100" dirty="0">
                          <a:effectLst/>
                          <a:latin typeface="Times New Roman" panose="02020603050405020304" pitchFamily="18" charset="0"/>
                          <a:ea typeface="宋体" panose="02010600030101010101" pitchFamily="2" charset="-122"/>
                        </a:rPr>
                        <a:t>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266700" algn="just">
                        <a:spcAft>
                          <a:spcPts val="0"/>
                        </a:spcAft>
                      </a:pPr>
                      <a:r>
                        <a:rPr lang="en-US" sz="2000" kern="100" dirty="0">
                          <a:effectLst/>
                          <a:latin typeface="Times New Roman" panose="02020603050405020304" pitchFamily="18" charset="0"/>
                          <a:ea typeface="宋体" panose="02010600030101010101" pitchFamily="2" charset="-122"/>
                        </a:rPr>
                        <a:t>144,700</a:t>
                      </a:r>
                      <a:endParaRPr lang="zh-CN" sz="20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3048183"/>
                  </a:ext>
                </a:extLst>
              </a:tr>
            </a:tbl>
          </a:graphicData>
        </a:graphic>
      </p:graphicFrame>
      <p:sp>
        <p:nvSpPr>
          <p:cNvPr id="4" name="TextBox 42">
            <a:extLst>
              <a:ext uri="{FF2B5EF4-FFF2-40B4-BE49-F238E27FC236}">
                <a16:creationId xmlns:a16="http://schemas.microsoft.com/office/drawing/2014/main" id="{E7B9E2BD-06B3-47F2-BFF7-9A4D3767A2F8}"/>
              </a:ext>
            </a:extLst>
          </p:cNvPr>
          <p:cNvSpPr txBox="1"/>
          <p:nvPr/>
        </p:nvSpPr>
        <p:spPr>
          <a:xfrm>
            <a:off x="3434085" y="327649"/>
            <a:ext cx="4679911" cy="646331"/>
          </a:xfrm>
          <a:prstGeom prst="rect">
            <a:avLst/>
          </a:prstGeom>
          <a:noFill/>
        </p:spPr>
        <p:txBody>
          <a:bodyPr wrap="square" rtlCol="0">
            <a:spAutoFit/>
          </a:bodyPr>
          <a:lstStyle>
            <a:defPPr>
              <a:defRPr lang="zh-CN"/>
            </a:defPPr>
            <a:lvl1pPr>
              <a:defRPr sz="2800" b="1">
                <a:latin typeface="微软雅黑"/>
                <a:ea typeface="微软雅黑"/>
              </a:defRPr>
            </a:lvl1pPr>
          </a:lstStyle>
          <a:p>
            <a:pPr algn="ctr"/>
            <a:r>
              <a:rPr lang="zh-CN" altLang="en-US" sz="36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支出</a:t>
            </a:r>
          </a:p>
        </p:txBody>
      </p:sp>
    </p:spTree>
    <p:extLst>
      <p:ext uri="{BB962C8B-B14F-4D97-AF65-F5344CB8AC3E}">
        <p14:creationId xmlns:p14="http://schemas.microsoft.com/office/powerpoint/2010/main" val="2556492947"/>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61E7EB4A-31EE-4E9D-B2EE-8E33317809CB}"/>
              </a:ext>
            </a:extLst>
          </p:cNvPr>
          <p:cNvGraphicFramePr>
            <a:graphicFrameLocks noGrp="1"/>
          </p:cNvGraphicFramePr>
          <p:nvPr>
            <p:extLst>
              <p:ext uri="{D42A27DB-BD31-4B8C-83A1-F6EECF244321}">
                <p14:modId xmlns:p14="http://schemas.microsoft.com/office/powerpoint/2010/main" val="615248094"/>
              </p:ext>
            </p:extLst>
          </p:nvPr>
        </p:nvGraphicFramePr>
        <p:xfrm>
          <a:off x="985813" y="2204864"/>
          <a:ext cx="9361040" cy="3744412"/>
        </p:xfrm>
        <a:graphic>
          <a:graphicData uri="http://schemas.openxmlformats.org/drawingml/2006/table">
            <a:tbl>
              <a:tblPr firstRow="1" firstCol="1" bandRow="1"/>
              <a:tblGrid>
                <a:gridCol w="4680520">
                  <a:extLst>
                    <a:ext uri="{9D8B030D-6E8A-4147-A177-3AD203B41FA5}">
                      <a16:colId xmlns:a16="http://schemas.microsoft.com/office/drawing/2014/main" val="3770682371"/>
                    </a:ext>
                  </a:extLst>
                </a:gridCol>
                <a:gridCol w="4680520">
                  <a:extLst>
                    <a:ext uri="{9D8B030D-6E8A-4147-A177-3AD203B41FA5}">
                      <a16:colId xmlns:a16="http://schemas.microsoft.com/office/drawing/2014/main" val="2178317157"/>
                    </a:ext>
                  </a:extLst>
                </a:gridCol>
              </a:tblGrid>
              <a:tr h="534916">
                <a:tc>
                  <a:txBody>
                    <a:bodyPr/>
                    <a:lstStyle/>
                    <a:p>
                      <a:pPr indent="266700"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任务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人力（</a:t>
                      </a:r>
                      <a:r>
                        <a:rPr lang="en-US" sz="2000" kern="100">
                          <a:effectLst/>
                          <a:latin typeface="Calibri" panose="020F0502020204030204" pitchFamily="34" charset="0"/>
                          <a:ea typeface="宋体" panose="02010600030101010101" pitchFamily="2" charset="-122"/>
                          <a:cs typeface="Times New Roman" panose="02020603050405020304" pitchFamily="18" charset="0"/>
                        </a:rPr>
                        <a:t>%</a:t>
                      </a:r>
                      <a:r>
                        <a:rPr lang="zh-CN" sz="2000" kern="10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5231256"/>
                  </a:ext>
                </a:extLst>
              </a:tr>
              <a:tr h="534916">
                <a:tc>
                  <a:txBody>
                    <a:bodyPr/>
                    <a:lstStyle/>
                    <a:p>
                      <a:pPr indent="266700"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可行性研究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3640456"/>
                  </a:ext>
                </a:extLst>
              </a:tr>
              <a:tr h="534916">
                <a:tc>
                  <a:txBody>
                    <a:bodyPr/>
                    <a:lstStyle/>
                    <a:p>
                      <a:pPr indent="266700"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需求分析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5297580"/>
                  </a:ext>
                </a:extLst>
              </a:tr>
              <a:tr h="534916">
                <a:tc>
                  <a:txBody>
                    <a:bodyPr/>
                    <a:lstStyle/>
                    <a:p>
                      <a:pPr indent="266700"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项目设计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20480"/>
                  </a:ext>
                </a:extLst>
              </a:tr>
              <a:tr h="534916">
                <a:tc>
                  <a:txBody>
                    <a:bodyPr/>
                    <a:lstStyle/>
                    <a:p>
                      <a:pPr indent="266700"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编码和单元测试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7657675"/>
                  </a:ext>
                </a:extLst>
              </a:tr>
              <a:tr h="534916">
                <a:tc>
                  <a:txBody>
                    <a:bodyPr/>
                    <a:lstStyle/>
                    <a:p>
                      <a:pPr indent="266700"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综合测试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2518072"/>
                  </a:ext>
                </a:extLst>
              </a:tr>
              <a:tr h="534916">
                <a:tc>
                  <a:txBody>
                    <a:bodyPr/>
                    <a:lstStyle/>
                    <a:p>
                      <a:pPr indent="266700"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总计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spcAft>
                          <a:spcPts val="0"/>
                        </a:spcAft>
                      </a:pP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100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48208"/>
                  </a:ext>
                </a:extLst>
              </a:tr>
            </a:tbl>
          </a:graphicData>
        </a:graphic>
      </p:graphicFrame>
      <p:sp>
        <p:nvSpPr>
          <p:cNvPr id="4" name="TextBox 42">
            <a:extLst>
              <a:ext uri="{FF2B5EF4-FFF2-40B4-BE49-F238E27FC236}">
                <a16:creationId xmlns:a16="http://schemas.microsoft.com/office/drawing/2014/main" id="{90677A1A-7ACE-4930-8E1C-116AA7B61F7B}"/>
              </a:ext>
            </a:extLst>
          </p:cNvPr>
          <p:cNvSpPr txBox="1"/>
          <p:nvPr/>
        </p:nvSpPr>
        <p:spPr>
          <a:xfrm>
            <a:off x="3326377" y="262393"/>
            <a:ext cx="4679911" cy="646331"/>
          </a:xfrm>
          <a:prstGeom prst="rect">
            <a:avLst/>
          </a:prstGeom>
          <a:noFill/>
        </p:spPr>
        <p:txBody>
          <a:bodyPr wrap="square" rtlCol="0">
            <a:spAutoFit/>
          </a:bodyPr>
          <a:lstStyle>
            <a:defPPr>
              <a:defRPr lang="zh-CN"/>
            </a:defPPr>
            <a:lvl1pPr>
              <a:defRPr sz="2800" b="1">
                <a:latin typeface="微软雅黑"/>
                <a:ea typeface="微软雅黑"/>
              </a:defRPr>
            </a:lvl1pPr>
          </a:lstStyle>
          <a:p>
            <a:pPr algn="ctr"/>
            <a:r>
              <a:rPr lang="zh-CN" altLang="en-US" sz="36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人力成本</a:t>
            </a:r>
          </a:p>
        </p:txBody>
      </p:sp>
    </p:spTree>
    <p:extLst>
      <p:ext uri="{BB962C8B-B14F-4D97-AF65-F5344CB8AC3E}">
        <p14:creationId xmlns:p14="http://schemas.microsoft.com/office/powerpoint/2010/main" val="1710030076"/>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9491" b="6135"/>
          <a:stretch/>
        </p:blipFill>
        <p:spPr>
          <a:xfrm>
            <a:off x="-1" y="-1"/>
            <a:ext cx="12192001" cy="6858001"/>
          </a:xfrm>
          <a:prstGeom prst="rect">
            <a:avLst/>
          </a:prstGeom>
        </p:spPr>
      </p:pic>
      <p:sp>
        <p:nvSpPr>
          <p:cNvPr id="12" name="矩形 11"/>
          <p:cNvSpPr/>
          <p:nvPr/>
        </p:nvSpPr>
        <p:spPr bwMode="auto">
          <a:xfrm flipH="1">
            <a:off x="-2" y="-1"/>
            <a:ext cx="12192001" cy="6858001"/>
          </a:xfrm>
          <a:prstGeom prst="rect">
            <a:avLst/>
          </a:prstGeom>
          <a:gradFill>
            <a:gsLst>
              <a:gs pos="66000">
                <a:srgbClr val="FE9730">
                  <a:alpha val="40000"/>
                </a:srgbClr>
              </a:gs>
              <a:gs pos="0">
                <a:srgbClr val="586AC4">
                  <a:alpha val="60000"/>
                </a:srgbClr>
              </a:gs>
              <a:gs pos="100000">
                <a:srgbClr val="EE716D">
                  <a:alpha val="70000"/>
                </a:srgbClr>
              </a:gs>
            </a:gsLst>
            <a:lin ang="18900000" scaled="1"/>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3" name="矩形 2"/>
          <p:cNvSpPr/>
          <p:nvPr/>
        </p:nvSpPr>
        <p:spPr bwMode="auto">
          <a:xfrm>
            <a:off x="0" y="4581128"/>
            <a:ext cx="12192000" cy="2276872"/>
          </a:xfrm>
          <a:prstGeom prst="rect">
            <a:avLst/>
          </a:prstGeom>
          <a:solidFill>
            <a:schemeClr val="tx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思源黑体 CN Medium" panose="020B0600000000000000" pitchFamily="34" charset="-122"/>
            </a:endParaRPr>
          </a:p>
        </p:txBody>
      </p:sp>
      <p:sp>
        <p:nvSpPr>
          <p:cNvPr id="4" name="圆角矩形 3"/>
          <p:cNvSpPr/>
          <p:nvPr/>
        </p:nvSpPr>
        <p:spPr bwMode="auto">
          <a:xfrm>
            <a:off x="805793" y="2780928"/>
            <a:ext cx="10585176" cy="3312368"/>
          </a:xfrm>
          <a:prstGeom prst="roundRect">
            <a:avLst>
              <a:gd name="adj" fmla="val 4956"/>
            </a:avLst>
          </a:prstGeom>
          <a:solidFill>
            <a:schemeClr val="tx2"/>
          </a:solidFill>
          <a:ln w="9525" cap="flat" cmpd="sng" algn="ctr">
            <a:noFill/>
            <a:prstDash val="solid"/>
            <a:round/>
            <a:headEnd type="none" w="med" len="med"/>
            <a:tailEnd type="none" w="med" len="med"/>
          </a:ln>
          <a:effectLst>
            <a:outerShdw blurRad="1270000" algn="ctr" rotWithShape="0">
              <a:prstClr val="black">
                <a:alpha val="2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思源黑体 CN Medium" panose="020B0600000000000000" pitchFamily="34" charset="-122"/>
            </a:endParaRPr>
          </a:p>
        </p:txBody>
      </p:sp>
      <p:sp>
        <p:nvSpPr>
          <p:cNvPr id="49" name="文本框 48">
            <a:extLst>
              <a:ext uri="{FF2B5EF4-FFF2-40B4-BE49-F238E27FC236}">
                <a16:creationId xmlns:a16="http://schemas.microsoft.com/office/drawing/2014/main" id="{C36C09EA-C6A4-4A65-B4EC-2FD3C7906FD0}"/>
              </a:ext>
            </a:extLst>
          </p:cNvPr>
          <p:cNvSpPr txBox="1"/>
          <p:nvPr/>
        </p:nvSpPr>
        <p:spPr>
          <a:xfrm>
            <a:off x="1129829" y="3096253"/>
            <a:ext cx="3888432" cy="646331"/>
          </a:xfrm>
          <a:prstGeom prst="rect">
            <a:avLst/>
          </a:prstGeom>
          <a:noFill/>
        </p:spPr>
        <p:txBody>
          <a:bodyPr wrap="square" rtlCol="0">
            <a:spAutoFit/>
          </a:bodyPr>
          <a:lstStyle/>
          <a:p>
            <a:r>
              <a:rPr lang="zh-CN" altLang="en-US" sz="3600" dirty="0">
                <a:latin typeface="思源黑体 CN Heavy" panose="020B0A00000000000000" pitchFamily="34" charset="-122"/>
                <a:ea typeface="思源黑体 CN Heavy" panose="020B0A00000000000000" pitchFamily="34" charset="-122"/>
                <a:sym typeface="Century Gothic" panose="020B0502020202020204" pitchFamily="34" charset="0"/>
              </a:rPr>
              <a:t>目 录 </a:t>
            </a:r>
            <a:r>
              <a:rPr lang="en-US" altLang="zh-CN" sz="2800" b="1" dirty="0">
                <a:latin typeface="Century Gothic" panose="020B0502020202020204" pitchFamily="34" charset="0"/>
                <a:ea typeface="思源黑体 CN Medium" panose="020B0600000000000000" pitchFamily="34" charset="-122"/>
                <a:cs typeface="Verdana" panose="020B0604030504040204" pitchFamily="34" charset="0"/>
                <a:sym typeface="Century Gothic" panose="020B0502020202020204" pitchFamily="34" charset="0"/>
              </a:rPr>
              <a:t>/ CONTENTS</a:t>
            </a:r>
            <a:endParaRPr lang="zh-CN" altLang="en-US" sz="2800" b="1" dirty="0">
              <a:latin typeface="Century Gothic" panose="020B0502020202020204" pitchFamily="34" charset="0"/>
              <a:ea typeface="思源黑体 CN Medium" panose="020B0600000000000000" pitchFamily="34" charset="-122"/>
              <a:cs typeface="Verdana" panose="020B0604030504040204" pitchFamily="34" charset="0"/>
              <a:sym typeface="Century Gothic" panose="020B0502020202020204" pitchFamily="34" charset="0"/>
            </a:endParaRPr>
          </a:p>
        </p:txBody>
      </p:sp>
      <p:sp>
        <p:nvSpPr>
          <p:cNvPr id="77" name="文本框 76"/>
          <p:cNvSpPr txBox="1"/>
          <p:nvPr/>
        </p:nvSpPr>
        <p:spPr>
          <a:xfrm>
            <a:off x="1615665" y="4063884"/>
            <a:ext cx="655949" cy="707886"/>
          </a:xfrm>
          <a:prstGeom prst="rect">
            <a:avLst/>
          </a:prstGeom>
          <a:noFill/>
        </p:spPr>
        <p:txBody>
          <a:bodyPr wrap="none" rtlCol="0">
            <a:spAutoFit/>
          </a:bodyPr>
          <a:lstStyle/>
          <a:p>
            <a:pPr algn="ctr"/>
            <a:r>
              <a:rPr lang="en-US" altLang="zh-CN" sz="4000" dirty="0">
                <a:solidFill>
                  <a:srgbClr val="F7A115"/>
                </a:solidFill>
                <a:latin typeface="Impact" panose="020B0806030902050204" pitchFamily="34" charset="0"/>
              </a:rPr>
              <a:t>01</a:t>
            </a:r>
            <a:endParaRPr lang="zh-CN" altLang="en-US" sz="4000" dirty="0">
              <a:solidFill>
                <a:srgbClr val="F7A115"/>
              </a:solidFill>
              <a:latin typeface="Impact" panose="020B0806030902050204" pitchFamily="34" charset="0"/>
            </a:endParaRPr>
          </a:p>
        </p:txBody>
      </p:sp>
      <p:sp>
        <p:nvSpPr>
          <p:cNvPr id="78" name="TextBox 47"/>
          <p:cNvSpPr txBox="1"/>
          <p:nvPr/>
        </p:nvSpPr>
        <p:spPr>
          <a:xfrm>
            <a:off x="1126445" y="4843778"/>
            <a:ext cx="1728192" cy="430887"/>
          </a:xfrm>
          <a:prstGeom prst="rect">
            <a:avLst/>
          </a:prstGeom>
          <a:noFill/>
        </p:spPr>
        <p:txBody>
          <a:bodyPr wrap="square" rtlCol="0">
            <a:spAutoFit/>
          </a:bodyPr>
          <a:lstStyle>
            <a:defPPr>
              <a:defRPr lang="zh-CN"/>
            </a:defPPr>
            <a:lvl1pPr>
              <a:defRPr sz="2800">
                <a:solidFill>
                  <a:schemeClr val="accent1"/>
                </a:solidFill>
                <a:latin typeface="微软雅黑"/>
                <a:ea typeface="微软雅黑"/>
              </a:defRPr>
            </a:lvl1pPr>
          </a:lstStyle>
          <a:p>
            <a:pPr algn="ctr"/>
            <a:r>
              <a:rPr lang="zh-CN" altLang="en-US" sz="2200" dirty="0">
                <a:solidFill>
                  <a:schemeClr val="tx1"/>
                </a:solidFill>
                <a:latin typeface="Century Gothic" panose="020B0502020202020204" pitchFamily="34" charset="0"/>
                <a:ea typeface="思源黑体 CN Medium" panose="020B0600000000000000" pitchFamily="34" charset="-122"/>
                <a:sym typeface="Century Gothic" panose="020B0502020202020204" pitchFamily="34" charset="0"/>
              </a:rPr>
              <a:t>引言</a:t>
            </a:r>
          </a:p>
        </p:txBody>
      </p:sp>
      <p:sp>
        <p:nvSpPr>
          <p:cNvPr id="79" name="文本框 78"/>
          <p:cNvSpPr txBox="1"/>
          <p:nvPr/>
        </p:nvSpPr>
        <p:spPr>
          <a:xfrm>
            <a:off x="3096827" y="4077072"/>
            <a:ext cx="718466" cy="707886"/>
          </a:xfrm>
          <a:prstGeom prst="rect">
            <a:avLst/>
          </a:prstGeom>
          <a:noFill/>
        </p:spPr>
        <p:txBody>
          <a:bodyPr wrap="none" rtlCol="0">
            <a:spAutoFit/>
          </a:bodyPr>
          <a:lstStyle/>
          <a:p>
            <a:pPr algn="ctr"/>
            <a:r>
              <a:rPr lang="en-US" altLang="zh-CN" sz="4000" dirty="0">
                <a:solidFill>
                  <a:srgbClr val="F7A115"/>
                </a:solidFill>
                <a:latin typeface="Impact" panose="020B0806030902050204" pitchFamily="34" charset="0"/>
              </a:rPr>
              <a:t>02</a:t>
            </a:r>
            <a:endParaRPr lang="zh-CN" altLang="en-US" sz="4000" dirty="0">
              <a:solidFill>
                <a:srgbClr val="F7A115"/>
              </a:solidFill>
              <a:latin typeface="Impact" panose="020B0806030902050204" pitchFamily="34" charset="0"/>
            </a:endParaRPr>
          </a:p>
        </p:txBody>
      </p:sp>
      <p:sp>
        <p:nvSpPr>
          <p:cNvPr id="80" name="TextBox 48"/>
          <p:cNvSpPr txBox="1"/>
          <p:nvPr/>
        </p:nvSpPr>
        <p:spPr>
          <a:xfrm>
            <a:off x="2619386" y="4856966"/>
            <a:ext cx="1742222" cy="769441"/>
          </a:xfrm>
          <a:prstGeom prst="rect">
            <a:avLst/>
          </a:prstGeom>
          <a:noFill/>
        </p:spPr>
        <p:txBody>
          <a:bodyPr wrap="square" rtlCol="0">
            <a:spAutoFit/>
          </a:bodyPr>
          <a:lstStyle>
            <a:defPPr>
              <a:defRPr lang="zh-CN"/>
            </a:defPPr>
            <a:lvl1pPr>
              <a:defRPr sz="2800">
                <a:solidFill>
                  <a:schemeClr val="accent1"/>
                </a:solidFill>
                <a:latin typeface="微软雅黑"/>
                <a:ea typeface="微软雅黑"/>
              </a:defRPr>
            </a:lvl1pPr>
          </a:lstStyle>
          <a:p>
            <a:pPr algn="ctr"/>
            <a:r>
              <a:rPr lang="zh-CN" altLang="en-US" sz="2200" dirty="0">
                <a:solidFill>
                  <a:schemeClr val="tx1"/>
                </a:solidFill>
                <a:latin typeface="Century Gothic" panose="020B0502020202020204" pitchFamily="34" charset="0"/>
                <a:ea typeface="思源黑体 CN Medium" panose="020B0600000000000000" pitchFamily="34" charset="-122"/>
                <a:sym typeface="Century Gothic" panose="020B0502020202020204" pitchFamily="34" charset="0"/>
              </a:rPr>
              <a:t>可行性研究前提</a:t>
            </a:r>
          </a:p>
        </p:txBody>
      </p:sp>
      <p:sp>
        <p:nvSpPr>
          <p:cNvPr id="81" name="文本框 80"/>
          <p:cNvSpPr txBox="1"/>
          <p:nvPr/>
        </p:nvSpPr>
        <p:spPr>
          <a:xfrm>
            <a:off x="4692813" y="4094513"/>
            <a:ext cx="732893" cy="707886"/>
          </a:xfrm>
          <a:prstGeom prst="rect">
            <a:avLst/>
          </a:prstGeom>
          <a:noFill/>
        </p:spPr>
        <p:txBody>
          <a:bodyPr wrap="none" rtlCol="0">
            <a:spAutoFit/>
          </a:bodyPr>
          <a:lstStyle/>
          <a:p>
            <a:pPr algn="ctr"/>
            <a:r>
              <a:rPr lang="en-US" altLang="zh-CN" sz="4000" dirty="0">
                <a:solidFill>
                  <a:srgbClr val="F7A115"/>
                </a:solidFill>
                <a:latin typeface="Impact" panose="020B0806030902050204" pitchFamily="34" charset="0"/>
              </a:rPr>
              <a:t>03</a:t>
            </a:r>
            <a:endParaRPr lang="zh-CN" altLang="en-US" sz="4000" dirty="0">
              <a:solidFill>
                <a:srgbClr val="F7A115"/>
              </a:solidFill>
              <a:latin typeface="Impact" panose="020B0806030902050204" pitchFamily="34" charset="0"/>
            </a:endParaRPr>
          </a:p>
        </p:txBody>
      </p:sp>
      <p:sp>
        <p:nvSpPr>
          <p:cNvPr id="82" name="TextBox 55"/>
          <p:cNvSpPr txBox="1"/>
          <p:nvPr/>
        </p:nvSpPr>
        <p:spPr>
          <a:xfrm>
            <a:off x="4232847" y="4874407"/>
            <a:ext cx="1652824" cy="769441"/>
          </a:xfrm>
          <a:prstGeom prst="rect">
            <a:avLst/>
          </a:prstGeom>
          <a:noFill/>
        </p:spPr>
        <p:txBody>
          <a:bodyPr wrap="square" rtlCol="0">
            <a:spAutoFit/>
          </a:bodyPr>
          <a:lstStyle>
            <a:defPPr>
              <a:defRPr lang="zh-CN"/>
            </a:defPPr>
            <a:lvl1pPr>
              <a:defRPr sz="2800">
                <a:solidFill>
                  <a:schemeClr val="accent1"/>
                </a:solidFill>
                <a:latin typeface="微软雅黑"/>
                <a:ea typeface="微软雅黑"/>
              </a:defRPr>
            </a:lvl1pPr>
          </a:lstStyle>
          <a:p>
            <a:pPr algn="ctr"/>
            <a:r>
              <a:rPr lang="zh-CN" altLang="en-US" sz="2200" dirty="0">
                <a:solidFill>
                  <a:schemeClr val="tx1"/>
                </a:solidFill>
                <a:latin typeface="Century Gothic" panose="020B0502020202020204" pitchFamily="34" charset="0"/>
                <a:ea typeface="思源黑体 CN Medium" panose="020B0600000000000000" pitchFamily="34" charset="-122"/>
                <a:sym typeface="Century Gothic" panose="020B0502020202020204" pitchFamily="34" charset="0"/>
              </a:rPr>
              <a:t>对现有系统分析</a:t>
            </a:r>
          </a:p>
        </p:txBody>
      </p:sp>
      <p:sp>
        <p:nvSpPr>
          <p:cNvPr id="83" name="文本框 82"/>
          <p:cNvSpPr txBox="1"/>
          <p:nvPr/>
        </p:nvSpPr>
        <p:spPr>
          <a:xfrm>
            <a:off x="6311093" y="4094513"/>
            <a:ext cx="716863" cy="707886"/>
          </a:xfrm>
          <a:prstGeom prst="rect">
            <a:avLst/>
          </a:prstGeom>
          <a:noFill/>
        </p:spPr>
        <p:txBody>
          <a:bodyPr wrap="none" rtlCol="0">
            <a:spAutoFit/>
          </a:bodyPr>
          <a:lstStyle/>
          <a:p>
            <a:pPr algn="ctr"/>
            <a:r>
              <a:rPr lang="en-US" altLang="zh-CN" sz="4000" dirty="0">
                <a:solidFill>
                  <a:srgbClr val="F7A115"/>
                </a:solidFill>
                <a:latin typeface="Impact" panose="020B0806030902050204" pitchFamily="34" charset="0"/>
              </a:rPr>
              <a:t>04</a:t>
            </a:r>
            <a:endParaRPr lang="zh-CN" altLang="en-US" sz="4000" dirty="0">
              <a:solidFill>
                <a:srgbClr val="F7A115"/>
              </a:solidFill>
              <a:latin typeface="Impact" panose="020B0806030902050204" pitchFamily="34" charset="0"/>
            </a:endParaRPr>
          </a:p>
        </p:txBody>
      </p:sp>
      <p:sp>
        <p:nvSpPr>
          <p:cNvPr id="84" name="TextBox 56"/>
          <p:cNvSpPr txBox="1"/>
          <p:nvPr/>
        </p:nvSpPr>
        <p:spPr>
          <a:xfrm>
            <a:off x="5898772" y="4874407"/>
            <a:ext cx="1542270" cy="769441"/>
          </a:xfrm>
          <a:prstGeom prst="rect">
            <a:avLst/>
          </a:prstGeom>
          <a:noFill/>
        </p:spPr>
        <p:txBody>
          <a:bodyPr wrap="square" rtlCol="0">
            <a:spAutoFit/>
          </a:bodyPr>
          <a:lstStyle>
            <a:defPPr>
              <a:defRPr lang="zh-CN"/>
            </a:defPPr>
            <a:lvl1pPr>
              <a:defRPr sz="2800">
                <a:solidFill>
                  <a:schemeClr val="accent1"/>
                </a:solidFill>
                <a:latin typeface="微软雅黑"/>
                <a:ea typeface="微软雅黑"/>
              </a:defRPr>
            </a:lvl1pPr>
          </a:lstStyle>
          <a:p>
            <a:pPr algn="ctr"/>
            <a:r>
              <a:rPr lang="zh-CN" altLang="en-US" sz="2200" dirty="0">
                <a:solidFill>
                  <a:schemeClr val="tx1"/>
                </a:solidFill>
                <a:latin typeface="Century Gothic" panose="020B0502020202020204" pitchFamily="34" charset="0"/>
                <a:ea typeface="思源黑体 CN Medium" panose="020B0600000000000000" pitchFamily="34" charset="-122"/>
                <a:sym typeface="Century Gothic" panose="020B0502020202020204" pitchFamily="34" charset="0"/>
              </a:rPr>
              <a:t>成本</a:t>
            </a:r>
            <a:r>
              <a:rPr lang="en-US" altLang="zh-CN" sz="2200" dirty="0">
                <a:solidFill>
                  <a:schemeClr val="tx1"/>
                </a:solidFill>
                <a:latin typeface="Century Gothic" panose="020B0502020202020204" pitchFamily="34" charset="0"/>
                <a:ea typeface="思源黑体 CN Medium" panose="020B0600000000000000" pitchFamily="34" charset="-122"/>
                <a:sym typeface="Century Gothic" panose="020B0502020202020204" pitchFamily="34" charset="0"/>
              </a:rPr>
              <a:t>/</a:t>
            </a:r>
            <a:r>
              <a:rPr lang="zh-CN" altLang="en-US" sz="2200" dirty="0">
                <a:solidFill>
                  <a:schemeClr val="tx1"/>
                </a:solidFill>
                <a:latin typeface="Century Gothic" panose="020B0502020202020204" pitchFamily="34" charset="0"/>
                <a:ea typeface="思源黑体 CN Medium" panose="020B0600000000000000" pitchFamily="34" charset="-122"/>
                <a:sym typeface="Century Gothic" panose="020B0502020202020204" pitchFamily="34" charset="0"/>
              </a:rPr>
              <a:t>效益分析</a:t>
            </a:r>
          </a:p>
        </p:txBody>
      </p:sp>
      <p:sp>
        <p:nvSpPr>
          <p:cNvPr id="85" name="文本框 84"/>
          <p:cNvSpPr txBox="1"/>
          <p:nvPr/>
        </p:nvSpPr>
        <p:spPr>
          <a:xfrm>
            <a:off x="8015903" y="4063884"/>
            <a:ext cx="736099" cy="707886"/>
          </a:xfrm>
          <a:prstGeom prst="rect">
            <a:avLst/>
          </a:prstGeom>
          <a:noFill/>
        </p:spPr>
        <p:txBody>
          <a:bodyPr wrap="none" rtlCol="0">
            <a:spAutoFit/>
          </a:bodyPr>
          <a:lstStyle/>
          <a:p>
            <a:pPr algn="ctr"/>
            <a:r>
              <a:rPr lang="en-US" altLang="zh-CN" sz="4000" dirty="0">
                <a:solidFill>
                  <a:srgbClr val="F7A115"/>
                </a:solidFill>
                <a:latin typeface="Impact" panose="020B0806030902050204" pitchFamily="34" charset="0"/>
              </a:rPr>
              <a:t>05</a:t>
            </a:r>
            <a:endParaRPr lang="zh-CN" altLang="en-US" sz="4000" dirty="0">
              <a:solidFill>
                <a:srgbClr val="F7A115"/>
              </a:solidFill>
              <a:latin typeface="Impact" panose="020B0806030902050204" pitchFamily="34" charset="0"/>
            </a:endParaRPr>
          </a:p>
        </p:txBody>
      </p:sp>
      <p:sp>
        <p:nvSpPr>
          <p:cNvPr id="86" name="TextBox 57"/>
          <p:cNvSpPr txBox="1"/>
          <p:nvPr/>
        </p:nvSpPr>
        <p:spPr>
          <a:xfrm>
            <a:off x="7497830" y="4843778"/>
            <a:ext cx="1745821" cy="769441"/>
          </a:xfrm>
          <a:prstGeom prst="rect">
            <a:avLst/>
          </a:prstGeom>
          <a:noFill/>
        </p:spPr>
        <p:txBody>
          <a:bodyPr wrap="square" rtlCol="0">
            <a:spAutoFit/>
          </a:bodyPr>
          <a:lstStyle>
            <a:defPPr>
              <a:defRPr lang="zh-CN"/>
            </a:defPPr>
            <a:lvl1pPr>
              <a:defRPr sz="2800">
                <a:solidFill>
                  <a:schemeClr val="accent1"/>
                </a:solidFill>
                <a:latin typeface="微软雅黑"/>
                <a:ea typeface="微软雅黑"/>
              </a:defRPr>
            </a:lvl1pPr>
          </a:lstStyle>
          <a:p>
            <a:pPr algn="ctr"/>
            <a:r>
              <a:rPr lang="zh-CN" altLang="en-US" sz="2200" dirty="0">
                <a:solidFill>
                  <a:schemeClr val="tx1"/>
                </a:solidFill>
                <a:latin typeface="Century Gothic" panose="020B0502020202020204" pitchFamily="34" charset="0"/>
                <a:ea typeface="思源黑体 CN Medium" panose="020B0600000000000000" pitchFamily="34" charset="-122"/>
                <a:sym typeface="Century Gothic" panose="020B0502020202020204" pitchFamily="34" charset="0"/>
              </a:rPr>
              <a:t>可选择的其他系统方案</a:t>
            </a:r>
          </a:p>
        </p:txBody>
      </p:sp>
      <p:sp>
        <p:nvSpPr>
          <p:cNvPr id="17" name="文本框 16">
            <a:extLst>
              <a:ext uri="{FF2B5EF4-FFF2-40B4-BE49-F238E27FC236}">
                <a16:creationId xmlns:a16="http://schemas.microsoft.com/office/drawing/2014/main" id="{D1614CF5-471F-4C9F-AC8F-553F60CD06F5}"/>
              </a:ext>
            </a:extLst>
          </p:cNvPr>
          <p:cNvSpPr txBox="1"/>
          <p:nvPr/>
        </p:nvSpPr>
        <p:spPr>
          <a:xfrm>
            <a:off x="9521457" y="4062762"/>
            <a:ext cx="737702" cy="707886"/>
          </a:xfrm>
          <a:prstGeom prst="rect">
            <a:avLst/>
          </a:prstGeom>
          <a:noFill/>
        </p:spPr>
        <p:txBody>
          <a:bodyPr wrap="none" rtlCol="0">
            <a:spAutoFit/>
          </a:bodyPr>
          <a:lstStyle/>
          <a:p>
            <a:pPr algn="ctr"/>
            <a:r>
              <a:rPr lang="en-US" altLang="zh-CN" sz="4000" dirty="0">
                <a:solidFill>
                  <a:srgbClr val="F7A115"/>
                </a:solidFill>
                <a:latin typeface="Impact" panose="020B0806030902050204" pitchFamily="34" charset="0"/>
              </a:rPr>
              <a:t>06</a:t>
            </a:r>
            <a:endParaRPr lang="zh-CN" altLang="en-US" sz="4000" dirty="0">
              <a:solidFill>
                <a:srgbClr val="F7A115"/>
              </a:solidFill>
              <a:latin typeface="Impact" panose="020B0806030902050204" pitchFamily="34" charset="0"/>
            </a:endParaRPr>
          </a:p>
        </p:txBody>
      </p:sp>
      <p:sp>
        <p:nvSpPr>
          <p:cNvPr id="18" name="TextBox 57">
            <a:extLst>
              <a:ext uri="{FF2B5EF4-FFF2-40B4-BE49-F238E27FC236}">
                <a16:creationId xmlns:a16="http://schemas.microsoft.com/office/drawing/2014/main" id="{A4F9DF39-214C-4522-B0CF-3FD0836478A1}"/>
              </a:ext>
            </a:extLst>
          </p:cNvPr>
          <p:cNvSpPr txBox="1"/>
          <p:nvPr/>
        </p:nvSpPr>
        <p:spPr>
          <a:xfrm>
            <a:off x="9017397" y="4826376"/>
            <a:ext cx="1745821" cy="430887"/>
          </a:xfrm>
          <a:prstGeom prst="rect">
            <a:avLst/>
          </a:prstGeom>
          <a:noFill/>
        </p:spPr>
        <p:txBody>
          <a:bodyPr wrap="square" rtlCol="0">
            <a:spAutoFit/>
          </a:bodyPr>
          <a:lstStyle>
            <a:defPPr>
              <a:defRPr lang="zh-CN"/>
            </a:defPPr>
            <a:lvl1pPr>
              <a:defRPr sz="2800">
                <a:solidFill>
                  <a:schemeClr val="accent1"/>
                </a:solidFill>
                <a:latin typeface="微软雅黑"/>
                <a:ea typeface="微软雅黑"/>
              </a:defRPr>
            </a:lvl1pPr>
          </a:lstStyle>
          <a:p>
            <a:pPr algn="ctr"/>
            <a:r>
              <a:rPr lang="zh-CN" altLang="en-US" sz="2200" dirty="0">
                <a:solidFill>
                  <a:schemeClr val="tx1"/>
                </a:solidFill>
                <a:latin typeface="Century Gothic" panose="020B0502020202020204" pitchFamily="34" charset="0"/>
                <a:ea typeface="思源黑体 CN Medium" panose="020B0600000000000000" pitchFamily="34" charset="-122"/>
                <a:sym typeface="Century Gothic" panose="020B0502020202020204" pitchFamily="34" charset="0"/>
              </a:rPr>
              <a:t>总结</a:t>
            </a:r>
          </a:p>
        </p:txBody>
      </p:sp>
    </p:spTree>
    <p:extLst>
      <p:ext uri="{BB962C8B-B14F-4D97-AF65-F5344CB8AC3E}">
        <p14:creationId xmlns:p14="http://schemas.microsoft.com/office/powerpoint/2010/main" val="778219098"/>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50000">
                                      <p:stCondLst>
                                        <p:cond delay="7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20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2700"/>
                                </p:stCondLst>
                                <p:childTnLst>
                                  <p:par>
                                    <p:cTn id="10" presetID="22" presetClass="entr" presetSubtype="8" fill="hold" grpId="0"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childTnLst>
                              </p:cTn>
                            </p:par>
                            <p:par>
                              <p:cTn id="13" fill="hold">
                                <p:stCondLst>
                                  <p:cond delay="3200"/>
                                </p:stCondLst>
                                <p:childTnLst>
                                  <p:par>
                                    <p:cTn id="14" presetID="53" presetClass="entr" presetSubtype="16" fill="hold" grpId="0" nodeType="afterEffect">
                                      <p:stCondLst>
                                        <p:cond delay="0"/>
                                      </p:stCondLst>
                                      <p:childTnLst>
                                        <p:set>
                                          <p:cBhvr>
                                            <p:cTn id="15" dur="1" fill="hold">
                                              <p:stCondLst>
                                                <p:cond delay="0"/>
                                              </p:stCondLst>
                                            </p:cTn>
                                            <p:tgtEl>
                                              <p:spTgt spid="77"/>
                                            </p:tgtEl>
                                            <p:attrNameLst>
                                              <p:attrName>style.visibility</p:attrName>
                                            </p:attrNameLst>
                                          </p:cBhvr>
                                          <p:to>
                                            <p:strVal val="visible"/>
                                          </p:to>
                                        </p:set>
                                        <p:anim calcmode="lin" valueType="num">
                                          <p:cBhvr>
                                            <p:cTn id="16" dur="500" fill="hold"/>
                                            <p:tgtEl>
                                              <p:spTgt spid="77"/>
                                            </p:tgtEl>
                                            <p:attrNameLst>
                                              <p:attrName>ppt_w</p:attrName>
                                            </p:attrNameLst>
                                          </p:cBhvr>
                                          <p:tavLst>
                                            <p:tav tm="0">
                                              <p:val>
                                                <p:fltVal val="0"/>
                                              </p:val>
                                            </p:tav>
                                            <p:tav tm="100000">
                                              <p:val>
                                                <p:strVal val="#ppt_w"/>
                                              </p:val>
                                            </p:tav>
                                          </p:tavLst>
                                        </p:anim>
                                        <p:anim calcmode="lin" valueType="num">
                                          <p:cBhvr>
                                            <p:cTn id="17" dur="500" fill="hold"/>
                                            <p:tgtEl>
                                              <p:spTgt spid="77"/>
                                            </p:tgtEl>
                                            <p:attrNameLst>
                                              <p:attrName>ppt_h</p:attrName>
                                            </p:attrNameLst>
                                          </p:cBhvr>
                                          <p:tavLst>
                                            <p:tav tm="0">
                                              <p:val>
                                                <p:fltVal val="0"/>
                                              </p:val>
                                            </p:tav>
                                            <p:tav tm="100000">
                                              <p:val>
                                                <p:strVal val="#ppt_h"/>
                                              </p:val>
                                            </p:tav>
                                          </p:tavLst>
                                        </p:anim>
                                        <p:animEffect transition="in" filter="fade">
                                          <p:cBhvr>
                                            <p:cTn id="18" dur="500"/>
                                            <p:tgtEl>
                                              <p:spTgt spid="77"/>
                                            </p:tgtEl>
                                          </p:cBhvr>
                                        </p:animEffect>
                                      </p:childTnLst>
                                    </p:cTn>
                                  </p:par>
                                </p:childTnLst>
                              </p:cTn>
                            </p:par>
                            <p:par>
                              <p:cTn id="19" fill="hold">
                                <p:stCondLst>
                                  <p:cond delay="3700"/>
                                </p:stCondLst>
                                <p:childTnLst>
                                  <p:par>
                                    <p:cTn id="20" presetID="42" presetClass="entr" presetSubtype="0" fill="hold" grpId="0" nodeType="after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1000"/>
                                            <p:tgtEl>
                                              <p:spTgt spid="78"/>
                                            </p:tgtEl>
                                          </p:cBhvr>
                                        </p:animEffect>
                                        <p:anim calcmode="lin" valueType="num">
                                          <p:cBhvr>
                                            <p:cTn id="23" dur="1000" fill="hold"/>
                                            <p:tgtEl>
                                              <p:spTgt spid="78"/>
                                            </p:tgtEl>
                                            <p:attrNameLst>
                                              <p:attrName>ppt_x</p:attrName>
                                            </p:attrNameLst>
                                          </p:cBhvr>
                                          <p:tavLst>
                                            <p:tav tm="0">
                                              <p:val>
                                                <p:strVal val="#ppt_x"/>
                                              </p:val>
                                            </p:tav>
                                            <p:tav tm="100000">
                                              <p:val>
                                                <p:strVal val="#ppt_x"/>
                                              </p:val>
                                            </p:tav>
                                          </p:tavLst>
                                        </p:anim>
                                        <p:anim calcmode="lin" valueType="num">
                                          <p:cBhvr>
                                            <p:cTn id="24" dur="1000" fill="hold"/>
                                            <p:tgtEl>
                                              <p:spTgt spid="78"/>
                                            </p:tgtEl>
                                            <p:attrNameLst>
                                              <p:attrName>ppt_y</p:attrName>
                                            </p:attrNameLst>
                                          </p:cBhvr>
                                          <p:tavLst>
                                            <p:tav tm="0">
                                              <p:val>
                                                <p:strVal val="#ppt_y+.1"/>
                                              </p:val>
                                            </p:tav>
                                            <p:tav tm="100000">
                                              <p:val>
                                                <p:strVal val="#ppt_y"/>
                                              </p:val>
                                            </p:tav>
                                          </p:tavLst>
                                        </p:anim>
                                      </p:childTnLst>
                                    </p:cTn>
                                  </p:par>
                                </p:childTnLst>
                              </p:cTn>
                            </p:par>
                            <p:par>
                              <p:cTn id="25" fill="hold">
                                <p:stCondLst>
                                  <p:cond delay="4700"/>
                                </p:stCondLst>
                                <p:childTnLst>
                                  <p:par>
                                    <p:cTn id="26" presetID="53" presetClass="entr" presetSubtype="16" fill="hold" grpId="0" nodeType="afterEffect">
                                      <p:stCondLst>
                                        <p:cond delay="0"/>
                                      </p:stCondLst>
                                      <p:childTnLst>
                                        <p:set>
                                          <p:cBhvr>
                                            <p:cTn id="27" dur="1" fill="hold">
                                              <p:stCondLst>
                                                <p:cond delay="0"/>
                                              </p:stCondLst>
                                            </p:cTn>
                                            <p:tgtEl>
                                              <p:spTgt spid="79"/>
                                            </p:tgtEl>
                                            <p:attrNameLst>
                                              <p:attrName>style.visibility</p:attrName>
                                            </p:attrNameLst>
                                          </p:cBhvr>
                                          <p:to>
                                            <p:strVal val="visible"/>
                                          </p:to>
                                        </p:set>
                                        <p:anim calcmode="lin" valueType="num">
                                          <p:cBhvr>
                                            <p:cTn id="28" dur="500" fill="hold"/>
                                            <p:tgtEl>
                                              <p:spTgt spid="79"/>
                                            </p:tgtEl>
                                            <p:attrNameLst>
                                              <p:attrName>ppt_w</p:attrName>
                                            </p:attrNameLst>
                                          </p:cBhvr>
                                          <p:tavLst>
                                            <p:tav tm="0">
                                              <p:val>
                                                <p:fltVal val="0"/>
                                              </p:val>
                                            </p:tav>
                                            <p:tav tm="100000">
                                              <p:val>
                                                <p:strVal val="#ppt_w"/>
                                              </p:val>
                                            </p:tav>
                                          </p:tavLst>
                                        </p:anim>
                                        <p:anim calcmode="lin" valueType="num">
                                          <p:cBhvr>
                                            <p:cTn id="29" dur="500" fill="hold"/>
                                            <p:tgtEl>
                                              <p:spTgt spid="79"/>
                                            </p:tgtEl>
                                            <p:attrNameLst>
                                              <p:attrName>ppt_h</p:attrName>
                                            </p:attrNameLst>
                                          </p:cBhvr>
                                          <p:tavLst>
                                            <p:tav tm="0">
                                              <p:val>
                                                <p:fltVal val="0"/>
                                              </p:val>
                                            </p:tav>
                                            <p:tav tm="100000">
                                              <p:val>
                                                <p:strVal val="#ppt_h"/>
                                              </p:val>
                                            </p:tav>
                                          </p:tavLst>
                                        </p:anim>
                                        <p:animEffect transition="in" filter="fade">
                                          <p:cBhvr>
                                            <p:cTn id="30" dur="500"/>
                                            <p:tgtEl>
                                              <p:spTgt spid="79"/>
                                            </p:tgtEl>
                                          </p:cBhvr>
                                        </p:animEffect>
                                      </p:childTnLst>
                                    </p:cTn>
                                  </p:par>
                                </p:childTnLst>
                              </p:cTn>
                            </p:par>
                            <p:par>
                              <p:cTn id="31" fill="hold">
                                <p:stCondLst>
                                  <p:cond delay="5200"/>
                                </p:stCondLst>
                                <p:childTnLst>
                                  <p:par>
                                    <p:cTn id="32" presetID="42" presetClass="entr" presetSubtype="0" fill="hold" grpId="0" nodeType="after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1000"/>
                                            <p:tgtEl>
                                              <p:spTgt spid="80"/>
                                            </p:tgtEl>
                                          </p:cBhvr>
                                        </p:animEffect>
                                        <p:anim calcmode="lin" valueType="num">
                                          <p:cBhvr>
                                            <p:cTn id="35" dur="1000" fill="hold"/>
                                            <p:tgtEl>
                                              <p:spTgt spid="80"/>
                                            </p:tgtEl>
                                            <p:attrNameLst>
                                              <p:attrName>ppt_x</p:attrName>
                                            </p:attrNameLst>
                                          </p:cBhvr>
                                          <p:tavLst>
                                            <p:tav tm="0">
                                              <p:val>
                                                <p:strVal val="#ppt_x"/>
                                              </p:val>
                                            </p:tav>
                                            <p:tav tm="100000">
                                              <p:val>
                                                <p:strVal val="#ppt_x"/>
                                              </p:val>
                                            </p:tav>
                                          </p:tavLst>
                                        </p:anim>
                                        <p:anim calcmode="lin" valueType="num">
                                          <p:cBhvr>
                                            <p:cTn id="36" dur="1000" fill="hold"/>
                                            <p:tgtEl>
                                              <p:spTgt spid="80"/>
                                            </p:tgtEl>
                                            <p:attrNameLst>
                                              <p:attrName>ppt_y</p:attrName>
                                            </p:attrNameLst>
                                          </p:cBhvr>
                                          <p:tavLst>
                                            <p:tav tm="0">
                                              <p:val>
                                                <p:strVal val="#ppt_y+.1"/>
                                              </p:val>
                                            </p:tav>
                                            <p:tav tm="100000">
                                              <p:val>
                                                <p:strVal val="#ppt_y"/>
                                              </p:val>
                                            </p:tav>
                                          </p:tavLst>
                                        </p:anim>
                                      </p:childTnLst>
                                    </p:cTn>
                                  </p:par>
                                </p:childTnLst>
                              </p:cTn>
                            </p:par>
                            <p:par>
                              <p:cTn id="37" fill="hold">
                                <p:stCondLst>
                                  <p:cond delay="6200"/>
                                </p:stCondLst>
                                <p:childTnLst>
                                  <p:par>
                                    <p:cTn id="38" presetID="53" presetClass="entr" presetSubtype="16"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anim calcmode="lin" valueType="num">
                                          <p:cBhvr>
                                            <p:cTn id="40" dur="500" fill="hold"/>
                                            <p:tgtEl>
                                              <p:spTgt spid="81"/>
                                            </p:tgtEl>
                                            <p:attrNameLst>
                                              <p:attrName>ppt_w</p:attrName>
                                            </p:attrNameLst>
                                          </p:cBhvr>
                                          <p:tavLst>
                                            <p:tav tm="0">
                                              <p:val>
                                                <p:fltVal val="0"/>
                                              </p:val>
                                            </p:tav>
                                            <p:tav tm="100000">
                                              <p:val>
                                                <p:strVal val="#ppt_w"/>
                                              </p:val>
                                            </p:tav>
                                          </p:tavLst>
                                        </p:anim>
                                        <p:anim calcmode="lin" valueType="num">
                                          <p:cBhvr>
                                            <p:cTn id="41" dur="500" fill="hold"/>
                                            <p:tgtEl>
                                              <p:spTgt spid="81"/>
                                            </p:tgtEl>
                                            <p:attrNameLst>
                                              <p:attrName>ppt_h</p:attrName>
                                            </p:attrNameLst>
                                          </p:cBhvr>
                                          <p:tavLst>
                                            <p:tav tm="0">
                                              <p:val>
                                                <p:fltVal val="0"/>
                                              </p:val>
                                            </p:tav>
                                            <p:tav tm="100000">
                                              <p:val>
                                                <p:strVal val="#ppt_h"/>
                                              </p:val>
                                            </p:tav>
                                          </p:tavLst>
                                        </p:anim>
                                        <p:animEffect transition="in" filter="fade">
                                          <p:cBhvr>
                                            <p:cTn id="42" dur="500"/>
                                            <p:tgtEl>
                                              <p:spTgt spid="81"/>
                                            </p:tgtEl>
                                          </p:cBhvr>
                                        </p:animEffect>
                                      </p:childTnLst>
                                    </p:cTn>
                                  </p:par>
                                </p:childTnLst>
                              </p:cTn>
                            </p:par>
                            <p:par>
                              <p:cTn id="43" fill="hold">
                                <p:stCondLst>
                                  <p:cond delay="6700"/>
                                </p:stCondLst>
                                <p:childTnLst>
                                  <p:par>
                                    <p:cTn id="44" presetID="42" presetClass="entr" presetSubtype="0" fill="hold" grpId="0" nodeType="after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1000"/>
                                            <p:tgtEl>
                                              <p:spTgt spid="82"/>
                                            </p:tgtEl>
                                          </p:cBhvr>
                                        </p:animEffect>
                                        <p:anim calcmode="lin" valueType="num">
                                          <p:cBhvr>
                                            <p:cTn id="47" dur="1000" fill="hold"/>
                                            <p:tgtEl>
                                              <p:spTgt spid="82"/>
                                            </p:tgtEl>
                                            <p:attrNameLst>
                                              <p:attrName>ppt_x</p:attrName>
                                            </p:attrNameLst>
                                          </p:cBhvr>
                                          <p:tavLst>
                                            <p:tav tm="0">
                                              <p:val>
                                                <p:strVal val="#ppt_x"/>
                                              </p:val>
                                            </p:tav>
                                            <p:tav tm="100000">
                                              <p:val>
                                                <p:strVal val="#ppt_x"/>
                                              </p:val>
                                            </p:tav>
                                          </p:tavLst>
                                        </p:anim>
                                        <p:anim calcmode="lin" valueType="num">
                                          <p:cBhvr>
                                            <p:cTn id="48" dur="1000" fill="hold"/>
                                            <p:tgtEl>
                                              <p:spTgt spid="82"/>
                                            </p:tgtEl>
                                            <p:attrNameLst>
                                              <p:attrName>ppt_y</p:attrName>
                                            </p:attrNameLst>
                                          </p:cBhvr>
                                          <p:tavLst>
                                            <p:tav tm="0">
                                              <p:val>
                                                <p:strVal val="#ppt_y+.1"/>
                                              </p:val>
                                            </p:tav>
                                            <p:tav tm="100000">
                                              <p:val>
                                                <p:strVal val="#ppt_y"/>
                                              </p:val>
                                            </p:tav>
                                          </p:tavLst>
                                        </p:anim>
                                      </p:childTnLst>
                                    </p:cTn>
                                  </p:par>
                                </p:childTnLst>
                              </p:cTn>
                            </p:par>
                            <p:par>
                              <p:cTn id="49" fill="hold">
                                <p:stCondLst>
                                  <p:cond delay="7700"/>
                                </p:stCondLst>
                                <p:childTnLst>
                                  <p:par>
                                    <p:cTn id="50" presetID="53" presetClass="entr" presetSubtype="16" fill="hold" grpId="0" nodeType="afterEffect">
                                      <p:stCondLst>
                                        <p:cond delay="0"/>
                                      </p:stCondLst>
                                      <p:childTnLst>
                                        <p:set>
                                          <p:cBhvr>
                                            <p:cTn id="51" dur="1" fill="hold">
                                              <p:stCondLst>
                                                <p:cond delay="0"/>
                                              </p:stCondLst>
                                            </p:cTn>
                                            <p:tgtEl>
                                              <p:spTgt spid="83"/>
                                            </p:tgtEl>
                                            <p:attrNameLst>
                                              <p:attrName>style.visibility</p:attrName>
                                            </p:attrNameLst>
                                          </p:cBhvr>
                                          <p:to>
                                            <p:strVal val="visible"/>
                                          </p:to>
                                        </p:set>
                                        <p:anim calcmode="lin" valueType="num">
                                          <p:cBhvr>
                                            <p:cTn id="52" dur="500" fill="hold"/>
                                            <p:tgtEl>
                                              <p:spTgt spid="83"/>
                                            </p:tgtEl>
                                            <p:attrNameLst>
                                              <p:attrName>ppt_w</p:attrName>
                                            </p:attrNameLst>
                                          </p:cBhvr>
                                          <p:tavLst>
                                            <p:tav tm="0">
                                              <p:val>
                                                <p:fltVal val="0"/>
                                              </p:val>
                                            </p:tav>
                                            <p:tav tm="100000">
                                              <p:val>
                                                <p:strVal val="#ppt_w"/>
                                              </p:val>
                                            </p:tav>
                                          </p:tavLst>
                                        </p:anim>
                                        <p:anim calcmode="lin" valueType="num">
                                          <p:cBhvr>
                                            <p:cTn id="53" dur="500" fill="hold"/>
                                            <p:tgtEl>
                                              <p:spTgt spid="83"/>
                                            </p:tgtEl>
                                            <p:attrNameLst>
                                              <p:attrName>ppt_h</p:attrName>
                                            </p:attrNameLst>
                                          </p:cBhvr>
                                          <p:tavLst>
                                            <p:tav tm="0">
                                              <p:val>
                                                <p:fltVal val="0"/>
                                              </p:val>
                                            </p:tav>
                                            <p:tav tm="100000">
                                              <p:val>
                                                <p:strVal val="#ppt_h"/>
                                              </p:val>
                                            </p:tav>
                                          </p:tavLst>
                                        </p:anim>
                                        <p:animEffect transition="in" filter="fade">
                                          <p:cBhvr>
                                            <p:cTn id="54" dur="500"/>
                                            <p:tgtEl>
                                              <p:spTgt spid="83"/>
                                            </p:tgtEl>
                                          </p:cBhvr>
                                        </p:animEffect>
                                      </p:childTnLst>
                                    </p:cTn>
                                  </p:par>
                                </p:childTnLst>
                              </p:cTn>
                            </p:par>
                            <p:par>
                              <p:cTn id="55" fill="hold">
                                <p:stCondLst>
                                  <p:cond delay="8200"/>
                                </p:stCondLst>
                                <p:childTnLst>
                                  <p:par>
                                    <p:cTn id="56" presetID="42" presetClass="entr" presetSubtype="0" fill="hold" grpId="0" nodeType="afterEffect">
                                      <p:stCondLst>
                                        <p:cond delay="0"/>
                                      </p:stCondLst>
                                      <p:childTnLst>
                                        <p:set>
                                          <p:cBhvr>
                                            <p:cTn id="57" dur="1" fill="hold">
                                              <p:stCondLst>
                                                <p:cond delay="0"/>
                                              </p:stCondLst>
                                            </p:cTn>
                                            <p:tgtEl>
                                              <p:spTgt spid="84"/>
                                            </p:tgtEl>
                                            <p:attrNameLst>
                                              <p:attrName>style.visibility</p:attrName>
                                            </p:attrNameLst>
                                          </p:cBhvr>
                                          <p:to>
                                            <p:strVal val="visible"/>
                                          </p:to>
                                        </p:set>
                                        <p:animEffect transition="in" filter="fade">
                                          <p:cBhvr>
                                            <p:cTn id="58" dur="1000"/>
                                            <p:tgtEl>
                                              <p:spTgt spid="84"/>
                                            </p:tgtEl>
                                          </p:cBhvr>
                                        </p:animEffect>
                                        <p:anim calcmode="lin" valueType="num">
                                          <p:cBhvr>
                                            <p:cTn id="59" dur="1000" fill="hold"/>
                                            <p:tgtEl>
                                              <p:spTgt spid="84"/>
                                            </p:tgtEl>
                                            <p:attrNameLst>
                                              <p:attrName>ppt_x</p:attrName>
                                            </p:attrNameLst>
                                          </p:cBhvr>
                                          <p:tavLst>
                                            <p:tav tm="0">
                                              <p:val>
                                                <p:strVal val="#ppt_x"/>
                                              </p:val>
                                            </p:tav>
                                            <p:tav tm="100000">
                                              <p:val>
                                                <p:strVal val="#ppt_x"/>
                                              </p:val>
                                            </p:tav>
                                          </p:tavLst>
                                        </p:anim>
                                        <p:anim calcmode="lin" valueType="num">
                                          <p:cBhvr>
                                            <p:cTn id="60" dur="1000" fill="hold"/>
                                            <p:tgtEl>
                                              <p:spTgt spid="84"/>
                                            </p:tgtEl>
                                            <p:attrNameLst>
                                              <p:attrName>ppt_y</p:attrName>
                                            </p:attrNameLst>
                                          </p:cBhvr>
                                          <p:tavLst>
                                            <p:tav tm="0">
                                              <p:val>
                                                <p:strVal val="#ppt_y+.1"/>
                                              </p:val>
                                            </p:tav>
                                            <p:tav tm="100000">
                                              <p:val>
                                                <p:strVal val="#ppt_y"/>
                                              </p:val>
                                            </p:tav>
                                          </p:tavLst>
                                        </p:anim>
                                      </p:childTnLst>
                                    </p:cTn>
                                  </p:par>
                                </p:childTnLst>
                              </p:cTn>
                            </p:par>
                            <p:par>
                              <p:cTn id="61" fill="hold">
                                <p:stCondLst>
                                  <p:cond delay="9200"/>
                                </p:stCondLst>
                                <p:childTnLst>
                                  <p:par>
                                    <p:cTn id="62" presetID="53" presetClass="entr" presetSubtype="16" fill="hold" grpId="0" nodeType="afterEffect">
                                      <p:stCondLst>
                                        <p:cond delay="0"/>
                                      </p:stCondLst>
                                      <p:childTnLst>
                                        <p:set>
                                          <p:cBhvr>
                                            <p:cTn id="63" dur="1" fill="hold">
                                              <p:stCondLst>
                                                <p:cond delay="0"/>
                                              </p:stCondLst>
                                            </p:cTn>
                                            <p:tgtEl>
                                              <p:spTgt spid="85"/>
                                            </p:tgtEl>
                                            <p:attrNameLst>
                                              <p:attrName>style.visibility</p:attrName>
                                            </p:attrNameLst>
                                          </p:cBhvr>
                                          <p:to>
                                            <p:strVal val="visible"/>
                                          </p:to>
                                        </p:set>
                                        <p:anim calcmode="lin" valueType="num">
                                          <p:cBhvr>
                                            <p:cTn id="64" dur="500" fill="hold"/>
                                            <p:tgtEl>
                                              <p:spTgt spid="85"/>
                                            </p:tgtEl>
                                            <p:attrNameLst>
                                              <p:attrName>ppt_w</p:attrName>
                                            </p:attrNameLst>
                                          </p:cBhvr>
                                          <p:tavLst>
                                            <p:tav tm="0">
                                              <p:val>
                                                <p:fltVal val="0"/>
                                              </p:val>
                                            </p:tav>
                                            <p:tav tm="100000">
                                              <p:val>
                                                <p:strVal val="#ppt_w"/>
                                              </p:val>
                                            </p:tav>
                                          </p:tavLst>
                                        </p:anim>
                                        <p:anim calcmode="lin" valueType="num">
                                          <p:cBhvr>
                                            <p:cTn id="65" dur="500" fill="hold"/>
                                            <p:tgtEl>
                                              <p:spTgt spid="85"/>
                                            </p:tgtEl>
                                            <p:attrNameLst>
                                              <p:attrName>ppt_h</p:attrName>
                                            </p:attrNameLst>
                                          </p:cBhvr>
                                          <p:tavLst>
                                            <p:tav tm="0">
                                              <p:val>
                                                <p:fltVal val="0"/>
                                              </p:val>
                                            </p:tav>
                                            <p:tav tm="100000">
                                              <p:val>
                                                <p:strVal val="#ppt_h"/>
                                              </p:val>
                                            </p:tav>
                                          </p:tavLst>
                                        </p:anim>
                                        <p:animEffect transition="in" filter="fade">
                                          <p:cBhvr>
                                            <p:cTn id="66" dur="500"/>
                                            <p:tgtEl>
                                              <p:spTgt spid="85"/>
                                            </p:tgtEl>
                                          </p:cBhvr>
                                        </p:animEffect>
                                      </p:childTnLst>
                                    </p:cTn>
                                  </p:par>
                                </p:childTnLst>
                              </p:cTn>
                            </p:par>
                            <p:par>
                              <p:cTn id="67" fill="hold">
                                <p:stCondLst>
                                  <p:cond delay="9700"/>
                                </p:stCondLst>
                                <p:childTnLst>
                                  <p:par>
                                    <p:cTn id="68" presetID="42" presetClass="entr" presetSubtype="0" fill="hold" grpId="0" nodeType="afterEffect">
                                      <p:stCondLst>
                                        <p:cond delay="0"/>
                                      </p:stCondLst>
                                      <p:childTnLst>
                                        <p:set>
                                          <p:cBhvr>
                                            <p:cTn id="69" dur="1" fill="hold">
                                              <p:stCondLst>
                                                <p:cond delay="0"/>
                                              </p:stCondLst>
                                            </p:cTn>
                                            <p:tgtEl>
                                              <p:spTgt spid="86"/>
                                            </p:tgtEl>
                                            <p:attrNameLst>
                                              <p:attrName>style.visibility</p:attrName>
                                            </p:attrNameLst>
                                          </p:cBhvr>
                                          <p:to>
                                            <p:strVal val="visible"/>
                                          </p:to>
                                        </p:set>
                                        <p:animEffect transition="in" filter="fade">
                                          <p:cBhvr>
                                            <p:cTn id="70" dur="1000"/>
                                            <p:tgtEl>
                                              <p:spTgt spid="86"/>
                                            </p:tgtEl>
                                          </p:cBhvr>
                                        </p:animEffect>
                                        <p:anim calcmode="lin" valueType="num">
                                          <p:cBhvr>
                                            <p:cTn id="71" dur="1000" fill="hold"/>
                                            <p:tgtEl>
                                              <p:spTgt spid="86"/>
                                            </p:tgtEl>
                                            <p:attrNameLst>
                                              <p:attrName>ppt_x</p:attrName>
                                            </p:attrNameLst>
                                          </p:cBhvr>
                                          <p:tavLst>
                                            <p:tav tm="0">
                                              <p:val>
                                                <p:strVal val="#ppt_x"/>
                                              </p:val>
                                            </p:tav>
                                            <p:tav tm="100000">
                                              <p:val>
                                                <p:strVal val="#ppt_x"/>
                                              </p:val>
                                            </p:tav>
                                          </p:tavLst>
                                        </p:anim>
                                        <p:anim calcmode="lin" valueType="num">
                                          <p:cBhvr>
                                            <p:cTn id="72" dur="1000" fill="hold"/>
                                            <p:tgtEl>
                                              <p:spTgt spid="86"/>
                                            </p:tgtEl>
                                            <p:attrNameLst>
                                              <p:attrName>ppt_y</p:attrName>
                                            </p:attrNameLst>
                                          </p:cBhvr>
                                          <p:tavLst>
                                            <p:tav tm="0">
                                              <p:val>
                                                <p:strVal val="#ppt_y+.1"/>
                                              </p:val>
                                            </p:tav>
                                            <p:tav tm="100000">
                                              <p:val>
                                                <p:strVal val="#ppt_y"/>
                                              </p:val>
                                            </p:tav>
                                          </p:tavLst>
                                        </p:anim>
                                      </p:childTnLst>
                                    </p:cTn>
                                  </p:par>
                                </p:childTnLst>
                              </p:cTn>
                            </p:par>
                            <p:par>
                              <p:cTn id="73" fill="hold">
                                <p:stCondLst>
                                  <p:cond delay="10700"/>
                                </p:stCondLst>
                                <p:childTnLst>
                                  <p:par>
                                    <p:cTn id="74" presetID="53" presetClass="entr" presetSubtype="16"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p:cTn id="76" dur="500" fill="hold"/>
                                            <p:tgtEl>
                                              <p:spTgt spid="17"/>
                                            </p:tgtEl>
                                            <p:attrNameLst>
                                              <p:attrName>ppt_w</p:attrName>
                                            </p:attrNameLst>
                                          </p:cBhvr>
                                          <p:tavLst>
                                            <p:tav tm="0">
                                              <p:val>
                                                <p:fltVal val="0"/>
                                              </p:val>
                                            </p:tav>
                                            <p:tav tm="100000">
                                              <p:val>
                                                <p:strVal val="#ppt_w"/>
                                              </p:val>
                                            </p:tav>
                                          </p:tavLst>
                                        </p:anim>
                                        <p:anim calcmode="lin" valueType="num">
                                          <p:cBhvr>
                                            <p:cTn id="77" dur="500" fill="hold"/>
                                            <p:tgtEl>
                                              <p:spTgt spid="17"/>
                                            </p:tgtEl>
                                            <p:attrNameLst>
                                              <p:attrName>ppt_h</p:attrName>
                                            </p:attrNameLst>
                                          </p:cBhvr>
                                          <p:tavLst>
                                            <p:tav tm="0">
                                              <p:val>
                                                <p:fltVal val="0"/>
                                              </p:val>
                                            </p:tav>
                                            <p:tav tm="100000">
                                              <p:val>
                                                <p:strVal val="#ppt_h"/>
                                              </p:val>
                                            </p:tav>
                                          </p:tavLst>
                                        </p:anim>
                                        <p:animEffect transition="in" filter="fade">
                                          <p:cBhvr>
                                            <p:cTn id="78" dur="500"/>
                                            <p:tgtEl>
                                              <p:spTgt spid="17"/>
                                            </p:tgtEl>
                                          </p:cBhvr>
                                        </p:animEffect>
                                      </p:childTnLst>
                                    </p:cTn>
                                  </p:par>
                                </p:childTnLst>
                              </p:cTn>
                            </p:par>
                            <p:par>
                              <p:cTn id="79" fill="hold">
                                <p:stCondLst>
                                  <p:cond delay="11200"/>
                                </p:stCondLst>
                                <p:childTnLst>
                                  <p:par>
                                    <p:cTn id="80" presetID="42" presetClass="entr" presetSubtype="0" fill="hold" grpId="0" nodeType="after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9" grpId="0"/>
          <p:bldP spid="77" grpId="0"/>
          <p:bldP spid="78" grpId="0"/>
          <p:bldP spid="79" grpId="0"/>
          <p:bldP spid="80" grpId="0"/>
          <p:bldP spid="81" grpId="0"/>
          <p:bldP spid="82" grpId="0"/>
          <p:bldP spid="83" grpId="0"/>
          <p:bldP spid="84" grpId="0"/>
          <p:bldP spid="85" grpId="0"/>
          <p:bldP spid="86" grpId="0"/>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7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2700"/>
                                </p:stCondLst>
                                <p:childTnLst>
                                  <p:par>
                                    <p:cTn id="10" presetID="22" presetClass="entr" presetSubtype="8" fill="hold" grpId="0"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childTnLst>
                              </p:cTn>
                            </p:par>
                            <p:par>
                              <p:cTn id="13" fill="hold">
                                <p:stCondLst>
                                  <p:cond delay="3200"/>
                                </p:stCondLst>
                                <p:childTnLst>
                                  <p:par>
                                    <p:cTn id="14" presetID="53" presetClass="entr" presetSubtype="16" fill="hold" grpId="0" nodeType="afterEffect">
                                      <p:stCondLst>
                                        <p:cond delay="0"/>
                                      </p:stCondLst>
                                      <p:childTnLst>
                                        <p:set>
                                          <p:cBhvr>
                                            <p:cTn id="15" dur="1" fill="hold">
                                              <p:stCondLst>
                                                <p:cond delay="0"/>
                                              </p:stCondLst>
                                            </p:cTn>
                                            <p:tgtEl>
                                              <p:spTgt spid="77"/>
                                            </p:tgtEl>
                                            <p:attrNameLst>
                                              <p:attrName>style.visibility</p:attrName>
                                            </p:attrNameLst>
                                          </p:cBhvr>
                                          <p:to>
                                            <p:strVal val="visible"/>
                                          </p:to>
                                        </p:set>
                                        <p:anim calcmode="lin" valueType="num">
                                          <p:cBhvr>
                                            <p:cTn id="16" dur="500" fill="hold"/>
                                            <p:tgtEl>
                                              <p:spTgt spid="77"/>
                                            </p:tgtEl>
                                            <p:attrNameLst>
                                              <p:attrName>ppt_w</p:attrName>
                                            </p:attrNameLst>
                                          </p:cBhvr>
                                          <p:tavLst>
                                            <p:tav tm="0">
                                              <p:val>
                                                <p:fltVal val="0"/>
                                              </p:val>
                                            </p:tav>
                                            <p:tav tm="100000">
                                              <p:val>
                                                <p:strVal val="#ppt_w"/>
                                              </p:val>
                                            </p:tav>
                                          </p:tavLst>
                                        </p:anim>
                                        <p:anim calcmode="lin" valueType="num">
                                          <p:cBhvr>
                                            <p:cTn id="17" dur="500" fill="hold"/>
                                            <p:tgtEl>
                                              <p:spTgt spid="77"/>
                                            </p:tgtEl>
                                            <p:attrNameLst>
                                              <p:attrName>ppt_h</p:attrName>
                                            </p:attrNameLst>
                                          </p:cBhvr>
                                          <p:tavLst>
                                            <p:tav tm="0">
                                              <p:val>
                                                <p:fltVal val="0"/>
                                              </p:val>
                                            </p:tav>
                                            <p:tav tm="100000">
                                              <p:val>
                                                <p:strVal val="#ppt_h"/>
                                              </p:val>
                                            </p:tav>
                                          </p:tavLst>
                                        </p:anim>
                                        <p:animEffect transition="in" filter="fade">
                                          <p:cBhvr>
                                            <p:cTn id="18" dur="500"/>
                                            <p:tgtEl>
                                              <p:spTgt spid="77"/>
                                            </p:tgtEl>
                                          </p:cBhvr>
                                        </p:animEffect>
                                      </p:childTnLst>
                                    </p:cTn>
                                  </p:par>
                                </p:childTnLst>
                              </p:cTn>
                            </p:par>
                            <p:par>
                              <p:cTn id="19" fill="hold">
                                <p:stCondLst>
                                  <p:cond delay="3700"/>
                                </p:stCondLst>
                                <p:childTnLst>
                                  <p:par>
                                    <p:cTn id="20" presetID="42" presetClass="entr" presetSubtype="0" fill="hold" grpId="0" nodeType="after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1000"/>
                                            <p:tgtEl>
                                              <p:spTgt spid="78"/>
                                            </p:tgtEl>
                                          </p:cBhvr>
                                        </p:animEffect>
                                        <p:anim calcmode="lin" valueType="num">
                                          <p:cBhvr>
                                            <p:cTn id="23" dur="1000" fill="hold"/>
                                            <p:tgtEl>
                                              <p:spTgt spid="78"/>
                                            </p:tgtEl>
                                            <p:attrNameLst>
                                              <p:attrName>ppt_x</p:attrName>
                                            </p:attrNameLst>
                                          </p:cBhvr>
                                          <p:tavLst>
                                            <p:tav tm="0">
                                              <p:val>
                                                <p:strVal val="#ppt_x"/>
                                              </p:val>
                                            </p:tav>
                                            <p:tav tm="100000">
                                              <p:val>
                                                <p:strVal val="#ppt_x"/>
                                              </p:val>
                                            </p:tav>
                                          </p:tavLst>
                                        </p:anim>
                                        <p:anim calcmode="lin" valueType="num">
                                          <p:cBhvr>
                                            <p:cTn id="24" dur="1000" fill="hold"/>
                                            <p:tgtEl>
                                              <p:spTgt spid="78"/>
                                            </p:tgtEl>
                                            <p:attrNameLst>
                                              <p:attrName>ppt_y</p:attrName>
                                            </p:attrNameLst>
                                          </p:cBhvr>
                                          <p:tavLst>
                                            <p:tav tm="0">
                                              <p:val>
                                                <p:strVal val="#ppt_y+.1"/>
                                              </p:val>
                                            </p:tav>
                                            <p:tav tm="100000">
                                              <p:val>
                                                <p:strVal val="#ppt_y"/>
                                              </p:val>
                                            </p:tav>
                                          </p:tavLst>
                                        </p:anim>
                                      </p:childTnLst>
                                    </p:cTn>
                                  </p:par>
                                </p:childTnLst>
                              </p:cTn>
                            </p:par>
                            <p:par>
                              <p:cTn id="25" fill="hold">
                                <p:stCondLst>
                                  <p:cond delay="4700"/>
                                </p:stCondLst>
                                <p:childTnLst>
                                  <p:par>
                                    <p:cTn id="26" presetID="53" presetClass="entr" presetSubtype="16" fill="hold" grpId="0" nodeType="afterEffect">
                                      <p:stCondLst>
                                        <p:cond delay="0"/>
                                      </p:stCondLst>
                                      <p:childTnLst>
                                        <p:set>
                                          <p:cBhvr>
                                            <p:cTn id="27" dur="1" fill="hold">
                                              <p:stCondLst>
                                                <p:cond delay="0"/>
                                              </p:stCondLst>
                                            </p:cTn>
                                            <p:tgtEl>
                                              <p:spTgt spid="79"/>
                                            </p:tgtEl>
                                            <p:attrNameLst>
                                              <p:attrName>style.visibility</p:attrName>
                                            </p:attrNameLst>
                                          </p:cBhvr>
                                          <p:to>
                                            <p:strVal val="visible"/>
                                          </p:to>
                                        </p:set>
                                        <p:anim calcmode="lin" valueType="num">
                                          <p:cBhvr>
                                            <p:cTn id="28" dur="500" fill="hold"/>
                                            <p:tgtEl>
                                              <p:spTgt spid="79"/>
                                            </p:tgtEl>
                                            <p:attrNameLst>
                                              <p:attrName>ppt_w</p:attrName>
                                            </p:attrNameLst>
                                          </p:cBhvr>
                                          <p:tavLst>
                                            <p:tav tm="0">
                                              <p:val>
                                                <p:fltVal val="0"/>
                                              </p:val>
                                            </p:tav>
                                            <p:tav tm="100000">
                                              <p:val>
                                                <p:strVal val="#ppt_w"/>
                                              </p:val>
                                            </p:tav>
                                          </p:tavLst>
                                        </p:anim>
                                        <p:anim calcmode="lin" valueType="num">
                                          <p:cBhvr>
                                            <p:cTn id="29" dur="500" fill="hold"/>
                                            <p:tgtEl>
                                              <p:spTgt spid="79"/>
                                            </p:tgtEl>
                                            <p:attrNameLst>
                                              <p:attrName>ppt_h</p:attrName>
                                            </p:attrNameLst>
                                          </p:cBhvr>
                                          <p:tavLst>
                                            <p:tav tm="0">
                                              <p:val>
                                                <p:fltVal val="0"/>
                                              </p:val>
                                            </p:tav>
                                            <p:tav tm="100000">
                                              <p:val>
                                                <p:strVal val="#ppt_h"/>
                                              </p:val>
                                            </p:tav>
                                          </p:tavLst>
                                        </p:anim>
                                        <p:animEffect transition="in" filter="fade">
                                          <p:cBhvr>
                                            <p:cTn id="30" dur="500"/>
                                            <p:tgtEl>
                                              <p:spTgt spid="79"/>
                                            </p:tgtEl>
                                          </p:cBhvr>
                                        </p:animEffect>
                                      </p:childTnLst>
                                    </p:cTn>
                                  </p:par>
                                </p:childTnLst>
                              </p:cTn>
                            </p:par>
                            <p:par>
                              <p:cTn id="31" fill="hold">
                                <p:stCondLst>
                                  <p:cond delay="5200"/>
                                </p:stCondLst>
                                <p:childTnLst>
                                  <p:par>
                                    <p:cTn id="32" presetID="42" presetClass="entr" presetSubtype="0" fill="hold" grpId="0" nodeType="after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1000"/>
                                            <p:tgtEl>
                                              <p:spTgt spid="80"/>
                                            </p:tgtEl>
                                          </p:cBhvr>
                                        </p:animEffect>
                                        <p:anim calcmode="lin" valueType="num">
                                          <p:cBhvr>
                                            <p:cTn id="35" dur="1000" fill="hold"/>
                                            <p:tgtEl>
                                              <p:spTgt spid="80"/>
                                            </p:tgtEl>
                                            <p:attrNameLst>
                                              <p:attrName>ppt_x</p:attrName>
                                            </p:attrNameLst>
                                          </p:cBhvr>
                                          <p:tavLst>
                                            <p:tav tm="0">
                                              <p:val>
                                                <p:strVal val="#ppt_x"/>
                                              </p:val>
                                            </p:tav>
                                            <p:tav tm="100000">
                                              <p:val>
                                                <p:strVal val="#ppt_x"/>
                                              </p:val>
                                            </p:tav>
                                          </p:tavLst>
                                        </p:anim>
                                        <p:anim calcmode="lin" valueType="num">
                                          <p:cBhvr>
                                            <p:cTn id="36" dur="1000" fill="hold"/>
                                            <p:tgtEl>
                                              <p:spTgt spid="80"/>
                                            </p:tgtEl>
                                            <p:attrNameLst>
                                              <p:attrName>ppt_y</p:attrName>
                                            </p:attrNameLst>
                                          </p:cBhvr>
                                          <p:tavLst>
                                            <p:tav tm="0">
                                              <p:val>
                                                <p:strVal val="#ppt_y+.1"/>
                                              </p:val>
                                            </p:tav>
                                            <p:tav tm="100000">
                                              <p:val>
                                                <p:strVal val="#ppt_y"/>
                                              </p:val>
                                            </p:tav>
                                          </p:tavLst>
                                        </p:anim>
                                      </p:childTnLst>
                                    </p:cTn>
                                  </p:par>
                                </p:childTnLst>
                              </p:cTn>
                            </p:par>
                            <p:par>
                              <p:cTn id="37" fill="hold">
                                <p:stCondLst>
                                  <p:cond delay="6200"/>
                                </p:stCondLst>
                                <p:childTnLst>
                                  <p:par>
                                    <p:cTn id="38" presetID="53" presetClass="entr" presetSubtype="16"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anim calcmode="lin" valueType="num">
                                          <p:cBhvr>
                                            <p:cTn id="40" dur="500" fill="hold"/>
                                            <p:tgtEl>
                                              <p:spTgt spid="81"/>
                                            </p:tgtEl>
                                            <p:attrNameLst>
                                              <p:attrName>ppt_w</p:attrName>
                                            </p:attrNameLst>
                                          </p:cBhvr>
                                          <p:tavLst>
                                            <p:tav tm="0">
                                              <p:val>
                                                <p:fltVal val="0"/>
                                              </p:val>
                                            </p:tav>
                                            <p:tav tm="100000">
                                              <p:val>
                                                <p:strVal val="#ppt_w"/>
                                              </p:val>
                                            </p:tav>
                                          </p:tavLst>
                                        </p:anim>
                                        <p:anim calcmode="lin" valueType="num">
                                          <p:cBhvr>
                                            <p:cTn id="41" dur="500" fill="hold"/>
                                            <p:tgtEl>
                                              <p:spTgt spid="81"/>
                                            </p:tgtEl>
                                            <p:attrNameLst>
                                              <p:attrName>ppt_h</p:attrName>
                                            </p:attrNameLst>
                                          </p:cBhvr>
                                          <p:tavLst>
                                            <p:tav tm="0">
                                              <p:val>
                                                <p:fltVal val="0"/>
                                              </p:val>
                                            </p:tav>
                                            <p:tav tm="100000">
                                              <p:val>
                                                <p:strVal val="#ppt_h"/>
                                              </p:val>
                                            </p:tav>
                                          </p:tavLst>
                                        </p:anim>
                                        <p:animEffect transition="in" filter="fade">
                                          <p:cBhvr>
                                            <p:cTn id="42" dur="500"/>
                                            <p:tgtEl>
                                              <p:spTgt spid="81"/>
                                            </p:tgtEl>
                                          </p:cBhvr>
                                        </p:animEffect>
                                      </p:childTnLst>
                                    </p:cTn>
                                  </p:par>
                                </p:childTnLst>
                              </p:cTn>
                            </p:par>
                            <p:par>
                              <p:cTn id="43" fill="hold">
                                <p:stCondLst>
                                  <p:cond delay="6700"/>
                                </p:stCondLst>
                                <p:childTnLst>
                                  <p:par>
                                    <p:cTn id="44" presetID="42" presetClass="entr" presetSubtype="0" fill="hold" grpId="0" nodeType="after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1000"/>
                                            <p:tgtEl>
                                              <p:spTgt spid="82"/>
                                            </p:tgtEl>
                                          </p:cBhvr>
                                        </p:animEffect>
                                        <p:anim calcmode="lin" valueType="num">
                                          <p:cBhvr>
                                            <p:cTn id="47" dur="1000" fill="hold"/>
                                            <p:tgtEl>
                                              <p:spTgt spid="82"/>
                                            </p:tgtEl>
                                            <p:attrNameLst>
                                              <p:attrName>ppt_x</p:attrName>
                                            </p:attrNameLst>
                                          </p:cBhvr>
                                          <p:tavLst>
                                            <p:tav tm="0">
                                              <p:val>
                                                <p:strVal val="#ppt_x"/>
                                              </p:val>
                                            </p:tav>
                                            <p:tav tm="100000">
                                              <p:val>
                                                <p:strVal val="#ppt_x"/>
                                              </p:val>
                                            </p:tav>
                                          </p:tavLst>
                                        </p:anim>
                                        <p:anim calcmode="lin" valueType="num">
                                          <p:cBhvr>
                                            <p:cTn id="48" dur="1000" fill="hold"/>
                                            <p:tgtEl>
                                              <p:spTgt spid="82"/>
                                            </p:tgtEl>
                                            <p:attrNameLst>
                                              <p:attrName>ppt_y</p:attrName>
                                            </p:attrNameLst>
                                          </p:cBhvr>
                                          <p:tavLst>
                                            <p:tav tm="0">
                                              <p:val>
                                                <p:strVal val="#ppt_y+.1"/>
                                              </p:val>
                                            </p:tav>
                                            <p:tav tm="100000">
                                              <p:val>
                                                <p:strVal val="#ppt_y"/>
                                              </p:val>
                                            </p:tav>
                                          </p:tavLst>
                                        </p:anim>
                                      </p:childTnLst>
                                    </p:cTn>
                                  </p:par>
                                </p:childTnLst>
                              </p:cTn>
                            </p:par>
                            <p:par>
                              <p:cTn id="49" fill="hold">
                                <p:stCondLst>
                                  <p:cond delay="7700"/>
                                </p:stCondLst>
                                <p:childTnLst>
                                  <p:par>
                                    <p:cTn id="50" presetID="53" presetClass="entr" presetSubtype="16" fill="hold" grpId="0" nodeType="afterEffect">
                                      <p:stCondLst>
                                        <p:cond delay="0"/>
                                      </p:stCondLst>
                                      <p:childTnLst>
                                        <p:set>
                                          <p:cBhvr>
                                            <p:cTn id="51" dur="1" fill="hold">
                                              <p:stCondLst>
                                                <p:cond delay="0"/>
                                              </p:stCondLst>
                                            </p:cTn>
                                            <p:tgtEl>
                                              <p:spTgt spid="83"/>
                                            </p:tgtEl>
                                            <p:attrNameLst>
                                              <p:attrName>style.visibility</p:attrName>
                                            </p:attrNameLst>
                                          </p:cBhvr>
                                          <p:to>
                                            <p:strVal val="visible"/>
                                          </p:to>
                                        </p:set>
                                        <p:anim calcmode="lin" valueType="num">
                                          <p:cBhvr>
                                            <p:cTn id="52" dur="500" fill="hold"/>
                                            <p:tgtEl>
                                              <p:spTgt spid="83"/>
                                            </p:tgtEl>
                                            <p:attrNameLst>
                                              <p:attrName>ppt_w</p:attrName>
                                            </p:attrNameLst>
                                          </p:cBhvr>
                                          <p:tavLst>
                                            <p:tav tm="0">
                                              <p:val>
                                                <p:fltVal val="0"/>
                                              </p:val>
                                            </p:tav>
                                            <p:tav tm="100000">
                                              <p:val>
                                                <p:strVal val="#ppt_w"/>
                                              </p:val>
                                            </p:tav>
                                          </p:tavLst>
                                        </p:anim>
                                        <p:anim calcmode="lin" valueType="num">
                                          <p:cBhvr>
                                            <p:cTn id="53" dur="500" fill="hold"/>
                                            <p:tgtEl>
                                              <p:spTgt spid="83"/>
                                            </p:tgtEl>
                                            <p:attrNameLst>
                                              <p:attrName>ppt_h</p:attrName>
                                            </p:attrNameLst>
                                          </p:cBhvr>
                                          <p:tavLst>
                                            <p:tav tm="0">
                                              <p:val>
                                                <p:fltVal val="0"/>
                                              </p:val>
                                            </p:tav>
                                            <p:tav tm="100000">
                                              <p:val>
                                                <p:strVal val="#ppt_h"/>
                                              </p:val>
                                            </p:tav>
                                          </p:tavLst>
                                        </p:anim>
                                        <p:animEffect transition="in" filter="fade">
                                          <p:cBhvr>
                                            <p:cTn id="54" dur="500"/>
                                            <p:tgtEl>
                                              <p:spTgt spid="83"/>
                                            </p:tgtEl>
                                          </p:cBhvr>
                                        </p:animEffect>
                                      </p:childTnLst>
                                    </p:cTn>
                                  </p:par>
                                </p:childTnLst>
                              </p:cTn>
                            </p:par>
                            <p:par>
                              <p:cTn id="55" fill="hold">
                                <p:stCondLst>
                                  <p:cond delay="8200"/>
                                </p:stCondLst>
                                <p:childTnLst>
                                  <p:par>
                                    <p:cTn id="56" presetID="42" presetClass="entr" presetSubtype="0" fill="hold" grpId="0" nodeType="afterEffect">
                                      <p:stCondLst>
                                        <p:cond delay="0"/>
                                      </p:stCondLst>
                                      <p:childTnLst>
                                        <p:set>
                                          <p:cBhvr>
                                            <p:cTn id="57" dur="1" fill="hold">
                                              <p:stCondLst>
                                                <p:cond delay="0"/>
                                              </p:stCondLst>
                                            </p:cTn>
                                            <p:tgtEl>
                                              <p:spTgt spid="84"/>
                                            </p:tgtEl>
                                            <p:attrNameLst>
                                              <p:attrName>style.visibility</p:attrName>
                                            </p:attrNameLst>
                                          </p:cBhvr>
                                          <p:to>
                                            <p:strVal val="visible"/>
                                          </p:to>
                                        </p:set>
                                        <p:animEffect transition="in" filter="fade">
                                          <p:cBhvr>
                                            <p:cTn id="58" dur="1000"/>
                                            <p:tgtEl>
                                              <p:spTgt spid="84"/>
                                            </p:tgtEl>
                                          </p:cBhvr>
                                        </p:animEffect>
                                        <p:anim calcmode="lin" valueType="num">
                                          <p:cBhvr>
                                            <p:cTn id="59" dur="1000" fill="hold"/>
                                            <p:tgtEl>
                                              <p:spTgt spid="84"/>
                                            </p:tgtEl>
                                            <p:attrNameLst>
                                              <p:attrName>ppt_x</p:attrName>
                                            </p:attrNameLst>
                                          </p:cBhvr>
                                          <p:tavLst>
                                            <p:tav tm="0">
                                              <p:val>
                                                <p:strVal val="#ppt_x"/>
                                              </p:val>
                                            </p:tav>
                                            <p:tav tm="100000">
                                              <p:val>
                                                <p:strVal val="#ppt_x"/>
                                              </p:val>
                                            </p:tav>
                                          </p:tavLst>
                                        </p:anim>
                                        <p:anim calcmode="lin" valueType="num">
                                          <p:cBhvr>
                                            <p:cTn id="60" dur="1000" fill="hold"/>
                                            <p:tgtEl>
                                              <p:spTgt spid="84"/>
                                            </p:tgtEl>
                                            <p:attrNameLst>
                                              <p:attrName>ppt_y</p:attrName>
                                            </p:attrNameLst>
                                          </p:cBhvr>
                                          <p:tavLst>
                                            <p:tav tm="0">
                                              <p:val>
                                                <p:strVal val="#ppt_y+.1"/>
                                              </p:val>
                                            </p:tav>
                                            <p:tav tm="100000">
                                              <p:val>
                                                <p:strVal val="#ppt_y"/>
                                              </p:val>
                                            </p:tav>
                                          </p:tavLst>
                                        </p:anim>
                                      </p:childTnLst>
                                    </p:cTn>
                                  </p:par>
                                </p:childTnLst>
                              </p:cTn>
                            </p:par>
                            <p:par>
                              <p:cTn id="61" fill="hold">
                                <p:stCondLst>
                                  <p:cond delay="9200"/>
                                </p:stCondLst>
                                <p:childTnLst>
                                  <p:par>
                                    <p:cTn id="62" presetID="53" presetClass="entr" presetSubtype="16" fill="hold" grpId="0" nodeType="afterEffect">
                                      <p:stCondLst>
                                        <p:cond delay="0"/>
                                      </p:stCondLst>
                                      <p:childTnLst>
                                        <p:set>
                                          <p:cBhvr>
                                            <p:cTn id="63" dur="1" fill="hold">
                                              <p:stCondLst>
                                                <p:cond delay="0"/>
                                              </p:stCondLst>
                                            </p:cTn>
                                            <p:tgtEl>
                                              <p:spTgt spid="85"/>
                                            </p:tgtEl>
                                            <p:attrNameLst>
                                              <p:attrName>style.visibility</p:attrName>
                                            </p:attrNameLst>
                                          </p:cBhvr>
                                          <p:to>
                                            <p:strVal val="visible"/>
                                          </p:to>
                                        </p:set>
                                        <p:anim calcmode="lin" valueType="num">
                                          <p:cBhvr>
                                            <p:cTn id="64" dur="500" fill="hold"/>
                                            <p:tgtEl>
                                              <p:spTgt spid="85"/>
                                            </p:tgtEl>
                                            <p:attrNameLst>
                                              <p:attrName>ppt_w</p:attrName>
                                            </p:attrNameLst>
                                          </p:cBhvr>
                                          <p:tavLst>
                                            <p:tav tm="0">
                                              <p:val>
                                                <p:fltVal val="0"/>
                                              </p:val>
                                            </p:tav>
                                            <p:tav tm="100000">
                                              <p:val>
                                                <p:strVal val="#ppt_w"/>
                                              </p:val>
                                            </p:tav>
                                          </p:tavLst>
                                        </p:anim>
                                        <p:anim calcmode="lin" valueType="num">
                                          <p:cBhvr>
                                            <p:cTn id="65" dur="500" fill="hold"/>
                                            <p:tgtEl>
                                              <p:spTgt spid="85"/>
                                            </p:tgtEl>
                                            <p:attrNameLst>
                                              <p:attrName>ppt_h</p:attrName>
                                            </p:attrNameLst>
                                          </p:cBhvr>
                                          <p:tavLst>
                                            <p:tav tm="0">
                                              <p:val>
                                                <p:fltVal val="0"/>
                                              </p:val>
                                            </p:tav>
                                            <p:tav tm="100000">
                                              <p:val>
                                                <p:strVal val="#ppt_h"/>
                                              </p:val>
                                            </p:tav>
                                          </p:tavLst>
                                        </p:anim>
                                        <p:animEffect transition="in" filter="fade">
                                          <p:cBhvr>
                                            <p:cTn id="66" dur="500"/>
                                            <p:tgtEl>
                                              <p:spTgt spid="85"/>
                                            </p:tgtEl>
                                          </p:cBhvr>
                                        </p:animEffect>
                                      </p:childTnLst>
                                    </p:cTn>
                                  </p:par>
                                </p:childTnLst>
                              </p:cTn>
                            </p:par>
                            <p:par>
                              <p:cTn id="67" fill="hold">
                                <p:stCondLst>
                                  <p:cond delay="9700"/>
                                </p:stCondLst>
                                <p:childTnLst>
                                  <p:par>
                                    <p:cTn id="68" presetID="42" presetClass="entr" presetSubtype="0" fill="hold" grpId="0" nodeType="afterEffect">
                                      <p:stCondLst>
                                        <p:cond delay="0"/>
                                      </p:stCondLst>
                                      <p:childTnLst>
                                        <p:set>
                                          <p:cBhvr>
                                            <p:cTn id="69" dur="1" fill="hold">
                                              <p:stCondLst>
                                                <p:cond delay="0"/>
                                              </p:stCondLst>
                                            </p:cTn>
                                            <p:tgtEl>
                                              <p:spTgt spid="86"/>
                                            </p:tgtEl>
                                            <p:attrNameLst>
                                              <p:attrName>style.visibility</p:attrName>
                                            </p:attrNameLst>
                                          </p:cBhvr>
                                          <p:to>
                                            <p:strVal val="visible"/>
                                          </p:to>
                                        </p:set>
                                        <p:animEffect transition="in" filter="fade">
                                          <p:cBhvr>
                                            <p:cTn id="70" dur="1000"/>
                                            <p:tgtEl>
                                              <p:spTgt spid="86"/>
                                            </p:tgtEl>
                                          </p:cBhvr>
                                        </p:animEffect>
                                        <p:anim calcmode="lin" valueType="num">
                                          <p:cBhvr>
                                            <p:cTn id="71" dur="1000" fill="hold"/>
                                            <p:tgtEl>
                                              <p:spTgt spid="86"/>
                                            </p:tgtEl>
                                            <p:attrNameLst>
                                              <p:attrName>ppt_x</p:attrName>
                                            </p:attrNameLst>
                                          </p:cBhvr>
                                          <p:tavLst>
                                            <p:tav tm="0">
                                              <p:val>
                                                <p:strVal val="#ppt_x"/>
                                              </p:val>
                                            </p:tav>
                                            <p:tav tm="100000">
                                              <p:val>
                                                <p:strVal val="#ppt_x"/>
                                              </p:val>
                                            </p:tav>
                                          </p:tavLst>
                                        </p:anim>
                                        <p:anim calcmode="lin" valueType="num">
                                          <p:cBhvr>
                                            <p:cTn id="72" dur="1000" fill="hold"/>
                                            <p:tgtEl>
                                              <p:spTgt spid="86"/>
                                            </p:tgtEl>
                                            <p:attrNameLst>
                                              <p:attrName>ppt_y</p:attrName>
                                            </p:attrNameLst>
                                          </p:cBhvr>
                                          <p:tavLst>
                                            <p:tav tm="0">
                                              <p:val>
                                                <p:strVal val="#ppt_y+.1"/>
                                              </p:val>
                                            </p:tav>
                                            <p:tav tm="100000">
                                              <p:val>
                                                <p:strVal val="#ppt_y"/>
                                              </p:val>
                                            </p:tav>
                                          </p:tavLst>
                                        </p:anim>
                                      </p:childTnLst>
                                    </p:cTn>
                                  </p:par>
                                </p:childTnLst>
                              </p:cTn>
                            </p:par>
                            <p:par>
                              <p:cTn id="73" fill="hold">
                                <p:stCondLst>
                                  <p:cond delay="10700"/>
                                </p:stCondLst>
                                <p:childTnLst>
                                  <p:par>
                                    <p:cTn id="74" presetID="53" presetClass="entr" presetSubtype="16"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p:cTn id="76" dur="500" fill="hold"/>
                                            <p:tgtEl>
                                              <p:spTgt spid="17"/>
                                            </p:tgtEl>
                                            <p:attrNameLst>
                                              <p:attrName>ppt_w</p:attrName>
                                            </p:attrNameLst>
                                          </p:cBhvr>
                                          <p:tavLst>
                                            <p:tav tm="0">
                                              <p:val>
                                                <p:fltVal val="0"/>
                                              </p:val>
                                            </p:tav>
                                            <p:tav tm="100000">
                                              <p:val>
                                                <p:strVal val="#ppt_w"/>
                                              </p:val>
                                            </p:tav>
                                          </p:tavLst>
                                        </p:anim>
                                        <p:anim calcmode="lin" valueType="num">
                                          <p:cBhvr>
                                            <p:cTn id="77" dur="500" fill="hold"/>
                                            <p:tgtEl>
                                              <p:spTgt spid="17"/>
                                            </p:tgtEl>
                                            <p:attrNameLst>
                                              <p:attrName>ppt_h</p:attrName>
                                            </p:attrNameLst>
                                          </p:cBhvr>
                                          <p:tavLst>
                                            <p:tav tm="0">
                                              <p:val>
                                                <p:fltVal val="0"/>
                                              </p:val>
                                            </p:tav>
                                            <p:tav tm="100000">
                                              <p:val>
                                                <p:strVal val="#ppt_h"/>
                                              </p:val>
                                            </p:tav>
                                          </p:tavLst>
                                        </p:anim>
                                        <p:animEffect transition="in" filter="fade">
                                          <p:cBhvr>
                                            <p:cTn id="78" dur="500"/>
                                            <p:tgtEl>
                                              <p:spTgt spid="17"/>
                                            </p:tgtEl>
                                          </p:cBhvr>
                                        </p:animEffect>
                                      </p:childTnLst>
                                    </p:cTn>
                                  </p:par>
                                </p:childTnLst>
                              </p:cTn>
                            </p:par>
                            <p:par>
                              <p:cTn id="79" fill="hold">
                                <p:stCondLst>
                                  <p:cond delay="11200"/>
                                </p:stCondLst>
                                <p:childTnLst>
                                  <p:par>
                                    <p:cTn id="80" presetID="42" presetClass="entr" presetSubtype="0" fill="hold" grpId="0" nodeType="after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9" grpId="0"/>
          <p:bldP spid="77" grpId="0"/>
          <p:bldP spid="78" grpId="0"/>
          <p:bldP spid="79" grpId="0"/>
          <p:bldP spid="80" grpId="0"/>
          <p:bldP spid="81" grpId="0"/>
          <p:bldP spid="82" grpId="0"/>
          <p:bldP spid="83" grpId="0"/>
          <p:bldP spid="84" grpId="0"/>
          <p:bldP spid="85" grpId="0"/>
          <p:bldP spid="86" grpId="0"/>
          <p:bldP spid="17" grpId="0"/>
          <p:bldP spid="18"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069198" y="1877631"/>
            <a:ext cx="6662057" cy="2264229"/>
          </a:xfrm>
          <a:prstGeom prst="roundRect">
            <a:avLst>
              <a:gd name="adj" fmla="val 3817"/>
            </a:avLst>
          </a:prstGeom>
          <a:noFill/>
          <a:ln>
            <a:solidFill>
              <a:srgbClr val="F7A1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465508" y="1494844"/>
            <a:ext cx="2852383" cy="3029803"/>
            <a:chOff x="1465508" y="1494844"/>
            <a:chExt cx="2852383" cy="3029803"/>
          </a:xfrm>
        </p:grpSpPr>
        <p:sp>
          <p:nvSpPr>
            <p:cNvPr id="2" name="圆角矩形 1"/>
            <p:cNvSpPr/>
            <p:nvPr/>
          </p:nvSpPr>
          <p:spPr>
            <a:xfrm>
              <a:off x="1465508" y="1494844"/>
              <a:ext cx="2852383" cy="3029803"/>
            </a:xfrm>
            <a:prstGeom prst="roundRect">
              <a:avLst>
                <a:gd name="adj" fmla="val 5981"/>
              </a:avLst>
            </a:prstGeom>
            <a:solidFill>
              <a:srgbClr val="F7A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50388" y="1901750"/>
              <a:ext cx="2082622" cy="2215991"/>
            </a:xfrm>
            <a:prstGeom prst="rect">
              <a:avLst/>
            </a:prstGeom>
            <a:noFill/>
          </p:spPr>
          <p:txBody>
            <a:bodyPr wrap="none" rtlCol="0">
              <a:spAutoFit/>
            </a:bodyPr>
            <a:lstStyle/>
            <a:p>
              <a:pPr algn="ctr"/>
              <a:r>
                <a:rPr lang="en-US" altLang="zh-CN" sz="13800" dirty="0">
                  <a:solidFill>
                    <a:schemeClr val="tx2"/>
                  </a:solidFill>
                  <a:latin typeface="Impact" panose="020B0806030902050204" pitchFamily="34" charset="0"/>
                </a:rPr>
                <a:t>05</a:t>
              </a:r>
              <a:endParaRPr lang="zh-CN" altLang="en-US" sz="13800" dirty="0">
                <a:solidFill>
                  <a:schemeClr val="tx2"/>
                </a:solidFill>
                <a:latin typeface="Impact" panose="020B0806030902050204" pitchFamily="34" charset="0"/>
              </a:endParaRPr>
            </a:p>
          </p:txBody>
        </p:sp>
      </p:grpSp>
      <p:sp>
        <p:nvSpPr>
          <p:cNvPr id="28" name="文本框 27">
            <a:extLst>
              <a:ext uri="{FF2B5EF4-FFF2-40B4-BE49-F238E27FC236}">
                <a16:creationId xmlns:a16="http://schemas.microsoft.com/office/drawing/2014/main" id="{8AE3ECC2-C9F1-48EF-9F4E-1C902DE22B7B}"/>
              </a:ext>
            </a:extLst>
          </p:cNvPr>
          <p:cNvSpPr txBox="1"/>
          <p:nvPr/>
        </p:nvSpPr>
        <p:spPr>
          <a:xfrm>
            <a:off x="4484536" y="2502289"/>
            <a:ext cx="5798220" cy="923330"/>
          </a:xfrm>
          <a:prstGeom prst="rect">
            <a:avLst/>
          </a:prstGeom>
          <a:noFill/>
        </p:spPr>
        <p:txBody>
          <a:bodyPr wrap="square" rtlCol="0">
            <a:spAutoFit/>
          </a:bodyPr>
          <a:lstStyle/>
          <a:p>
            <a:pPr algn="ctr"/>
            <a:r>
              <a:rPr lang="zh-CN" altLang="en-US" sz="5400" dirty="0">
                <a:latin typeface="Century Gothic" panose="020B0502020202020204" pitchFamily="34" charset="0"/>
                <a:ea typeface="思源黑体 CN Medium" panose="020B0600000000000000" pitchFamily="34" charset="-122"/>
                <a:sym typeface="Century Gothic" panose="020B0502020202020204" pitchFamily="34" charset="0"/>
              </a:rPr>
              <a:t>可选择的系统方案</a:t>
            </a:r>
          </a:p>
        </p:txBody>
      </p:sp>
      <p:sp>
        <p:nvSpPr>
          <p:cNvPr id="55" name="TextBox 65"/>
          <p:cNvSpPr txBox="1"/>
          <p:nvPr/>
        </p:nvSpPr>
        <p:spPr>
          <a:xfrm>
            <a:off x="4894297" y="4544813"/>
            <a:ext cx="2423554" cy="40011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r>
              <a:rPr lang="en-US" altLang="zh-CN"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App</a:t>
            </a:r>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和小程序比较</a:t>
            </a:r>
          </a:p>
        </p:txBody>
      </p:sp>
      <p:sp>
        <p:nvSpPr>
          <p:cNvPr id="57" name="Freeform 21"/>
          <p:cNvSpPr>
            <a:spLocks noEditPoints="1"/>
          </p:cNvSpPr>
          <p:nvPr/>
        </p:nvSpPr>
        <p:spPr bwMode="auto">
          <a:xfrm>
            <a:off x="4612213" y="461072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Tree>
    <p:extLst>
      <p:ext uri="{BB962C8B-B14F-4D97-AF65-F5344CB8AC3E}">
        <p14:creationId xmlns:p14="http://schemas.microsoft.com/office/powerpoint/2010/main" val="1715658100"/>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childTnLst>
                          </p:cTn>
                        </p:par>
                        <p:par>
                          <p:cTn id="16" fill="hold">
                            <p:stCondLst>
                              <p:cond delay="3000"/>
                            </p:stCondLst>
                            <p:childTnLst>
                              <p:par>
                                <p:cTn id="17" presetID="2" presetClass="entr" presetSubtype="12"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0-#ppt_w/2"/>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childTnLst>
                          </p:cTn>
                        </p:par>
                        <p:par>
                          <p:cTn id="21" fill="hold">
                            <p:stCondLst>
                              <p:cond delay="3500"/>
                            </p:stCondLst>
                            <p:childTnLst>
                              <p:par>
                                <p:cTn id="22" presetID="22" presetClass="entr" presetSubtype="8" fill="hold" grpId="0"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wipe(left)">
                                      <p:cBhvr>
                                        <p:cTn id="2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8" grpId="0"/>
      <p:bldP spid="55" grpId="0"/>
      <p:bldP spid="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
          <p:cNvSpPr>
            <a:spLocks noChangeArrowheads="1"/>
          </p:cNvSpPr>
          <p:nvPr/>
        </p:nvSpPr>
        <p:spPr bwMode="auto">
          <a:xfrm>
            <a:off x="5264830" y="1753242"/>
            <a:ext cx="3804421" cy="3820496"/>
          </a:xfrm>
          <a:prstGeom prst="ellipse">
            <a:avLst/>
          </a:prstGeom>
          <a:noFill/>
          <a:ln w="9525" cap="flat">
            <a:solidFill>
              <a:schemeClr val="tx1">
                <a:lumMod val="50000"/>
                <a:lumOff val="5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57" name="Oval 6"/>
          <p:cNvSpPr>
            <a:spLocks noChangeArrowheads="1"/>
          </p:cNvSpPr>
          <p:nvPr/>
        </p:nvSpPr>
        <p:spPr bwMode="auto">
          <a:xfrm>
            <a:off x="3333989" y="1869848"/>
            <a:ext cx="3597284" cy="3703889"/>
          </a:xfrm>
          <a:prstGeom prst="ellipse">
            <a:avLst/>
          </a:prstGeom>
          <a:noFill/>
          <a:ln w="9525" cap="flat">
            <a:solidFill>
              <a:schemeClr val="tx1">
                <a:lumMod val="50000"/>
                <a:lumOff val="5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58" name="Oval 7"/>
          <p:cNvSpPr>
            <a:spLocks noChangeArrowheads="1"/>
          </p:cNvSpPr>
          <p:nvPr/>
        </p:nvSpPr>
        <p:spPr bwMode="auto">
          <a:xfrm>
            <a:off x="4983470" y="2488370"/>
            <a:ext cx="2300375" cy="2340559"/>
          </a:xfrm>
          <a:prstGeom prst="ellipse">
            <a:avLst/>
          </a:prstGeom>
          <a:solidFill>
            <a:srgbClr val="F7A115"/>
          </a:solidFill>
          <a:ln w="28575">
            <a:solidFill>
              <a:schemeClr val="accent2"/>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a:solidFill>
                <a:schemeClr val="accent2"/>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59" name="Line 14"/>
          <p:cNvSpPr>
            <a:spLocks noChangeShapeType="1"/>
          </p:cNvSpPr>
          <p:nvPr/>
        </p:nvSpPr>
        <p:spPr bwMode="auto">
          <a:xfrm>
            <a:off x="7166139" y="4399858"/>
            <a:ext cx="852877" cy="611254"/>
          </a:xfrm>
          <a:prstGeom prst="line">
            <a:avLst/>
          </a:prstGeom>
          <a:noFill/>
          <a:ln w="12700"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60" name="Line 15"/>
          <p:cNvSpPr>
            <a:spLocks noChangeShapeType="1"/>
          </p:cNvSpPr>
          <p:nvPr/>
        </p:nvSpPr>
        <p:spPr bwMode="auto">
          <a:xfrm>
            <a:off x="4250071" y="2358971"/>
            <a:ext cx="802211" cy="574891"/>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63" name="Line 18"/>
          <p:cNvSpPr>
            <a:spLocks noChangeShapeType="1"/>
          </p:cNvSpPr>
          <p:nvPr/>
        </p:nvSpPr>
        <p:spPr bwMode="auto">
          <a:xfrm flipV="1">
            <a:off x="7189164" y="2389826"/>
            <a:ext cx="849500" cy="590475"/>
          </a:xfrm>
          <a:prstGeom prst="line">
            <a:avLst/>
          </a:prstGeom>
          <a:noFill/>
          <a:ln w="12700"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64" name="Line 19"/>
          <p:cNvSpPr>
            <a:spLocks noChangeShapeType="1"/>
          </p:cNvSpPr>
          <p:nvPr/>
        </p:nvSpPr>
        <p:spPr bwMode="auto">
          <a:xfrm flipV="1">
            <a:off x="4229804" y="4411051"/>
            <a:ext cx="822478" cy="569696"/>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65" name="Freeform 20"/>
          <p:cNvSpPr>
            <a:spLocks noEditPoints="1"/>
          </p:cNvSpPr>
          <p:nvPr/>
        </p:nvSpPr>
        <p:spPr bwMode="auto">
          <a:xfrm>
            <a:off x="5785681" y="2781294"/>
            <a:ext cx="713641" cy="643570"/>
          </a:xfrm>
          <a:custGeom>
            <a:avLst/>
            <a:gdLst>
              <a:gd name="T0" fmla="*/ 33 w 999"/>
              <a:gd name="T1" fmla="*/ 742 h 936"/>
              <a:gd name="T2" fmla="*/ 713 w 999"/>
              <a:gd name="T3" fmla="*/ 557 h 936"/>
              <a:gd name="T4" fmla="*/ 653 w 999"/>
              <a:gd name="T5" fmla="*/ 767 h 936"/>
              <a:gd name="T6" fmla="*/ 632 w 999"/>
              <a:gd name="T7" fmla="*/ 585 h 936"/>
              <a:gd name="T8" fmla="*/ 634 w 999"/>
              <a:gd name="T9" fmla="*/ 422 h 936"/>
              <a:gd name="T10" fmla="*/ 616 w 999"/>
              <a:gd name="T11" fmla="*/ 429 h 936"/>
              <a:gd name="T12" fmla="*/ 629 w 999"/>
              <a:gd name="T13" fmla="*/ 453 h 936"/>
              <a:gd name="T14" fmla="*/ 645 w 999"/>
              <a:gd name="T15" fmla="*/ 447 h 936"/>
              <a:gd name="T16" fmla="*/ 552 w 999"/>
              <a:gd name="T17" fmla="*/ 469 h 936"/>
              <a:gd name="T18" fmla="*/ 560 w 999"/>
              <a:gd name="T19" fmla="*/ 500 h 936"/>
              <a:gd name="T20" fmla="*/ 571 w 999"/>
              <a:gd name="T21" fmla="*/ 489 h 936"/>
              <a:gd name="T22" fmla="*/ 504 w 999"/>
              <a:gd name="T23" fmla="*/ 529 h 936"/>
              <a:gd name="T24" fmla="*/ 495 w 999"/>
              <a:gd name="T25" fmla="*/ 546 h 936"/>
              <a:gd name="T26" fmla="*/ 520 w 999"/>
              <a:gd name="T27" fmla="*/ 557 h 936"/>
              <a:gd name="T28" fmla="*/ 528 w 999"/>
              <a:gd name="T29" fmla="*/ 543 h 936"/>
              <a:gd name="T30" fmla="*/ 474 w 999"/>
              <a:gd name="T31" fmla="*/ 620 h 936"/>
              <a:gd name="T32" fmla="*/ 500 w 999"/>
              <a:gd name="T33" fmla="*/ 638 h 936"/>
              <a:gd name="T34" fmla="*/ 501 w 999"/>
              <a:gd name="T35" fmla="*/ 622 h 936"/>
              <a:gd name="T36" fmla="*/ 478 w 999"/>
              <a:gd name="T37" fmla="*/ 698 h 936"/>
              <a:gd name="T38" fmla="*/ 483 w 999"/>
              <a:gd name="T39" fmla="*/ 717 h 936"/>
              <a:gd name="T40" fmla="*/ 508 w 999"/>
              <a:gd name="T41" fmla="*/ 706 h 936"/>
              <a:gd name="T42" fmla="*/ 504 w 999"/>
              <a:gd name="T43" fmla="*/ 690 h 936"/>
              <a:gd name="T44" fmla="*/ 516 w 999"/>
              <a:gd name="T45" fmla="*/ 785 h 936"/>
              <a:gd name="T46" fmla="*/ 548 w 999"/>
              <a:gd name="T47" fmla="*/ 781 h 936"/>
              <a:gd name="T48" fmla="*/ 538 w 999"/>
              <a:gd name="T49" fmla="*/ 768 h 936"/>
              <a:gd name="T50" fmla="*/ 570 w 999"/>
              <a:gd name="T51" fmla="*/ 840 h 936"/>
              <a:gd name="T52" fmla="*/ 586 w 999"/>
              <a:gd name="T53" fmla="*/ 850 h 936"/>
              <a:gd name="T54" fmla="*/ 600 w 999"/>
              <a:gd name="T55" fmla="*/ 827 h 936"/>
              <a:gd name="T56" fmla="*/ 586 w 999"/>
              <a:gd name="T57" fmla="*/ 818 h 936"/>
              <a:gd name="T58" fmla="*/ 656 w 999"/>
              <a:gd name="T59" fmla="*/ 879 h 936"/>
              <a:gd name="T60" fmla="*/ 675 w 999"/>
              <a:gd name="T61" fmla="*/ 883 h 936"/>
              <a:gd name="T62" fmla="*/ 664 w 999"/>
              <a:gd name="T63" fmla="*/ 853 h 936"/>
              <a:gd name="T64" fmla="*/ 733 w 999"/>
              <a:gd name="T65" fmla="*/ 884 h 936"/>
              <a:gd name="T66" fmla="*/ 752 w 999"/>
              <a:gd name="T67" fmla="*/ 882 h 936"/>
              <a:gd name="T68" fmla="*/ 750 w 999"/>
              <a:gd name="T69" fmla="*/ 854 h 936"/>
              <a:gd name="T70" fmla="*/ 733 w 999"/>
              <a:gd name="T71" fmla="*/ 857 h 936"/>
              <a:gd name="T72" fmla="*/ 824 w 999"/>
              <a:gd name="T73" fmla="*/ 857 h 936"/>
              <a:gd name="T74" fmla="*/ 840 w 999"/>
              <a:gd name="T75" fmla="*/ 847 h 936"/>
              <a:gd name="T76" fmla="*/ 814 w 999"/>
              <a:gd name="T77" fmla="*/ 831 h 936"/>
              <a:gd name="T78" fmla="*/ 885 w 999"/>
              <a:gd name="T79" fmla="*/ 809 h 936"/>
              <a:gd name="T80" fmla="*/ 896 w 999"/>
              <a:gd name="T81" fmla="*/ 795 h 936"/>
              <a:gd name="T82" fmla="*/ 878 w 999"/>
              <a:gd name="T83" fmla="*/ 774 h 936"/>
              <a:gd name="T84" fmla="*/ 868 w 999"/>
              <a:gd name="T85" fmla="*/ 787 h 936"/>
              <a:gd name="T86" fmla="*/ 934 w 999"/>
              <a:gd name="T87" fmla="*/ 728 h 936"/>
              <a:gd name="T88" fmla="*/ 940 w 999"/>
              <a:gd name="T89" fmla="*/ 710 h 936"/>
              <a:gd name="T90" fmla="*/ 910 w 999"/>
              <a:gd name="T91" fmla="*/ 712 h 936"/>
              <a:gd name="T92" fmla="*/ 948 w 999"/>
              <a:gd name="T93" fmla="*/ 651 h 936"/>
              <a:gd name="T94" fmla="*/ 948 w 999"/>
              <a:gd name="T95" fmla="*/ 634 h 936"/>
              <a:gd name="T96" fmla="*/ 920 w 999"/>
              <a:gd name="T97" fmla="*/ 630 h 936"/>
              <a:gd name="T98" fmla="*/ 921 w 999"/>
              <a:gd name="T99" fmla="*/ 647 h 936"/>
              <a:gd name="T100" fmla="*/ 930 w 999"/>
              <a:gd name="T101" fmla="*/ 556 h 936"/>
              <a:gd name="T102" fmla="*/ 922 w 999"/>
              <a:gd name="T103" fmla="*/ 539 h 936"/>
              <a:gd name="T104" fmla="*/ 903 w 999"/>
              <a:gd name="T105" fmla="*/ 563 h 936"/>
              <a:gd name="T106" fmla="*/ 889 w 999"/>
              <a:gd name="T107" fmla="*/ 491 h 936"/>
              <a:gd name="T108" fmla="*/ 877 w 999"/>
              <a:gd name="T109" fmla="*/ 478 h 936"/>
              <a:gd name="T110" fmla="*/ 854 w 999"/>
              <a:gd name="T111" fmla="*/ 494 h 936"/>
              <a:gd name="T112" fmla="*/ 866 w 999"/>
              <a:gd name="T113" fmla="*/ 506 h 936"/>
              <a:gd name="T114" fmla="*/ 815 w 999"/>
              <a:gd name="T115" fmla="*/ 434 h 936"/>
              <a:gd name="T116" fmla="*/ 797 w 999"/>
              <a:gd name="T117" fmla="*/ 426 h 936"/>
              <a:gd name="T118" fmla="*/ 797 w 999"/>
              <a:gd name="T119" fmla="*/ 456 h 936"/>
              <a:gd name="T120" fmla="*/ 710 w 999"/>
              <a:gd name="T121" fmla="*/ 358 h 936"/>
              <a:gd name="T122" fmla="*/ 556 w 999"/>
              <a:gd name="T123" fmla="*/ 14 h 936"/>
              <a:gd name="T124" fmla="*/ 46 w 999"/>
              <a:gd name="T125" fmla="*/ 238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9" h="936">
                <a:moveTo>
                  <a:pt x="80" y="695"/>
                </a:moveTo>
                <a:cubicBezTo>
                  <a:pt x="129" y="691"/>
                  <a:pt x="179" y="687"/>
                  <a:pt x="228" y="686"/>
                </a:cubicBezTo>
                <a:cubicBezTo>
                  <a:pt x="198" y="684"/>
                  <a:pt x="168" y="681"/>
                  <a:pt x="137" y="678"/>
                </a:cubicBezTo>
                <a:cubicBezTo>
                  <a:pt x="112" y="675"/>
                  <a:pt x="91" y="657"/>
                  <a:pt x="91" y="632"/>
                </a:cubicBezTo>
                <a:cubicBezTo>
                  <a:pt x="91" y="594"/>
                  <a:pt x="91" y="557"/>
                  <a:pt x="91" y="520"/>
                </a:cubicBezTo>
                <a:cubicBezTo>
                  <a:pt x="91" y="494"/>
                  <a:pt x="112" y="476"/>
                  <a:pt x="137" y="473"/>
                </a:cubicBezTo>
                <a:cubicBezTo>
                  <a:pt x="230" y="465"/>
                  <a:pt x="322" y="461"/>
                  <a:pt x="414" y="463"/>
                </a:cubicBezTo>
                <a:cubicBezTo>
                  <a:pt x="381" y="517"/>
                  <a:pt x="362" y="580"/>
                  <a:pt x="362" y="647"/>
                </a:cubicBezTo>
                <a:cubicBezTo>
                  <a:pt x="362" y="744"/>
                  <a:pt x="401" y="831"/>
                  <a:pt x="464" y="894"/>
                </a:cubicBezTo>
                <a:cubicBezTo>
                  <a:pt x="468" y="898"/>
                  <a:pt x="472" y="902"/>
                  <a:pt x="476" y="905"/>
                </a:cubicBezTo>
                <a:cubicBezTo>
                  <a:pt x="344" y="916"/>
                  <a:pt x="212" y="914"/>
                  <a:pt x="80" y="900"/>
                </a:cubicBezTo>
                <a:cubicBezTo>
                  <a:pt x="54" y="897"/>
                  <a:pt x="33" y="879"/>
                  <a:pt x="33" y="853"/>
                </a:cubicBezTo>
                <a:cubicBezTo>
                  <a:pt x="33" y="816"/>
                  <a:pt x="33" y="779"/>
                  <a:pt x="33" y="742"/>
                </a:cubicBezTo>
                <a:cubicBezTo>
                  <a:pt x="33" y="716"/>
                  <a:pt x="54" y="698"/>
                  <a:pt x="80" y="695"/>
                </a:cubicBezTo>
                <a:close/>
                <a:moveTo>
                  <a:pt x="686" y="411"/>
                </a:moveTo>
                <a:lnTo>
                  <a:pt x="686" y="411"/>
                </a:lnTo>
                <a:cubicBezTo>
                  <a:pt x="706" y="408"/>
                  <a:pt x="725" y="407"/>
                  <a:pt x="744" y="412"/>
                </a:cubicBezTo>
                <a:cubicBezTo>
                  <a:pt x="743" y="422"/>
                  <a:pt x="742" y="431"/>
                  <a:pt x="741" y="441"/>
                </a:cubicBezTo>
                <a:cubicBezTo>
                  <a:pt x="723" y="439"/>
                  <a:pt x="706" y="439"/>
                  <a:pt x="690" y="441"/>
                </a:cubicBezTo>
                <a:cubicBezTo>
                  <a:pt x="689" y="431"/>
                  <a:pt x="688" y="421"/>
                  <a:pt x="686" y="411"/>
                </a:cubicBezTo>
                <a:close/>
                <a:moveTo>
                  <a:pt x="792" y="597"/>
                </a:moveTo>
                <a:lnTo>
                  <a:pt x="792" y="597"/>
                </a:lnTo>
                <a:lnTo>
                  <a:pt x="725" y="597"/>
                </a:lnTo>
                <a:lnTo>
                  <a:pt x="725" y="585"/>
                </a:lnTo>
                <a:cubicBezTo>
                  <a:pt x="725" y="574"/>
                  <a:pt x="725" y="566"/>
                  <a:pt x="723" y="562"/>
                </a:cubicBezTo>
                <a:cubicBezTo>
                  <a:pt x="721" y="559"/>
                  <a:pt x="718" y="557"/>
                  <a:pt x="713" y="557"/>
                </a:cubicBezTo>
                <a:cubicBezTo>
                  <a:pt x="709" y="557"/>
                  <a:pt x="706" y="558"/>
                  <a:pt x="704" y="562"/>
                </a:cubicBezTo>
                <a:cubicBezTo>
                  <a:pt x="702" y="565"/>
                  <a:pt x="701" y="569"/>
                  <a:pt x="701" y="576"/>
                </a:cubicBezTo>
                <a:cubicBezTo>
                  <a:pt x="701" y="586"/>
                  <a:pt x="703" y="594"/>
                  <a:pt x="707" y="598"/>
                </a:cubicBezTo>
                <a:cubicBezTo>
                  <a:pt x="711" y="602"/>
                  <a:pt x="723" y="610"/>
                  <a:pt x="743" y="622"/>
                </a:cubicBezTo>
                <a:cubicBezTo>
                  <a:pt x="760" y="633"/>
                  <a:pt x="772" y="641"/>
                  <a:pt x="778" y="646"/>
                </a:cubicBezTo>
                <a:cubicBezTo>
                  <a:pt x="784" y="652"/>
                  <a:pt x="790" y="659"/>
                  <a:pt x="794" y="669"/>
                </a:cubicBezTo>
                <a:cubicBezTo>
                  <a:pt x="798" y="679"/>
                  <a:pt x="800" y="692"/>
                  <a:pt x="800" y="707"/>
                </a:cubicBezTo>
                <a:cubicBezTo>
                  <a:pt x="800" y="731"/>
                  <a:pt x="795" y="750"/>
                  <a:pt x="783" y="763"/>
                </a:cubicBezTo>
                <a:cubicBezTo>
                  <a:pt x="771" y="777"/>
                  <a:pt x="754" y="785"/>
                  <a:pt x="731" y="789"/>
                </a:cubicBezTo>
                <a:lnTo>
                  <a:pt x="731" y="814"/>
                </a:lnTo>
                <a:lnTo>
                  <a:pt x="700" y="814"/>
                </a:lnTo>
                <a:lnTo>
                  <a:pt x="700" y="788"/>
                </a:lnTo>
                <a:cubicBezTo>
                  <a:pt x="682" y="786"/>
                  <a:pt x="666" y="779"/>
                  <a:pt x="653" y="767"/>
                </a:cubicBezTo>
                <a:cubicBezTo>
                  <a:pt x="640" y="755"/>
                  <a:pt x="633" y="734"/>
                  <a:pt x="633" y="704"/>
                </a:cubicBezTo>
                <a:lnTo>
                  <a:pt x="633" y="691"/>
                </a:lnTo>
                <a:lnTo>
                  <a:pt x="700" y="691"/>
                </a:lnTo>
                <a:lnTo>
                  <a:pt x="700" y="707"/>
                </a:lnTo>
                <a:cubicBezTo>
                  <a:pt x="700" y="726"/>
                  <a:pt x="701" y="737"/>
                  <a:pt x="702" y="741"/>
                </a:cubicBezTo>
                <a:cubicBezTo>
                  <a:pt x="704" y="746"/>
                  <a:pt x="707" y="748"/>
                  <a:pt x="712" y="748"/>
                </a:cubicBezTo>
                <a:cubicBezTo>
                  <a:pt x="717" y="748"/>
                  <a:pt x="720" y="746"/>
                  <a:pt x="722" y="743"/>
                </a:cubicBezTo>
                <a:cubicBezTo>
                  <a:pt x="725" y="740"/>
                  <a:pt x="726" y="735"/>
                  <a:pt x="726" y="730"/>
                </a:cubicBezTo>
                <a:cubicBezTo>
                  <a:pt x="726" y="714"/>
                  <a:pt x="725" y="704"/>
                  <a:pt x="723" y="697"/>
                </a:cubicBezTo>
                <a:cubicBezTo>
                  <a:pt x="720" y="691"/>
                  <a:pt x="713" y="684"/>
                  <a:pt x="701" y="676"/>
                </a:cubicBezTo>
                <a:cubicBezTo>
                  <a:pt x="680" y="663"/>
                  <a:pt x="666" y="654"/>
                  <a:pt x="659" y="648"/>
                </a:cubicBezTo>
                <a:cubicBezTo>
                  <a:pt x="652" y="642"/>
                  <a:pt x="645" y="633"/>
                  <a:pt x="640" y="622"/>
                </a:cubicBezTo>
                <a:cubicBezTo>
                  <a:pt x="635" y="611"/>
                  <a:pt x="632" y="599"/>
                  <a:pt x="632" y="585"/>
                </a:cubicBezTo>
                <a:cubicBezTo>
                  <a:pt x="632" y="565"/>
                  <a:pt x="638" y="549"/>
                  <a:pt x="649" y="538"/>
                </a:cubicBezTo>
                <a:cubicBezTo>
                  <a:pt x="660" y="526"/>
                  <a:pt x="677" y="519"/>
                  <a:pt x="700" y="517"/>
                </a:cubicBezTo>
                <a:lnTo>
                  <a:pt x="700" y="495"/>
                </a:lnTo>
                <a:lnTo>
                  <a:pt x="731" y="495"/>
                </a:lnTo>
                <a:lnTo>
                  <a:pt x="731" y="517"/>
                </a:lnTo>
                <a:cubicBezTo>
                  <a:pt x="752" y="519"/>
                  <a:pt x="767" y="526"/>
                  <a:pt x="778" y="537"/>
                </a:cubicBezTo>
                <a:cubicBezTo>
                  <a:pt x="788" y="549"/>
                  <a:pt x="793" y="564"/>
                  <a:pt x="793" y="584"/>
                </a:cubicBezTo>
                <a:cubicBezTo>
                  <a:pt x="793" y="587"/>
                  <a:pt x="793" y="591"/>
                  <a:pt x="792" y="597"/>
                </a:cubicBezTo>
                <a:close/>
                <a:moveTo>
                  <a:pt x="638" y="421"/>
                </a:moveTo>
                <a:lnTo>
                  <a:pt x="638" y="421"/>
                </a:lnTo>
                <a:lnTo>
                  <a:pt x="637" y="421"/>
                </a:lnTo>
                <a:lnTo>
                  <a:pt x="635" y="422"/>
                </a:lnTo>
                <a:lnTo>
                  <a:pt x="634" y="422"/>
                </a:lnTo>
                <a:lnTo>
                  <a:pt x="633" y="423"/>
                </a:lnTo>
                <a:lnTo>
                  <a:pt x="631" y="423"/>
                </a:lnTo>
                <a:lnTo>
                  <a:pt x="630" y="423"/>
                </a:lnTo>
                <a:lnTo>
                  <a:pt x="628" y="424"/>
                </a:lnTo>
                <a:lnTo>
                  <a:pt x="627" y="425"/>
                </a:lnTo>
                <a:lnTo>
                  <a:pt x="626" y="425"/>
                </a:lnTo>
                <a:lnTo>
                  <a:pt x="624" y="426"/>
                </a:lnTo>
                <a:lnTo>
                  <a:pt x="623" y="426"/>
                </a:lnTo>
                <a:lnTo>
                  <a:pt x="622" y="427"/>
                </a:lnTo>
                <a:lnTo>
                  <a:pt x="620" y="427"/>
                </a:lnTo>
                <a:lnTo>
                  <a:pt x="619" y="428"/>
                </a:lnTo>
                <a:lnTo>
                  <a:pt x="618" y="428"/>
                </a:lnTo>
                <a:lnTo>
                  <a:pt x="616" y="429"/>
                </a:lnTo>
                <a:lnTo>
                  <a:pt x="615" y="429"/>
                </a:lnTo>
                <a:lnTo>
                  <a:pt x="614" y="430"/>
                </a:lnTo>
                <a:lnTo>
                  <a:pt x="612" y="431"/>
                </a:lnTo>
                <a:lnTo>
                  <a:pt x="611" y="431"/>
                </a:lnTo>
                <a:lnTo>
                  <a:pt x="611" y="431"/>
                </a:lnTo>
                <a:lnTo>
                  <a:pt x="622" y="456"/>
                </a:lnTo>
                <a:lnTo>
                  <a:pt x="622" y="456"/>
                </a:lnTo>
                <a:lnTo>
                  <a:pt x="624" y="456"/>
                </a:lnTo>
                <a:lnTo>
                  <a:pt x="625" y="455"/>
                </a:lnTo>
                <a:lnTo>
                  <a:pt x="626" y="454"/>
                </a:lnTo>
                <a:lnTo>
                  <a:pt x="627" y="454"/>
                </a:lnTo>
                <a:lnTo>
                  <a:pt x="628" y="453"/>
                </a:lnTo>
                <a:lnTo>
                  <a:pt x="629" y="453"/>
                </a:lnTo>
                <a:lnTo>
                  <a:pt x="631" y="452"/>
                </a:lnTo>
                <a:lnTo>
                  <a:pt x="632" y="452"/>
                </a:lnTo>
                <a:lnTo>
                  <a:pt x="633" y="452"/>
                </a:lnTo>
                <a:lnTo>
                  <a:pt x="634" y="451"/>
                </a:lnTo>
                <a:lnTo>
                  <a:pt x="635" y="451"/>
                </a:lnTo>
                <a:lnTo>
                  <a:pt x="637" y="450"/>
                </a:lnTo>
                <a:lnTo>
                  <a:pt x="638" y="450"/>
                </a:lnTo>
                <a:lnTo>
                  <a:pt x="639" y="449"/>
                </a:lnTo>
                <a:lnTo>
                  <a:pt x="640" y="449"/>
                </a:lnTo>
                <a:lnTo>
                  <a:pt x="641" y="448"/>
                </a:lnTo>
                <a:lnTo>
                  <a:pt x="643" y="448"/>
                </a:lnTo>
                <a:lnTo>
                  <a:pt x="644" y="448"/>
                </a:lnTo>
                <a:lnTo>
                  <a:pt x="645" y="447"/>
                </a:lnTo>
                <a:lnTo>
                  <a:pt x="646" y="447"/>
                </a:lnTo>
                <a:lnTo>
                  <a:pt x="638" y="421"/>
                </a:lnTo>
                <a:close/>
                <a:moveTo>
                  <a:pt x="562" y="462"/>
                </a:moveTo>
                <a:lnTo>
                  <a:pt x="562" y="462"/>
                </a:lnTo>
                <a:lnTo>
                  <a:pt x="561" y="462"/>
                </a:lnTo>
                <a:lnTo>
                  <a:pt x="560" y="463"/>
                </a:lnTo>
                <a:lnTo>
                  <a:pt x="559" y="464"/>
                </a:lnTo>
                <a:lnTo>
                  <a:pt x="558" y="465"/>
                </a:lnTo>
                <a:lnTo>
                  <a:pt x="557" y="466"/>
                </a:lnTo>
                <a:lnTo>
                  <a:pt x="556" y="467"/>
                </a:lnTo>
                <a:lnTo>
                  <a:pt x="555" y="468"/>
                </a:lnTo>
                <a:lnTo>
                  <a:pt x="553" y="469"/>
                </a:lnTo>
                <a:lnTo>
                  <a:pt x="552" y="469"/>
                </a:lnTo>
                <a:lnTo>
                  <a:pt x="551" y="470"/>
                </a:lnTo>
                <a:lnTo>
                  <a:pt x="550" y="471"/>
                </a:lnTo>
                <a:lnTo>
                  <a:pt x="549" y="472"/>
                </a:lnTo>
                <a:lnTo>
                  <a:pt x="548" y="473"/>
                </a:lnTo>
                <a:lnTo>
                  <a:pt x="547" y="474"/>
                </a:lnTo>
                <a:lnTo>
                  <a:pt x="546" y="475"/>
                </a:lnTo>
                <a:lnTo>
                  <a:pt x="545" y="476"/>
                </a:lnTo>
                <a:lnTo>
                  <a:pt x="544" y="477"/>
                </a:lnTo>
                <a:lnTo>
                  <a:pt x="543" y="478"/>
                </a:lnTo>
                <a:lnTo>
                  <a:pt x="542" y="479"/>
                </a:lnTo>
                <a:lnTo>
                  <a:pt x="541" y="480"/>
                </a:lnTo>
                <a:lnTo>
                  <a:pt x="540" y="481"/>
                </a:lnTo>
                <a:lnTo>
                  <a:pt x="560" y="500"/>
                </a:lnTo>
                <a:lnTo>
                  <a:pt x="560" y="499"/>
                </a:lnTo>
                <a:lnTo>
                  <a:pt x="561" y="498"/>
                </a:lnTo>
                <a:lnTo>
                  <a:pt x="562" y="498"/>
                </a:lnTo>
                <a:lnTo>
                  <a:pt x="563" y="497"/>
                </a:lnTo>
                <a:lnTo>
                  <a:pt x="564" y="496"/>
                </a:lnTo>
                <a:lnTo>
                  <a:pt x="565" y="495"/>
                </a:lnTo>
                <a:lnTo>
                  <a:pt x="566" y="494"/>
                </a:lnTo>
                <a:lnTo>
                  <a:pt x="567" y="493"/>
                </a:lnTo>
                <a:lnTo>
                  <a:pt x="568" y="492"/>
                </a:lnTo>
                <a:lnTo>
                  <a:pt x="569" y="492"/>
                </a:lnTo>
                <a:lnTo>
                  <a:pt x="570" y="491"/>
                </a:lnTo>
                <a:lnTo>
                  <a:pt x="571" y="490"/>
                </a:lnTo>
                <a:lnTo>
                  <a:pt x="571" y="489"/>
                </a:lnTo>
                <a:lnTo>
                  <a:pt x="572" y="488"/>
                </a:lnTo>
                <a:lnTo>
                  <a:pt x="573" y="487"/>
                </a:lnTo>
                <a:lnTo>
                  <a:pt x="574" y="487"/>
                </a:lnTo>
                <a:lnTo>
                  <a:pt x="575" y="486"/>
                </a:lnTo>
                <a:lnTo>
                  <a:pt x="576" y="485"/>
                </a:lnTo>
                <a:lnTo>
                  <a:pt x="577" y="484"/>
                </a:lnTo>
                <a:lnTo>
                  <a:pt x="578" y="483"/>
                </a:lnTo>
                <a:lnTo>
                  <a:pt x="579" y="483"/>
                </a:lnTo>
                <a:lnTo>
                  <a:pt x="562" y="462"/>
                </a:lnTo>
                <a:close/>
                <a:moveTo>
                  <a:pt x="505" y="527"/>
                </a:moveTo>
                <a:lnTo>
                  <a:pt x="505" y="527"/>
                </a:lnTo>
                <a:lnTo>
                  <a:pt x="505" y="528"/>
                </a:lnTo>
                <a:lnTo>
                  <a:pt x="504" y="529"/>
                </a:lnTo>
                <a:lnTo>
                  <a:pt x="503" y="530"/>
                </a:lnTo>
                <a:lnTo>
                  <a:pt x="502" y="532"/>
                </a:lnTo>
                <a:lnTo>
                  <a:pt x="502" y="533"/>
                </a:lnTo>
                <a:lnTo>
                  <a:pt x="501" y="534"/>
                </a:lnTo>
                <a:lnTo>
                  <a:pt x="500" y="535"/>
                </a:lnTo>
                <a:lnTo>
                  <a:pt x="500" y="537"/>
                </a:lnTo>
                <a:lnTo>
                  <a:pt x="499" y="538"/>
                </a:lnTo>
                <a:lnTo>
                  <a:pt x="498" y="539"/>
                </a:lnTo>
                <a:lnTo>
                  <a:pt x="498" y="540"/>
                </a:lnTo>
                <a:lnTo>
                  <a:pt x="497" y="542"/>
                </a:lnTo>
                <a:lnTo>
                  <a:pt x="496" y="543"/>
                </a:lnTo>
                <a:lnTo>
                  <a:pt x="496" y="544"/>
                </a:lnTo>
                <a:lnTo>
                  <a:pt x="495" y="546"/>
                </a:lnTo>
                <a:lnTo>
                  <a:pt x="495" y="547"/>
                </a:lnTo>
                <a:lnTo>
                  <a:pt x="494" y="548"/>
                </a:lnTo>
                <a:lnTo>
                  <a:pt x="493" y="550"/>
                </a:lnTo>
                <a:lnTo>
                  <a:pt x="493" y="551"/>
                </a:lnTo>
                <a:lnTo>
                  <a:pt x="492" y="552"/>
                </a:lnTo>
                <a:lnTo>
                  <a:pt x="492" y="553"/>
                </a:lnTo>
                <a:lnTo>
                  <a:pt x="517" y="564"/>
                </a:lnTo>
                <a:lnTo>
                  <a:pt x="517" y="563"/>
                </a:lnTo>
                <a:lnTo>
                  <a:pt x="518" y="562"/>
                </a:lnTo>
                <a:lnTo>
                  <a:pt x="518" y="561"/>
                </a:lnTo>
                <a:lnTo>
                  <a:pt x="519" y="560"/>
                </a:lnTo>
                <a:lnTo>
                  <a:pt x="519" y="558"/>
                </a:lnTo>
                <a:lnTo>
                  <a:pt x="520" y="557"/>
                </a:lnTo>
                <a:lnTo>
                  <a:pt x="520" y="556"/>
                </a:lnTo>
                <a:lnTo>
                  <a:pt x="521" y="555"/>
                </a:lnTo>
                <a:lnTo>
                  <a:pt x="522" y="554"/>
                </a:lnTo>
                <a:lnTo>
                  <a:pt x="522" y="553"/>
                </a:lnTo>
                <a:lnTo>
                  <a:pt x="523" y="552"/>
                </a:lnTo>
                <a:lnTo>
                  <a:pt x="523" y="550"/>
                </a:lnTo>
                <a:lnTo>
                  <a:pt x="524" y="549"/>
                </a:lnTo>
                <a:lnTo>
                  <a:pt x="524" y="548"/>
                </a:lnTo>
                <a:lnTo>
                  <a:pt x="525" y="547"/>
                </a:lnTo>
                <a:lnTo>
                  <a:pt x="526" y="546"/>
                </a:lnTo>
                <a:lnTo>
                  <a:pt x="526" y="545"/>
                </a:lnTo>
                <a:lnTo>
                  <a:pt x="527" y="544"/>
                </a:lnTo>
                <a:lnTo>
                  <a:pt x="528" y="543"/>
                </a:lnTo>
                <a:lnTo>
                  <a:pt x="528" y="542"/>
                </a:lnTo>
                <a:lnTo>
                  <a:pt x="529" y="541"/>
                </a:lnTo>
                <a:lnTo>
                  <a:pt x="505" y="527"/>
                </a:lnTo>
                <a:close/>
                <a:moveTo>
                  <a:pt x="476" y="609"/>
                </a:moveTo>
                <a:lnTo>
                  <a:pt x="476" y="609"/>
                </a:lnTo>
                <a:lnTo>
                  <a:pt x="475" y="610"/>
                </a:lnTo>
                <a:lnTo>
                  <a:pt x="475" y="611"/>
                </a:lnTo>
                <a:lnTo>
                  <a:pt x="475" y="613"/>
                </a:lnTo>
                <a:lnTo>
                  <a:pt x="475" y="614"/>
                </a:lnTo>
                <a:lnTo>
                  <a:pt x="474" y="616"/>
                </a:lnTo>
                <a:lnTo>
                  <a:pt x="474" y="617"/>
                </a:lnTo>
                <a:lnTo>
                  <a:pt x="474" y="619"/>
                </a:lnTo>
                <a:lnTo>
                  <a:pt x="474" y="620"/>
                </a:lnTo>
                <a:lnTo>
                  <a:pt x="474" y="622"/>
                </a:lnTo>
                <a:lnTo>
                  <a:pt x="474" y="623"/>
                </a:lnTo>
                <a:lnTo>
                  <a:pt x="473" y="625"/>
                </a:lnTo>
                <a:lnTo>
                  <a:pt x="473" y="626"/>
                </a:lnTo>
                <a:lnTo>
                  <a:pt x="473" y="628"/>
                </a:lnTo>
                <a:lnTo>
                  <a:pt x="473" y="629"/>
                </a:lnTo>
                <a:lnTo>
                  <a:pt x="473" y="631"/>
                </a:lnTo>
                <a:lnTo>
                  <a:pt x="473" y="632"/>
                </a:lnTo>
                <a:lnTo>
                  <a:pt x="473" y="634"/>
                </a:lnTo>
                <a:lnTo>
                  <a:pt x="473" y="635"/>
                </a:lnTo>
                <a:lnTo>
                  <a:pt x="473" y="637"/>
                </a:lnTo>
                <a:lnTo>
                  <a:pt x="473" y="637"/>
                </a:lnTo>
                <a:lnTo>
                  <a:pt x="500" y="638"/>
                </a:lnTo>
                <a:lnTo>
                  <a:pt x="500" y="638"/>
                </a:lnTo>
                <a:lnTo>
                  <a:pt x="500" y="637"/>
                </a:lnTo>
                <a:lnTo>
                  <a:pt x="500" y="635"/>
                </a:lnTo>
                <a:lnTo>
                  <a:pt x="500" y="634"/>
                </a:lnTo>
                <a:lnTo>
                  <a:pt x="500" y="633"/>
                </a:lnTo>
                <a:lnTo>
                  <a:pt x="500" y="631"/>
                </a:lnTo>
                <a:lnTo>
                  <a:pt x="500" y="630"/>
                </a:lnTo>
                <a:lnTo>
                  <a:pt x="501" y="629"/>
                </a:lnTo>
                <a:lnTo>
                  <a:pt x="501" y="627"/>
                </a:lnTo>
                <a:lnTo>
                  <a:pt x="501" y="626"/>
                </a:lnTo>
                <a:lnTo>
                  <a:pt x="501" y="625"/>
                </a:lnTo>
                <a:lnTo>
                  <a:pt x="501" y="623"/>
                </a:lnTo>
                <a:lnTo>
                  <a:pt x="501" y="622"/>
                </a:lnTo>
                <a:lnTo>
                  <a:pt x="501" y="621"/>
                </a:lnTo>
                <a:lnTo>
                  <a:pt x="502" y="619"/>
                </a:lnTo>
                <a:lnTo>
                  <a:pt x="502" y="618"/>
                </a:lnTo>
                <a:lnTo>
                  <a:pt x="502" y="617"/>
                </a:lnTo>
                <a:lnTo>
                  <a:pt x="502" y="615"/>
                </a:lnTo>
                <a:lnTo>
                  <a:pt x="502" y="614"/>
                </a:lnTo>
                <a:lnTo>
                  <a:pt x="503" y="613"/>
                </a:lnTo>
                <a:lnTo>
                  <a:pt x="476" y="609"/>
                </a:lnTo>
                <a:close/>
                <a:moveTo>
                  <a:pt x="477" y="695"/>
                </a:moveTo>
                <a:lnTo>
                  <a:pt x="477" y="695"/>
                </a:lnTo>
                <a:lnTo>
                  <a:pt x="477" y="695"/>
                </a:lnTo>
                <a:lnTo>
                  <a:pt x="477" y="697"/>
                </a:lnTo>
                <a:lnTo>
                  <a:pt x="478" y="698"/>
                </a:lnTo>
                <a:lnTo>
                  <a:pt x="478" y="700"/>
                </a:lnTo>
                <a:lnTo>
                  <a:pt x="478" y="701"/>
                </a:lnTo>
                <a:lnTo>
                  <a:pt x="479" y="703"/>
                </a:lnTo>
                <a:lnTo>
                  <a:pt x="479" y="704"/>
                </a:lnTo>
                <a:lnTo>
                  <a:pt x="479" y="705"/>
                </a:lnTo>
                <a:lnTo>
                  <a:pt x="480" y="707"/>
                </a:lnTo>
                <a:lnTo>
                  <a:pt x="480" y="708"/>
                </a:lnTo>
                <a:lnTo>
                  <a:pt x="481" y="710"/>
                </a:lnTo>
                <a:lnTo>
                  <a:pt x="481" y="711"/>
                </a:lnTo>
                <a:lnTo>
                  <a:pt x="481" y="712"/>
                </a:lnTo>
                <a:lnTo>
                  <a:pt x="482" y="714"/>
                </a:lnTo>
                <a:lnTo>
                  <a:pt x="482" y="715"/>
                </a:lnTo>
                <a:lnTo>
                  <a:pt x="483" y="717"/>
                </a:lnTo>
                <a:lnTo>
                  <a:pt x="483" y="718"/>
                </a:lnTo>
                <a:lnTo>
                  <a:pt x="483" y="720"/>
                </a:lnTo>
                <a:lnTo>
                  <a:pt x="484" y="721"/>
                </a:lnTo>
                <a:lnTo>
                  <a:pt x="484" y="722"/>
                </a:lnTo>
                <a:lnTo>
                  <a:pt x="485" y="723"/>
                </a:lnTo>
                <a:lnTo>
                  <a:pt x="510" y="714"/>
                </a:lnTo>
                <a:lnTo>
                  <a:pt x="510" y="714"/>
                </a:lnTo>
                <a:lnTo>
                  <a:pt x="510" y="712"/>
                </a:lnTo>
                <a:lnTo>
                  <a:pt x="510" y="711"/>
                </a:lnTo>
                <a:lnTo>
                  <a:pt x="509" y="710"/>
                </a:lnTo>
                <a:lnTo>
                  <a:pt x="509" y="709"/>
                </a:lnTo>
                <a:lnTo>
                  <a:pt x="508" y="708"/>
                </a:lnTo>
                <a:lnTo>
                  <a:pt x="508" y="706"/>
                </a:lnTo>
                <a:lnTo>
                  <a:pt x="508" y="705"/>
                </a:lnTo>
                <a:lnTo>
                  <a:pt x="507" y="704"/>
                </a:lnTo>
                <a:lnTo>
                  <a:pt x="507" y="703"/>
                </a:lnTo>
                <a:lnTo>
                  <a:pt x="507" y="701"/>
                </a:lnTo>
                <a:lnTo>
                  <a:pt x="506" y="700"/>
                </a:lnTo>
                <a:lnTo>
                  <a:pt x="506" y="699"/>
                </a:lnTo>
                <a:lnTo>
                  <a:pt x="506" y="697"/>
                </a:lnTo>
                <a:lnTo>
                  <a:pt x="505" y="696"/>
                </a:lnTo>
                <a:lnTo>
                  <a:pt x="505" y="695"/>
                </a:lnTo>
                <a:lnTo>
                  <a:pt x="505" y="694"/>
                </a:lnTo>
                <a:lnTo>
                  <a:pt x="505" y="692"/>
                </a:lnTo>
                <a:lnTo>
                  <a:pt x="504" y="691"/>
                </a:lnTo>
                <a:lnTo>
                  <a:pt x="504" y="690"/>
                </a:lnTo>
                <a:lnTo>
                  <a:pt x="504" y="689"/>
                </a:lnTo>
                <a:lnTo>
                  <a:pt x="477" y="695"/>
                </a:lnTo>
                <a:close/>
                <a:moveTo>
                  <a:pt x="510" y="775"/>
                </a:moveTo>
                <a:lnTo>
                  <a:pt x="510" y="775"/>
                </a:lnTo>
                <a:lnTo>
                  <a:pt x="510" y="776"/>
                </a:lnTo>
                <a:lnTo>
                  <a:pt x="511" y="777"/>
                </a:lnTo>
                <a:lnTo>
                  <a:pt x="511" y="778"/>
                </a:lnTo>
                <a:lnTo>
                  <a:pt x="512" y="779"/>
                </a:lnTo>
                <a:lnTo>
                  <a:pt x="513" y="780"/>
                </a:lnTo>
                <a:lnTo>
                  <a:pt x="514" y="782"/>
                </a:lnTo>
                <a:lnTo>
                  <a:pt x="515" y="783"/>
                </a:lnTo>
                <a:lnTo>
                  <a:pt x="515" y="784"/>
                </a:lnTo>
                <a:lnTo>
                  <a:pt x="516" y="785"/>
                </a:lnTo>
                <a:lnTo>
                  <a:pt x="517" y="786"/>
                </a:lnTo>
                <a:lnTo>
                  <a:pt x="518" y="787"/>
                </a:lnTo>
                <a:lnTo>
                  <a:pt x="519" y="789"/>
                </a:lnTo>
                <a:lnTo>
                  <a:pt x="520" y="790"/>
                </a:lnTo>
                <a:lnTo>
                  <a:pt x="520" y="791"/>
                </a:lnTo>
                <a:lnTo>
                  <a:pt x="521" y="792"/>
                </a:lnTo>
                <a:lnTo>
                  <a:pt x="522" y="793"/>
                </a:lnTo>
                <a:lnTo>
                  <a:pt x="523" y="794"/>
                </a:lnTo>
                <a:lnTo>
                  <a:pt x="524" y="795"/>
                </a:lnTo>
                <a:lnTo>
                  <a:pt x="525" y="796"/>
                </a:lnTo>
                <a:lnTo>
                  <a:pt x="526" y="798"/>
                </a:lnTo>
                <a:lnTo>
                  <a:pt x="527" y="799"/>
                </a:lnTo>
                <a:lnTo>
                  <a:pt x="548" y="781"/>
                </a:lnTo>
                <a:lnTo>
                  <a:pt x="547" y="780"/>
                </a:lnTo>
                <a:lnTo>
                  <a:pt x="546" y="779"/>
                </a:lnTo>
                <a:lnTo>
                  <a:pt x="545" y="778"/>
                </a:lnTo>
                <a:lnTo>
                  <a:pt x="545" y="777"/>
                </a:lnTo>
                <a:lnTo>
                  <a:pt x="544" y="776"/>
                </a:lnTo>
                <a:lnTo>
                  <a:pt x="543" y="775"/>
                </a:lnTo>
                <a:lnTo>
                  <a:pt x="542" y="774"/>
                </a:lnTo>
                <a:lnTo>
                  <a:pt x="541" y="773"/>
                </a:lnTo>
                <a:lnTo>
                  <a:pt x="541" y="772"/>
                </a:lnTo>
                <a:lnTo>
                  <a:pt x="540" y="771"/>
                </a:lnTo>
                <a:lnTo>
                  <a:pt x="539" y="770"/>
                </a:lnTo>
                <a:lnTo>
                  <a:pt x="539" y="769"/>
                </a:lnTo>
                <a:lnTo>
                  <a:pt x="538" y="768"/>
                </a:lnTo>
                <a:lnTo>
                  <a:pt x="537" y="767"/>
                </a:lnTo>
                <a:lnTo>
                  <a:pt x="536" y="766"/>
                </a:lnTo>
                <a:lnTo>
                  <a:pt x="536" y="765"/>
                </a:lnTo>
                <a:lnTo>
                  <a:pt x="535" y="764"/>
                </a:lnTo>
                <a:lnTo>
                  <a:pt x="534" y="763"/>
                </a:lnTo>
                <a:lnTo>
                  <a:pt x="534" y="762"/>
                </a:lnTo>
                <a:lnTo>
                  <a:pt x="533" y="761"/>
                </a:lnTo>
                <a:lnTo>
                  <a:pt x="533" y="760"/>
                </a:lnTo>
                <a:lnTo>
                  <a:pt x="510" y="775"/>
                </a:lnTo>
                <a:close/>
                <a:moveTo>
                  <a:pt x="568" y="838"/>
                </a:moveTo>
                <a:lnTo>
                  <a:pt x="568" y="838"/>
                </a:lnTo>
                <a:lnTo>
                  <a:pt x="569" y="839"/>
                </a:lnTo>
                <a:lnTo>
                  <a:pt x="570" y="840"/>
                </a:lnTo>
                <a:lnTo>
                  <a:pt x="571" y="841"/>
                </a:lnTo>
                <a:lnTo>
                  <a:pt x="572" y="841"/>
                </a:lnTo>
                <a:lnTo>
                  <a:pt x="574" y="842"/>
                </a:lnTo>
                <a:lnTo>
                  <a:pt x="575" y="843"/>
                </a:lnTo>
                <a:lnTo>
                  <a:pt x="576" y="844"/>
                </a:lnTo>
                <a:lnTo>
                  <a:pt x="577" y="845"/>
                </a:lnTo>
                <a:lnTo>
                  <a:pt x="578" y="845"/>
                </a:lnTo>
                <a:lnTo>
                  <a:pt x="580" y="846"/>
                </a:lnTo>
                <a:lnTo>
                  <a:pt x="581" y="847"/>
                </a:lnTo>
                <a:lnTo>
                  <a:pt x="582" y="848"/>
                </a:lnTo>
                <a:lnTo>
                  <a:pt x="583" y="849"/>
                </a:lnTo>
                <a:lnTo>
                  <a:pt x="584" y="849"/>
                </a:lnTo>
                <a:lnTo>
                  <a:pt x="586" y="850"/>
                </a:lnTo>
                <a:lnTo>
                  <a:pt x="587" y="851"/>
                </a:lnTo>
                <a:lnTo>
                  <a:pt x="588" y="852"/>
                </a:lnTo>
                <a:lnTo>
                  <a:pt x="589" y="852"/>
                </a:lnTo>
                <a:lnTo>
                  <a:pt x="591" y="853"/>
                </a:lnTo>
                <a:lnTo>
                  <a:pt x="592" y="854"/>
                </a:lnTo>
                <a:lnTo>
                  <a:pt x="593" y="854"/>
                </a:lnTo>
                <a:lnTo>
                  <a:pt x="606" y="831"/>
                </a:lnTo>
                <a:lnTo>
                  <a:pt x="605" y="830"/>
                </a:lnTo>
                <a:lnTo>
                  <a:pt x="604" y="829"/>
                </a:lnTo>
                <a:lnTo>
                  <a:pt x="603" y="829"/>
                </a:lnTo>
                <a:lnTo>
                  <a:pt x="602" y="828"/>
                </a:lnTo>
                <a:lnTo>
                  <a:pt x="601" y="827"/>
                </a:lnTo>
                <a:lnTo>
                  <a:pt x="600" y="827"/>
                </a:lnTo>
                <a:lnTo>
                  <a:pt x="599" y="826"/>
                </a:lnTo>
                <a:lnTo>
                  <a:pt x="598" y="825"/>
                </a:lnTo>
                <a:lnTo>
                  <a:pt x="597" y="825"/>
                </a:lnTo>
                <a:lnTo>
                  <a:pt x="596" y="824"/>
                </a:lnTo>
                <a:lnTo>
                  <a:pt x="595" y="823"/>
                </a:lnTo>
                <a:lnTo>
                  <a:pt x="594" y="823"/>
                </a:lnTo>
                <a:lnTo>
                  <a:pt x="592" y="822"/>
                </a:lnTo>
                <a:lnTo>
                  <a:pt x="591" y="821"/>
                </a:lnTo>
                <a:lnTo>
                  <a:pt x="590" y="821"/>
                </a:lnTo>
                <a:lnTo>
                  <a:pt x="589" y="820"/>
                </a:lnTo>
                <a:lnTo>
                  <a:pt x="588" y="819"/>
                </a:lnTo>
                <a:lnTo>
                  <a:pt x="587" y="818"/>
                </a:lnTo>
                <a:lnTo>
                  <a:pt x="586" y="818"/>
                </a:lnTo>
                <a:lnTo>
                  <a:pt x="585" y="817"/>
                </a:lnTo>
                <a:lnTo>
                  <a:pt x="585" y="817"/>
                </a:lnTo>
                <a:lnTo>
                  <a:pt x="568" y="838"/>
                </a:lnTo>
                <a:close/>
                <a:moveTo>
                  <a:pt x="646" y="877"/>
                </a:moveTo>
                <a:lnTo>
                  <a:pt x="646" y="877"/>
                </a:lnTo>
                <a:lnTo>
                  <a:pt x="646" y="877"/>
                </a:lnTo>
                <a:lnTo>
                  <a:pt x="648" y="877"/>
                </a:lnTo>
                <a:lnTo>
                  <a:pt x="649" y="877"/>
                </a:lnTo>
                <a:lnTo>
                  <a:pt x="651" y="878"/>
                </a:lnTo>
                <a:lnTo>
                  <a:pt x="652" y="878"/>
                </a:lnTo>
                <a:lnTo>
                  <a:pt x="654" y="878"/>
                </a:lnTo>
                <a:lnTo>
                  <a:pt x="655" y="879"/>
                </a:lnTo>
                <a:lnTo>
                  <a:pt x="656" y="879"/>
                </a:lnTo>
                <a:lnTo>
                  <a:pt x="658" y="879"/>
                </a:lnTo>
                <a:lnTo>
                  <a:pt x="659" y="880"/>
                </a:lnTo>
                <a:lnTo>
                  <a:pt x="661" y="880"/>
                </a:lnTo>
                <a:lnTo>
                  <a:pt x="662" y="880"/>
                </a:lnTo>
                <a:lnTo>
                  <a:pt x="664" y="881"/>
                </a:lnTo>
                <a:lnTo>
                  <a:pt x="665" y="881"/>
                </a:lnTo>
                <a:lnTo>
                  <a:pt x="667" y="881"/>
                </a:lnTo>
                <a:lnTo>
                  <a:pt x="668" y="882"/>
                </a:lnTo>
                <a:lnTo>
                  <a:pt x="670" y="882"/>
                </a:lnTo>
                <a:lnTo>
                  <a:pt x="671" y="882"/>
                </a:lnTo>
                <a:lnTo>
                  <a:pt x="673" y="882"/>
                </a:lnTo>
                <a:lnTo>
                  <a:pt x="674" y="882"/>
                </a:lnTo>
                <a:lnTo>
                  <a:pt x="675" y="883"/>
                </a:lnTo>
                <a:lnTo>
                  <a:pt x="679" y="856"/>
                </a:lnTo>
                <a:lnTo>
                  <a:pt x="678" y="855"/>
                </a:lnTo>
                <a:lnTo>
                  <a:pt x="677" y="855"/>
                </a:lnTo>
                <a:lnTo>
                  <a:pt x="675" y="855"/>
                </a:lnTo>
                <a:lnTo>
                  <a:pt x="674" y="855"/>
                </a:lnTo>
                <a:lnTo>
                  <a:pt x="673" y="855"/>
                </a:lnTo>
                <a:lnTo>
                  <a:pt x="672" y="854"/>
                </a:lnTo>
                <a:lnTo>
                  <a:pt x="670" y="854"/>
                </a:lnTo>
                <a:lnTo>
                  <a:pt x="669" y="854"/>
                </a:lnTo>
                <a:lnTo>
                  <a:pt x="668" y="854"/>
                </a:lnTo>
                <a:lnTo>
                  <a:pt x="666" y="853"/>
                </a:lnTo>
                <a:lnTo>
                  <a:pt x="665" y="853"/>
                </a:lnTo>
                <a:lnTo>
                  <a:pt x="664" y="853"/>
                </a:lnTo>
                <a:lnTo>
                  <a:pt x="663" y="853"/>
                </a:lnTo>
                <a:lnTo>
                  <a:pt x="661" y="852"/>
                </a:lnTo>
                <a:lnTo>
                  <a:pt x="660" y="852"/>
                </a:lnTo>
                <a:lnTo>
                  <a:pt x="659" y="852"/>
                </a:lnTo>
                <a:lnTo>
                  <a:pt x="658" y="851"/>
                </a:lnTo>
                <a:lnTo>
                  <a:pt x="656" y="851"/>
                </a:lnTo>
                <a:lnTo>
                  <a:pt x="655" y="851"/>
                </a:lnTo>
                <a:lnTo>
                  <a:pt x="654" y="850"/>
                </a:lnTo>
                <a:lnTo>
                  <a:pt x="654" y="850"/>
                </a:lnTo>
                <a:lnTo>
                  <a:pt x="646" y="877"/>
                </a:lnTo>
                <a:close/>
                <a:moveTo>
                  <a:pt x="732" y="884"/>
                </a:moveTo>
                <a:lnTo>
                  <a:pt x="732" y="884"/>
                </a:lnTo>
                <a:lnTo>
                  <a:pt x="733" y="884"/>
                </a:lnTo>
                <a:lnTo>
                  <a:pt x="735" y="884"/>
                </a:lnTo>
                <a:lnTo>
                  <a:pt x="736" y="884"/>
                </a:lnTo>
                <a:lnTo>
                  <a:pt x="737" y="884"/>
                </a:lnTo>
                <a:lnTo>
                  <a:pt x="739" y="884"/>
                </a:lnTo>
                <a:lnTo>
                  <a:pt x="740" y="883"/>
                </a:lnTo>
                <a:lnTo>
                  <a:pt x="742" y="883"/>
                </a:lnTo>
                <a:lnTo>
                  <a:pt x="743" y="883"/>
                </a:lnTo>
                <a:lnTo>
                  <a:pt x="745" y="883"/>
                </a:lnTo>
                <a:lnTo>
                  <a:pt x="746" y="882"/>
                </a:lnTo>
                <a:lnTo>
                  <a:pt x="748" y="882"/>
                </a:lnTo>
                <a:lnTo>
                  <a:pt x="749" y="882"/>
                </a:lnTo>
                <a:lnTo>
                  <a:pt x="751" y="882"/>
                </a:lnTo>
                <a:lnTo>
                  <a:pt x="752" y="882"/>
                </a:lnTo>
                <a:lnTo>
                  <a:pt x="754" y="881"/>
                </a:lnTo>
                <a:lnTo>
                  <a:pt x="755" y="881"/>
                </a:lnTo>
                <a:lnTo>
                  <a:pt x="757" y="881"/>
                </a:lnTo>
                <a:lnTo>
                  <a:pt x="758" y="880"/>
                </a:lnTo>
                <a:lnTo>
                  <a:pt x="760" y="880"/>
                </a:lnTo>
                <a:lnTo>
                  <a:pt x="761" y="880"/>
                </a:lnTo>
                <a:lnTo>
                  <a:pt x="761" y="880"/>
                </a:lnTo>
                <a:lnTo>
                  <a:pt x="755" y="853"/>
                </a:lnTo>
                <a:lnTo>
                  <a:pt x="755" y="853"/>
                </a:lnTo>
                <a:lnTo>
                  <a:pt x="754" y="853"/>
                </a:lnTo>
                <a:lnTo>
                  <a:pt x="753" y="854"/>
                </a:lnTo>
                <a:lnTo>
                  <a:pt x="751" y="854"/>
                </a:lnTo>
                <a:lnTo>
                  <a:pt x="750" y="854"/>
                </a:lnTo>
                <a:lnTo>
                  <a:pt x="749" y="854"/>
                </a:lnTo>
                <a:lnTo>
                  <a:pt x="747" y="855"/>
                </a:lnTo>
                <a:lnTo>
                  <a:pt x="746" y="855"/>
                </a:lnTo>
                <a:lnTo>
                  <a:pt x="745" y="855"/>
                </a:lnTo>
                <a:lnTo>
                  <a:pt x="744" y="855"/>
                </a:lnTo>
                <a:lnTo>
                  <a:pt x="742" y="855"/>
                </a:lnTo>
                <a:lnTo>
                  <a:pt x="741" y="856"/>
                </a:lnTo>
                <a:lnTo>
                  <a:pt x="740" y="856"/>
                </a:lnTo>
                <a:lnTo>
                  <a:pt x="738" y="856"/>
                </a:lnTo>
                <a:lnTo>
                  <a:pt x="737" y="856"/>
                </a:lnTo>
                <a:lnTo>
                  <a:pt x="736" y="856"/>
                </a:lnTo>
                <a:lnTo>
                  <a:pt x="734" y="857"/>
                </a:lnTo>
                <a:lnTo>
                  <a:pt x="733" y="857"/>
                </a:lnTo>
                <a:lnTo>
                  <a:pt x="732" y="857"/>
                </a:lnTo>
                <a:lnTo>
                  <a:pt x="730" y="857"/>
                </a:lnTo>
                <a:lnTo>
                  <a:pt x="730" y="857"/>
                </a:lnTo>
                <a:lnTo>
                  <a:pt x="732" y="884"/>
                </a:lnTo>
                <a:close/>
                <a:moveTo>
                  <a:pt x="816" y="861"/>
                </a:moveTo>
                <a:lnTo>
                  <a:pt x="816" y="861"/>
                </a:lnTo>
                <a:lnTo>
                  <a:pt x="816" y="861"/>
                </a:lnTo>
                <a:lnTo>
                  <a:pt x="817" y="860"/>
                </a:lnTo>
                <a:lnTo>
                  <a:pt x="818" y="859"/>
                </a:lnTo>
                <a:lnTo>
                  <a:pt x="820" y="859"/>
                </a:lnTo>
                <a:lnTo>
                  <a:pt x="821" y="858"/>
                </a:lnTo>
                <a:lnTo>
                  <a:pt x="822" y="857"/>
                </a:lnTo>
                <a:lnTo>
                  <a:pt x="824" y="857"/>
                </a:lnTo>
                <a:lnTo>
                  <a:pt x="825" y="856"/>
                </a:lnTo>
                <a:lnTo>
                  <a:pt x="826" y="855"/>
                </a:lnTo>
                <a:lnTo>
                  <a:pt x="827" y="854"/>
                </a:lnTo>
                <a:lnTo>
                  <a:pt x="829" y="854"/>
                </a:lnTo>
                <a:lnTo>
                  <a:pt x="830" y="853"/>
                </a:lnTo>
                <a:lnTo>
                  <a:pt x="831" y="852"/>
                </a:lnTo>
                <a:lnTo>
                  <a:pt x="832" y="852"/>
                </a:lnTo>
                <a:lnTo>
                  <a:pt x="834" y="851"/>
                </a:lnTo>
                <a:lnTo>
                  <a:pt x="835" y="850"/>
                </a:lnTo>
                <a:lnTo>
                  <a:pt x="836" y="849"/>
                </a:lnTo>
                <a:lnTo>
                  <a:pt x="837" y="849"/>
                </a:lnTo>
                <a:lnTo>
                  <a:pt x="838" y="848"/>
                </a:lnTo>
                <a:lnTo>
                  <a:pt x="840" y="847"/>
                </a:lnTo>
                <a:lnTo>
                  <a:pt x="841" y="846"/>
                </a:lnTo>
                <a:lnTo>
                  <a:pt x="826" y="823"/>
                </a:lnTo>
                <a:lnTo>
                  <a:pt x="825" y="824"/>
                </a:lnTo>
                <a:lnTo>
                  <a:pt x="824" y="825"/>
                </a:lnTo>
                <a:lnTo>
                  <a:pt x="823" y="825"/>
                </a:lnTo>
                <a:lnTo>
                  <a:pt x="821" y="826"/>
                </a:lnTo>
                <a:lnTo>
                  <a:pt x="820" y="827"/>
                </a:lnTo>
                <a:lnTo>
                  <a:pt x="819" y="827"/>
                </a:lnTo>
                <a:lnTo>
                  <a:pt x="818" y="828"/>
                </a:lnTo>
                <a:lnTo>
                  <a:pt x="817" y="829"/>
                </a:lnTo>
                <a:lnTo>
                  <a:pt x="816" y="829"/>
                </a:lnTo>
                <a:lnTo>
                  <a:pt x="815" y="830"/>
                </a:lnTo>
                <a:lnTo>
                  <a:pt x="814" y="831"/>
                </a:lnTo>
                <a:lnTo>
                  <a:pt x="813" y="831"/>
                </a:lnTo>
                <a:lnTo>
                  <a:pt x="812" y="832"/>
                </a:lnTo>
                <a:lnTo>
                  <a:pt x="810" y="833"/>
                </a:lnTo>
                <a:lnTo>
                  <a:pt x="809" y="833"/>
                </a:lnTo>
                <a:lnTo>
                  <a:pt x="808" y="834"/>
                </a:lnTo>
                <a:lnTo>
                  <a:pt x="807" y="834"/>
                </a:lnTo>
                <a:lnTo>
                  <a:pt x="806" y="835"/>
                </a:lnTo>
                <a:lnTo>
                  <a:pt x="805" y="835"/>
                </a:lnTo>
                <a:lnTo>
                  <a:pt x="804" y="836"/>
                </a:lnTo>
                <a:lnTo>
                  <a:pt x="804" y="836"/>
                </a:lnTo>
                <a:lnTo>
                  <a:pt x="816" y="861"/>
                </a:lnTo>
                <a:close/>
                <a:moveTo>
                  <a:pt x="885" y="809"/>
                </a:moveTo>
                <a:lnTo>
                  <a:pt x="885" y="809"/>
                </a:lnTo>
                <a:lnTo>
                  <a:pt x="885" y="808"/>
                </a:lnTo>
                <a:lnTo>
                  <a:pt x="886" y="807"/>
                </a:lnTo>
                <a:lnTo>
                  <a:pt x="887" y="806"/>
                </a:lnTo>
                <a:lnTo>
                  <a:pt x="888" y="805"/>
                </a:lnTo>
                <a:lnTo>
                  <a:pt x="889" y="804"/>
                </a:lnTo>
                <a:lnTo>
                  <a:pt x="890" y="803"/>
                </a:lnTo>
                <a:lnTo>
                  <a:pt x="891" y="802"/>
                </a:lnTo>
                <a:lnTo>
                  <a:pt x="892" y="801"/>
                </a:lnTo>
                <a:lnTo>
                  <a:pt x="893" y="800"/>
                </a:lnTo>
                <a:lnTo>
                  <a:pt x="894" y="799"/>
                </a:lnTo>
                <a:lnTo>
                  <a:pt x="895" y="798"/>
                </a:lnTo>
                <a:lnTo>
                  <a:pt x="895" y="796"/>
                </a:lnTo>
                <a:lnTo>
                  <a:pt x="896" y="795"/>
                </a:lnTo>
                <a:lnTo>
                  <a:pt x="897" y="794"/>
                </a:lnTo>
                <a:lnTo>
                  <a:pt x="898" y="793"/>
                </a:lnTo>
                <a:lnTo>
                  <a:pt x="899" y="792"/>
                </a:lnTo>
                <a:lnTo>
                  <a:pt x="900" y="791"/>
                </a:lnTo>
                <a:lnTo>
                  <a:pt x="901" y="790"/>
                </a:lnTo>
                <a:lnTo>
                  <a:pt x="902" y="789"/>
                </a:lnTo>
                <a:lnTo>
                  <a:pt x="902" y="787"/>
                </a:lnTo>
                <a:lnTo>
                  <a:pt x="903" y="786"/>
                </a:lnTo>
                <a:lnTo>
                  <a:pt x="881" y="770"/>
                </a:lnTo>
                <a:lnTo>
                  <a:pt x="880" y="771"/>
                </a:lnTo>
                <a:lnTo>
                  <a:pt x="880" y="772"/>
                </a:lnTo>
                <a:lnTo>
                  <a:pt x="879" y="773"/>
                </a:lnTo>
                <a:lnTo>
                  <a:pt x="878" y="774"/>
                </a:lnTo>
                <a:lnTo>
                  <a:pt x="877" y="775"/>
                </a:lnTo>
                <a:lnTo>
                  <a:pt x="877" y="776"/>
                </a:lnTo>
                <a:lnTo>
                  <a:pt x="876" y="777"/>
                </a:lnTo>
                <a:lnTo>
                  <a:pt x="875" y="778"/>
                </a:lnTo>
                <a:lnTo>
                  <a:pt x="874" y="779"/>
                </a:lnTo>
                <a:lnTo>
                  <a:pt x="873" y="780"/>
                </a:lnTo>
                <a:lnTo>
                  <a:pt x="873" y="781"/>
                </a:lnTo>
                <a:lnTo>
                  <a:pt x="872" y="782"/>
                </a:lnTo>
                <a:lnTo>
                  <a:pt x="871" y="783"/>
                </a:lnTo>
                <a:lnTo>
                  <a:pt x="870" y="784"/>
                </a:lnTo>
                <a:lnTo>
                  <a:pt x="869" y="785"/>
                </a:lnTo>
                <a:lnTo>
                  <a:pt x="869" y="786"/>
                </a:lnTo>
                <a:lnTo>
                  <a:pt x="868" y="787"/>
                </a:lnTo>
                <a:lnTo>
                  <a:pt x="867" y="788"/>
                </a:lnTo>
                <a:lnTo>
                  <a:pt x="866" y="789"/>
                </a:lnTo>
                <a:lnTo>
                  <a:pt x="865" y="790"/>
                </a:lnTo>
                <a:lnTo>
                  <a:pt x="865" y="790"/>
                </a:lnTo>
                <a:lnTo>
                  <a:pt x="885" y="809"/>
                </a:lnTo>
                <a:close/>
                <a:moveTo>
                  <a:pt x="931" y="736"/>
                </a:moveTo>
                <a:lnTo>
                  <a:pt x="931" y="736"/>
                </a:lnTo>
                <a:lnTo>
                  <a:pt x="932" y="735"/>
                </a:lnTo>
                <a:lnTo>
                  <a:pt x="932" y="733"/>
                </a:lnTo>
                <a:lnTo>
                  <a:pt x="933" y="732"/>
                </a:lnTo>
                <a:lnTo>
                  <a:pt x="933" y="731"/>
                </a:lnTo>
                <a:lnTo>
                  <a:pt x="934" y="729"/>
                </a:lnTo>
                <a:lnTo>
                  <a:pt x="934" y="728"/>
                </a:lnTo>
                <a:lnTo>
                  <a:pt x="935" y="726"/>
                </a:lnTo>
                <a:lnTo>
                  <a:pt x="935" y="725"/>
                </a:lnTo>
                <a:lnTo>
                  <a:pt x="936" y="724"/>
                </a:lnTo>
                <a:lnTo>
                  <a:pt x="936" y="722"/>
                </a:lnTo>
                <a:lnTo>
                  <a:pt x="936" y="721"/>
                </a:lnTo>
                <a:lnTo>
                  <a:pt x="937" y="720"/>
                </a:lnTo>
                <a:lnTo>
                  <a:pt x="937" y="718"/>
                </a:lnTo>
                <a:lnTo>
                  <a:pt x="938" y="717"/>
                </a:lnTo>
                <a:lnTo>
                  <a:pt x="938" y="715"/>
                </a:lnTo>
                <a:lnTo>
                  <a:pt x="939" y="714"/>
                </a:lnTo>
                <a:lnTo>
                  <a:pt x="939" y="712"/>
                </a:lnTo>
                <a:lnTo>
                  <a:pt x="939" y="711"/>
                </a:lnTo>
                <a:lnTo>
                  <a:pt x="940" y="710"/>
                </a:lnTo>
                <a:lnTo>
                  <a:pt x="940" y="708"/>
                </a:lnTo>
                <a:lnTo>
                  <a:pt x="940" y="708"/>
                </a:lnTo>
                <a:lnTo>
                  <a:pt x="914" y="701"/>
                </a:lnTo>
                <a:lnTo>
                  <a:pt x="914" y="701"/>
                </a:lnTo>
                <a:lnTo>
                  <a:pt x="913" y="703"/>
                </a:lnTo>
                <a:lnTo>
                  <a:pt x="913" y="704"/>
                </a:lnTo>
                <a:lnTo>
                  <a:pt x="913" y="705"/>
                </a:lnTo>
                <a:lnTo>
                  <a:pt x="912" y="706"/>
                </a:lnTo>
                <a:lnTo>
                  <a:pt x="912" y="708"/>
                </a:lnTo>
                <a:lnTo>
                  <a:pt x="912" y="709"/>
                </a:lnTo>
                <a:lnTo>
                  <a:pt x="911" y="710"/>
                </a:lnTo>
                <a:lnTo>
                  <a:pt x="911" y="711"/>
                </a:lnTo>
                <a:lnTo>
                  <a:pt x="910" y="712"/>
                </a:lnTo>
                <a:lnTo>
                  <a:pt x="910" y="714"/>
                </a:lnTo>
                <a:lnTo>
                  <a:pt x="910" y="715"/>
                </a:lnTo>
                <a:lnTo>
                  <a:pt x="909" y="716"/>
                </a:lnTo>
                <a:lnTo>
                  <a:pt x="909" y="717"/>
                </a:lnTo>
                <a:lnTo>
                  <a:pt x="908" y="719"/>
                </a:lnTo>
                <a:lnTo>
                  <a:pt x="908" y="720"/>
                </a:lnTo>
                <a:lnTo>
                  <a:pt x="908" y="721"/>
                </a:lnTo>
                <a:lnTo>
                  <a:pt x="907" y="722"/>
                </a:lnTo>
                <a:lnTo>
                  <a:pt x="907" y="723"/>
                </a:lnTo>
                <a:lnTo>
                  <a:pt x="906" y="725"/>
                </a:lnTo>
                <a:lnTo>
                  <a:pt x="906" y="726"/>
                </a:lnTo>
                <a:lnTo>
                  <a:pt x="931" y="736"/>
                </a:lnTo>
                <a:close/>
                <a:moveTo>
                  <a:pt x="948" y="651"/>
                </a:moveTo>
                <a:lnTo>
                  <a:pt x="948" y="651"/>
                </a:lnTo>
                <a:lnTo>
                  <a:pt x="948" y="651"/>
                </a:lnTo>
                <a:lnTo>
                  <a:pt x="948" y="649"/>
                </a:lnTo>
                <a:lnTo>
                  <a:pt x="948" y="647"/>
                </a:lnTo>
                <a:lnTo>
                  <a:pt x="948" y="646"/>
                </a:lnTo>
                <a:lnTo>
                  <a:pt x="948" y="644"/>
                </a:lnTo>
                <a:lnTo>
                  <a:pt x="948" y="643"/>
                </a:lnTo>
                <a:lnTo>
                  <a:pt x="948" y="641"/>
                </a:lnTo>
                <a:lnTo>
                  <a:pt x="948" y="640"/>
                </a:lnTo>
                <a:lnTo>
                  <a:pt x="948" y="638"/>
                </a:lnTo>
                <a:lnTo>
                  <a:pt x="948" y="637"/>
                </a:lnTo>
                <a:lnTo>
                  <a:pt x="948" y="635"/>
                </a:lnTo>
                <a:lnTo>
                  <a:pt x="948" y="634"/>
                </a:lnTo>
                <a:lnTo>
                  <a:pt x="948" y="632"/>
                </a:lnTo>
                <a:lnTo>
                  <a:pt x="947" y="631"/>
                </a:lnTo>
                <a:lnTo>
                  <a:pt x="947" y="629"/>
                </a:lnTo>
                <a:lnTo>
                  <a:pt x="947" y="628"/>
                </a:lnTo>
                <a:lnTo>
                  <a:pt x="947" y="626"/>
                </a:lnTo>
                <a:lnTo>
                  <a:pt x="947" y="625"/>
                </a:lnTo>
                <a:lnTo>
                  <a:pt x="947" y="623"/>
                </a:lnTo>
                <a:lnTo>
                  <a:pt x="947" y="622"/>
                </a:lnTo>
                <a:lnTo>
                  <a:pt x="919" y="625"/>
                </a:lnTo>
                <a:lnTo>
                  <a:pt x="920" y="626"/>
                </a:lnTo>
                <a:lnTo>
                  <a:pt x="920" y="627"/>
                </a:lnTo>
                <a:lnTo>
                  <a:pt x="920" y="629"/>
                </a:lnTo>
                <a:lnTo>
                  <a:pt x="920" y="630"/>
                </a:lnTo>
                <a:lnTo>
                  <a:pt x="920" y="631"/>
                </a:lnTo>
                <a:lnTo>
                  <a:pt x="920" y="633"/>
                </a:lnTo>
                <a:lnTo>
                  <a:pt x="920" y="634"/>
                </a:lnTo>
                <a:lnTo>
                  <a:pt x="920" y="635"/>
                </a:lnTo>
                <a:lnTo>
                  <a:pt x="920" y="637"/>
                </a:lnTo>
                <a:lnTo>
                  <a:pt x="920" y="638"/>
                </a:lnTo>
                <a:lnTo>
                  <a:pt x="921" y="639"/>
                </a:lnTo>
                <a:lnTo>
                  <a:pt x="921" y="641"/>
                </a:lnTo>
                <a:lnTo>
                  <a:pt x="921" y="642"/>
                </a:lnTo>
                <a:lnTo>
                  <a:pt x="921" y="643"/>
                </a:lnTo>
                <a:lnTo>
                  <a:pt x="921" y="645"/>
                </a:lnTo>
                <a:lnTo>
                  <a:pt x="921" y="646"/>
                </a:lnTo>
                <a:lnTo>
                  <a:pt x="921" y="647"/>
                </a:lnTo>
                <a:lnTo>
                  <a:pt x="921" y="649"/>
                </a:lnTo>
                <a:lnTo>
                  <a:pt x="921" y="650"/>
                </a:lnTo>
                <a:lnTo>
                  <a:pt x="921" y="650"/>
                </a:lnTo>
                <a:lnTo>
                  <a:pt x="948" y="651"/>
                </a:lnTo>
                <a:close/>
                <a:moveTo>
                  <a:pt x="934" y="565"/>
                </a:moveTo>
                <a:lnTo>
                  <a:pt x="934" y="565"/>
                </a:lnTo>
                <a:lnTo>
                  <a:pt x="933" y="564"/>
                </a:lnTo>
                <a:lnTo>
                  <a:pt x="933" y="563"/>
                </a:lnTo>
                <a:lnTo>
                  <a:pt x="932" y="562"/>
                </a:lnTo>
                <a:lnTo>
                  <a:pt x="932" y="560"/>
                </a:lnTo>
                <a:lnTo>
                  <a:pt x="931" y="559"/>
                </a:lnTo>
                <a:lnTo>
                  <a:pt x="930" y="558"/>
                </a:lnTo>
                <a:lnTo>
                  <a:pt x="930" y="556"/>
                </a:lnTo>
                <a:lnTo>
                  <a:pt x="929" y="555"/>
                </a:lnTo>
                <a:lnTo>
                  <a:pt x="929" y="554"/>
                </a:lnTo>
                <a:lnTo>
                  <a:pt x="928" y="552"/>
                </a:lnTo>
                <a:lnTo>
                  <a:pt x="928" y="551"/>
                </a:lnTo>
                <a:lnTo>
                  <a:pt x="927" y="550"/>
                </a:lnTo>
                <a:lnTo>
                  <a:pt x="926" y="548"/>
                </a:lnTo>
                <a:lnTo>
                  <a:pt x="926" y="547"/>
                </a:lnTo>
                <a:lnTo>
                  <a:pt x="925" y="546"/>
                </a:lnTo>
                <a:lnTo>
                  <a:pt x="925" y="544"/>
                </a:lnTo>
                <a:lnTo>
                  <a:pt x="924" y="543"/>
                </a:lnTo>
                <a:lnTo>
                  <a:pt x="923" y="542"/>
                </a:lnTo>
                <a:lnTo>
                  <a:pt x="923" y="540"/>
                </a:lnTo>
                <a:lnTo>
                  <a:pt x="922" y="539"/>
                </a:lnTo>
                <a:lnTo>
                  <a:pt x="922" y="539"/>
                </a:lnTo>
                <a:lnTo>
                  <a:pt x="898" y="551"/>
                </a:lnTo>
                <a:lnTo>
                  <a:pt x="898" y="552"/>
                </a:lnTo>
                <a:lnTo>
                  <a:pt x="898" y="553"/>
                </a:lnTo>
                <a:lnTo>
                  <a:pt x="899" y="554"/>
                </a:lnTo>
                <a:lnTo>
                  <a:pt x="899" y="555"/>
                </a:lnTo>
                <a:lnTo>
                  <a:pt x="900" y="556"/>
                </a:lnTo>
                <a:lnTo>
                  <a:pt x="901" y="557"/>
                </a:lnTo>
                <a:lnTo>
                  <a:pt x="901" y="558"/>
                </a:lnTo>
                <a:lnTo>
                  <a:pt x="902" y="560"/>
                </a:lnTo>
                <a:lnTo>
                  <a:pt x="902" y="561"/>
                </a:lnTo>
                <a:lnTo>
                  <a:pt x="903" y="562"/>
                </a:lnTo>
                <a:lnTo>
                  <a:pt x="903" y="563"/>
                </a:lnTo>
                <a:lnTo>
                  <a:pt x="904" y="564"/>
                </a:lnTo>
                <a:lnTo>
                  <a:pt x="904" y="565"/>
                </a:lnTo>
                <a:lnTo>
                  <a:pt x="905" y="567"/>
                </a:lnTo>
                <a:lnTo>
                  <a:pt x="905" y="568"/>
                </a:lnTo>
                <a:lnTo>
                  <a:pt x="906" y="569"/>
                </a:lnTo>
                <a:lnTo>
                  <a:pt x="906" y="570"/>
                </a:lnTo>
                <a:lnTo>
                  <a:pt x="907" y="571"/>
                </a:lnTo>
                <a:lnTo>
                  <a:pt x="907" y="573"/>
                </a:lnTo>
                <a:lnTo>
                  <a:pt x="908" y="574"/>
                </a:lnTo>
                <a:lnTo>
                  <a:pt x="908" y="575"/>
                </a:lnTo>
                <a:lnTo>
                  <a:pt x="934" y="565"/>
                </a:lnTo>
                <a:close/>
                <a:moveTo>
                  <a:pt x="889" y="491"/>
                </a:moveTo>
                <a:lnTo>
                  <a:pt x="889" y="491"/>
                </a:lnTo>
                <a:lnTo>
                  <a:pt x="889" y="491"/>
                </a:lnTo>
                <a:lnTo>
                  <a:pt x="888" y="490"/>
                </a:lnTo>
                <a:lnTo>
                  <a:pt x="887" y="489"/>
                </a:lnTo>
                <a:lnTo>
                  <a:pt x="886" y="488"/>
                </a:lnTo>
                <a:lnTo>
                  <a:pt x="885" y="486"/>
                </a:lnTo>
                <a:lnTo>
                  <a:pt x="884" y="485"/>
                </a:lnTo>
                <a:lnTo>
                  <a:pt x="883" y="484"/>
                </a:lnTo>
                <a:lnTo>
                  <a:pt x="882" y="483"/>
                </a:lnTo>
                <a:lnTo>
                  <a:pt x="881" y="482"/>
                </a:lnTo>
                <a:lnTo>
                  <a:pt x="880" y="481"/>
                </a:lnTo>
                <a:lnTo>
                  <a:pt x="879" y="480"/>
                </a:lnTo>
                <a:lnTo>
                  <a:pt x="878" y="479"/>
                </a:lnTo>
                <a:lnTo>
                  <a:pt x="877" y="478"/>
                </a:lnTo>
                <a:lnTo>
                  <a:pt x="876" y="477"/>
                </a:lnTo>
                <a:lnTo>
                  <a:pt x="875" y="476"/>
                </a:lnTo>
                <a:lnTo>
                  <a:pt x="874" y="475"/>
                </a:lnTo>
                <a:lnTo>
                  <a:pt x="873" y="474"/>
                </a:lnTo>
                <a:lnTo>
                  <a:pt x="872" y="473"/>
                </a:lnTo>
                <a:lnTo>
                  <a:pt x="871" y="472"/>
                </a:lnTo>
                <a:lnTo>
                  <a:pt x="870" y="471"/>
                </a:lnTo>
                <a:lnTo>
                  <a:pt x="869" y="470"/>
                </a:lnTo>
                <a:lnTo>
                  <a:pt x="851" y="491"/>
                </a:lnTo>
                <a:lnTo>
                  <a:pt x="852" y="492"/>
                </a:lnTo>
                <a:lnTo>
                  <a:pt x="853" y="492"/>
                </a:lnTo>
                <a:lnTo>
                  <a:pt x="854" y="493"/>
                </a:lnTo>
                <a:lnTo>
                  <a:pt x="854" y="494"/>
                </a:lnTo>
                <a:lnTo>
                  <a:pt x="855" y="495"/>
                </a:lnTo>
                <a:lnTo>
                  <a:pt x="856" y="496"/>
                </a:lnTo>
                <a:lnTo>
                  <a:pt x="857" y="497"/>
                </a:lnTo>
                <a:lnTo>
                  <a:pt x="858" y="498"/>
                </a:lnTo>
                <a:lnTo>
                  <a:pt x="859" y="498"/>
                </a:lnTo>
                <a:lnTo>
                  <a:pt x="860" y="499"/>
                </a:lnTo>
                <a:lnTo>
                  <a:pt x="861" y="500"/>
                </a:lnTo>
                <a:lnTo>
                  <a:pt x="862" y="501"/>
                </a:lnTo>
                <a:lnTo>
                  <a:pt x="863" y="502"/>
                </a:lnTo>
                <a:lnTo>
                  <a:pt x="863" y="503"/>
                </a:lnTo>
                <a:lnTo>
                  <a:pt x="864" y="504"/>
                </a:lnTo>
                <a:lnTo>
                  <a:pt x="865" y="505"/>
                </a:lnTo>
                <a:lnTo>
                  <a:pt x="866" y="506"/>
                </a:lnTo>
                <a:lnTo>
                  <a:pt x="867" y="507"/>
                </a:lnTo>
                <a:lnTo>
                  <a:pt x="868" y="508"/>
                </a:lnTo>
                <a:lnTo>
                  <a:pt x="869" y="509"/>
                </a:lnTo>
                <a:lnTo>
                  <a:pt x="869" y="509"/>
                </a:lnTo>
                <a:lnTo>
                  <a:pt x="889" y="491"/>
                </a:lnTo>
                <a:close/>
                <a:moveTo>
                  <a:pt x="822" y="437"/>
                </a:moveTo>
                <a:lnTo>
                  <a:pt x="822" y="437"/>
                </a:lnTo>
                <a:lnTo>
                  <a:pt x="821" y="437"/>
                </a:lnTo>
                <a:lnTo>
                  <a:pt x="820" y="436"/>
                </a:lnTo>
                <a:lnTo>
                  <a:pt x="818" y="436"/>
                </a:lnTo>
                <a:lnTo>
                  <a:pt x="817" y="435"/>
                </a:lnTo>
                <a:lnTo>
                  <a:pt x="816" y="434"/>
                </a:lnTo>
                <a:lnTo>
                  <a:pt x="815" y="434"/>
                </a:lnTo>
                <a:lnTo>
                  <a:pt x="813" y="433"/>
                </a:lnTo>
                <a:lnTo>
                  <a:pt x="812" y="432"/>
                </a:lnTo>
                <a:lnTo>
                  <a:pt x="811" y="432"/>
                </a:lnTo>
                <a:lnTo>
                  <a:pt x="809" y="431"/>
                </a:lnTo>
                <a:lnTo>
                  <a:pt x="808" y="431"/>
                </a:lnTo>
                <a:lnTo>
                  <a:pt x="807" y="430"/>
                </a:lnTo>
                <a:lnTo>
                  <a:pt x="805" y="429"/>
                </a:lnTo>
                <a:lnTo>
                  <a:pt x="804" y="429"/>
                </a:lnTo>
                <a:lnTo>
                  <a:pt x="803" y="428"/>
                </a:lnTo>
                <a:lnTo>
                  <a:pt x="801" y="428"/>
                </a:lnTo>
                <a:lnTo>
                  <a:pt x="800" y="427"/>
                </a:lnTo>
                <a:lnTo>
                  <a:pt x="799" y="427"/>
                </a:lnTo>
                <a:lnTo>
                  <a:pt x="797" y="426"/>
                </a:lnTo>
                <a:lnTo>
                  <a:pt x="796" y="426"/>
                </a:lnTo>
                <a:lnTo>
                  <a:pt x="795" y="425"/>
                </a:lnTo>
                <a:lnTo>
                  <a:pt x="786" y="451"/>
                </a:lnTo>
                <a:lnTo>
                  <a:pt x="786" y="451"/>
                </a:lnTo>
                <a:lnTo>
                  <a:pt x="787" y="452"/>
                </a:lnTo>
                <a:lnTo>
                  <a:pt x="789" y="452"/>
                </a:lnTo>
                <a:lnTo>
                  <a:pt x="790" y="452"/>
                </a:lnTo>
                <a:lnTo>
                  <a:pt x="791" y="453"/>
                </a:lnTo>
                <a:lnTo>
                  <a:pt x="792" y="453"/>
                </a:lnTo>
                <a:lnTo>
                  <a:pt x="793" y="454"/>
                </a:lnTo>
                <a:lnTo>
                  <a:pt x="794" y="454"/>
                </a:lnTo>
                <a:lnTo>
                  <a:pt x="796" y="455"/>
                </a:lnTo>
                <a:lnTo>
                  <a:pt x="797" y="456"/>
                </a:lnTo>
                <a:lnTo>
                  <a:pt x="798" y="456"/>
                </a:lnTo>
                <a:lnTo>
                  <a:pt x="799" y="457"/>
                </a:lnTo>
                <a:lnTo>
                  <a:pt x="800" y="457"/>
                </a:lnTo>
                <a:lnTo>
                  <a:pt x="801" y="458"/>
                </a:lnTo>
                <a:lnTo>
                  <a:pt x="803" y="458"/>
                </a:lnTo>
                <a:lnTo>
                  <a:pt x="804" y="459"/>
                </a:lnTo>
                <a:lnTo>
                  <a:pt x="805" y="459"/>
                </a:lnTo>
                <a:lnTo>
                  <a:pt x="806" y="460"/>
                </a:lnTo>
                <a:lnTo>
                  <a:pt x="807" y="460"/>
                </a:lnTo>
                <a:lnTo>
                  <a:pt x="808" y="461"/>
                </a:lnTo>
                <a:lnTo>
                  <a:pt x="809" y="461"/>
                </a:lnTo>
                <a:lnTo>
                  <a:pt x="822" y="437"/>
                </a:lnTo>
                <a:close/>
                <a:moveTo>
                  <a:pt x="710" y="358"/>
                </a:moveTo>
                <a:lnTo>
                  <a:pt x="710" y="358"/>
                </a:lnTo>
                <a:cubicBezTo>
                  <a:pt x="551" y="358"/>
                  <a:pt x="421" y="488"/>
                  <a:pt x="421" y="647"/>
                </a:cubicBezTo>
                <a:cubicBezTo>
                  <a:pt x="421" y="807"/>
                  <a:pt x="551" y="936"/>
                  <a:pt x="710" y="936"/>
                </a:cubicBezTo>
                <a:cubicBezTo>
                  <a:pt x="870" y="936"/>
                  <a:pt x="999" y="807"/>
                  <a:pt x="999" y="647"/>
                </a:cubicBezTo>
                <a:cubicBezTo>
                  <a:pt x="999" y="488"/>
                  <a:pt x="870" y="358"/>
                  <a:pt x="710" y="358"/>
                </a:cubicBezTo>
                <a:close/>
                <a:moveTo>
                  <a:pt x="46" y="238"/>
                </a:moveTo>
                <a:lnTo>
                  <a:pt x="46" y="238"/>
                </a:lnTo>
                <a:cubicBezTo>
                  <a:pt x="103" y="233"/>
                  <a:pt x="159" y="230"/>
                  <a:pt x="215" y="228"/>
                </a:cubicBezTo>
                <a:cubicBezTo>
                  <a:pt x="177" y="226"/>
                  <a:pt x="139" y="223"/>
                  <a:pt x="101" y="219"/>
                </a:cubicBezTo>
                <a:cubicBezTo>
                  <a:pt x="76" y="216"/>
                  <a:pt x="55" y="198"/>
                  <a:pt x="55" y="173"/>
                </a:cubicBezTo>
                <a:cubicBezTo>
                  <a:pt x="55" y="135"/>
                  <a:pt x="55" y="98"/>
                  <a:pt x="55" y="61"/>
                </a:cubicBezTo>
                <a:cubicBezTo>
                  <a:pt x="55" y="35"/>
                  <a:pt x="76" y="17"/>
                  <a:pt x="101" y="14"/>
                </a:cubicBezTo>
                <a:cubicBezTo>
                  <a:pt x="253" y="0"/>
                  <a:pt x="404" y="1"/>
                  <a:pt x="556" y="14"/>
                </a:cubicBezTo>
                <a:cubicBezTo>
                  <a:pt x="582" y="17"/>
                  <a:pt x="603" y="35"/>
                  <a:pt x="603" y="61"/>
                </a:cubicBezTo>
                <a:cubicBezTo>
                  <a:pt x="603" y="98"/>
                  <a:pt x="603" y="135"/>
                  <a:pt x="603" y="173"/>
                </a:cubicBezTo>
                <a:cubicBezTo>
                  <a:pt x="603" y="198"/>
                  <a:pt x="582" y="216"/>
                  <a:pt x="556" y="219"/>
                </a:cubicBezTo>
                <a:cubicBezTo>
                  <a:pt x="501" y="225"/>
                  <a:pt x="446" y="229"/>
                  <a:pt x="392" y="231"/>
                </a:cubicBezTo>
                <a:cubicBezTo>
                  <a:pt x="428" y="232"/>
                  <a:pt x="465" y="235"/>
                  <a:pt x="502" y="238"/>
                </a:cubicBezTo>
                <a:cubicBezTo>
                  <a:pt x="527" y="240"/>
                  <a:pt x="548" y="259"/>
                  <a:pt x="548" y="285"/>
                </a:cubicBezTo>
                <a:lnTo>
                  <a:pt x="548" y="339"/>
                </a:lnTo>
                <a:cubicBezTo>
                  <a:pt x="517" y="355"/>
                  <a:pt x="488" y="376"/>
                  <a:pt x="464" y="401"/>
                </a:cubicBezTo>
                <a:cubicBezTo>
                  <a:pt x="449" y="416"/>
                  <a:pt x="435" y="432"/>
                  <a:pt x="423" y="450"/>
                </a:cubicBezTo>
                <a:cubicBezTo>
                  <a:pt x="297" y="459"/>
                  <a:pt x="172" y="456"/>
                  <a:pt x="46" y="443"/>
                </a:cubicBezTo>
                <a:cubicBezTo>
                  <a:pt x="21" y="440"/>
                  <a:pt x="0" y="422"/>
                  <a:pt x="0" y="396"/>
                </a:cubicBezTo>
                <a:cubicBezTo>
                  <a:pt x="0" y="359"/>
                  <a:pt x="0" y="322"/>
                  <a:pt x="0" y="285"/>
                </a:cubicBezTo>
                <a:cubicBezTo>
                  <a:pt x="0" y="259"/>
                  <a:pt x="21" y="241"/>
                  <a:pt x="46" y="2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grpSp>
        <p:nvGrpSpPr>
          <p:cNvPr id="66" name="组合 65"/>
          <p:cNvGrpSpPr/>
          <p:nvPr/>
        </p:nvGrpSpPr>
        <p:grpSpPr>
          <a:xfrm>
            <a:off x="3631936" y="1863196"/>
            <a:ext cx="582659" cy="599133"/>
            <a:chOff x="3753730" y="2008696"/>
            <a:chExt cx="616209" cy="617995"/>
          </a:xfrm>
        </p:grpSpPr>
        <p:sp>
          <p:nvSpPr>
            <p:cNvPr id="67" name="Oval 8"/>
            <p:cNvSpPr>
              <a:spLocks noChangeArrowheads="1"/>
            </p:cNvSpPr>
            <p:nvPr/>
          </p:nvSpPr>
          <p:spPr bwMode="auto">
            <a:xfrm>
              <a:off x="3753730" y="2008696"/>
              <a:ext cx="616209" cy="617995"/>
            </a:xfrm>
            <a:prstGeom prst="ellipse">
              <a:avLst/>
            </a:prstGeom>
            <a:solidFill>
              <a:srgbClr val="F7A115"/>
            </a:solidFill>
            <a:ln w="28575">
              <a:solidFill>
                <a:schemeClr val="accent2"/>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a:solidFill>
                  <a:schemeClr val="accent2"/>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68" name="TextBox 60"/>
            <p:cNvSpPr txBox="1"/>
            <p:nvPr/>
          </p:nvSpPr>
          <p:spPr>
            <a:xfrm>
              <a:off x="3794186" y="2071035"/>
              <a:ext cx="535296" cy="461665"/>
            </a:xfrm>
            <a:prstGeom prst="rect">
              <a:avLst/>
            </a:prstGeom>
            <a:noFill/>
            <a:ln w="28575">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lgn="ctr">
                <a:defRPr>
                  <a:solidFill>
                    <a:schemeClr val="accent2"/>
                  </a:solidFill>
                  <a:latin typeface="Lifeline JL" panose="00000400000000000000" pitchFamily="2" charset="0"/>
                </a:defRPr>
              </a:lvl1pPr>
            </a:lstStyle>
            <a:p>
              <a:r>
                <a:rPr lang="en-US" altLang="zh-CN" sz="2400" dirty="0">
                  <a:latin typeface="Century Gothic" panose="020B0502020202020204" pitchFamily="34" charset="0"/>
                  <a:ea typeface="思源黑体 CN Medium" panose="020B0600000000000000" pitchFamily="34" charset="-122"/>
                  <a:sym typeface="Century Gothic" panose="020B0502020202020204" pitchFamily="34" charset="0"/>
                </a:rPr>
                <a:t>1</a:t>
              </a:r>
              <a:endParaRPr lang="zh-CN" altLang="en-US" sz="2400" dirty="0">
                <a:latin typeface="Century Gothic" panose="020B0502020202020204" pitchFamily="34" charset="0"/>
                <a:ea typeface="思源黑体 CN Medium" panose="020B0600000000000000" pitchFamily="34" charset="-122"/>
                <a:sym typeface="Century Gothic" panose="020B0502020202020204" pitchFamily="34" charset="0"/>
              </a:endParaRPr>
            </a:p>
          </p:txBody>
        </p:sp>
      </p:grpSp>
      <p:grpSp>
        <p:nvGrpSpPr>
          <p:cNvPr id="72" name="组合 71"/>
          <p:cNvGrpSpPr/>
          <p:nvPr/>
        </p:nvGrpSpPr>
        <p:grpSpPr>
          <a:xfrm>
            <a:off x="3631936" y="4901374"/>
            <a:ext cx="582659" cy="599133"/>
            <a:chOff x="3753730" y="5046874"/>
            <a:chExt cx="616209" cy="617995"/>
          </a:xfrm>
        </p:grpSpPr>
        <p:sp>
          <p:nvSpPr>
            <p:cNvPr id="73" name="Oval 9"/>
            <p:cNvSpPr>
              <a:spLocks noChangeArrowheads="1"/>
            </p:cNvSpPr>
            <p:nvPr/>
          </p:nvSpPr>
          <p:spPr bwMode="auto">
            <a:xfrm>
              <a:off x="3753730" y="5046874"/>
              <a:ext cx="616209" cy="617995"/>
            </a:xfrm>
            <a:prstGeom prst="ellipse">
              <a:avLst/>
            </a:prstGeom>
            <a:solidFill>
              <a:srgbClr val="F7A115"/>
            </a:solidFill>
            <a:ln w="28575">
              <a:solidFill>
                <a:schemeClr val="accent2"/>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a:solidFill>
                  <a:schemeClr val="accent2"/>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74" name="TextBox 62"/>
            <p:cNvSpPr txBox="1"/>
            <p:nvPr/>
          </p:nvSpPr>
          <p:spPr>
            <a:xfrm>
              <a:off x="3790356" y="5116663"/>
              <a:ext cx="524503" cy="461665"/>
            </a:xfrm>
            <a:prstGeom prst="rect">
              <a:avLst/>
            </a:prstGeom>
            <a:noFill/>
            <a:ln w="28575">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lgn="ctr">
                <a:defRPr>
                  <a:solidFill>
                    <a:schemeClr val="accent2"/>
                  </a:solidFill>
                  <a:latin typeface="Lifeline JL" panose="00000400000000000000" pitchFamily="2" charset="0"/>
                </a:defRPr>
              </a:lvl1pPr>
            </a:lstStyle>
            <a:p>
              <a:r>
                <a:rPr lang="en-US" altLang="zh-CN" sz="2400" dirty="0">
                  <a:latin typeface="Century Gothic" panose="020B0502020202020204" pitchFamily="34" charset="0"/>
                  <a:ea typeface="思源黑体 CN Medium" panose="020B0600000000000000" pitchFamily="34" charset="-122"/>
                  <a:sym typeface="Century Gothic" panose="020B0502020202020204" pitchFamily="34" charset="0"/>
                </a:rPr>
                <a:t>2</a:t>
              </a:r>
              <a:endParaRPr lang="zh-CN" altLang="en-US" sz="2400" dirty="0">
                <a:latin typeface="Century Gothic" panose="020B0502020202020204" pitchFamily="34" charset="0"/>
                <a:ea typeface="思源黑体 CN Medium" panose="020B0600000000000000" pitchFamily="34" charset="-122"/>
                <a:sym typeface="Century Gothic" panose="020B0502020202020204" pitchFamily="34" charset="0"/>
              </a:endParaRPr>
            </a:p>
          </p:txBody>
        </p:sp>
      </p:grpSp>
      <p:grpSp>
        <p:nvGrpSpPr>
          <p:cNvPr id="75" name="组合 74"/>
          <p:cNvGrpSpPr/>
          <p:nvPr/>
        </p:nvGrpSpPr>
        <p:grpSpPr>
          <a:xfrm>
            <a:off x="8052567" y="1863196"/>
            <a:ext cx="582659" cy="599133"/>
            <a:chOff x="8174361" y="2008696"/>
            <a:chExt cx="616209" cy="617995"/>
          </a:xfrm>
        </p:grpSpPr>
        <p:sp>
          <p:nvSpPr>
            <p:cNvPr id="76" name="Oval 11"/>
            <p:cNvSpPr>
              <a:spLocks noChangeArrowheads="1"/>
            </p:cNvSpPr>
            <p:nvPr/>
          </p:nvSpPr>
          <p:spPr bwMode="auto">
            <a:xfrm>
              <a:off x="8174361" y="2008696"/>
              <a:ext cx="616209" cy="617995"/>
            </a:xfrm>
            <a:prstGeom prst="ellipse">
              <a:avLst/>
            </a:prstGeom>
            <a:solidFill>
              <a:srgbClr val="F7A115"/>
            </a:solidFill>
            <a:ln w="28575">
              <a:solidFill>
                <a:schemeClr val="accent2"/>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a:solidFill>
                  <a:schemeClr val="accent2"/>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77" name="TextBox 63"/>
            <p:cNvSpPr txBox="1"/>
            <p:nvPr/>
          </p:nvSpPr>
          <p:spPr>
            <a:xfrm>
              <a:off x="8221579" y="2086860"/>
              <a:ext cx="546945" cy="461665"/>
            </a:xfrm>
            <a:prstGeom prst="rect">
              <a:avLst/>
            </a:prstGeom>
            <a:noFill/>
            <a:ln w="28575">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lgn="ctr">
                <a:defRPr>
                  <a:solidFill>
                    <a:schemeClr val="accent2"/>
                  </a:solidFill>
                  <a:latin typeface="Lifeline JL" panose="00000400000000000000" pitchFamily="2" charset="0"/>
                </a:defRPr>
              </a:lvl1pPr>
            </a:lstStyle>
            <a:p>
              <a:r>
                <a:rPr lang="en-US" altLang="zh-CN" sz="2400" dirty="0">
                  <a:latin typeface="Century Gothic" panose="020B0502020202020204" pitchFamily="34" charset="0"/>
                  <a:ea typeface="思源黑体 CN Medium" panose="020B0600000000000000" pitchFamily="34" charset="-122"/>
                  <a:sym typeface="Century Gothic" panose="020B0502020202020204" pitchFamily="34" charset="0"/>
                </a:rPr>
                <a:t>3</a:t>
              </a:r>
              <a:endParaRPr lang="zh-CN" altLang="en-US" sz="2400" dirty="0">
                <a:latin typeface="Century Gothic" panose="020B0502020202020204" pitchFamily="34" charset="0"/>
                <a:ea typeface="思源黑体 CN Medium" panose="020B0600000000000000" pitchFamily="34" charset="-122"/>
                <a:sym typeface="Century Gothic" panose="020B0502020202020204" pitchFamily="34" charset="0"/>
              </a:endParaRPr>
            </a:p>
          </p:txBody>
        </p:sp>
      </p:grpSp>
      <p:grpSp>
        <p:nvGrpSpPr>
          <p:cNvPr id="81" name="组合 80"/>
          <p:cNvGrpSpPr/>
          <p:nvPr/>
        </p:nvGrpSpPr>
        <p:grpSpPr>
          <a:xfrm>
            <a:off x="8052567" y="4901374"/>
            <a:ext cx="582659" cy="599133"/>
            <a:chOff x="8174361" y="5046874"/>
            <a:chExt cx="616209" cy="617995"/>
          </a:xfrm>
        </p:grpSpPr>
        <p:sp>
          <p:nvSpPr>
            <p:cNvPr id="82" name="Oval 12"/>
            <p:cNvSpPr>
              <a:spLocks noChangeArrowheads="1"/>
            </p:cNvSpPr>
            <p:nvPr/>
          </p:nvSpPr>
          <p:spPr bwMode="auto">
            <a:xfrm>
              <a:off x="8174361" y="5046874"/>
              <a:ext cx="616209" cy="617995"/>
            </a:xfrm>
            <a:prstGeom prst="ellipse">
              <a:avLst/>
            </a:prstGeom>
            <a:solidFill>
              <a:srgbClr val="F7A115"/>
            </a:solidFill>
            <a:ln w="28575">
              <a:solidFill>
                <a:schemeClr val="accent2"/>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a:solidFill>
                  <a:schemeClr val="accent2"/>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83" name="TextBox 65"/>
            <p:cNvSpPr txBox="1"/>
            <p:nvPr/>
          </p:nvSpPr>
          <p:spPr>
            <a:xfrm>
              <a:off x="8197625" y="5116663"/>
              <a:ext cx="521297" cy="461665"/>
            </a:xfrm>
            <a:prstGeom prst="rect">
              <a:avLst/>
            </a:prstGeom>
            <a:noFill/>
            <a:ln w="28575">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lgn="ctr">
                <a:defRPr>
                  <a:solidFill>
                    <a:schemeClr val="accent2"/>
                  </a:solidFill>
                  <a:latin typeface="Lifeline JL" panose="00000400000000000000" pitchFamily="2" charset="0"/>
                </a:defRPr>
              </a:lvl1pPr>
            </a:lstStyle>
            <a:p>
              <a:r>
                <a:rPr lang="en-US" altLang="zh-CN" sz="2400" dirty="0">
                  <a:latin typeface="Century Gothic" panose="020B0502020202020204" pitchFamily="34" charset="0"/>
                  <a:ea typeface="思源黑体 CN Medium" panose="020B0600000000000000" pitchFamily="34" charset="-122"/>
                  <a:sym typeface="Century Gothic" panose="020B0502020202020204" pitchFamily="34" charset="0"/>
                </a:rPr>
                <a:t>4</a:t>
              </a:r>
              <a:endParaRPr lang="zh-CN" altLang="en-US" sz="2400" dirty="0">
                <a:latin typeface="Century Gothic" panose="020B0502020202020204" pitchFamily="34" charset="0"/>
                <a:ea typeface="思源黑体 CN Medium" panose="020B0600000000000000" pitchFamily="34" charset="-122"/>
                <a:sym typeface="Century Gothic" panose="020B0502020202020204" pitchFamily="34" charset="0"/>
              </a:endParaRPr>
            </a:p>
          </p:txBody>
        </p:sp>
      </p:grpSp>
      <p:sp>
        <p:nvSpPr>
          <p:cNvPr id="84" name="TextBox 66"/>
          <p:cNvSpPr txBox="1"/>
          <p:nvPr/>
        </p:nvSpPr>
        <p:spPr>
          <a:xfrm>
            <a:off x="5290764" y="3518388"/>
            <a:ext cx="1615233" cy="707886"/>
          </a:xfrm>
          <a:prstGeom prst="rect">
            <a:avLst/>
          </a:prstGeom>
          <a:noFill/>
        </p:spPr>
        <p:txBody>
          <a:bodyPr wrap="square" rtlCol="0">
            <a:spAutoFit/>
          </a:bodyPr>
          <a:lstStyle>
            <a:defPPr>
              <a:defRPr lang="zh-CN"/>
            </a:defPPr>
            <a:lvl1pPr>
              <a:defRPr sz="3200" b="1">
                <a:solidFill>
                  <a:schemeClr val="accent1"/>
                </a:solidFill>
                <a:latin typeface="微软雅黑"/>
                <a:ea typeface="微软雅黑"/>
              </a:defRPr>
            </a:lvl1pPr>
          </a:lstStyle>
          <a:p>
            <a:pPr algn="ctr"/>
            <a:r>
              <a:rPr lang="zh-CN" altLang="en-US" sz="4000" b="0" dirty="0">
                <a:solidFill>
                  <a:schemeClr val="accent2"/>
                </a:solidFill>
                <a:latin typeface="Century Gothic" panose="020B0502020202020204" pitchFamily="34" charset="0"/>
                <a:ea typeface="思源黑体 CN Medium" panose="020B0600000000000000" pitchFamily="34" charset="-122"/>
                <a:sym typeface="Century Gothic" panose="020B0502020202020204" pitchFamily="34" charset="0"/>
              </a:rPr>
              <a:t>比较</a:t>
            </a:r>
          </a:p>
        </p:txBody>
      </p:sp>
      <p:sp>
        <p:nvSpPr>
          <p:cNvPr id="85" name="矩形 84"/>
          <p:cNvSpPr/>
          <p:nvPr/>
        </p:nvSpPr>
        <p:spPr>
          <a:xfrm>
            <a:off x="354952" y="1776324"/>
            <a:ext cx="3079274" cy="830997"/>
          </a:xfrm>
          <a:prstGeom prst="rect">
            <a:avLst/>
          </a:prstGeom>
          <a:noFill/>
        </p:spPr>
        <p:txBody>
          <a:bodyPr wrap="square" rtlCol="0">
            <a:spAutoFit/>
          </a:bodyPr>
          <a:lstStyle/>
          <a:p>
            <a:r>
              <a:rPr lang="en-US" altLang="zh-CN" sz="16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App</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t>
            </a:r>
            <a:endPar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a:p>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开发门槛高，开发成本高，维护成本高，开发周期长，费用高。</a:t>
            </a:r>
          </a:p>
        </p:txBody>
      </p:sp>
      <p:sp>
        <p:nvSpPr>
          <p:cNvPr id="87" name="矩形 86"/>
          <p:cNvSpPr/>
          <p:nvPr/>
        </p:nvSpPr>
        <p:spPr>
          <a:xfrm>
            <a:off x="307492" y="4658602"/>
            <a:ext cx="3451668" cy="2062103"/>
          </a:xfrm>
          <a:prstGeom prst="rect">
            <a:avLst/>
          </a:prstGeom>
          <a:noFill/>
        </p:spPr>
        <p:txBody>
          <a:bodyPr wrap="square" rtlCol="0">
            <a:spAutoFit/>
          </a:bodyPr>
          <a:lstStyle/>
          <a:p>
            <a:r>
              <a:rPr lang="en-US" altLang="zh-CN" sz="16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App</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t>
            </a:r>
            <a:endPar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a:p>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APP</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在没有一定知名度前提下，推广的成本很高，获客成本高上传</a:t>
            </a:r>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APP</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路径复杂：上传至</a:t>
            </a:r>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APP</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需要通过</a:t>
            </a:r>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store</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或应用市场的确认。</a:t>
            </a:r>
          </a:p>
          <a:p>
            <a:r>
              <a:rPr lang="zh-CN" altLang="en-US" sz="16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小程序</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t>
            </a:r>
            <a:endPar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a:p>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小程序流量入口大，背靠日活</a:t>
            </a:r>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9.6</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亿的微信，有强大的微信生存环境。</a:t>
            </a:r>
          </a:p>
        </p:txBody>
      </p:sp>
      <p:sp>
        <p:nvSpPr>
          <p:cNvPr id="88" name="矩形 87"/>
          <p:cNvSpPr/>
          <p:nvPr/>
        </p:nvSpPr>
        <p:spPr>
          <a:xfrm>
            <a:off x="9163041" y="1776324"/>
            <a:ext cx="2853551" cy="2308324"/>
          </a:xfrm>
          <a:prstGeom prst="rect">
            <a:avLst/>
          </a:prstGeom>
          <a:noFill/>
        </p:spPr>
        <p:txBody>
          <a:bodyPr wrap="square" rtlCol="0">
            <a:spAutoFit/>
          </a:bodyPr>
          <a:lstStyle/>
          <a:p>
            <a:pPr algn="just"/>
            <a:r>
              <a:rPr lang="en-US" altLang="zh-CN" sz="16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App</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t>
            </a:r>
            <a:endPar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a:p>
            <a:pPr algn="just"/>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需要下载和安装，且退出后可能在手机后台继续运行，占用大量的内存，给用户造成困扰。</a:t>
            </a:r>
          </a:p>
          <a:p>
            <a:pPr algn="just"/>
            <a:r>
              <a:rPr lang="zh-CN" altLang="en-US" sz="16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小程序</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t>
            </a:r>
            <a:endPar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a:p>
            <a:pPr algn="just"/>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是一种无需下载安装即可使用的应用，减轻内存，用完即可关闭，不占用空间，能以最低成本触达用户。</a:t>
            </a:r>
          </a:p>
        </p:txBody>
      </p:sp>
      <p:sp>
        <p:nvSpPr>
          <p:cNvPr id="90" name="矩形 89"/>
          <p:cNvSpPr/>
          <p:nvPr/>
        </p:nvSpPr>
        <p:spPr>
          <a:xfrm>
            <a:off x="8724161" y="4640526"/>
            <a:ext cx="3380311" cy="2062103"/>
          </a:xfrm>
          <a:prstGeom prst="rect">
            <a:avLst/>
          </a:prstGeom>
          <a:noFill/>
        </p:spPr>
        <p:txBody>
          <a:bodyPr wrap="square" rtlCol="0">
            <a:spAutoFit/>
          </a:bodyPr>
          <a:lstStyle/>
          <a:p>
            <a:pPr algn="just"/>
            <a:r>
              <a:rPr lang="en-US" altLang="zh-CN" sz="16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App</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t>
            </a:r>
            <a:endPar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a:p>
            <a:pPr algn="just"/>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APP</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打开的频率很大程度上决定它的留存率，如果不是经常使用的而可能很快就卸载了，</a:t>
            </a:r>
          </a:p>
          <a:p>
            <a:pPr algn="just"/>
            <a:r>
              <a:rPr lang="zh-CN" altLang="en-US" sz="16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小程序</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t>
            </a:r>
            <a:endPar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a:p>
            <a:pPr algn="just"/>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用户只要使用过小程序，就会成为小程序的用户，该小程序会自动进入用户的发现栏小程序列表中。</a:t>
            </a:r>
          </a:p>
        </p:txBody>
      </p:sp>
      <p:sp>
        <p:nvSpPr>
          <p:cNvPr id="91" name="文本框 90"/>
          <p:cNvSpPr txBox="1"/>
          <p:nvPr/>
        </p:nvSpPr>
        <p:spPr>
          <a:xfrm>
            <a:off x="359887" y="1291577"/>
            <a:ext cx="2031326" cy="461665"/>
          </a:xfrm>
          <a:prstGeom prst="rect">
            <a:avLst/>
          </a:prstGeom>
          <a:noFill/>
        </p:spPr>
        <p:txBody>
          <a:bodyPr wrap="none" rtlCol="0">
            <a:spAutoFit/>
          </a:bodyPr>
          <a:lstStyle/>
          <a:p>
            <a:pPr algn="ctr" fontAlgn="ctr"/>
            <a:r>
              <a:rPr lang="en-US" altLang="zh-CN" sz="2400" b="1"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	</a:t>
            </a:r>
            <a:r>
              <a:rPr lang="zh-CN" altLang="en-US" sz="2400" b="1"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软件开发成本</a:t>
            </a:r>
          </a:p>
        </p:txBody>
      </p:sp>
      <p:sp>
        <p:nvSpPr>
          <p:cNvPr id="93" name="文本框 92"/>
          <p:cNvSpPr txBox="1"/>
          <p:nvPr/>
        </p:nvSpPr>
        <p:spPr>
          <a:xfrm>
            <a:off x="292319" y="4196937"/>
            <a:ext cx="1415772" cy="461665"/>
          </a:xfrm>
          <a:prstGeom prst="rect">
            <a:avLst/>
          </a:prstGeom>
          <a:noFill/>
        </p:spPr>
        <p:txBody>
          <a:bodyPr wrap="none" rtlCol="0">
            <a:spAutoFit/>
          </a:bodyPr>
          <a:lstStyle/>
          <a:p>
            <a:pPr algn="ctr" fontAlgn="ctr"/>
            <a:r>
              <a:rPr lang="zh-CN" altLang="en-US" sz="2400" b="1"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软件推广</a:t>
            </a:r>
          </a:p>
        </p:txBody>
      </p:sp>
      <p:sp>
        <p:nvSpPr>
          <p:cNvPr id="94" name="文本框 93"/>
          <p:cNvSpPr txBox="1"/>
          <p:nvPr/>
        </p:nvSpPr>
        <p:spPr>
          <a:xfrm>
            <a:off x="9163041" y="1267553"/>
            <a:ext cx="2339102" cy="461665"/>
          </a:xfrm>
          <a:prstGeom prst="rect">
            <a:avLst/>
          </a:prstGeom>
          <a:noFill/>
        </p:spPr>
        <p:txBody>
          <a:bodyPr wrap="none" rtlCol="0">
            <a:spAutoFit/>
          </a:bodyPr>
          <a:lstStyle/>
          <a:p>
            <a:pPr algn="ctr" fontAlgn="ctr"/>
            <a:r>
              <a:rPr lang="zh-CN" altLang="en-US" sz="2400" b="1"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用户使用体验度</a:t>
            </a:r>
          </a:p>
        </p:txBody>
      </p:sp>
      <p:sp>
        <p:nvSpPr>
          <p:cNvPr id="96" name="文本框 95"/>
          <p:cNvSpPr txBox="1"/>
          <p:nvPr/>
        </p:nvSpPr>
        <p:spPr>
          <a:xfrm>
            <a:off x="8724161" y="4270199"/>
            <a:ext cx="1723549" cy="461665"/>
          </a:xfrm>
          <a:prstGeom prst="rect">
            <a:avLst/>
          </a:prstGeom>
          <a:noFill/>
        </p:spPr>
        <p:txBody>
          <a:bodyPr wrap="none" rtlCol="0">
            <a:spAutoFit/>
          </a:bodyPr>
          <a:lstStyle/>
          <a:p>
            <a:pPr algn="ctr" fontAlgn="ctr"/>
            <a:r>
              <a:rPr lang="zh-CN" altLang="en-US" sz="2400" b="1"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软件留存率</a:t>
            </a:r>
          </a:p>
        </p:txBody>
      </p:sp>
      <p:sp>
        <p:nvSpPr>
          <p:cNvPr id="48" name="TextBox 42"/>
          <p:cNvSpPr txBox="1"/>
          <p:nvPr/>
        </p:nvSpPr>
        <p:spPr>
          <a:xfrm>
            <a:off x="3272887" y="276000"/>
            <a:ext cx="5220275" cy="646331"/>
          </a:xfrm>
          <a:prstGeom prst="rect">
            <a:avLst/>
          </a:prstGeom>
          <a:noFill/>
        </p:spPr>
        <p:txBody>
          <a:bodyPr wrap="square" rtlCol="0">
            <a:spAutoFit/>
          </a:bodyPr>
          <a:lstStyle>
            <a:defPPr>
              <a:defRPr lang="zh-CN"/>
            </a:defPPr>
            <a:lvl1pPr>
              <a:defRPr sz="2800" b="1">
                <a:latin typeface="微软雅黑"/>
                <a:ea typeface="微软雅黑"/>
              </a:defRPr>
            </a:lvl1pPr>
          </a:lstStyle>
          <a:p>
            <a:pPr algn="ctr"/>
            <a:r>
              <a:rPr lang="zh-CN" altLang="en-US" sz="36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两种可行方案之间的比较</a:t>
            </a:r>
          </a:p>
        </p:txBody>
      </p:sp>
      <p:sp>
        <p:nvSpPr>
          <p:cNvPr id="45" name="矩形 44">
            <a:extLst>
              <a:ext uri="{FF2B5EF4-FFF2-40B4-BE49-F238E27FC236}">
                <a16:creationId xmlns:a16="http://schemas.microsoft.com/office/drawing/2014/main" id="{C0BF5D1E-147F-46BF-A5BD-DE3980A4EE4D}"/>
              </a:ext>
            </a:extLst>
          </p:cNvPr>
          <p:cNvSpPr/>
          <p:nvPr/>
        </p:nvSpPr>
        <p:spPr>
          <a:xfrm>
            <a:off x="344923" y="2488370"/>
            <a:ext cx="2867314" cy="1077218"/>
          </a:xfrm>
          <a:prstGeom prst="rect">
            <a:avLst/>
          </a:prstGeom>
          <a:noFill/>
        </p:spPr>
        <p:txBody>
          <a:bodyPr wrap="square" rtlCol="0">
            <a:spAutoFit/>
          </a:bodyPr>
          <a:lstStyle/>
          <a:p>
            <a:r>
              <a:rPr lang="zh-CN" altLang="en-US" sz="16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小程序</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t>
            </a:r>
            <a:endPar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a:p>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开发门槛低，开发成本低，维护成本低，开发周期短，费用低。</a:t>
            </a:r>
          </a:p>
        </p:txBody>
      </p:sp>
    </p:spTree>
    <p:extLst>
      <p:ext uri="{BB962C8B-B14F-4D97-AF65-F5344CB8AC3E}">
        <p14:creationId xmlns:p14="http://schemas.microsoft.com/office/powerpoint/2010/main" val="2682418159"/>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31" presetClass="entr" presetSubtype="0" fill="hold" grpId="0" nodeType="after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p:cTn id="13" dur="400" fill="hold"/>
                                        <p:tgtEl>
                                          <p:spTgt spid="65"/>
                                        </p:tgtEl>
                                        <p:attrNameLst>
                                          <p:attrName>ppt_w</p:attrName>
                                        </p:attrNameLst>
                                      </p:cBhvr>
                                      <p:tavLst>
                                        <p:tav tm="0">
                                          <p:val>
                                            <p:fltVal val="0"/>
                                          </p:val>
                                        </p:tav>
                                        <p:tav tm="100000">
                                          <p:val>
                                            <p:strVal val="#ppt_w"/>
                                          </p:val>
                                        </p:tav>
                                      </p:tavLst>
                                    </p:anim>
                                    <p:anim calcmode="lin" valueType="num">
                                      <p:cBhvr>
                                        <p:cTn id="14" dur="400" fill="hold"/>
                                        <p:tgtEl>
                                          <p:spTgt spid="65"/>
                                        </p:tgtEl>
                                        <p:attrNameLst>
                                          <p:attrName>ppt_h</p:attrName>
                                        </p:attrNameLst>
                                      </p:cBhvr>
                                      <p:tavLst>
                                        <p:tav tm="0">
                                          <p:val>
                                            <p:fltVal val="0"/>
                                          </p:val>
                                        </p:tav>
                                        <p:tav tm="100000">
                                          <p:val>
                                            <p:strVal val="#ppt_h"/>
                                          </p:val>
                                        </p:tav>
                                      </p:tavLst>
                                    </p:anim>
                                    <p:anim calcmode="lin" valueType="num">
                                      <p:cBhvr>
                                        <p:cTn id="15" dur="400" fill="hold"/>
                                        <p:tgtEl>
                                          <p:spTgt spid="65"/>
                                        </p:tgtEl>
                                        <p:attrNameLst>
                                          <p:attrName>style.rotation</p:attrName>
                                        </p:attrNameLst>
                                      </p:cBhvr>
                                      <p:tavLst>
                                        <p:tav tm="0">
                                          <p:val>
                                            <p:fltVal val="90"/>
                                          </p:val>
                                        </p:tav>
                                        <p:tav tm="100000">
                                          <p:val>
                                            <p:fltVal val="0"/>
                                          </p:val>
                                        </p:tav>
                                      </p:tavLst>
                                    </p:anim>
                                    <p:animEffect transition="in" filter="fade">
                                      <p:cBhvr>
                                        <p:cTn id="16" dur="400"/>
                                        <p:tgtEl>
                                          <p:spTgt spid="65"/>
                                        </p:tgtEl>
                                      </p:cBhvr>
                                    </p:animEffect>
                                  </p:childTnLst>
                                </p:cTn>
                              </p:par>
                            </p:childTnLst>
                          </p:cTn>
                        </p:par>
                        <p:par>
                          <p:cTn id="17" fill="hold">
                            <p:stCondLst>
                              <p:cond delay="900"/>
                            </p:stCondLst>
                            <p:childTnLst>
                              <p:par>
                                <p:cTn id="18" presetID="22" presetClass="entr" presetSubtype="8" fill="hold" grpId="0" nodeType="after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wipe(left)">
                                      <p:cBhvr>
                                        <p:cTn id="20" dur="500"/>
                                        <p:tgtEl>
                                          <p:spTgt spid="84"/>
                                        </p:tgtEl>
                                      </p:cBhvr>
                                    </p:animEffect>
                                  </p:childTnLst>
                                </p:cTn>
                              </p:par>
                            </p:childTnLst>
                          </p:cTn>
                        </p:par>
                        <p:par>
                          <p:cTn id="21" fill="hold">
                            <p:stCondLst>
                              <p:cond delay="1400"/>
                            </p:stCondLst>
                            <p:childTnLst>
                              <p:par>
                                <p:cTn id="22" presetID="21" presetClass="entr" presetSubtype="1" fill="hold" grpId="0" nodeType="after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heel(1)">
                                      <p:cBhvr>
                                        <p:cTn id="24" dur="1000"/>
                                        <p:tgtEl>
                                          <p:spTgt spid="57"/>
                                        </p:tgtEl>
                                      </p:cBhvr>
                                    </p:animEffect>
                                  </p:childTnLst>
                                </p:cTn>
                              </p:par>
                            </p:childTnLst>
                          </p:cTn>
                        </p:par>
                        <p:par>
                          <p:cTn id="25" fill="hold">
                            <p:stCondLst>
                              <p:cond delay="2400"/>
                            </p:stCondLst>
                            <p:childTnLst>
                              <p:par>
                                <p:cTn id="26" presetID="22" presetClass="entr" presetSubtype="2" fill="hold" grpId="0" nodeType="after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ipe(right)">
                                      <p:cBhvr>
                                        <p:cTn id="28" dur="500"/>
                                        <p:tgtEl>
                                          <p:spTgt spid="60"/>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wipe(right)">
                                      <p:cBhvr>
                                        <p:cTn id="31" dur="500"/>
                                        <p:tgtEl>
                                          <p:spTgt spid="64"/>
                                        </p:tgtEl>
                                      </p:cBhvr>
                                    </p:animEffect>
                                  </p:childTnLst>
                                </p:cTn>
                              </p:par>
                            </p:childTnLst>
                          </p:cTn>
                        </p:par>
                        <p:par>
                          <p:cTn id="32" fill="hold">
                            <p:stCondLst>
                              <p:cond delay="2900"/>
                            </p:stCondLst>
                            <p:childTnLst>
                              <p:par>
                                <p:cTn id="33" presetID="53" presetClass="entr" presetSubtype="16" fill="hold" nodeType="after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p:cTn id="35" dur="500" fill="hold"/>
                                        <p:tgtEl>
                                          <p:spTgt spid="66"/>
                                        </p:tgtEl>
                                        <p:attrNameLst>
                                          <p:attrName>ppt_w</p:attrName>
                                        </p:attrNameLst>
                                      </p:cBhvr>
                                      <p:tavLst>
                                        <p:tav tm="0">
                                          <p:val>
                                            <p:fltVal val="0"/>
                                          </p:val>
                                        </p:tav>
                                        <p:tav tm="100000">
                                          <p:val>
                                            <p:strVal val="#ppt_w"/>
                                          </p:val>
                                        </p:tav>
                                      </p:tavLst>
                                    </p:anim>
                                    <p:anim calcmode="lin" valueType="num">
                                      <p:cBhvr>
                                        <p:cTn id="36" dur="500" fill="hold"/>
                                        <p:tgtEl>
                                          <p:spTgt spid="66"/>
                                        </p:tgtEl>
                                        <p:attrNameLst>
                                          <p:attrName>ppt_h</p:attrName>
                                        </p:attrNameLst>
                                      </p:cBhvr>
                                      <p:tavLst>
                                        <p:tav tm="0">
                                          <p:val>
                                            <p:fltVal val="0"/>
                                          </p:val>
                                        </p:tav>
                                        <p:tav tm="100000">
                                          <p:val>
                                            <p:strVal val="#ppt_h"/>
                                          </p:val>
                                        </p:tav>
                                      </p:tavLst>
                                    </p:anim>
                                    <p:animEffect transition="in" filter="fade">
                                      <p:cBhvr>
                                        <p:cTn id="37" dur="500"/>
                                        <p:tgtEl>
                                          <p:spTgt spid="66"/>
                                        </p:tgtEl>
                                      </p:cBhvr>
                                    </p:animEffect>
                                  </p:childTnLst>
                                </p:cTn>
                              </p:par>
                              <p:par>
                                <p:cTn id="38" presetID="53" presetClass="entr" presetSubtype="16" fill="hold" nodeType="withEffect">
                                  <p:stCondLst>
                                    <p:cond delay="200"/>
                                  </p:stCondLst>
                                  <p:childTnLst>
                                    <p:set>
                                      <p:cBhvr>
                                        <p:cTn id="39" dur="1" fill="hold">
                                          <p:stCondLst>
                                            <p:cond delay="0"/>
                                          </p:stCondLst>
                                        </p:cTn>
                                        <p:tgtEl>
                                          <p:spTgt spid="72"/>
                                        </p:tgtEl>
                                        <p:attrNameLst>
                                          <p:attrName>style.visibility</p:attrName>
                                        </p:attrNameLst>
                                      </p:cBhvr>
                                      <p:to>
                                        <p:strVal val="visible"/>
                                      </p:to>
                                    </p:set>
                                    <p:anim calcmode="lin" valueType="num">
                                      <p:cBhvr>
                                        <p:cTn id="40" dur="500" fill="hold"/>
                                        <p:tgtEl>
                                          <p:spTgt spid="72"/>
                                        </p:tgtEl>
                                        <p:attrNameLst>
                                          <p:attrName>ppt_w</p:attrName>
                                        </p:attrNameLst>
                                      </p:cBhvr>
                                      <p:tavLst>
                                        <p:tav tm="0">
                                          <p:val>
                                            <p:fltVal val="0"/>
                                          </p:val>
                                        </p:tav>
                                        <p:tav tm="100000">
                                          <p:val>
                                            <p:strVal val="#ppt_w"/>
                                          </p:val>
                                        </p:tav>
                                      </p:tavLst>
                                    </p:anim>
                                    <p:anim calcmode="lin" valueType="num">
                                      <p:cBhvr>
                                        <p:cTn id="41" dur="500" fill="hold"/>
                                        <p:tgtEl>
                                          <p:spTgt spid="72"/>
                                        </p:tgtEl>
                                        <p:attrNameLst>
                                          <p:attrName>ppt_h</p:attrName>
                                        </p:attrNameLst>
                                      </p:cBhvr>
                                      <p:tavLst>
                                        <p:tav tm="0">
                                          <p:val>
                                            <p:fltVal val="0"/>
                                          </p:val>
                                        </p:tav>
                                        <p:tav tm="100000">
                                          <p:val>
                                            <p:strVal val="#ppt_h"/>
                                          </p:val>
                                        </p:tav>
                                      </p:tavLst>
                                    </p:anim>
                                    <p:animEffect transition="in" filter="fade">
                                      <p:cBhvr>
                                        <p:cTn id="42" dur="500"/>
                                        <p:tgtEl>
                                          <p:spTgt spid="72"/>
                                        </p:tgtEl>
                                      </p:cBhvr>
                                    </p:animEffect>
                                  </p:childTnLst>
                                </p:cTn>
                              </p:par>
                            </p:childTnLst>
                          </p:cTn>
                        </p:par>
                        <p:par>
                          <p:cTn id="43" fill="hold">
                            <p:stCondLst>
                              <p:cond delay="3600"/>
                            </p:stCondLst>
                            <p:childTnLst>
                              <p:par>
                                <p:cTn id="44" presetID="31" presetClass="entr" presetSubtype="0" fill="hold" grpId="0" nodeType="afterEffect">
                                  <p:stCondLst>
                                    <p:cond delay="0"/>
                                  </p:stCondLst>
                                  <p:childTnLst>
                                    <p:set>
                                      <p:cBhvr>
                                        <p:cTn id="45" dur="1" fill="hold">
                                          <p:stCondLst>
                                            <p:cond delay="0"/>
                                          </p:stCondLst>
                                        </p:cTn>
                                        <p:tgtEl>
                                          <p:spTgt spid="91"/>
                                        </p:tgtEl>
                                        <p:attrNameLst>
                                          <p:attrName>style.visibility</p:attrName>
                                        </p:attrNameLst>
                                      </p:cBhvr>
                                      <p:to>
                                        <p:strVal val="visible"/>
                                      </p:to>
                                    </p:set>
                                    <p:anim calcmode="lin" valueType="num">
                                      <p:cBhvr>
                                        <p:cTn id="46" dur="400" fill="hold"/>
                                        <p:tgtEl>
                                          <p:spTgt spid="91"/>
                                        </p:tgtEl>
                                        <p:attrNameLst>
                                          <p:attrName>ppt_w</p:attrName>
                                        </p:attrNameLst>
                                      </p:cBhvr>
                                      <p:tavLst>
                                        <p:tav tm="0">
                                          <p:val>
                                            <p:fltVal val="0"/>
                                          </p:val>
                                        </p:tav>
                                        <p:tav tm="100000">
                                          <p:val>
                                            <p:strVal val="#ppt_w"/>
                                          </p:val>
                                        </p:tav>
                                      </p:tavLst>
                                    </p:anim>
                                    <p:anim calcmode="lin" valueType="num">
                                      <p:cBhvr>
                                        <p:cTn id="47" dur="400" fill="hold"/>
                                        <p:tgtEl>
                                          <p:spTgt spid="91"/>
                                        </p:tgtEl>
                                        <p:attrNameLst>
                                          <p:attrName>ppt_h</p:attrName>
                                        </p:attrNameLst>
                                      </p:cBhvr>
                                      <p:tavLst>
                                        <p:tav tm="0">
                                          <p:val>
                                            <p:fltVal val="0"/>
                                          </p:val>
                                        </p:tav>
                                        <p:tav tm="100000">
                                          <p:val>
                                            <p:strVal val="#ppt_h"/>
                                          </p:val>
                                        </p:tav>
                                      </p:tavLst>
                                    </p:anim>
                                    <p:anim calcmode="lin" valueType="num">
                                      <p:cBhvr>
                                        <p:cTn id="48" dur="400" fill="hold"/>
                                        <p:tgtEl>
                                          <p:spTgt spid="91"/>
                                        </p:tgtEl>
                                        <p:attrNameLst>
                                          <p:attrName>style.rotation</p:attrName>
                                        </p:attrNameLst>
                                      </p:cBhvr>
                                      <p:tavLst>
                                        <p:tav tm="0">
                                          <p:val>
                                            <p:fltVal val="90"/>
                                          </p:val>
                                        </p:tav>
                                        <p:tav tm="100000">
                                          <p:val>
                                            <p:fltVal val="0"/>
                                          </p:val>
                                        </p:tav>
                                      </p:tavLst>
                                    </p:anim>
                                    <p:animEffect transition="in" filter="fade">
                                      <p:cBhvr>
                                        <p:cTn id="49" dur="400"/>
                                        <p:tgtEl>
                                          <p:spTgt spid="91"/>
                                        </p:tgtEl>
                                      </p:cBhvr>
                                    </p:animEffect>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wipe(left)">
                                      <p:cBhvr>
                                        <p:cTn id="53" dur="500"/>
                                        <p:tgtEl>
                                          <p:spTgt spid="85"/>
                                        </p:tgtEl>
                                      </p:cBhvr>
                                    </p:animEffect>
                                  </p:childTnLst>
                                </p:cTn>
                              </p:par>
                            </p:childTnLst>
                          </p:cTn>
                        </p:par>
                        <p:par>
                          <p:cTn id="54" fill="hold">
                            <p:stCondLst>
                              <p:cond delay="4500"/>
                            </p:stCondLst>
                            <p:childTnLst>
                              <p:par>
                                <p:cTn id="55" presetID="31" presetClass="entr" presetSubtype="0" fill="hold" grpId="0" nodeType="afterEffect">
                                  <p:stCondLst>
                                    <p:cond delay="0"/>
                                  </p:stCondLst>
                                  <p:childTnLst>
                                    <p:set>
                                      <p:cBhvr>
                                        <p:cTn id="56" dur="1" fill="hold">
                                          <p:stCondLst>
                                            <p:cond delay="0"/>
                                          </p:stCondLst>
                                        </p:cTn>
                                        <p:tgtEl>
                                          <p:spTgt spid="93"/>
                                        </p:tgtEl>
                                        <p:attrNameLst>
                                          <p:attrName>style.visibility</p:attrName>
                                        </p:attrNameLst>
                                      </p:cBhvr>
                                      <p:to>
                                        <p:strVal val="visible"/>
                                      </p:to>
                                    </p:set>
                                    <p:anim calcmode="lin" valueType="num">
                                      <p:cBhvr>
                                        <p:cTn id="57" dur="400" fill="hold"/>
                                        <p:tgtEl>
                                          <p:spTgt spid="93"/>
                                        </p:tgtEl>
                                        <p:attrNameLst>
                                          <p:attrName>ppt_w</p:attrName>
                                        </p:attrNameLst>
                                      </p:cBhvr>
                                      <p:tavLst>
                                        <p:tav tm="0">
                                          <p:val>
                                            <p:fltVal val="0"/>
                                          </p:val>
                                        </p:tav>
                                        <p:tav tm="100000">
                                          <p:val>
                                            <p:strVal val="#ppt_w"/>
                                          </p:val>
                                        </p:tav>
                                      </p:tavLst>
                                    </p:anim>
                                    <p:anim calcmode="lin" valueType="num">
                                      <p:cBhvr>
                                        <p:cTn id="58" dur="400" fill="hold"/>
                                        <p:tgtEl>
                                          <p:spTgt spid="93"/>
                                        </p:tgtEl>
                                        <p:attrNameLst>
                                          <p:attrName>ppt_h</p:attrName>
                                        </p:attrNameLst>
                                      </p:cBhvr>
                                      <p:tavLst>
                                        <p:tav tm="0">
                                          <p:val>
                                            <p:fltVal val="0"/>
                                          </p:val>
                                        </p:tav>
                                        <p:tav tm="100000">
                                          <p:val>
                                            <p:strVal val="#ppt_h"/>
                                          </p:val>
                                        </p:tav>
                                      </p:tavLst>
                                    </p:anim>
                                    <p:anim calcmode="lin" valueType="num">
                                      <p:cBhvr>
                                        <p:cTn id="59" dur="400" fill="hold"/>
                                        <p:tgtEl>
                                          <p:spTgt spid="93"/>
                                        </p:tgtEl>
                                        <p:attrNameLst>
                                          <p:attrName>style.rotation</p:attrName>
                                        </p:attrNameLst>
                                      </p:cBhvr>
                                      <p:tavLst>
                                        <p:tav tm="0">
                                          <p:val>
                                            <p:fltVal val="90"/>
                                          </p:val>
                                        </p:tav>
                                        <p:tav tm="100000">
                                          <p:val>
                                            <p:fltVal val="0"/>
                                          </p:val>
                                        </p:tav>
                                      </p:tavLst>
                                    </p:anim>
                                    <p:animEffect transition="in" filter="fade">
                                      <p:cBhvr>
                                        <p:cTn id="60" dur="400"/>
                                        <p:tgtEl>
                                          <p:spTgt spid="93"/>
                                        </p:tgtEl>
                                      </p:cBhvr>
                                    </p:animEffect>
                                  </p:childTnLst>
                                </p:cTn>
                              </p:par>
                            </p:childTnLst>
                          </p:cTn>
                        </p:par>
                        <p:par>
                          <p:cTn id="61" fill="hold">
                            <p:stCondLst>
                              <p:cond delay="4900"/>
                            </p:stCondLst>
                            <p:childTnLst>
                              <p:par>
                                <p:cTn id="62" presetID="22" presetClass="entr" presetSubtype="8" fill="hold" grpId="0" nodeType="afterEffect">
                                  <p:stCondLst>
                                    <p:cond delay="0"/>
                                  </p:stCondLst>
                                  <p:childTnLst>
                                    <p:set>
                                      <p:cBhvr>
                                        <p:cTn id="63" dur="1" fill="hold">
                                          <p:stCondLst>
                                            <p:cond delay="0"/>
                                          </p:stCondLst>
                                        </p:cTn>
                                        <p:tgtEl>
                                          <p:spTgt spid="87"/>
                                        </p:tgtEl>
                                        <p:attrNameLst>
                                          <p:attrName>style.visibility</p:attrName>
                                        </p:attrNameLst>
                                      </p:cBhvr>
                                      <p:to>
                                        <p:strVal val="visible"/>
                                      </p:to>
                                    </p:set>
                                    <p:animEffect transition="in" filter="wipe(left)">
                                      <p:cBhvr>
                                        <p:cTn id="64" dur="500"/>
                                        <p:tgtEl>
                                          <p:spTgt spid="87"/>
                                        </p:tgtEl>
                                      </p:cBhvr>
                                    </p:animEffect>
                                  </p:childTnLst>
                                </p:cTn>
                              </p:par>
                            </p:childTnLst>
                          </p:cTn>
                        </p:par>
                        <p:par>
                          <p:cTn id="65" fill="hold">
                            <p:stCondLst>
                              <p:cond delay="5400"/>
                            </p:stCondLst>
                            <p:childTnLst>
                              <p:par>
                                <p:cTn id="66" presetID="21" presetClass="entr" presetSubtype="1" fill="hold" grpId="0" nodeType="after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wheel(1)">
                                      <p:cBhvr>
                                        <p:cTn id="68" dur="1000"/>
                                        <p:tgtEl>
                                          <p:spTgt spid="56"/>
                                        </p:tgtEl>
                                      </p:cBhvr>
                                    </p:animEffect>
                                  </p:childTnLst>
                                </p:cTn>
                              </p:par>
                            </p:childTnLst>
                          </p:cTn>
                        </p:par>
                        <p:par>
                          <p:cTn id="69" fill="hold">
                            <p:stCondLst>
                              <p:cond delay="6400"/>
                            </p:stCondLst>
                            <p:childTnLst>
                              <p:par>
                                <p:cTn id="70" presetID="22" presetClass="entr" presetSubtype="8" fill="hold" grpId="0" nodeType="after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wipe(left)">
                                      <p:cBhvr>
                                        <p:cTn id="72" dur="500"/>
                                        <p:tgtEl>
                                          <p:spTgt spid="63"/>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wipe(left)">
                                      <p:cBhvr>
                                        <p:cTn id="75" dur="500"/>
                                        <p:tgtEl>
                                          <p:spTgt spid="59"/>
                                        </p:tgtEl>
                                      </p:cBhvr>
                                    </p:animEffect>
                                  </p:childTnLst>
                                </p:cTn>
                              </p:par>
                            </p:childTnLst>
                          </p:cTn>
                        </p:par>
                        <p:par>
                          <p:cTn id="76" fill="hold">
                            <p:stCondLst>
                              <p:cond delay="6900"/>
                            </p:stCondLst>
                            <p:childTnLst>
                              <p:par>
                                <p:cTn id="77" presetID="53" presetClass="entr" presetSubtype="16" fill="hold" nodeType="after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p:cTn id="79" dur="500" fill="hold"/>
                                        <p:tgtEl>
                                          <p:spTgt spid="75"/>
                                        </p:tgtEl>
                                        <p:attrNameLst>
                                          <p:attrName>ppt_w</p:attrName>
                                        </p:attrNameLst>
                                      </p:cBhvr>
                                      <p:tavLst>
                                        <p:tav tm="0">
                                          <p:val>
                                            <p:fltVal val="0"/>
                                          </p:val>
                                        </p:tav>
                                        <p:tav tm="100000">
                                          <p:val>
                                            <p:strVal val="#ppt_w"/>
                                          </p:val>
                                        </p:tav>
                                      </p:tavLst>
                                    </p:anim>
                                    <p:anim calcmode="lin" valueType="num">
                                      <p:cBhvr>
                                        <p:cTn id="80" dur="500" fill="hold"/>
                                        <p:tgtEl>
                                          <p:spTgt spid="75"/>
                                        </p:tgtEl>
                                        <p:attrNameLst>
                                          <p:attrName>ppt_h</p:attrName>
                                        </p:attrNameLst>
                                      </p:cBhvr>
                                      <p:tavLst>
                                        <p:tav tm="0">
                                          <p:val>
                                            <p:fltVal val="0"/>
                                          </p:val>
                                        </p:tav>
                                        <p:tav tm="100000">
                                          <p:val>
                                            <p:strVal val="#ppt_h"/>
                                          </p:val>
                                        </p:tav>
                                      </p:tavLst>
                                    </p:anim>
                                    <p:animEffect transition="in" filter="fade">
                                      <p:cBhvr>
                                        <p:cTn id="81" dur="500"/>
                                        <p:tgtEl>
                                          <p:spTgt spid="75"/>
                                        </p:tgtEl>
                                      </p:cBhvr>
                                    </p:animEffect>
                                  </p:childTnLst>
                                </p:cTn>
                              </p:par>
                              <p:par>
                                <p:cTn id="82" presetID="53" presetClass="entr" presetSubtype="16" fill="hold" nodeType="withEffect">
                                  <p:stCondLst>
                                    <p:cond delay="200"/>
                                  </p:stCondLst>
                                  <p:childTnLst>
                                    <p:set>
                                      <p:cBhvr>
                                        <p:cTn id="83" dur="1" fill="hold">
                                          <p:stCondLst>
                                            <p:cond delay="0"/>
                                          </p:stCondLst>
                                        </p:cTn>
                                        <p:tgtEl>
                                          <p:spTgt spid="81"/>
                                        </p:tgtEl>
                                        <p:attrNameLst>
                                          <p:attrName>style.visibility</p:attrName>
                                        </p:attrNameLst>
                                      </p:cBhvr>
                                      <p:to>
                                        <p:strVal val="visible"/>
                                      </p:to>
                                    </p:set>
                                    <p:anim calcmode="lin" valueType="num">
                                      <p:cBhvr>
                                        <p:cTn id="84" dur="500" fill="hold"/>
                                        <p:tgtEl>
                                          <p:spTgt spid="81"/>
                                        </p:tgtEl>
                                        <p:attrNameLst>
                                          <p:attrName>ppt_w</p:attrName>
                                        </p:attrNameLst>
                                      </p:cBhvr>
                                      <p:tavLst>
                                        <p:tav tm="0">
                                          <p:val>
                                            <p:fltVal val="0"/>
                                          </p:val>
                                        </p:tav>
                                        <p:tav tm="100000">
                                          <p:val>
                                            <p:strVal val="#ppt_w"/>
                                          </p:val>
                                        </p:tav>
                                      </p:tavLst>
                                    </p:anim>
                                    <p:anim calcmode="lin" valueType="num">
                                      <p:cBhvr>
                                        <p:cTn id="85" dur="500" fill="hold"/>
                                        <p:tgtEl>
                                          <p:spTgt spid="81"/>
                                        </p:tgtEl>
                                        <p:attrNameLst>
                                          <p:attrName>ppt_h</p:attrName>
                                        </p:attrNameLst>
                                      </p:cBhvr>
                                      <p:tavLst>
                                        <p:tav tm="0">
                                          <p:val>
                                            <p:fltVal val="0"/>
                                          </p:val>
                                        </p:tav>
                                        <p:tav tm="100000">
                                          <p:val>
                                            <p:strVal val="#ppt_h"/>
                                          </p:val>
                                        </p:tav>
                                      </p:tavLst>
                                    </p:anim>
                                    <p:animEffect transition="in" filter="fade">
                                      <p:cBhvr>
                                        <p:cTn id="86" dur="500"/>
                                        <p:tgtEl>
                                          <p:spTgt spid="81"/>
                                        </p:tgtEl>
                                      </p:cBhvr>
                                    </p:animEffect>
                                  </p:childTnLst>
                                </p:cTn>
                              </p:par>
                            </p:childTnLst>
                          </p:cTn>
                        </p:par>
                        <p:par>
                          <p:cTn id="87" fill="hold">
                            <p:stCondLst>
                              <p:cond delay="7600"/>
                            </p:stCondLst>
                            <p:childTnLst>
                              <p:par>
                                <p:cTn id="88" presetID="31" presetClass="entr" presetSubtype="0" fill="hold" grpId="0" nodeType="afterEffect">
                                  <p:stCondLst>
                                    <p:cond delay="0"/>
                                  </p:stCondLst>
                                  <p:childTnLst>
                                    <p:set>
                                      <p:cBhvr>
                                        <p:cTn id="89" dur="1" fill="hold">
                                          <p:stCondLst>
                                            <p:cond delay="0"/>
                                          </p:stCondLst>
                                        </p:cTn>
                                        <p:tgtEl>
                                          <p:spTgt spid="94"/>
                                        </p:tgtEl>
                                        <p:attrNameLst>
                                          <p:attrName>style.visibility</p:attrName>
                                        </p:attrNameLst>
                                      </p:cBhvr>
                                      <p:to>
                                        <p:strVal val="visible"/>
                                      </p:to>
                                    </p:set>
                                    <p:anim calcmode="lin" valueType="num">
                                      <p:cBhvr>
                                        <p:cTn id="90" dur="400" fill="hold"/>
                                        <p:tgtEl>
                                          <p:spTgt spid="94"/>
                                        </p:tgtEl>
                                        <p:attrNameLst>
                                          <p:attrName>ppt_w</p:attrName>
                                        </p:attrNameLst>
                                      </p:cBhvr>
                                      <p:tavLst>
                                        <p:tav tm="0">
                                          <p:val>
                                            <p:fltVal val="0"/>
                                          </p:val>
                                        </p:tav>
                                        <p:tav tm="100000">
                                          <p:val>
                                            <p:strVal val="#ppt_w"/>
                                          </p:val>
                                        </p:tav>
                                      </p:tavLst>
                                    </p:anim>
                                    <p:anim calcmode="lin" valueType="num">
                                      <p:cBhvr>
                                        <p:cTn id="91" dur="400" fill="hold"/>
                                        <p:tgtEl>
                                          <p:spTgt spid="94"/>
                                        </p:tgtEl>
                                        <p:attrNameLst>
                                          <p:attrName>ppt_h</p:attrName>
                                        </p:attrNameLst>
                                      </p:cBhvr>
                                      <p:tavLst>
                                        <p:tav tm="0">
                                          <p:val>
                                            <p:fltVal val="0"/>
                                          </p:val>
                                        </p:tav>
                                        <p:tav tm="100000">
                                          <p:val>
                                            <p:strVal val="#ppt_h"/>
                                          </p:val>
                                        </p:tav>
                                      </p:tavLst>
                                    </p:anim>
                                    <p:anim calcmode="lin" valueType="num">
                                      <p:cBhvr>
                                        <p:cTn id="92" dur="400" fill="hold"/>
                                        <p:tgtEl>
                                          <p:spTgt spid="94"/>
                                        </p:tgtEl>
                                        <p:attrNameLst>
                                          <p:attrName>style.rotation</p:attrName>
                                        </p:attrNameLst>
                                      </p:cBhvr>
                                      <p:tavLst>
                                        <p:tav tm="0">
                                          <p:val>
                                            <p:fltVal val="90"/>
                                          </p:val>
                                        </p:tav>
                                        <p:tav tm="100000">
                                          <p:val>
                                            <p:fltVal val="0"/>
                                          </p:val>
                                        </p:tav>
                                      </p:tavLst>
                                    </p:anim>
                                    <p:animEffect transition="in" filter="fade">
                                      <p:cBhvr>
                                        <p:cTn id="93" dur="400"/>
                                        <p:tgtEl>
                                          <p:spTgt spid="94"/>
                                        </p:tgtEl>
                                      </p:cBhvr>
                                    </p:animEffect>
                                  </p:childTnLst>
                                </p:cTn>
                              </p:par>
                            </p:childTnLst>
                          </p:cTn>
                        </p:par>
                        <p:par>
                          <p:cTn id="94" fill="hold">
                            <p:stCondLst>
                              <p:cond delay="8000"/>
                            </p:stCondLst>
                            <p:childTnLst>
                              <p:par>
                                <p:cTn id="95" presetID="22" presetClass="entr" presetSubtype="8" fill="hold" grpId="0" nodeType="afterEffect">
                                  <p:stCondLst>
                                    <p:cond delay="0"/>
                                  </p:stCondLst>
                                  <p:childTnLst>
                                    <p:set>
                                      <p:cBhvr>
                                        <p:cTn id="96" dur="1" fill="hold">
                                          <p:stCondLst>
                                            <p:cond delay="0"/>
                                          </p:stCondLst>
                                        </p:cTn>
                                        <p:tgtEl>
                                          <p:spTgt spid="88"/>
                                        </p:tgtEl>
                                        <p:attrNameLst>
                                          <p:attrName>style.visibility</p:attrName>
                                        </p:attrNameLst>
                                      </p:cBhvr>
                                      <p:to>
                                        <p:strVal val="visible"/>
                                      </p:to>
                                    </p:set>
                                    <p:animEffect transition="in" filter="wipe(left)">
                                      <p:cBhvr>
                                        <p:cTn id="97" dur="500"/>
                                        <p:tgtEl>
                                          <p:spTgt spid="88"/>
                                        </p:tgtEl>
                                      </p:cBhvr>
                                    </p:animEffect>
                                  </p:childTnLst>
                                </p:cTn>
                              </p:par>
                            </p:childTnLst>
                          </p:cTn>
                        </p:par>
                        <p:par>
                          <p:cTn id="98" fill="hold">
                            <p:stCondLst>
                              <p:cond delay="8500"/>
                            </p:stCondLst>
                            <p:childTnLst>
                              <p:par>
                                <p:cTn id="99" presetID="31" presetClass="entr" presetSubtype="0" fill="hold" grpId="0" nodeType="afterEffect">
                                  <p:stCondLst>
                                    <p:cond delay="0"/>
                                  </p:stCondLst>
                                  <p:childTnLst>
                                    <p:set>
                                      <p:cBhvr>
                                        <p:cTn id="100" dur="1" fill="hold">
                                          <p:stCondLst>
                                            <p:cond delay="0"/>
                                          </p:stCondLst>
                                        </p:cTn>
                                        <p:tgtEl>
                                          <p:spTgt spid="96"/>
                                        </p:tgtEl>
                                        <p:attrNameLst>
                                          <p:attrName>style.visibility</p:attrName>
                                        </p:attrNameLst>
                                      </p:cBhvr>
                                      <p:to>
                                        <p:strVal val="visible"/>
                                      </p:to>
                                    </p:set>
                                    <p:anim calcmode="lin" valueType="num">
                                      <p:cBhvr>
                                        <p:cTn id="101" dur="400" fill="hold"/>
                                        <p:tgtEl>
                                          <p:spTgt spid="96"/>
                                        </p:tgtEl>
                                        <p:attrNameLst>
                                          <p:attrName>ppt_w</p:attrName>
                                        </p:attrNameLst>
                                      </p:cBhvr>
                                      <p:tavLst>
                                        <p:tav tm="0">
                                          <p:val>
                                            <p:fltVal val="0"/>
                                          </p:val>
                                        </p:tav>
                                        <p:tav tm="100000">
                                          <p:val>
                                            <p:strVal val="#ppt_w"/>
                                          </p:val>
                                        </p:tav>
                                      </p:tavLst>
                                    </p:anim>
                                    <p:anim calcmode="lin" valueType="num">
                                      <p:cBhvr>
                                        <p:cTn id="102" dur="400" fill="hold"/>
                                        <p:tgtEl>
                                          <p:spTgt spid="96"/>
                                        </p:tgtEl>
                                        <p:attrNameLst>
                                          <p:attrName>ppt_h</p:attrName>
                                        </p:attrNameLst>
                                      </p:cBhvr>
                                      <p:tavLst>
                                        <p:tav tm="0">
                                          <p:val>
                                            <p:fltVal val="0"/>
                                          </p:val>
                                        </p:tav>
                                        <p:tav tm="100000">
                                          <p:val>
                                            <p:strVal val="#ppt_h"/>
                                          </p:val>
                                        </p:tav>
                                      </p:tavLst>
                                    </p:anim>
                                    <p:anim calcmode="lin" valueType="num">
                                      <p:cBhvr>
                                        <p:cTn id="103" dur="400" fill="hold"/>
                                        <p:tgtEl>
                                          <p:spTgt spid="96"/>
                                        </p:tgtEl>
                                        <p:attrNameLst>
                                          <p:attrName>style.rotation</p:attrName>
                                        </p:attrNameLst>
                                      </p:cBhvr>
                                      <p:tavLst>
                                        <p:tav tm="0">
                                          <p:val>
                                            <p:fltVal val="90"/>
                                          </p:val>
                                        </p:tav>
                                        <p:tav tm="100000">
                                          <p:val>
                                            <p:fltVal val="0"/>
                                          </p:val>
                                        </p:tav>
                                      </p:tavLst>
                                    </p:anim>
                                    <p:animEffect transition="in" filter="fade">
                                      <p:cBhvr>
                                        <p:cTn id="104" dur="400"/>
                                        <p:tgtEl>
                                          <p:spTgt spid="96"/>
                                        </p:tgtEl>
                                      </p:cBhvr>
                                    </p:animEffect>
                                  </p:childTnLst>
                                </p:cTn>
                              </p:par>
                            </p:childTnLst>
                          </p:cTn>
                        </p:par>
                        <p:par>
                          <p:cTn id="105" fill="hold">
                            <p:stCondLst>
                              <p:cond delay="8900"/>
                            </p:stCondLst>
                            <p:childTnLst>
                              <p:par>
                                <p:cTn id="106" presetID="22" presetClass="entr" presetSubtype="8" fill="hold" grpId="0" nodeType="afterEffect">
                                  <p:stCondLst>
                                    <p:cond delay="0"/>
                                  </p:stCondLst>
                                  <p:childTnLst>
                                    <p:set>
                                      <p:cBhvr>
                                        <p:cTn id="107" dur="1" fill="hold">
                                          <p:stCondLst>
                                            <p:cond delay="0"/>
                                          </p:stCondLst>
                                        </p:cTn>
                                        <p:tgtEl>
                                          <p:spTgt spid="90"/>
                                        </p:tgtEl>
                                        <p:attrNameLst>
                                          <p:attrName>style.visibility</p:attrName>
                                        </p:attrNameLst>
                                      </p:cBhvr>
                                      <p:to>
                                        <p:strVal val="visible"/>
                                      </p:to>
                                    </p:set>
                                    <p:animEffect transition="in" filter="wipe(left)">
                                      <p:cBhvr>
                                        <p:cTn id="108" dur="500"/>
                                        <p:tgtEl>
                                          <p:spTgt spid="90"/>
                                        </p:tgtEl>
                                      </p:cBhvr>
                                    </p:animEffect>
                                  </p:childTnLst>
                                </p:cTn>
                              </p:par>
                            </p:childTnLst>
                          </p:cTn>
                        </p:par>
                        <p:par>
                          <p:cTn id="109" fill="hold">
                            <p:stCondLst>
                              <p:cond delay="9400"/>
                            </p:stCondLst>
                            <p:childTnLst>
                              <p:par>
                                <p:cTn id="110" presetID="22" presetClass="entr" presetSubtype="8" fill="hold" grpId="0" nodeType="after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wipe(left)">
                                      <p:cBhvr>
                                        <p:cTn id="1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0" grpId="0" animBg="1"/>
      <p:bldP spid="63" grpId="0" animBg="1"/>
      <p:bldP spid="64" grpId="0" animBg="1"/>
      <p:bldP spid="65" grpId="0" animBg="1"/>
      <p:bldP spid="84" grpId="0"/>
      <p:bldP spid="85" grpId="0"/>
      <p:bldP spid="87" grpId="0"/>
      <p:bldP spid="88" grpId="0"/>
      <p:bldP spid="90" grpId="0"/>
      <p:bldP spid="91" grpId="0"/>
      <p:bldP spid="93" grpId="0"/>
      <p:bldP spid="94" grpId="0"/>
      <p:bldP spid="96" grpId="0"/>
      <p:bldP spid="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069198" y="1877631"/>
            <a:ext cx="6662057" cy="2264229"/>
          </a:xfrm>
          <a:prstGeom prst="roundRect">
            <a:avLst>
              <a:gd name="adj" fmla="val 3817"/>
            </a:avLst>
          </a:prstGeom>
          <a:noFill/>
          <a:ln>
            <a:solidFill>
              <a:srgbClr val="F7A1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465508" y="1494844"/>
            <a:ext cx="2852383" cy="3029803"/>
            <a:chOff x="1465508" y="1494844"/>
            <a:chExt cx="2852383" cy="3029803"/>
          </a:xfrm>
        </p:grpSpPr>
        <p:sp>
          <p:nvSpPr>
            <p:cNvPr id="2" name="圆角矩形 1"/>
            <p:cNvSpPr/>
            <p:nvPr/>
          </p:nvSpPr>
          <p:spPr>
            <a:xfrm>
              <a:off x="1465508" y="1494844"/>
              <a:ext cx="2852383" cy="3029803"/>
            </a:xfrm>
            <a:prstGeom prst="roundRect">
              <a:avLst>
                <a:gd name="adj" fmla="val 5981"/>
              </a:avLst>
            </a:prstGeom>
            <a:solidFill>
              <a:srgbClr val="F7A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45580" y="1901750"/>
              <a:ext cx="2092239" cy="2215991"/>
            </a:xfrm>
            <a:prstGeom prst="rect">
              <a:avLst/>
            </a:prstGeom>
            <a:noFill/>
          </p:spPr>
          <p:txBody>
            <a:bodyPr wrap="none" rtlCol="0">
              <a:spAutoFit/>
            </a:bodyPr>
            <a:lstStyle/>
            <a:p>
              <a:pPr algn="ctr"/>
              <a:r>
                <a:rPr lang="en-US" altLang="zh-CN" sz="13800" dirty="0">
                  <a:solidFill>
                    <a:schemeClr val="tx2"/>
                  </a:solidFill>
                  <a:latin typeface="Impact" panose="020B0806030902050204" pitchFamily="34" charset="0"/>
                </a:rPr>
                <a:t>06</a:t>
              </a:r>
              <a:endParaRPr lang="zh-CN" altLang="en-US" sz="13800" dirty="0">
                <a:solidFill>
                  <a:schemeClr val="tx2"/>
                </a:solidFill>
                <a:latin typeface="Impact" panose="020B0806030902050204" pitchFamily="34" charset="0"/>
              </a:endParaRPr>
            </a:p>
          </p:txBody>
        </p:sp>
      </p:grpSp>
      <p:sp>
        <p:nvSpPr>
          <p:cNvPr id="28" name="文本框 27">
            <a:extLst>
              <a:ext uri="{FF2B5EF4-FFF2-40B4-BE49-F238E27FC236}">
                <a16:creationId xmlns:a16="http://schemas.microsoft.com/office/drawing/2014/main" id="{8AE3ECC2-C9F1-48EF-9F4E-1C902DE22B7B}"/>
              </a:ext>
            </a:extLst>
          </p:cNvPr>
          <p:cNvSpPr txBox="1"/>
          <p:nvPr/>
        </p:nvSpPr>
        <p:spPr>
          <a:xfrm>
            <a:off x="4484536" y="2502289"/>
            <a:ext cx="5798220" cy="923330"/>
          </a:xfrm>
          <a:prstGeom prst="rect">
            <a:avLst/>
          </a:prstGeom>
          <a:noFill/>
        </p:spPr>
        <p:txBody>
          <a:bodyPr wrap="square" rtlCol="0">
            <a:spAutoFit/>
          </a:bodyPr>
          <a:lstStyle/>
          <a:p>
            <a:pPr algn="ctr"/>
            <a:r>
              <a:rPr lang="zh-CN" altLang="en-US" sz="5400" dirty="0">
                <a:latin typeface="Century Gothic" panose="020B0502020202020204" pitchFamily="34" charset="0"/>
                <a:ea typeface="思源黑体 CN Medium" panose="020B0600000000000000" pitchFamily="34" charset="-122"/>
                <a:sym typeface="Century Gothic" panose="020B0502020202020204" pitchFamily="34" charset="0"/>
              </a:rPr>
              <a:t>总结 </a:t>
            </a:r>
            <a:r>
              <a:rPr lang="en-US" altLang="zh-CN" sz="2400" dirty="0">
                <a:latin typeface="Century Gothic" panose="020B0502020202020204" pitchFamily="34" charset="0"/>
                <a:ea typeface="思源黑体 CN Medium" panose="020B0600000000000000" pitchFamily="34" charset="-122"/>
                <a:sym typeface="Century Gothic" panose="020B0502020202020204" pitchFamily="34" charset="0"/>
              </a:rPr>
              <a:t>Conclusion</a:t>
            </a:r>
            <a:endParaRPr lang="zh-CN" altLang="en-US" sz="5400" dirty="0">
              <a:latin typeface="Century Gothic" panose="020B0502020202020204" pitchFamily="34" charset="0"/>
              <a:ea typeface="思源黑体 CN Medium" panose="020B0600000000000000" pitchFamily="34" charset="-122"/>
              <a:sym typeface="Century Gothic" panose="020B0502020202020204" pitchFamily="34" charset="0"/>
            </a:endParaRPr>
          </a:p>
        </p:txBody>
      </p:sp>
    </p:spTree>
    <p:extLst>
      <p:ext uri="{BB962C8B-B14F-4D97-AF65-F5344CB8AC3E}">
        <p14:creationId xmlns:p14="http://schemas.microsoft.com/office/powerpoint/2010/main" val="3901905173"/>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down)">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B5CC5C0-D518-42B0-83E5-9034FCD92676}"/>
              </a:ext>
            </a:extLst>
          </p:cNvPr>
          <p:cNvSpPr/>
          <p:nvPr/>
        </p:nvSpPr>
        <p:spPr>
          <a:xfrm>
            <a:off x="1635454" y="1268760"/>
            <a:ext cx="8928992" cy="3344570"/>
          </a:xfrm>
          <a:prstGeom prst="rect">
            <a:avLst/>
          </a:prstGeom>
        </p:spPr>
        <p:txBody>
          <a:bodyPr wrap="square">
            <a:spAutoFit/>
          </a:bodyPr>
          <a:lstStyle/>
          <a:p>
            <a:pPr indent="457200">
              <a:lnSpc>
                <a:spcPct val="150000"/>
              </a:lnSpc>
            </a:pPr>
            <a:r>
              <a:rPr lang="zh-CN" altLang="en-US" sz="2400" dirty="0"/>
              <a:t>  我们小组准备着手开发一款帮助熬夜玩手机的人群改善睡眠的睡眠小屋软件，资金、人力、设备等条件都已经具备，在对比</a:t>
            </a:r>
            <a:r>
              <a:rPr lang="en-US" altLang="zh-CN" sz="2400" dirty="0"/>
              <a:t>app</a:t>
            </a:r>
            <a:r>
              <a:rPr lang="zh-CN" altLang="en-US" sz="2400" dirty="0"/>
              <a:t>和微信小程序的开发成本和方便用户使用方面后，我们决定用</a:t>
            </a:r>
            <a:r>
              <a:rPr lang="zh-CN" altLang="en-US" sz="2400" u="sng" dirty="0"/>
              <a:t>微信小程序</a:t>
            </a:r>
            <a:r>
              <a:rPr lang="zh-CN" altLang="en-US" sz="2400" dirty="0"/>
              <a:t>开发这款软件。睡眠小屋这款小程序既可以帮助人们改善睡眠环境，养成良好习惯，还可以使用户体验游戏的乐趣，且成本在可接受范围内，因此建议开发。</a:t>
            </a:r>
          </a:p>
        </p:txBody>
      </p:sp>
      <p:sp>
        <p:nvSpPr>
          <p:cNvPr id="4" name="TextBox 42">
            <a:extLst>
              <a:ext uri="{FF2B5EF4-FFF2-40B4-BE49-F238E27FC236}">
                <a16:creationId xmlns:a16="http://schemas.microsoft.com/office/drawing/2014/main" id="{666CAC74-63FA-48A6-9917-48664CAC4E82}"/>
              </a:ext>
            </a:extLst>
          </p:cNvPr>
          <p:cNvSpPr txBox="1"/>
          <p:nvPr/>
        </p:nvSpPr>
        <p:spPr>
          <a:xfrm>
            <a:off x="3488243" y="320968"/>
            <a:ext cx="5220275" cy="646331"/>
          </a:xfrm>
          <a:prstGeom prst="rect">
            <a:avLst/>
          </a:prstGeom>
          <a:noFill/>
        </p:spPr>
        <p:txBody>
          <a:bodyPr wrap="square" rtlCol="0">
            <a:spAutoFit/>
          </a:bodyPr>
          <a:lstStyle>
            <a:defPPr>
              <a:defRPr lang="zh-CN"/>
            </a:defPPr>
            <a:lvl1pPr>
              <a:defRPr sz="2800" b="1">
                <a:latin typeface="微软雅黑"/>
                <a:ea typeface="微软雅黑"/>
              </a:defRPr>
            </a:lvl1pPr>
          </a:lstStyle>
          <a:p>
            <a:pPr algn="ctr"/>
            <a:r>
              <a:rPr lang="zh-CN" altLang="en-US" sz="36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总结</a:t>
            </a:r>
          </a:p>
        </p:txBody>
      </p:sp>
      <p:pic>
        <p:nvPicPr>
          <p:cNvPr id="6" name="图片 5">
            <a:extLst>
              <a:ext uri="{FF2B5EF4-FFF2-40B4-BE49-F238E27FC236}">
                <a16:creationId xmlns:a16="http://schemas.microsoft.com/office/drawing/2014/main" id="{076A0766-0412-498A-85D9-00F8F88444D3}"/>
              </a:ext>
            </a:extLst>
          </p:cNvPr>
          <p:cNvPicPr>
            <a:picLocks noChangeAspect="1"/>
          </p:cNvPicPr>
          <p:nvPr/>
        </p:nvPicPr>
        <p:blipFill rotWithShape="1">
          <a:blip r:embed="rId2">
            <a:extLst>
              <a:ext uri="{28A0092B-C50C-407E-A947-70E740481C1C}">
                <a14:useLocalDpi xmlns:a14="http://schemas.microsoft.com/office/drawing/2010/main" val="0"/>
              </a:ext>
            </a:extLst>
          </a:blip>
          <a:srcRect l="23401" t="17240" r="22001" b="19760"/>
          <a:stretch/>
        </p:blipFill>
        <p:spPr>
          <a:xfrm>
            <a:off x="8610017" y="4365104"/>
            <a:ext cx="3606798" cy="2312050"/>
          </a:xfrm>
          <a:prstGeom prst="rect">
            <a:avLst/>
          </a:prstGeom>
        </p:spPr>
      </p:pic>
    </p:spTree>
    <p:extLst>
      <p:ext uri="{BB962C8B-B14F-4D97-AF65-F5344CB8AC3E}">
        <p14:creationId xmlns:p14="http://schemas.microsoft.com/office/powerpoint/2010/main" val="2263955036"/>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0982FE9-0342-4054-BB32-D13D70A3570B}"/>
              </a:ext>
            </a:extLst>
          </p:cNvPr>
          <p:cNvPicPr>
            <a:picLocks noChangeAspect="1"/>
          </p:cNvPicPr>
          <p:nvPr/>
        </p:nvPicPr>
        <p:blipFill rotWithShape="1">
          <a:blip r:embed="rId2"/>
          <a:srcRect l="26975" t="23702" r="27565" b="2883"/>
          <a:stretch/>
        </p:blipFill>
        <p:spPr>
          <a:xfrm>
            <a:off x="2167497" y="682432"/>
            <a:ext cx="7861768" cy="6840760"/>
          </a:xfrm>
          <a:prstGeom prst="rect">
            <a:avLst/>
          </a:prstGeom>
        </p:spPr>
      </p:pic>
      <p:sp>
        <p:nvSpPr>
          <p:cNvPr id="7" name="TextBox 42">
            <a:extLst>
              <a:ext uri="{FF2B5EF4-FFF2-40B4-BE49-F238E27FC236}">
                <a16:creationId xmlns:a16="http://schemas.microsoft.com/office/drawing/2014/main" id="{89C872AF-7D90-480B-A1C2-98AF4AAD098F}"/>
              </a:ext>
            </a:extLst>
          </p:cNvPr>
          <p:cNvSpPr txBox="1"/>
          <p:nvPr/>
        </p:nvSpPr>
        <p:spPr>
          <a:xfrm>
            <a:off x="3758425" y="36101"/>
            <a:ext cx="4679911" cy="646331"/>
          </a:xfrm>
          <a:prstGeom prst="rect">
            <a:avLst/>
          </a:prstGeom>
          <a:noFill/>
        </p:spPr>
        <p:txBody>
          <a:bodyPr wrap="square" rtlCol="0">
            <a:spAutoFit/>
          </a:bodyPr>
          <a:lstStyle>
            <a:defPPr>
              <a:defRPr lang="zh-CN"/>
            </a:defPPr>
            <a:lvl1pPr>
              <a:defRPr sz="2800" b="1">
                <a:latin typeface="微软雅黑"/>
                <a:ea typeface="微软雅黑"/>
              </a:defRPr>
            </a:lvl1pPr>
          </a:lstStyle>
          <a:p>
            <a:pPr algn="ctr"/>
            <a:r>
              <a:rPr lang="zh-CN" altLang="en-US" sz="36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小组会议记录</a:t>
            </a:r>
          </a:p>
        </p:txBody>
      </p:sp>
    </p:spTree>
    <p:extLst>
      <p:ext uri="{BB962C8B-B14F-4D97-AF65-F5344CB8AC3E}">
        <p14:creationId xmlns:p14="http://schemas.microsoft.com/office/powerpoint/2010/main" val="2835732832"/>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圆角 55"/>
          <p:cNvSpPr/>
          <p:nvPr/>
        </p:nvSpPr>
        <p:spPr bwMode="auto">
          <a:xfrm>
            <a:off x="2649874" y="1326452"/>
            <a:ext cx="1296796" cy="1278518"/>
          </a:xfrm>
          <a:prstGeom prst="roundRect">
            <a:avLst>
              <a:gd name="adj" fmla="val 6522"/>
            </a:avLst>
          </a:prstGeom>
          <a:solidFill>
            <a:srgbClr val="F7A115"/>
          </a:solidFill>
          <a:ln w="57150">
            <a:noFill/>
          </a:ln>
          <a:effectLst/>
          <a:ex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57" name="矩形: 圆角 56"/>
          <p:cNvSpPr/>
          <p:nvPr/>
        </p:nvSpPr>
        <p:spPr bwMode="auto">
          <a:xfrm>
            <a:off x="2651268" y="3170298"/>
            <a:ext cx="1296796" cy="1278518"/>
          </a:xfrm>
          <a:prstGeom prst="roundRect">
            <a:avLst>
              <a:gd name="adj" fmla="val 6522"/>
            </a:avLst>
          </a:prstGeom>
          <a:solidFill>
            <a:srgbClr val="F7A115"/>
          </a:solidFill>
          <a:ln w="57150">
            <a:noFill/>
          </a:ln>
          <a:effectLst/>
          <a:ex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58" name="矩形: 圆角 57"/>
          <p:cNvSpPr/>
          <p:nvPr/>
        </p:nvSpPr>
        <p:spPr bwMode="auto">
          <a:xfrm>
            <a:off x="2651268" y="5014144"/>
            <a:ext cx="1296796" cy="1278518"/>
          </a:xfrm>
          <a:prstGeom prst="roundRect">
            <a:avLst>
              <a:gd name="adj" fmla="val 6522"/>
            </a:avLst>
          </a:prstGeom>
          <a:solidFill>
            <a:srgbClr val="F7A115"/>
          </a:solidFill>
          <a:ln w="57150">
            <a:noFill/>
          </a:ln>
          <a:effectLst/>
          <a:ex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62" name="矩形 9"/>
          <p:cNvSpPr>
            <a:spLocks noChangeArrowheads="1"/>
          </p:cNvSpPr>
          <p:nvPr/>
        </p:nvSpPr>
        <p:spPr bwMode="auto">
          <a:xfrm>
            <a:off x="4258882" y="1268760"/>
            <a:ext cx="1541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盛泽文</a:t>
            </a:r>
          </a:p>
        </p:txBody>
      </p:sp>
      <p:sp>
        <p:nvSpPr>
          <p:cNvPr id="63" name="TextBox 7"/>
          <p:cNvSpPr txBox="1"/>
          <p:nvPr/>
        </p:nvSpPr>
        <p:spPr>
          <a:xfrm>
            <a:off x="4232094" y="1704919"/>
            <a:ext cx="3738495" cy="830997"/>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pPr algn="just"/>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组长兼项目经理，负责此次可行性分析的</a:t>
            </a:r>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ppt</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和</a:t>
            </a:r>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word</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制作，问卷调查统计，成本</a:t>
            </a:r>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效益分析</a:t>
            </a:r>
          </a:p>
        </p:txBody>
      </p:sp>
      <p:sp>
        <p:nvSpPr>
          <p:cNvPr id="64" name="矩形 9"/>
          <p:cNvSpPr>
            <a:spLocks noChangeArrowheads="1"/>
          </p:cNvSpPr>
          <p:nvPr/>
        </p:nvSpPr>
        <p:spPr bwMode="auto">
          <a:xfrm>
            <a:off x="4269273" y="3140968"/>
            <a:ext cx="1541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王烨涵</a:t>
            </a:r>
          </a:p>
        </p:txBody>
      </p:sp>
      <p:sp>
        <p:nvSpPr>
          <p:cNvPr id="65" name="TextBox 17"/>
          <p:cNvSpPr txBox="1"/>
          <p:nvPr/>
        </p:nvSpPr>
        <p:spPr>
          <a:xfrm>
            <a:off x="4232094" y="3578934"/>
            <a:ext cx="4058971" cy="584775"/>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pPr algn="just"/>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组员，负责系统流程图和数据流图的绘制，对现有系统的分析</a:t>
            </a:r>
          </a:p>
        </p:txBody>
      </p:sp>
      <p:sp>
        <p:nvSpPr>
          <p:cNvPr id="66" name="矩形 9"/>
          <p:cNvSpPr>
            <a:spLocks noChangeArrowheads="1"/>
          </p:cNvSpPr>
          <p:nvPr/>
        </p:nvSpPr>
        <p:spPr bwMode="auto">
          <a:xfrm>
            <a:off x="4258882" y="4941168"/>
            <a:ext cx="1541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韩宇</a:t>
            </a:r>
          </a:p>
        </p:txBody>
      </p:sp>
      <p:sp>
        <p:nvSpPr>
          <p:cNvPr id="67" name="TextBox 22"/>
          <p:cNvSpPr txBox="1"/>
          <p:nvPr/>
        </p:nvSpPr>
        <p:spPr>
          <a:xfrm>
            <a:off x="4235012" y="5402833"/>
            <a:ext cx="4084638" cy="584775"/>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pPr algn="just"/>
            <a:r>
              <a:rPr lang="zh-CN" altLang="en-US" sz="15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组员</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，负责此次可行性分析</a:t>
            </a:r>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ppt</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和</a:t>
            </a:r>
            <a:r>
              <a:rPr lang="en-US" altLang="zh-CN"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word</a:t>
            </a:r>
            <a:r>
              <a:rPr lang="zh-CN" altLang="en-US" sz="16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制作，两种方案的分析比较</a:t>
            </a:r>
            <a:endParaRPr lang="zh-CN" altLang="en-US" sz="15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0" name="TextBox 42"/>
          <p:cNvSpPr txBox="1"/>
          <p:nvPr/>
        </p:nvSpPr>
        <p:spPr>
          <a:xfrm>
            <a:off x="3758426" y="327649"/>
            <a:ext cx="4679911" cy="646331"/>
          </a:xfrm>
          <a:prstGeom prst="rect">
            <a:avLst/>
          </a:prstGeom>
          <a:noFill/>
        </p:spPr>
        <p:txBody>
          <a:bodyPr wrap="square" rtlCol="0">
            <a:spAutoFit/>
          </a:bodyPr>
          <a:lstStyle>
            <a:defPPr>
              <a:defRPr lang="zh-CN"/>
            </a:defPPr>
            <a:lvl1pPr>
              <a:defRPr sz="2800" b="1">
                <a:latin typeface="微软雅黑"/>
                <a:ea typeface="微软雅黑"/>
              </a:defRPr>
            </a:lvl1pPr>
          </a:lstStyle>
          <a:p>
            <a:pPr algn="ctr"/>
            <a:r>
              <a:rPr lang="zh-CN" altLang="en-US" sz="36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小组分工及评价</a:t>
            </a:r>
          </a:p>
        </p:txBody>
      </p:sp>
      <p:pic>
        <p:nvPicPr>
          <p:cNvPr id="3" name="图片 2">
            <a:extLst>
              <a:ext uri="{FF2B5EF4-FFF2-40B4-BE49-F238E27FC236}">
                <a16:creationId xmlns:a16="http://schemas.microsoft.com/office/drawing/2014/main" id="{2308179A-9500-485D-BF3C-F8B392E9D8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9803" y="3251088"/>
            <a:ext cx="1116937" cy="1116937"/>
          </a:xfrm>
          <a:prstGeom prst="rect">
            <a:avLst/>
          </a:prstGeom>
        </p:spPr>
      </p:pic>
      <p:pic>
        <p:nvPicPr>
          <p:cNvPr id="5" name="图片 4">
            <a:extLst>
              <a:ext uri="{FF2B5EF4-FFF2-40B4-BE49-F238E27FC236}">
                <a16:creationId xmlns:a16="http://schemas.microsoft.com/office/drawing/2014/main" id="{4C27467D-90AA-4E01-A8DD-D0384CD84C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3011" y="1412776"/>
            <a:ext cx="1064744" cy="1065730"/>
          </a:xfrm>
          <a:prstGeom prst="rect">
            <a:avLst/>
          </a:prstGeom>
        </p:spPr>
      </p:pic>
      <p:sp>
        <p:nvSpPr>
          <p:cNvPr id="24" name="TextBox 7">
            <a:extLst>
              <a:ext uri="{FF2B5EF4-FFF2-40B4-BE49-F238E27FC236}">
                <a16:creationId xmlns:a16="http://schemas.microsoft.com/office/drawing/2014/main" id="{2F58AC1E-0FA3-4E46-A484-7C9841F81527}"/>
              </a:ext>
            </a:extLst>
          </p:cNvPr>
          <p:cNvSpPr txBox="1"/>
          <p:nvPr/>
        </p:nvSpPr>
        <p:spPr>
          <a:xfrm>
            <a:off x="4232093" y="2455291"/>
            <a:ext cx="4058971" cy="323165"/>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pPr algn="just"/>
            <a:r>
              <a:rPr lang="zh-CN" altLang="en-US" sz="15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评分：</a:t>
            </a:r>
            <a:r>
              <a:rPr lang="en-US" altLang="zh-CN" sz="15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9.5/10</a:t>
            </a:r>
            <a:r>
              <a:rPr lang="zh-CN" altLang="en-US" sz="15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分</a:t>
            </a:r>
            <a:endParaRPr lang="zh-CN" altLang="en-US" sz="15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5" name="TextBox 7">
            <a:extLst>
              <a:ext uri="{FF2B5EF4-FFF2-40B4-BE49-F238E27FC236}">
                <a16:creationId xmlns:a16="http://schemas.microsoft.com/office/drawing/2014/main" id="{2FFB6E4C-7C20-4773-893D-A3EA49F947E8}"/>
              </a:ext>
            </a:extLst>
          </p:cNvPr>
          <p:cNvSpPr txBox="1"/>
          <p:nvPr/>
        </p:nvSpPr>
        <p:spPr>
          <a:xfrm>
            <a:off x="4258882" y="4128564"/>
            <a:ext cx="4058971" cy="323165"/>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pPr algn="just"/>
            <a:r>
              <a:rPr lang="zh-CN" altLang="en-US" sz="15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评分：</a:t>
            </a:r>
            <a:r>
              <a:rPr lang="en-US" altLang="zh-CN" sz="15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9.3/10</a:t>
            </a:r>
            <a:r>
              <a:rPr lang="zh-CN" altLang="en-US" sz="15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分</a:t>
            </a:r>
            <a:endParaRPr lang="zh-CN" altLang="en-US" sz="15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pic>
        <p:nvPicPr>
          <p:cNvPr id="7" name="图片 6">
            <a:extLst>
              <a:ext uri="{FF2B5EF4-FFF2-40B4-BE49-F238E27FC236}">
                <a16:creationId xmlns:a16="http://schemas.microsoft.com/office/drawing/2014/main" id="{F94E8C44-F061-454B-B9E8-3D6CC10315A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67170" y="5108881"/>
            <a:ext cx="1089044" cy="1089044"/>
          </a:xfrm>
          <a:prstGeom prst="rect">
            <a:avLst/>
          </a:prstGeom>
        </p:spPr>
      </p:pic>
      <p:sp>
        <p:nvSpPr>
          <p:cNvPr id="29" name="TextBox 7">
            <a:extLst>
              <a:ext uri="{FF2B5EF4-FFF2-40B4-BE49-F238E27FC236}">
                <a16:creationId xmlns:a16="http://schemas.microsoft.com/office/drawing/2014/main" id="{4AED1ECC-FC42-4C6C-82F4-A75C9505BE59}"/>
              </a:ext>
            </a:extLst>
          </p:cNvPr>
          <p:cNvSpPr txBox="1"/>
          <p:nvPr/>
        </p:nvSpPr>
        <p:spPr>
          <a:xfrm>
            <a:off x="4260312" y="5987608"/>
            <a:ext cx="4058971" cy="323165"/>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pPr algn="just"/>
            <a:r>
              <a:rPr lang="zh-CN" altLang="en-US" sz="15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评分：</a:t>
            </a:r>
            <a:r>
              <a:rPr lang="en-US" altLang="zh-CN" sz="15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9.4/10</a:t>
            </a:r>
            <a:r>
              <a:rPr lang="zh-CN" altLang="en-US" sz="1500" b="1"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分</a:t>
            </a:r>
            <a:endParaRPr lang="zh-CN" altLang="en-US" sz="1500"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Tree>
    <p:extLst>
      <p:ext uri="{BB962C8B-B14F-4D97-AF65-F5344CB8AC3E}">
        <p14:creationId xmlns:p14="http://schemas.microsoft.com/office/powerpoint/2010/main" val="3674487737"/>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par>
                          <p:cTn id="10" fill="hold">
                            <p:stCondLst>
                              <p:cond delay="500"/>
                            </p:stCondLst>
                            <p:childTnLst>
                              <p:par>
                                <p:cTn id="11" presetID="6"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par>
                          <p:cTn id="14" fill="hold">
                            <p:stCondLst>
                              <p:cond delay="2500"/>
                            </p:stCondLst>
                            <p:childTnLst>
                              <p:par>
                                <p:cTn id="15" presetID="31" presetClass="entr" presetSubtype="0"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p:cTn id="17" dur="400" fill="hold"/>
                                        <p:tgtEl>
                                          <p:spTgt spid="62"/>
                                        </p:tgtEl>
                                        <p:attrNameLst>
                                          <p:attrName>ppt_w</p:attrName>
                                        </p:attrNameLst>
                                      </p:cBhvr>
                                      <p:tavLst>
                                        <p:tav tm="0">
                                          <p:val>
                                            <p:fltVal val="0"/>
                                          </p:val>
                                        </p:tav>
                                        <p:tav tm="100000">
                                          <p:val>
                                            <p:strVal val="#ppt_w"/>
                                          </p:val>
                                        </p:tav>
                                      </p:tavLst>
                                    </p:anim>
                                    <p:anim calcmode="lin" valueType="num">
                                      <p:cBhvr>
                                        <p:cTn id="18" dur="400" fill="hold"/>
                                        <p:tgtEl>
                                          <p:spTgt spid="62"/>
                                        </p:tgtEl>
                                        <p:attrNameLst>
                                          <p:attrName>ppt_h</p:attrName>
                                        </p:attrNameLst>
                                      </p:cBhvr>
                                      <p:tavLst>
                                        <p:tav tm="0">
                                          <p:val>
                                            <p:fltVal val="0"/>
                                          </p:val>
                                        </p:tav>
                                        <p:tav tm="100000">
                                          <p:val>
                                            <p:strVal val="#ppt_h"/>
                                          </p:val>
                                        </p:tav>
                                      </p:tavLst>
                                    </p:anim>
                                    <p:anim calcmode="lin" valueType="num">
                                      <p:cBhvr>
                                        <p:cTn id="19" dur="400" fill="hold"/>
                                        <p:tgtEl>
                                          <p:spTgt spid="62"/>
                                        </p:tgtEl>
                                        <p:attrNameLst>
                                          <p:attrName>style.rotation</p:attrName>
                                        </p:attrNameLst>
                                      </p:cBhvr>
                                      <p:tavLst>
                                        <p:tav tm="0">
                                          <p:val>
                                            <p:fltVal val="90"/>
                                          </p:val>
                                        </p:tav>
                                        <p:tav tm="100000">
                                          <p:val>
                                            <p:fltVal val="0"/>
                                          </p:val>
                                        </p:tav>
                                      </p:tavLst>
                                    </p:anim>
                                    <p:animEffect transition="in" filter="fade">
                                      <p:cBhvr>
                                        <p:cTn id="20" dur="400"/>
                                        <p:tgtEl>
                                          <p:spTgt spid="62"/>
                                        </p:tgtEl>
                                      </p:cBhvr>
                                    </p:animEffect>
                                  </p:childTnLst>
                                </p:cTn>
                              </p:par>
                            </p:childTnLst>
                          </p:cTn>
                        </p:par>
                        <p:par>
                          <p:cTn id="21" fill="hold">
                            <p:stCondLst>
                              <p:cond delay="2900"/>
                            </p:stCondLst>
                            <p:childTnLst>
                              <p:par>
                                <p:cTn id="22" presetID="22" presetClass="entr" presetSubtype="8" fill="hold" grpId="0" nodeType="after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wipe(left)">
                                      <p:cBhvr>
                                        <p:cTn id="24" dur="500"/>
                                        <p:tgtEl>
                                          <p:spTgt spid="63"/>
                                        </p:tgtEl>
                                      </p:cBhvr>
                                    </p:animEffect>
                                  </p:childTnLst>
                                </p:cTn>
                              </p:par>
                            </p:childTnLst>
                          </p:cTn>
                        </p:par>
                        <p:par>
                          <p:cTn id="25" fill="hold">
                            <p:stCondLst>
                              <p:cond delay="3400"/>
                            </p:stCondLst>
                            <p:childTnLst>
                              <p:par>
                                <p:cTn id="26" presetID="22" presetClass="entr" presetSubtype="4"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down)">
                                      <p:cBhvr>
                                        <p:cTn id="28" dur="500"/>
                                        <p:tgtEl>
                                          <p:spTgt spid="2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childTnLst>
                          </p:cTn>
                        </p:par>
                        <p:par>
                          <p:cTn id="34" fill="hold">
                            <p:stCondLst>
                              <p:cond delay="3900"/>
                            </p:stCondLst>
                            <p:childTnLst>
                              <p:par>
                                <p:cTn id="35" presetID="6" presetClass="entr" presetSubtype="16"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circle(in)">
                                      <p:cBhvr>
                                        <p:cTn id="37" dur="2000"/>
                                        <p:tgtEl>
                                          <p:spTgt spid="3"/>
                                        </p:tgtEl>
                                      </p:cBhvr>
                                    </p:animEffect>
                                  </p:childTnLst>
                                </p:cTn>
                              </p:par>
                            </p:childTnLst>
                          </p:cTn>
                        </p:par>
                        <p:par>
                          <p:cTn id="38" fill="hold">
                            <p:stCondLst>
                              <p:cond delay="5900"/>
                            </p:stCondLst>
                            <p:childTnLst>
                              <p:par>
                                <p:cTn id="39" presetID="31" presetClass="entr" presetSubtype="0" fill="hold" grpId="0" nodeType="after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p:cTn id="41" dur="400" fill="hold"/>
                                        <p:tgtEl>
                                          <p:spTgt spid="64"/>
                                        </p:tgtEl>
                                        <p:attrNameLst>
                                          <p:attrName>ppt_w</p:attrName>
                                        </p:attrNameLst>
                                      </p:cBhvr>
                                      <p:tavLst>
                                        <p:tav tm="0">
                                          <p:val>
                                            <p:fltVal val="0"/>
                                          </p:val>
                                        </p:tav>
                                        <p:tav tm="100000">
                                          <p:val>
                                            <p:strVal val="#ppt_w"/>
                                          </p:val>
                                        </p:tav>
                                      </p:tavLst>
                                    </p:anim>
                                    <p:anim calcmode="lin" valueType="num">
                                      <p:cBhvr>
                                        <p:cTn id="42" dur="400" fill="hold"/>
                                        <p:tgtEl>
                                          <p:spTgt spid="64"/>
                                        </p:tgtEl>
                                        <p:attrNameLst>
                                          <p:attrName>ppt_h</p:attrName>
                                        </p:attrNameLst>
                                      </p:cBhvr>
                                      <p:tavLst>
                                        <p:tav tm="0">
                                          <p:val>
                                            <p:fltVal val="0"/>
                                          </p:val>
                                        </p:tav>
                                        <p:tav tm="100000">
                                          <p:val>
                                            <p:strVal val="#ppt_h"/>
                                          </p:val>
                                        </p:tav>
                                      </p:tavLst>
                                    </p:anim>
                                    <p:anim calcmode="lin" valueType="num">
                                      <p:cBhvr>
                                        <p:cTn id="43" dur="400" fill="hold"/>
                                        <p:tgtEl>
                                          <p:spTgt spid="64"/>
                                        </p:tgtEl>
                                        <p:attrNameLst>
                                          <p:attrName>style.rotation</p:attrName>
                                        </p:attrNameLst>
                                      </p:cBhvr>
                                      <p:tavLst>
                                        <p:tav tm="0">
                                          <p:val>
                                            <p:fltVal val="90"/>
                                          </p:val>
                                        </p:tav>
                                        <p:tav tm="100000">
                                          <p:val>
                                            <p:fltVal val="0"/>
                                          </p:val>
                                        </p:tav>
                                      </p:tavLst>
                                    </p:anim>
                                    <p:animEffect transition="in" filter="fade">
                                      <p:cBhvr>
                                        <p:cTn id="44" dur="400"/>
                                        <p:tgtEl>
                                          <p:spTgt spid="64"/>
                                        </p:tgtEl>
                                      </p:cBhvr>
                                    </p:animEffect>
                                  </p:childTnLst>
                                </p:cTn>
                              </p:par>
                            </p:childTnLst>
                          </p:cTn>
                        </p:par>
                        <p:par>
                          <p:cTn id="45" fill="hold">
                            <p:stCondLst>
                              <p:cond delay="6300"/>
                            </p:stCondLst>
                            <p:childTnLst>
                              <p:par>
                                <p:cTn id="46" presetID="22" presetClass="entr" presetSubtype="8" fill="hold" grpId="0"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left)">
                                      <p:cBhvr>
                                        <p:cTn id="48" dur="500"/>
                                        <p:tgtEl>
                                          <p:spTgt spid="65"/>
                                        </p:tgtEl>
                                      </p:cBhvr>
                                    </p:animEffect>
                                  </p:childTnLst>
                                </p:cTn>
                              </p:par>
                            </p:childTnLst>
                          </p:cTn>
                        </p:par>
                        <p:par>
                          <p:cTn id="49" fill="hold">
                            <p:stCondLst>
                              <p:cond delay="6800"/>
                            </p:stCondLst>
                            <p:childTnLst>
                              <p:par>
                                <p:cTn id="50" presetID="22" presetClass="entr" presetSubtype="4"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par>
                          <p:cTn id="53" fill="hold">
                            <p:stCondLst>
                              <p:cond delay="7300"/>
                            </p:stCondLst>
                            <p:childTnLst>
                              <p:par>
                                <p:cTn id="54" presetID="53" presetClass="entr" presetSubtype="16" fill="hold" grpId="0" nodeType="afterEffect">
                                  <p:stCondLst>
                                    <p:cond delay="0"/>
                                  </p:stCondLst>
                                  <p:childTnLst>
                                    <p:set>
                                      <p:cBhvr>
                                        <p:cTn id="55" dur="1" fill="hold">
                                          <p:stCondLst>
                                            <p:cond delay="0"/>
                                          </p:stCondLst>
                                        </p:cTn>
                                        <p:tgtEl>
                                          <p:spTgt spid="58"/>
                                        </p:tgtEl>
                                        <p:attrNameLst>
                                          <p:attrName>style.visibility</p:attrName>
                                        </p:attrNameLst>
                                      </p:cBhvr>
                                      <p:to>
                                        <p:strVal val="visible"/>
                                      </p:to>
                                    </p:set>
                                    <p:anim calcmode="lin" valueType="num">
                                      <p:cBhvr>
                                        <p:cTn id="56" dur="500" fill="hold"/>
                                        <p:tgtEl>
                                          <p:spTgt spid="58"/>
                                        </p:tgtEl>
                                        <p:attrNameLst>
                                          <p:attrName>ppt_w</p:attrName>
                                        </p:attrNameLst>
                                      </p:cBhvr>
                                      <p:tavLst>
                                        <p:tav tm="0">
                                          <p:val>
                                            <p:fltVal val="0"/>
                                          </p:val>
                                        </p:tav>
                                        <p:tav tm="100000">
                                          <p:val>
                                            <p:strVal val="#ppt_w"/>
                                          </p:val>
                                        </p:tav>
                                      </p:tavLst>
                                    </p:anim>
                                    <p:anim calcmode="lin" valueType="num">
                                      <p:cBhvr>
                                        <p:cTn id="57" dur="500" fill="hold"/>
                                        <p:tgtEl>
                                          <p:spTgt spid="58"/>
                                        </p:tgtEl>
                                        <p:attrNameLst>
                                          <p:attrName>ppt_h</p:attrName>
                                        </p:attrNameLst>
                                      </p:cBhvr>
                                      <p:tavLst>
                                        <p:tav tm="0">
                                          <p:val>
                                            <p:fltVal val="0"/>
                                          </p:val>
                                        </p:tav>
                                        <p:tav tm="100000">
                                          <p:val>
                                            <p:strVal val="#ppt_h"/>
                                          </p:val>
                                        </p:tav>
                                      </p:tavLst>
                                    </p:anim>
                                    <p:animEffect transition="in" filter="fade">
                                      <p:cBhvr>
                                        <p:cTn id="58" dur="500"/>
                                        <p:tgtEl>
                                          <p:spTgt spid="58"/>
                                        </p:tgtEl>
                                      </p:cBhvr>
                                    </p:animEffect>
                                  </p:childTnLst>
                                </p:cTn>
                              </p:par>
                            </p:childTnLst>
                          </p:cTn>
                        </p:par>
                        <p:par>
                          <p:cTn id="59" fill="hold">
                            <p:stCondLst>
                              <p:cond delay="7800"/>
                            </p:stCondLst>
                            <p:childTnLst>
                              <p:par>
                                <p:cTn id="60" presetID="6" presetClass="entr" presetSubtype="16"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circle(in)">
                                      <p:cBhvr>
                                        <p:cTn id="62" dur="2000"/>
                                        <p:tgtEl>
                                          <p:spTgt spid="7"/>
                                        </p:tgtEl>
                                      </p:cBhvr>
                                    </p:animEffect>
                                  </p:childTnLst>
                                </p:cTn>
                              </p:par>
                            </p:childTnLst>
                          </p:cTn>
                        </p:par>
                        <p:par>
                          <p:cTn id="63" fill="hold">
                            <p:stCondLst>
                              <p:cond delay="9800"/>
                            </p:stCondLst>
                            <p:childTnLst>
                              <p:par>
                                <p:cTn id="64" presetID="31" presetClass="entr" presetSubtype="0" fill="hold" grpId="0" nodeType="afterEffect">
                                  <p:stCondLst>
                                    <p:cond delay="0"/>
                                  </p:stCondLst>
                                  <p:childTnLst>
                                    <p:set>
                                      <p:cBhvr>
                                        <p:cTn id="65" dur="1" fill="hold">
                                          <p:stCondLst>
                                            <p:cond delay="0"/>
                                          </p:stCondLst>
                                        </p:cTn>
                                        <p:tgtEl>
                                          <p:spTgt spid="66"/>
                                        </p:tgtEl>
                                        <p:attrNameLst>
                                          <p:attrName>style.visibility</p:attrName>
                                        </p:attrNameLst>
                                      </p:cBhvr>
                                      <p:to>
                                        <p:strVal val="visible"/>
                                      </p:to>
                                    </p:set>
                                    <p:anim calcmode="lin" valueType="num">
                                      <p:cBhvr>
                                        <p:cTn id="66" dur="400" fill="hold"/>
                                        <p:tgtEl>
                                          <p:spTgt spid="66"/>
                                        </p:tgtEl>
                                        <p:attrNameLst>
                                          <p:attrName>ppt_w</p:attrName>
                                        </p:attrNameLst>
                                      </p:cBhvr>
                                      <p:tavLst>
                                        <p:tav tm="0">
                                          <p:val>
                                            <p:fltVal val="0"/>
                                          </p:val>
                                        </p:tav>
                                        <p:tav tm="100000">
                                          <p:val>
                                            <p:strVal val="#ppt_w"/>
                                          </p:val>
                                        </p:tav>
                                      </p:tavLst>
                                    </p:anim>
                                    <p:anim calcmode="lin" valueType="num">
                                      <p:cBhvr>
                                        <p:cTn id="67" dur="400" fill="hold"/>
                                        <p:tgtEl>
                                          <p:spTgt spid="66"/>
                                        </p:tgtEl>
                                        <p:attrNameLst>
                                          <p:attrName>ppt_h</p:attrName>
                                        </p:attrNameLst>
                                      </p:cBhvr>
                                      <p:tavLst>
                                        <p:tav tm="0">
                                          <p:val>
                                            <p:fltVal val="0"/>
                                          </p:val>
                                        </p:tav>
                                        <p:tav tm="100000">
                                          <p:val>
                                            <p:strVal val="#ppt_h"/>
                                          </p:val>
                                        </p:tav>
                                      </p:tavLst>
                                    </p:anim>
                                    <p:anim calcmode="lin" valueType="num">
                                      <p:cBhvr>
                                        <p:cTn id="68" dur="400" fill="hold"/>
                                        <p:tgtEl>
                                          <p:spTgt spid="66"/>
                                        </p:tgtEl>
                                        <p:attrNameLst>
                                          <p:attrName>style.rotation</p:attrName>
                                        </p:attrNameLst>
                                      </p:cBhvr>
                                      <p:tavLst>
                                        <p:tav tm="0">
                                          <p:val>
                                            <p:fltVal val="90"/>
                                          </p:val>
                                        </p:tav>
                                        <p:tav tm="100000">
                                          <p:val>
                                            <p:fltVal val="0"/>
                                          </p:val>
                                        </p:tav>
                                      </p:tavLst>
                                    </p:anim>
                                    <p:animEffect transition="in" filter="fade">
                                      <p:cBhvr>
                                        <p:cTn id="69" dur="400"/>
                                        <p:tgtEl>
                                          <p:spTgt spid="66"/>
                                        </p:tgtEl>
                                      </p:cBhvr>
                                    </p:animEffect>
                                  </p:childTnLst>
                                </p:cTn>
                              </p:par>
                            </p:childTnLst>
                          </p:cTn>
                        </p:par>
                        <p:par>
                          <p:cTn id="70" fill="hold">
                            <p:stCondLst>
                              <p:cond delay="10200"/>
                            </p:stCondLst>
                            <p:childTnLst>
                              <p:par>
                                <p:cTn id="71" presetID="22" presetClass="entr" presetSubtype="8" fill="hold" grpId="0" nodeType="afterEffect">
                                  <p:stCondLst>
                                    <p:cond delay="0"/>
                                  </p:stCondLst>
                                  <p:childTnLst>
                                    <p:set>
                                      <p:cBhvr>
                                        <p:cTn id="72" dur="1" fill="hold">
                                          <p:stCondLst>
                                            <p:cond delay="0"/>
                                          </p:stCondLst>
                                        </p:cTn>
                                        <p:tgtEl>
                                          <p:spTgt spid="67"/>
                                        </p:tgtEl>
                                        <p:attrNameLst>
                                          <p:attrName>style.visibility</p:attrName>
                                        </p:attrNameLst>
                                      </p:cBhvr>
                                      <p:to>
                                        <p:strVal val="visible"/>
                                      </p:to>
                                    </p:set>
                                    <p:animEffect transition="in" filter="wipe(left)">
                                      <p:cBhvr>
                                        <p:cTn id="73" dur="500"/>
                                        <p:tgtEl>
                                          <p:spTgt spid="67"/>
                                        </p:tgtEl>
                                      </p:cBhvr>
                                    </p:animEffect>
                                  </p:childTnLst>
                                </p:cTn>
                              </p:par>
                            </p:childTnLst>
                          </p:cTn>
                        </p:par>
                        <p:par>
                          <p:cTn id="74" fill="hold">
                            <p:stCondLst>
                              <p:cond delay="10700"/>
                            </p:stCondLst>
                            <p:childTnLst>
                              <p:par>
                                <p:cTn id="75" presetID="22" presetClass="entr" presetSubtype="8" fill="hold" grpId="0" nodeType="after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wipe(left)">
                                      <p:cBhvr>
                                        <p:cTn id="7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62" grpId="0"/>
      <p:bldP spid="63" grpId="0"/>
      <p:bldP spid="64" grpId="0"/>
      <p:bldP spid="65" grpId="0"/>
      <p:bldP spid="66" grpId="0"/>
      <p:bldP spid="67" grpId="0"/>
      <p:bldP spid="24" grpId="0"/>
      <p:bldP spid="25"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C55DD7D-D2B1-48E9-B17C-E8C904D8F100}"/>
              </a:ext>
            </a:extLst>
          </p:cNvPr>
          <p:cNvSpPr txBox="1"/>
          <p:nvPr/>
        </p:nvSpPr>
        <p:spPr>
          <a:xfrm>
            <a:off x="2858021" y="2276872"/>
            <a:ext cx="5616624" cy="1446550"/>
          </a:xfrm>
          <a:prstGeom prst="rect">
            <a:avLst/>
          </a:prstGeom>
          <a:noFill/>
        </p:spPr>
        <p:txBody>
          <a:bodyPr wrap="square" rtlCol="0">
            <a:spAutoFit/>
          </a:bodyPr>
          <a:lstStyle/>
          <a:p>
            <a:r>
              <a:rPr lang="en-US" altLang="zh-CN" sz="8800" dirty="0"/>
              <a:t>Thank You</a:t>
            </a:r>
            <a:r>
              <a:rPr lang="zh-CN" altLang="en-US" sz="8800" dirty="0"/>
              <a:t>！</a:t>
            </a:r>
          </a:p>
        </p:txBody>
      </p:sp>
    </p:spTree>
    <p:extLst>
      <p:ext uri="{BB962C8B-B14F-4D97-AF65-F5344CB8AC3E}">
        <p14:creationId xmlns:p14="http://schemas.microsoft.com/office/powerpoint/2010/main" val="549800470"/>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069198" y="1877631"/>
            <a:ext cx="6662057" cy="2264229"/>
          </a:xfrm>
          <a:prstGeom prst="roundRect">
            <a:avLst>
              <a:gd name="adj" fmla="val 3817"/>
            </a:avLst>
          </a:prstGeom>
          <a:noFill/>
          <a:ln>
            <a:solidFill>
              <a:srgbClr val="F7A1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465508" y="1494844"/>
            <a:ext cx="2852383" cy="3029803"/>
            <a:chOff x="1465508" y="1494844"/>
            <a:chExt cx="2852383" cy="3029803"/>
          </a:xfrm>
        </p:grpSpPr>
        <p:sp>
          <p:nvSpPr>
            <p:cNvPr id="2" name="圆角矩形 1"/>
            <p:cNvSpPr/>
            <p:nvPr/>
          </p:nvSpPr>
          <p:spPr>
            <a:xfrm>
              <a:off x="1465508" y="1494844"/>
              <a:ext cx="2852383" cy="3029803"/>
            </a:xfrm>
            <a:prstGeom prst="roundRect">
              <a:avLst>
                <a:gd name="adj" fmla="val 5981"/>
              </a:avLst>
            </a:prstGeom>
            <a:solidFill>
              <a:srgbClr val="F7A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988247" y="1901750"/>
              <a:ext cx="1806905" cy="2215991"/>
            </a:xfrm>
            <a:prstGeom prst="rect">
              <a:avLst/>
            </a:prstGeom>
            <a:noFill/>
          </p:spPr>
          <p:txBody>
            <a:bodyPr wrap="none" rtlCol="0">
              <a:spAutoFit/>
            </a:bodyPr>
            <a:lstStyle/>
            <a:p>
              <a:r>
                <a:rPr lang="en-US" altLang="zh-CN" sz="13800" dirty="0">
                  <a:solidFill>
                    <a:schemeClr val="tx2"/>
                  </a:solidFill>
                  <a:latin typeface="Impact" panose="020B0806030902050204" pitchFamily="34" charset="0"/>
                </a:rPr>
                <a:t>01</a:t>
              </a:r>
              <a:endParaRPr lang="zh-CN" altLang="en-US" sz="13800" dirty="0">
                <a:solidFill>
                  <a:schemeClr val="tx2"/>
                </a:solidFill>
                <a:latin typeface="Impact" panose="020B0806030902050204" pitchFamily="34" charset="0"/>
              </a:endParaRPr>
            </a:p>
          </p:txBody>
        </p:sp>
      </p:grpSp>
      <p:sp>
        <p:nvSpPr>
          <p:cNvPr id="28" name="文本框 27">
            <a:extLst>
              <a:ext uri="{FF2B5EF4-FFF2-40B4-BE49-F238E27FC236}">
                <a16:creationId xmlns:a16="http://schemas.microsoft.com/office/drawing/2014/main" id="{8AE3ECC2-C9F1-48EF-9F4E-1C902DE22B7B}"/>
              </a:ext>
            </a:extLst>
          </p:cNvPr>
          <p:cNvSpPr txBox="1"/>
          <p:nvPr/>
        </p:nvSpPr>
        <p:spPr>
          <a:xfrm>
            <a:off x="4501116" y="2594246"/>
            <a:ext cx="5798220" cy="830997"/>
          </a:xfrm>
          <a:prstGeom prst="rect">
            <a:avLst/>
          </a:prstGeom>
          <a:noFill/>
        </p:spPr>
        <p:txBody>
          <a:bodyPr wrap="square" rtlCol="0">
            <a:spAutoFit/>
          </a:bodyPr>
          <a:lstStyle/>
          <a:p>
            <a:pPr algn="ctr"/>
            <a:r>
              <a:rPr lang="zh-CN" altLang="en-US" sz="4800" dirty="0">
                <a:latin typeface="思源黑体 CN Heavy" panose="020B0A00000000000000" pitchFamily="34" charset="-122"/>
                <a:ea typeface="思源黑体 CN Heavy" panose="020B0A00000000000000" pitchFamily="34" charset="-122"/>
                <a:sym typeface="Century Gothic" panose="020B0502020202020204" pitchFamily="34" charset="0"/>
              </a:rPr>
              <a:t>引    言</a:t>
            </a:r>
          </a:p>
        </p:txBody>
      </p:sp>
      <p:sp>
        <p:nvSpPr>
          <p:cNvPr id="21" name="TextBox 65"/>
          <p:cNvSpPr txBox="1"/>
          <p:nvPr/>
        </p:nvSpPr>
        <p:spPr>
          <a:xfrm>
            <a:off x="4894297" y="4544813"/>
            <a:ext cx="1533164" cy="400110"/>
          </a:xfrm>
          <a:prstGeom prst="rect">
            <a:avLst/>
          </a:prstGeom>
          <a:noFill/>
        </p:spPr>
        <p:txBody>
          <a:bodyPr wrap="square" rtlCol="0">
            <a:spAutoFit/>
          </a:bodyPr>
          <a:lstStyle/>
          <a:p>
            <a:r>
              <a:rPr lang="zh-CN" altLang="en-US" sz="2000" dirty="0">
                <a:latin typeface="Century Gothic" panose="020B0502020202020204" pitchFamily="34" charset="0"/>
                <a:ea typeface="思源黑体 CN Medium" panose="020B0600000000000000" pitchFamily="34" charset="-122"/>
                <a:sym typeface="Century Gothic" panose="020B0502020202020204" pitchFamily="34" charset="0"/>
              </a:rPr>
              <a:t>编写目的</a:t>
            </a:r>
          </a:p>
        </p:txBody>
      </p:sp>
      <p:sp>
        <p:nvSpPr>
          <p:cNvPr id="22" name="TextBox 66"/>
          <p:cNvSpPr txBox="1"/>
          <p:nvPr/>
        </p:nvSpPr>
        <p:spPr>
          <a:xfrm>
            <a:off x="6698141" y="4544813"/>
            <a:ext cx="1752548" cy="40011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r>
              <a:rPr lang="zh-CN" altLang="en-US" dirty="0">
                <a:solidFill>
                  <a:schemeClr val="tx1"/>
                </a:solidFill>
                <a:latin typeface="Century Gothic" panose="020B0502020202020204" pitchFamily="34" charset="0"/>
                <a:ea typeface="思源黑体 CN Medium" panose="020B0600000000000000" pitchFamily="34" charset="-122"/>
                <a:sym typeface="Century Gothic" panose="020B0502020202020204" pitchFamily="34" charset="0"/>
              </a:rPr>
              <a:t>项目简介</a:t>
            </a:r>
          </a:p>
        </p:txBody>
      </p:sp>
      <p:sp>
        <p:nvSpPr>
          <p:cNvPr id="23" name="TextBox 69"/>
          <p:cNvSpPr txBox="1"/>
          <p:nvPr/>
        </p:nvSpPr>
        <p:spPr>
          <a:xfrm>
            <a:off x="4875464" y="5069671"/>
            <a:ext cx="1551997" cy="40011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r>
              <a:rPr lang="zh-CN" altLang="en-US" dirty="0">
                <a:solidFill>
                  <a:schemeClr val="tx1"/>
                </a:solidFill>
                <a:latin typeface="Century Gothic" panose="020B0502020202020204" pitchFamily="34" charset="0"/>
                <a:ea typeface="思源黑体 CN Medium" panose="020B0600000000000000" pitchFamily="34" charset="-122"/>
                <a:sym typeface="Century Gothic" panose="020B0502020202020204" pitchFamily="34" charset="0"/>
              </a:rPr>
              <a:t>参考资料</a:t>
            </a:r>
          </a:p>
        </p:txBody>
      </p:sp>
      <p:sp>
        <p:nvSpPr>
          <p:cNvPr id="25" name="Freeform 18"/>
          <p:cNvSpPr>
            <a:spLocks noEditPoints="1"/>
          </p:cNvSpPr>
          <p:nvPr/>
        </p:nvSpPr>
        <p:spPr bwMode="auto">
          <a:xfrm>
            <a:off x="4607176" y="5135582"/>
            <a:ext cx="268288" cy="268288"/>
          </a:xfrm>
          <a:custGeom>
            <a:avLst/>
            <a:gdLst>
              <a:gd name="T0" fmla="*/ 117 w 235"/>
              <a:gd name="T1" fmla="*/ 0 h 234"/>
              <a:gd name="T2" fmla="*/ 235 w 235"/>
              <a:gd name="T3" fmla="*/ 117 h 234"/>
              <a:gd name="T4" fmla="*/ 117 w 235"/>
              <a:gd name="T5" fmla="*/ 234 h 234"/>
              <a:gd name="T6" fmla="*/ 0 w 235"/>
              <a:gd name="T7" fmla="*/ 117 h 234"/>
              <a:gd name="T8" fmla="*/ 117 w 235"/>
              <a:gd name="T9" fmla="*/ 0 h 234"/>
              <a:gd name="T10" fmla="*/ 99 w 235"/>
              <a:gd name="T11" fmla="*/ 199 h 234"/>
              <a:gd name="T12" fmla="*/ 135 w 235"/>
              <a:gd name="T13" fmla="*/ 199 h 234"/>
              <a:gd name="T14" fmla="*/ 135 w 235"/>
              <a:gd name="T15" fmla="*/ 136 h 234"/>
              <a:gd name="T16" fmla="*/ 199 w 235"/>
              <a:gd name="T17" fmla="*/ 136 h 234"/>
              <a:gd name="T18" fmla="*/ 199 w 235"/>
              <a:gd name="T19" fmla="*/ 99 h 234"/>
              <a:gd name="T20" fmla="*/ 135 w 235"/>
              <a:gd name="T21" fmla="*/ 99 h 234"/>
              <a:gd name="T22" fmla="*/ 135 w 235"/>
              <a:gd name="T23" fmla="*/ 35 h 234"/>
              <a:gd name="T24" fmla="*/ 99 w 235"/>
              <a:gd name="T25" fmla="*/ 35 h 234"/>
              <a:gd name="T26" fmla="*/ 99 w 235"/>
              <a:gd name="T27" fmla="*/ 99 h 234"/>
              <a:gd name="T28" fmla="*/ 35 w 235"/>
              <a:gd name="T29" fmla="*/ 99 h 234"/>
              <a:gd name="T30" fmla="*/ 35 w 235"/>
              <a:gd name="T31" fmla="*/ 136 h 234"/>
              <a:gd name="T32" fmla="*/ 99 w 235"/>
              <a:gd name="T33" fmla="*/ 136 h 234"/>
              <a:gd name="T34" fmla="*/ 99 w 235"/>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234">
                <a:moveTo>
                  <a:pt x="117" y="0"/>
                </a:moveTo>
                <a:cubicBezTo>
                  <a:pt x="182" y="0"/>
                  <a:pt x="235" y="52"/>
                  <a:pt x="235" y="117"/>
                </a:cubicBezTo>
                <a:cubicBezTo>
                  <a:pt x="235" y="182"/>
                  <a:pt x="182" y="234"/>
                  <a:pt x="117" y="234"/>
                </a:cubicBezTo>
                <a:cubicBezTo>
                  <a:pt x="53" y="234"/>
                  <a:pt x="0" y="182"/>
                  <a:pt x="0" y="117"/>
                </a:cubicBezTo>
                <a:cubicBezTo>
                  <a:pt x="0" y="52"/>
                  <a:pt x="53"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sz="1600">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7" name="Freeform 21"/>
          <p:cNvSpPr>
            <a:spLocks noEditPoints="1"/>
          </p:cNvSpPr>
          <p:nvPr/>
        </p:nvSpPr>
        <p:spPr bwMode="auto">
          <a:xfrm>
            <a:off x="4612213" y="461072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sz="1600">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0" name="Freeform 22"/>
          <p:cNvSpPr>
            <a:spLocks noEditPoints="1"/>
          </p:cNvSpPr>
          <p:nvPr/>
        </p:nvSpPr>
        <p:spPr bwMode="auto">
          <a:xfrm>
            <a:off x="6401050" y="461072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8 h 234"/>
              <a:gd name="T20" fmla="*/ 135 w 234"/>
              <a:gd name="T21" fmla="*/ 98 h 234"/>
              <a:gd name="T22" fmla="*/ 135 w 234"/>
              <a:gd name="T23" fmla="*/ 35 h 234"/>
              <a:gd name="T24" fmla="*/ 99 w 234"/>
              <a:gd name="T25" fmla="*/ 35 h 234"/>
              <a:gd name="T26" fmla="*/ 99 w 234"/>
              <a:gd name="T27" fmla="*/ 98 h 234"/>
              <a:gd name="T28" fmla="*/ 35 w 234"/>
              <a:gd name="T29" fmla="*/ 98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sz="1600">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1" name="TextBox 15"/>
          <p:cNvSpPr txBox="1"/>
          <p:nvPr/>
        </p:nvSpPr>
        <p:spPr>
          <a:xfrm>
            <a:off x="8612708" y="4544813"/>
            <a:ext cx="1752548" cy="40011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r>
              <a:rPr lang="zh-CN" altLang="en-US" dirty="0">
                <a:solidFill>
                  <a:schemeClr val="tx1"/>
                </a:solidFill>
                <a:latin typeface="Century Gothic" panose="020B0502020202020204" pitchFamily="34" charset="0"/>
                <a:ea typeface="思源黑体 CN Medium" panose="020B0600000000000000" pitchFamily="34" charset="-122"/>
                <a:sym typeface="Century Gothic" panose="020B0502020202020204" pitchFamily="34" charset="0"/>
              </a:rPr>
              <a:t>项目背景</a:t>
            </a:r>
          </a:p>
        </p:txBody>
      </p:sp>
      <p:sp>
        <p:nvSpPr>
          <p:cNvPr id="32" name="Freeform 22"/>
          <p:cNvSpPr>
            <a:spLocks noEditPoints="1"/>
          </p:cNvSpPr>
          <p:nvPr/>
        </p:nvSpPr>
        <p:spPr bwMode="auto">
          <a:xfrm>
            <a:off x="8315617" y="461072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8 h 234"/>
              <a:gd name="T20" fmla="*/ 135 w 234"/>
              <a:gd name="T21" fmla="*/ 98 h 234"/>
              <a:gd name="T22" fmla="*/ 135 w 234"/>
              <a:gd name="T23" fmla="*/ 35 h 234"/>
              <a:gd name="T24" fmla="*/ 99 w 234"/>
              <a:gd name="T25" fmla="*/ 35 h 234"/>
              <a:gd name="T26" fmla="*/ 99 w 234"/>
              <a:gd name="T27" fmla="*/ 98 h 234"/>
              <a:gd name="T28" fmla="*/ 35 w 234"/>
              <a:gd name="T29" fmla="*/ 98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sz="1600">
              <a:latin typeface="Century Gothic" panose="020B0502020202020204" pitchFamily="34" charset="0"/>
              <a:ea typeface="思源黑体 CN Medium" panose="020B0600000000000000" pitchFamily="34" charset="-122"/>
              <a:sym typeface="Century Gothic" panose="020B0502020202020204" pitchFamily="34" charset="0"/>
            </a:endParaRPr>
          </a:p>
        </p:txBody>
      </p:sp>
    </p:spTree>
    <p:extLst>
      <p:ext uri="{BB962C8B-B14F-4D97-AF65-F5344CB8AC3E}">
        <p14:creationId xmlns:p14="http://schemas.microsoft.com/office/powerpoint/2010/main" val="1502398554"/>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2" presetClass="entr" presetSubtype="1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0-#ppt_w/2"/>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10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0-#ppt_w/2"/>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20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stCondLst>
                                    <p:cond delay="30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par>
                          <p:cTn id="33" fill="hold">
                            <p:stCondLst>
                              <p:cond delay="2300"/>
                            </p:stCondLst>
                            <p:childTnLst>
                              <p:par>
                                <p:cTn id="34" presetID="22" presetClass="entr" presetSubtype="8"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8" grpId="0"/>
      <p:bldP spid="21" grpId="0"/>
      <p:bldP spid="22" grpId="0"/>
      <p:bldP spid="23" grpId="0"/>
      <p:bldP spid="25" grpId="0" animBg="1"/>
      <p:bldP spid="27" grpId="0" animBg="1"/>
      <p:bldP spid="30" grpId="0" animBg="1"/>
      <p:bldP spid="31" grpId="0"/>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2"/>
          <p:cNvSpPr txBox="1"/>
          <p:nvPr/>
        </p:nvSpPr>
        <p:spPr>
          <a:xfrm>
            <a:off x="3758426" y="327649"/>
            <a:ext cx="4679911" cy="646331"/>
          </a:xfrm>
          <a:prstGeom prst="rect">
            <a:avLst/>
          </a:prstGeom>
          <a:noFill/>
        </p:spPr>
        <p:txBody>
          <a:bodyPr wrap="square" rtlCol="0">
            <a:spAutoFit/>
          </a:bodyPr>
          <a:lstStyle>
            <a:defPPr>
              <a:defRPr lang="zh-CN"/>
            </a:defPPr>
            <a:lvl1pPr>
              <a:defRPr sz="2800" b="1">
                <a:latin typeface="微软雅黑"/>
                <a:ea typeface="微软雅黑"/>
              </a:defRPr>
            </a:lvl1pPr>
          </a:lstStyle>
          <a:p>
            <a:pPr algn="ctr"/>
            <a:r>
              <a:rPr lang="zh-CN" altLang="en-US" sz="36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编写目的</a:t>
            </a:r>
          </a:p>
        </p:txBody>
      </p:sp>
      <p:sp>
        <p:nvSpPr>
          <p:cNvPr id="22" name="TextBox 22"/>
          <p:cNvSpPr txBox="1"/>
          <p:nvPr/>
        </p:nvSpPr>
        <p:spPr>
          <a:xfrm>
            <a:off x="1201837" y="2204864"/>
            <a:ext cx="5743910" cy="3350084"/>
          </a:xfrm>
          <a:prstGeom prst="rect">
            <a:avLst/>
          </a:prstGeom>
          <a:noFill/>
        </p:spPr>
        <p:txBody>
          <a:bodyPr wrap="square" rtlCol="0">
            <a:spAutoFit/>
          </a:bodyPr>
          <a:lstStyle>
            <a:defPPr>
              <a:defRPr lang="zh-CN"/>
            </a:defPPr>
            <a:lvl1pPr algn="just">
              <a:defRPr sz="2400">
                <a:latin typeface="+mn-ea"/>
                <a:ea typeface="+mn-ea"/>
              </a:defRPr>
            </a:lvl1pPr>
          </a:lstStyle>
          <a:p>
            <a:pPr indent="457200">
              <a:lnSpc>
                <a:spcPct val="150000"/>
              </a:lnSpc>
            </a:pPr>
            <a:r>
              <a:rPr lang="zh-CN" altLang="en-US" dirty="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rPr>
              <a:t>  为保证整个软件开发项目能够按时且保质保量的完成，使每个人在该项目的开发过程中能够发挥自己的特长及作用，使整个项目的开发过程能够顺利平稳且有序的进行，并为项目开发提供有效且有力的进度参考。</a:t>
            </a:r>
          </a:p>
        </p:txBody>
      </p:sp>
      <p:pic>
        <p:nvPicPr>
          <p:cNvPr id="4" name="Picture 2">
            <a:extLst>
              <a:ext uri="{FF2B5EF4-FFF2-40B4-BE49-F238E27FC236}">
                <a16:creationId xmlns:a16="http://schemas.microsoft.com/office/drawing/2014/main" id="{1363F62B-CD01-4700-8223-BEF6B5621D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06493" y="1662596"/>
            <a:ext cx="4729634" cy="4729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696456"/>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1"/>
          <p:cNvSpPr>
            <a:spLocks/>
          </p:cNvSpPr>
          <p:nvPr/>
        </p:nvSpPr>
        <p:spPr bwMode="auto">
          <a:xfrm>
            <a:off x="2006502" y="3134949"/>
            <a:ext cx="1300911" cy="1046980"/>
          </a:xfrm>
          <a:custGeom>
            <a:avLst/>
            <a:gdLst>
              <a:gd name="T0" fmla="*/ 0 w 2070"/>
              <a:gd name="T1" fmla="*/ 1214 h 1214"/>
              <a:gd name="T2" fmla="*/ 2070 w 2070"/>
              <a:gd name="T3" fmla="*/ 177 h 1214"/>
            </a:gdLst>
            <a:ahLst/>
            <a:cxnLst>
              <a:cxn ang="0">
                <a:pos x="T0" y="T1"/>
              </a:cxn>
              <a:cxn ang="0">
                <a:pos x="T2" y="T3"/>
              </a:cxn>
            </a:cxnLst>
            <a:rect l="0" t="0" r="r" b="b"/>
            <a:pathLst>
              <a:path w="2070" h="1214">
                <a:moveTo>
                  <a:pt x="0" y="1214"/>
                </a:moveTo>
                <a:cubicBezTo>
                  <a:pt x="269" y="321"/>
                  <a:pt x="979" y="0"/>
                  <a:pt x="2070" y="177"/>
                </a:cubicBezTo>
              </a:path>
            </a:pathLst>
          </a:custGeom>
          <a:noFill/>
          <a:ln w="9525" cap="flat">
            <a:solidFill>
              <a:schemeClr val="accent3"/>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18" name="Freeform 12"/>
          <p:cNvSpPr>
            <a:spLocks/>
          </p:cNvSpPr>
          <p:nvPr/>
        </p:nvSpPr>
        <p:spPr bwMode="auto">
          <a:xfrm>
            <a:off x="8466090" y="1484784"/>
            <a:ext cx="1300911" cy="765082"/>
          </a:xfrm>
          <a:custGeom>
            <a:avLst/>
            <a:gdLst>
              <a:gd name="T0" fmla="*/ 0 w 2071"/>
              <a:gd name="T1" fmla="*/ 1214 h 1214"/>
              <a:gd name="T2" fmla="*/ 2071 w 2071"/>
              <a:gd name="T3" fmla="*/ 178 h 1214"/>
            </a:gdLst>
            <a:ahLst/>
            <a:cxnLst>
              <a:cxn ang="0">
                <a:pos x="T0" y="T1"/>
              </a:cxn>
              <a:cxn ang="0">
                <a:pos x="T2" y="T3"/>
              </a:cxn>
            </a:cxnLst>
            <a:rect l="0" t="0" r="r" b="b"/>
            <a:pathLst>
              <a:path w="2071" h="1214">
                <a:moveTo>
                  <a:pt x="0" y="1214"/>
                </a:moveTo>
                <a:cubicBezTo>
                  <a:pt x="270" y="321"/>
                  <a:pt x="979" y="0"/>
                  <a:pt x="2071" y="178"/>
                </a:cubicBezTo>
              </a:path>
            </a:pathLst>
          </a:custGeom>
          <a:noFill/>
          <a:ln w="9525" cap="flat">
            <a:solidFill>
              <a:schemeClr val="accent3"/>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grpSp>
        <p:nvGrpSpPr>
          <p:cNvPr id="4" name="组合 3"/>
          <p:cNvGrpSpPr/>
          <p:nvPr/>
        </p:nvGrpSpPr>
        <p:grpSpPr>
          <a:xfrm>
            <a:off x="919905" y="4284236"/>
            <a:ext cx="1739900" cy="425927"/>
            <a:chOff x="844118" y="4916585"/>
            <a:chExt cx="1739900" cy="425927"/>
          </a:xfrm>
          <a:solidFill>
            <a:srgbClr val="F7A115"/>
          </a:solidFill>
        </p:grpSpPr>
        <p:sp>
          <p:nvSpPr>
            <p:cNvPr id="11" name="Rectangle 5"/>
            <p:cNvSpPr>
              <a:spLocks noChangeArrowheads="1"/>
            </p:cNvSpPr>
            <p:nvPr/>
          </p:nvSpPr>
          <p:spPr bwMode="auto">
            <a:xfrm>
              <a:off x="844118" y="4916585"/>
              <a:ext cx="1739900" cy="413880"/>
            </a:xfrm>
            <a:prstGeom prst="rect">
              <a:avLst/>
            </a:prstGeom>
            <a:grpFill/>
            <a:ln w="28575">
              <a:solidFill>
                <a:schemeClr val="accent2"/>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19" name="TextBox 14"/>
            <p:cNvSpPr txBox="1"/>
            <p:nvPr/>
          </p:nvSpPr>
          <p:spPr>
            <a:xfrm>
              <a:off x="958714" y="4942402"/>
              <a:ext cx="1489573" cy="400110"/>
            </a:xfrm>
            <a:prstGeom prst="rect">
              <a:avLst/>
            </a:prstGeom>
            <a:noFill/>
          </p:spPr>
          <p:txBody>
            <a:bodyPr wrap="square" rtlCol="0">
              <a:spAutoFit/>
            </a:bodyPr>
            <a:lstStyle/>
            <a:p>
              <a:pPr algn="ctr"/>
              <a:r>
                <a:rPr lang="zh-CN" altLang="en-US" sz="2000" dirty="0">
                  <a:solidFill>
                    <a:schemeClr val="accent2"/>
                  </a:solidFill>
                  <a:latin typeface="Century Gothic" panose="020B0502020202020204" pitchFamily="34" charset="0"/>
                  <a:ea typeface="思源黑体 CN Medium" panose="020B0600000000000000" pitchFamily="34" charset="-122"/>
                  <a:sym typeface="Century Gothic" panose="020B0502020202020204" pitchFamily="34" charset="0"/>
                </a:rPr>
                <a:t>开发程序名</a:t>
              </a:r>
            </a:p>
          </p:txBody>
        </p:sp>
      </p:grpSp>
      <p:sp>
        <p:nvSpPr>
          <p:cNvPr id="20" name="TextBox 15"/>
          <p:cNvSpPr txBox="1"/>
          <p:nvPr/>
        </p:nvSpPr>
        <p:spPr>
          <a:xfrm>
            <a:off x="976484" y="4820365"/>
            <a:ext cx="1547590" cy="369332"/>
          </a:xfrm>
          <a:prstGeom prst="rect">
            <a:avLst/>
          </a:prstGeom>
          <a:noFill/>
        </p:spPr>
        <p:txBody>
          <a:bodyPr wrap="square" rtlCol="0">
            <a:spAutoFit/>
          </a:bodyPr>
          <a:lstStyle/>
          <a:p>
            <a:pPr algn="ctr"/>
            <a:r>
              <a:rPr lang="zh-CN" altLang="en-US" dirty="0">
                <a:latin typeface="Century Gothic" panose="020B0502020202020204" pitchFamily="34" charset="0"/>
                <a:ea typeface="思源黑体 CN Medium" panose="020B0600000000000000" pitchFamily="34" charset="-122"/>
                <a:sym typeface="Century Gothic" panose="020B0502020202020204" pitchFamily="34" charset="0"/>
              </a:rPr>
              <a:t>睡眠小屋</a:t>
            </a:r>
          </a:p>
        </p:txBody>
      </p:sp>
      <p:grpSp>
        <p:nvGrpSpPr>
          <p:cNvPr id="5" name="组合 4"/>
          <p:cNvGrpSpPr/>
          <p:nvPr/>
        </p:nvGrpSpPr>
        <p:grpSpPr>
          <a:xfrm>
            <a:off x="3014674" y="3581024"/>
            <a:ext cx="1741488" cy="1409157"/>
            <a:chOff x="2880303" y="4253010"/>
            <a:chExt cx="1741488" cy="736913"/>
          </a:xfrm>
          <a:solidFill>
            <a:srgbClr val="F7A115"/>
          </a:solidFill>
        </p:grpSpPr>
        <p:sp>
          <p:nvSpPr>
            <p:cNvPr id="12" name="Rectangle 6"/>
            <p:cNvSpPr>
              <a:spLocks noChangeArrowheads="1"/>
            </p:cNvSpPr>
            <p:nvPr/>
          </p:nvSpPr>
          <p:spPr bwMode="auto">
            <a:xfrm>
              <a:off x="2880303" y="4253010"/>
              <a:ext cx="1741488" cy="413880"/>
            </a:xfrm>
            <a:prstGeom prst="rect">
              <a:avLst/>
            </a:prstGeom>
            <a:grpFill/>
            <a:ln w="28575">
              <a:solidFill>
                <a:schemeClr val="accent2"/>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1" name="TextBox 14"/>
            <p:cNvSpPr txBox="1"/>
            <p:nvPr/>
          </p:nvSpPr>
          <p:spPr>
            <a:xfrm>
              <a:off x="2981422" y="4282037"/>
              <a:ext cx="1489573" cy="707886"/>
            </a:xfrm>
            <a:prstGeom prst="rect">
              <a:avLst/>
            </a:prstGeom>
            <a:noFill/>
          </p:spPr>
          <p:txBody>
            <a:bodyPr wrap="square" rtlCol="0">
              <a:spAutoFit/>
            </a:bodyPr>
            <a:lstStyle>
              <a:defPPr>
                <a:defRPr lang="zh-CN"/>
              </a:defPPr>
              <a:lvl1pPr algn="ctr">
                <a:defRPr sz="2000">
                  <a:solidFill>
                    <a:schemeClr val="accent2"/>
                  </a:solidFill>
                  <a:latin typeface="Lifeline JL" panose="00000400000000000000" pitchFamily="2" charset="0"/>
                  <a:ea typeface="+mj-ea"/>
                </a:defRPr>
              </a:lvl1pPr>
            </a:lstStyle>
            <a:p>
              <a:r>
                <a:rPr lang="zh-CN" altLang="en-US" dirty="0">
                  <a:latin typeface="Century Gothic" panose="020B0502020202020204" pitchFamily="34" charset="0"/>
                  <a:ea typeface="思源黑体 CN Medium" panose="020B0600000000000000" pitchFamily="34" charset="-122"/>
                  <a:sym typeface="Century Gothic" panose="020B0502020202020204" pitchFamily="34" charset="0"/>
                </a:rPr>
                <a:t>项目任务提出者</a:t>
              </a:r>
            </a:p>
          </p:txBody>
        </p:sp>
      </p:grpSp>
      <p:grpSp>
        <p:nvGrpSpPr>
          <p:cNvPr id="6" name="组合 5"/>
          <p:cNvGrpSpPr/>
          <p:nvPr/>
        </p:nvGrpSpPr>
        <p:grpSpPr>
          <a:xfrm>
            <a:off x="5027318" y="3216087"/>
            <a:ext cx="1741488" cy="416091"/>
            <a:chOff x="4892947" y="3635472"/>
            <a:chExt cx="1741488" cy="416091"/>
          </a:xfrm>
          <a:solidFill>
            <a:srgbClr val="F7A115"/>
          </a:solidFill>
        </p:grpSpPr>
        <p:sp>
          <p:nvSpPr>
            <p:cNvPr id="13" name="Rectangle 7"/>
            <p:cNvSpPr>
              <a:spLocks noChangeArrowheads="1"/>
            </p:cNvSpPr>
            <p:nvPr/>
          </p:nvSpPr>
          <p:spPr bwMode="auto">
            <a:xfrm>
              <a:off x="4892947" y="3635472"/>
              <a:ext cx="1741488" cy="413880"/>
            </a:xfrm>
            <a:prstGeom prst="rect">
              <a:avLst/>
            </a:prstGeom>
            <a:grpFill/>
            <a:ln w="28575">
              <a:solidFill>
                <a:schemeClr val="accent2"/>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3" name="TextBox 14"/>
            <p:cNvSpPr txBox="1"/>
            <p:nvPr/>
          </p:nvSpPr>
          <p:spPr>
            <a:xfrm>
              <a:off x="5023297" y="3651453"/>
              <a:ext cx="1489573" cy="400110"/>
            </a:xfrm>
            <a:prstGeom prst="rect">
              <a:avLst/>
            </a:prstGeom>
            <a:noFill/>
          </p:spPr>
          <p:txBody>
            <a:bodyPr wrap="square" rtlCol="0">
              <a:spAutoFit/>
            </a:bodyPr>
            <a:lstStyle>
              <a:defPPr>
                <a:defRPr lang="zh-CN"/>
              </a:defPPr>
              <a:lvl1pPr algn="ctr">
                <a:defRPr sz="2000">
                  <a:solidFill>
                    <a:schemeClr val="accent2"/>
                  </a:solidFill>
                  <a:latin typeface="Lifeline JL" panose="00000400000000000000" pitchFamily="2" charset="0"/>
                  <a:ea typeface="+mj-ea"/>
                </a:defRPr>
              </a:lvl1pPr>
            </a:lstStyle>
            <a:p>
              <a:r>
                <a:rPr lang="zh-CN" altLang="en-US" dirty="0">
                  <a:latin typeface="Century Gothic" panose="020B0502020202020204" pitchFamily="34" charset="0"/>
                  <a:ea typeface="思源黑体 CN Medium" panose="020B0600000000000000" pitchFamily="34" charset="-122"/>
                  <a:sym typeface="Century Gothic" panose="020B0502020202020204" pitchFamily="34" charset="0"/>
                </a:rPr>
                <a:t>项目开发者</a:t>
              </a:r>
            </a:p>
          </p:txBody>
        </p:sp>
      </p:grpSp>
      <p:grpSp>
        <p:nvGrpSpPr>
          <p:cNvPr id="7" name="组合 6"/>
          <p:cNvGrpSpPr/>
          <p:nvPr/>
        </p:nvGrpSpPr>
        <p:grpSpPr>
          <a:xfrm>
            <a:off x="7063426" y="2623950"/>
            <a:ext cx="1739900" cy="420805"/>
            <a:chOff x="6929055" y="3043335"/>
            <a:chExt cx="1739900" cy="420805"/>
          </a:xfrm>
          <a:solidFill>
            <a:srgbClr val="F7A115"/>
          </a:solidFill>
        </p:grpSpPr>
        <p:sp>
          <p:nvSpPr>
            <p:cNvPr id="14" name="Rectangle 8"/>
            <p:cNvSpPr>
              <a:spLocks noChangeArrowheads="1"/>
            </p:cNvSpPr>
            <p:nvPr/>
          </p:nvSpPr>
          <p:spPr bwMode="auto">
            <a:xfrm>
              <a:off x="6929055" y="3043335"/>
              <a:ext cx="1739900" cy="413880"/>
            </a:xfrm>
            <a:prstGeom prst="rect">
              <a:avLst/>
            </a:prstGeom>
            <a:grpFill/>
            <a:ln w="28575">
              <a:solidFill>
                <a:schemeClr val="accent2"/>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5" name="TextBox 14"/>
            <p:cNvSpPr txBox="1"/>
            <p:nvPr/>
          </p:nvSpPr>
          <p:spPr>
            <a:xfrm>
              <a:off x="7030577" y="3064030"/>
              <a:ext cx="1489573" cy="400110"/>
            </a:xfrm>
            <a:prstGeom prst="rect">
              <a:avLst/>
            </a:prstGeom>
            <a:noFill/>
          </p:spPr>
          <p:txBody>
            <a:bodyPr wrap="square" rtlCol="0">
              <a:spAutoFit/>
            </a:bodyPr>
            <a:lstStyle>
              <a:defPPr>
                <a:defRPr lang="zh-CN"/>
              </a:defPPr>
              <a:lvl1pPr algn="ctr">
                <a:defRPr sz="2000">
                  <a:solidFill>
                    <a:schemeClr val="accent2"/>
                  </a:solidFill>
                  <a:latin typeface="Lifeline JL" panose="00000400000000000000" pitchFamily="2" charset="0"/>
                  <a:ea typeface="+mj-ea"/>
                </a:defRPr>
              </a:lvl1pPr>
            </a:lstStyle>
            <a:p>
              <a:r>
                <a:rPr lang="zh-CN" altLang="en-US" dirty="0">
                  <a:latin typeface="Century Gothic" panose="020B0502020202020204" pitchFamily="34" charset="0"/>
                  <a:ea typeface="思源黑体 CN Medium" panose="020B0600000000000000" pitchFamily="34" charset="-122"/>
                  <a:sym typeface="Century Gothic" panose="020B0502020202020204" pitchFamily="34" charset="0"/>
                </a:rPr>
                <a:t>项目用户</a:t>
              </a:r>
            </a:p>
          </p:txBody>
        </p:sp>
      </p:grpSp>
      <p:grpSp>
        <p:nvGrpSpPr>
          <p:cNvPr id="8" name="组合 7"/>
          <p:cNvGrpSpPr/>
          <p:nvPr/>
        </p:nvGrpSpPr>
        <p:grpSpPr>
          <a:xfrm>
            <a:off x="9130651" y="1973075"/>
            <a:ext cx="1741488" cy="413880"/>
            <a:chOff x="8996280" y="2392460"/>
            <a:chExt cx="1741488" cy="413880"/>
          </a:xfrm>
          <a:solidFill>
            <a:srgbClr val="F7A115"/>
          </a:solidFill>
        </p:grpSpPr>
        <p:sp>
          <p:nvSpPr>
            <p:cNvPr id="15" name="Rectangle 9"/>
            <p:cNvSpPr>
              <a:spLocks noChangeArrowheads="1"/>
            </p:cNvSpPr>
            <p:nvPr/>
          </p:nvSpPr>
          <p:spPr bwMode="auto">
            <a:xfrm>
              <a:off x="8996280" y="2392460"/>
              <a:ext cx="1741488" cy="413880"/>
            </a:xfrm>
            <a:prstGeom prst="rect">
              <a:avLst/>
            </a:prstGeom>
            <a:grpFill/>
            <a:ln w="28575">
              <a:solidFill>
                <a:schemeClr val="accent2"/>
              </a:solidFill>
              <a:round/>
              <a:headEnd/>
              <a:tailEnd/>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7" name="TextBox 14"/>
            <p:cNvSpPr txBox="1"/>
            <p:nvPr/>
          </p:nvSpPr>
          <p:spPr>
            <a:xfrm>
              <a:off x="9099139" y="2399345"/>
              <a:ext cx="1489573" cy="400110"/>
            </a:xfrm>
            <a:prstGeom prst="rect">
              <a:avLst/>
            </a:prstGeom>
            <a:noFill/>
          </p:spPr>
          <p:txBody>
            <a:bodyPr wrap="square" rtlCol="0">
              <a:spAutoFit/>
            </a:bodyPr>
            <a:lstStyle>
              <a:defPPr>
                <a:defRPr lang="zh-CN"/>
              </a:defPPr>
              <a:lvl1pPr algn="ctr">
                <a:defRPr sz="2000">
                  <a:solidFill>
                    <a:schemeClr val="accent2"/>
                  </a:solidFill>
                  <a:latin typeface="Lifeline JL" panose="00000400000000000000" pitchFamily="2" charset="0"/>
                  <a:ea typeface="+mj-ea"/>
                </a:defRPr>
              </a:lvl1pPr>
            </a:lstStyle>
            <a:p>
              <a:r>
                <a:rPr lang="zh-CN" altLang="en-US" dirty="0">
                  <a:latin typeface="Century Gothic" panose="020B0502020202020204" pitchFamily="34" charset="0"/>
                  <a:ea typeface="思源黑体 CN Medium" panose="020B0600000000000000" pitchFamily="34" charset="-122"/>
                  <a:sym typeface="Century Gothic" panose="020B0502020202020204" pitchFamily="34" charset="0"/>
                </a:rPr>
                <a:t>开发平台</a:t>
              </a:r>
            </a:p>
          </p:txBody>
        </p:sp>
      </p:grpSp>
      <p:sp>
        <p:nvSpPr>
          <p:cNvPr id="29" name="Freeform 12"/>
          <p:cNvSpPr>
            <a:spLocks/>
          </p:cNvSpPr>
          <p:nvPr/>
        </p:nvSpPr>
        <p:spPr bwMode="auto">
          <a:xfrm>
            <a:off x="4345596" y="2728732"/>
            <a:ext cx="1300911" cy="765082"/>
          </a:xfrm>
          <a:custGeom>
            <a:avLst/>
            <a:gdLst>
              <a:gd name="T0" fmla="*/ 0 w 2071"/>
              <a:gd name="T1" fmla="*/ 1214 h 1214"/>
              <a:gd name="T2" fmla="*/ 2071 w 2071"/>
              <a:gd name="T3" fmla="*/ 178 h 1214"/>
            </a:gdLst>
            <a:ahLst/>
            <a:cxnLst>
              <a:cxn ang="0">
                <a:pos x="T0" y="T1"/>
              </a:cxn>
              <a:cxn ang="0">
                <a:pos x="T2" y="T3"/>
              </a:cxn>
            </a:cxnLst>
            <a:rect l="0" t="0" r="r" b="b"/>
            <a:pathLst>
              <a:path w="2071" h="1214">
                <a:moveTo>
                  <a:pt x="0" y="1214"/>
                </a:moveTo>
                <a:cubicBezTo>
                  <a:pt x="270" y="321"/>
                  <a:pt x="979" y="0"/>
                  <a:pt x="2071" y="178"/>
                </a:cubicBezTo>
              </a:path>
            </a:pathLst>
          </a:custGeom>
          <a:noFill/>
          <a:ln w="9525" cap="flat">
            <a:solidFill>
              <a:schemeClr val="accent3"/>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1" name="Freeform 12"/>
          <p:cNvSpPr>
            <a:spLocks/>
          </p:cNvSpPr>
          <p:nvPr/>
        </p:nvSpPr>
        <p:spPr bwMode="auto">
          <a:xfrm>
            <a:off x="6405843" y="2064953"/>
            <a:ext cx="1300911" cy="765082"/>
          </a:xfrm>
          <a:custGeom>
            <a:avLst/>
            <a:gdLst>
              <a:gd name="T0" fmla="*/ 0 w 2071"/>
              <a:gd name="T1" fmla="*/ 1214 h 1214"/>
              <a:gd name="T2" fmla="*/ 2071 w 2071"/>
              <a:gd name="T3" fmla="*/ 178 h 1214"/>
            </a:gdLst>
            <a:ahLst/>
            <a:cxnLst>
              <a:cxn ang="0">
                <a:pos x="T0" y="T1"/>
              </a:cxn>
              <a:cxn ang="0">
                <a:pos x="T2" y="T3"/>
              </a:cxn>
            </a:cxnLst>
            <a:rect l="0" t="0" r="r" b="b"/>
            <a:pathLst>
              <a:path w="2071" h="1214">
                <a:moveTo>
                  <a:pt x="0" y="1214"/>
                </a:moveTo>
                <a:cubicBezTo>
                  <a:pt x="270" y="321"/>
                  <a:pt x="979" y="0"/>
                  <a:pt x="2071" y="178"/>
                </a:cubicBezTo>
              </a:path>
            </a:pathLst>
          </a:custGeom>
          <a:noFill/>
          <a:ln w="9525" cap="flat">
            <a:solidFill>
              <a:schemeClr val="accent3"/>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4" name="TextBox 15"/>
          <p:cNvSpPr txBox="1"/>
          <p:nvPr/>
        </p:nvSpPr>
        <p:spPr>
          <a:xfrm>
            <a:off x="2984474" y="4497200"/>
            <a:ext cx="1801887" cy="646331"/>
          </a:xfrm>
          <a:prstGeom prst="rect">
            <a:avLst/>
          </a:prstGeom>
          <a:noFill/>
        </p:spPr>
        <p:txBody>
          <a:bodyPr wrap="square" rtlCol="0">
            <a:spAutoFit/>
          </a:bodyPr>
          <a:lstStyle/>
          <a:p>
            <a:r>
              <a:rPr lang="zh-CN" altLang="en-US" dirty="0">
                <a:latin typeface="Century Gothic" panose="020B0502020202020204" pitchFamily="34" charset="0"/>
                <a:ea typeface="思源黑体 CN Medium" panose="020B0600000000000000" pitchFamily="34" charset="-122"/>
                <a:sym typeface="Century Gothic" panose="020B0502020202020204" pitchFamily="34" charset="0"/>
              </a:rPr>
              <a:t>浙江大学城市学院软件工程学生</a:t>
            </a:r>
          </a:p>
        </p:txBody>
      </p:sp>
      <p:sp>
        <p:nvSpPr>
          <p:cNvPr id="36" name="TextBox 15"/>
          <p:cNvSpPr txBox="1"/>
          <p:nvPr/>
        </p:nvSpPr>
        <p:spPr>
          <a:xfrm>
            <a:off x="5035596" y="3794156"/>
            <a:ext cx="1927283" cy="646331"/>
          </a:xfrm>
          <a:prstGeom prst="rect">
            <a:avLst/>
          </a:prstGeom>
          <a:noFill/>
        </p:spPr>
        <p:txBody>
          <a:bodyPr wrap="square" rtlCol="0">
            <a:spAutoFit/>
          </a:bodyPr>
          <a:lstStyle/>
          <a:p>
            <a:r>
              <a:rPr lang="zh-CN" altLang="en-US" dirty="0">
                <a:latin typeface="Century Gothic" panose="020B0502020202020204" pitchFamily="34" charset="0"/>
                <a:ea typeface="思源黑体 CN Medium" panose="020B0600000000000000" pitchFamily="34" charset="-122"/>
                <a:sym typeface="Century Gothic" panose="020B0502020202020204" pitchFamily="34" charset="0"/>
              </a:rPr>
              <a:t>盛泽文，王烨涵，韩宇</a:t>
            </a:r>
          </a:p>
        </p:txBody>
      </p:sp>
      <p:sp>
        <p:nvSpPr>
          <p:cNvPr id="38" name="TextBox 15"/>
          <p:cNvSpPr txBox="1"/>
          <p:nvPr/>
        </p:nvSpPr>
        <p:spPr>
          <a:xfrm>
            <a:off x="6962879" y="3232068"/>
            <a:ext cx="2074353" cy="646331"/>
          </a:xfrm>
          <a:prstGeom prst="rect">
            <a:avLst/>
          </a:prstGeom>
          <a:noFill/>
        </p:spPr>
        <p:txBody>
          <a:bodyPr wrap="square" rtlCol="0">
            <a:spAutoFit/>
          </a:bodyPr>
          <a:lstStyle/>
          <a:p>
            <a:r>
              <a:rPr lang="zh-CN" altLang="en-US" dirty="0">
                <a:latin typeface="Century Gothic" panose="020B0502020202020204" pitchFamily="34" charset="0"/>
                <a:ea typeface="思源黑体 CN Medium" panose="020B0600000000000000" pitchFamily="34" charset="-122"/>
                <a:sym typeface="Century Gothic" panose="020B0502020202020204" pitchFamily="34" charset="0"/>
              </a:rPr>
              <a:t>睡眠质量不好和喜欢熬夜玩手机人群</a:t>
            </a:r>
          </a:p>
        </p:txBody>
      </p:sp>
      <p:sp>
        <p:nvSpPr>
          <p:cNvPr id="40" name="TextBox 15"/>
          <p:cNvSpPr txBox="1"/>
          <p:nvPr/>
        </p:nvSpPr>
        <p:spPr>
          <a:xfrm>
            <a:off x="9130651" y="2460782"/>
            <a:ext cx="1927283" cy="646331"/>
          </a:xfrm>
          <a:prstGeom prst="rect">
            <a:avLst/>
          </a:prstGeom>
          <a:noFill/>
        </p:spPr>
        <p:txBody>
          <a:bodyPr wrap="square" rtlCol="0">
            <a:spAutoFit/>
          </a:bodyPr>
          <a:lstStyle/>
          <a:p>
            <a:r>
              <a:rPr lang="zh-CN" altLang="en-US" dirty="0">
                <a:latin typeface="Century Gothic" panose="020B0502020202020204" pitchFamily="34" charset="0"/>
                <a:ea typeface="思源黑体 CN Medium" panose="020B0600000000000000" pitchFamily="34" charset="-122"/>
                <a:sym typeface="Century Gothic" panose="020B0502020202020204" pitchFamily="34" charset="0"/>
              </a:rPr>
              <a:t>微信</a:t>
            </a:r>
            <a:r>
              <a:rPr lang="en-US" altLang="zh-CN" dirty="0">
                <a:latin typeface="Century Gothic" panose="020B0502020202020204" pitchFamily="34" charset="0"/>
                <a:ea typeface="思源黑体 CN Medium" panose="020B0600000000000000" pitchFamily="34" charset="-122"/>
                <a:sym typeface="Century Gothic" panose="020B0502020202020204" pitchFamily="34" charset="0"/>
              </a:rPr>
              <a:t>web</a:t>
            </a:r>
            <a:r>
              <a:rPr lang="zh-CN" altLang="en-US" dirty="0">
                <a:latin typeface="Century Gothic" panose="020B0502020202020204" pitchFamily="34" charset="0"/>
                <a:ea typeface="思源黑体 CN Medium" panose="020B0600000000000000" pitchFamily="34" charset="-122"/>
                <a:sym typeface="Century Gothic" panose="020B0502020202020204" pitchFamily="34" charset="0"/>
              </a:rPr>
              <a:t>开发者工具、</a:t>
            </a:r>
            <a:r>
              <a:rPr lang="en-US" altLang="zh-CN" dirty="0">
                <a:latin typeface="Century Gothic" panose="020B0502020202020204" pitchFamily="34" charset="0"/>
                <a:ea typeface="思源黑体 CN Medium" panose="020B0600000000000000" pitchFamily="34" charset="-122"/>
                <a:sym typeface="Century Gothic" panose="020B0502020202020204" pitchFamily="34" charset="0"/>
              </a:rPr>
              <a:t>JS</a:t>
            </a:r>
            <a:r>
              <a:rPr lang="zh-CN" altLang="en-US" dirty="0">
                <a:latin typeface="Century Gothic" panose="020B0502020202020204" pitchFamily="34" charset="0"/>
                <a:ea typeface="思源黑体 CN Medium" panose="020B0600000000000000" pitchFamily="34" charset="-122"/>
                <a:sym typeface="Century Gothic" panose="020B0502020202020204" pitchFamily="34" charset="0"/>
              </a:rPr>
              <a:t>等</a:t>
            </a:r>
          </a:p>
        </p:txBody>
      </p:sp>
      <p:sp>
        <p:nvSpPr>
          <p:cNvPr id="42" name="TextBox 42"/>
          <p:cNvSpPr txBox="1"/>
          <p:nvPr/>
        </p:nvSpPr>
        <p:spPr>
          <a:xfrm>
            <a:off x="3758426" y="327649"/>
            <a:ext cx="4679911" cy="646331"/>
          </a:xfrm>
          <a:prstGeom prst="rect">
            <a:avLst/>
          </a:prstGeom>
          <a:noFill/>
        </p:spPr>
        <p:txBody>
          <a:bodyPr wrap="square" rtlCol="0">
            <a:spAutoFit/>
          </a:bodyPr>
          <a:lstStyle>
            <a:defPPr>
              <a:defRPr lang="zh-CN"/>
            </a:defPPr>
            <a:lvl1pPr>
              <a:defRPr sz="2800" b="1">
                <a:latin typeface="微软雅黑"/>
                <a:ea typeface="微软雅黑"/>
              </a:defRPr>
            </a:lvl1pPr>
          </a:lstStyle>
          <a:p>
            <a:pPr algn="ctr"/>
            <a:r>
              <a:rPr lang="zh-CN" altLang="en-US" sz="36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项目简介</a:t>
            </a:r>
          </a:p>
        </p:txBody>
      </p:sp>
    </p:spTree>
    <p:extLst>
      <p:ext uri="{BB962C8B-B14F-4D97-AF65-F5344CB8AC3E}">
        <p14:creationId xmlns:p14="http://schemas.microsoft.com/office/powerpoint/2010/main" val="2996781764"/>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90"/>
                                          </p:val>
                                        </p:tav>
                                        <p:tav tm="100000">
                                          <p:val>
                                            <p:fltVal val="0"/>
                                          </p:val>
                                        </p:tav>
                                      </p:tavLst>
                                    </p:anim>
                                    <p:animEffect transition="in" filter="fade">
                                      <p:cBhvr>
                                        <p:cTn id="10" dur="500"/>
                                        <p:tgtEl>
                                          <p:spTgt spid="4"/>
                                        </p:tgtEl>
                                      </p:cBhvr>
                                    </p:animEffect>
                                  </p:childTnLst>
                                </p:cTn>
                              </p:par>
                              <p:par>
                                <p:cTn id="11" presetID="8" presetClass="emph" presetSubtype="0" fill="hold" nodeType="withEffect">
                                  <p:stCondLst>
                                    <p:cond delay="0"/>
                                  </p:stCondLst>
                                  <p:childTnLst>
                                    <p:animRot by="21600000">
                                      <p:cBhvr>
                                        <p:cTn id="12" dur="500" fill="hold"/>
                                        <p:tgtEl>
                                          <p:spTgt spid="4"/>
                                        </p:tgtEl>
                                        <p:attrNameLst>
                                          <p:attrName>r</p:attrName>
                                        </p:attrNameLst>
                                      </p:cBhvr>
                                    </p:animRo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par>
                          <p:cTn id="21" fill="hold">
                            <p:stCondLst>
                              <p:cond delay="1500"/>
                            </p:stCondLst>
                            <p:childTnLst>
                              <p:par>
                                <p:cTn id="22" presetID="31"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 calcmode="lin" valueType="num">
                                      <p:cBhvr>
                                        <p:cTn id="26" dur="500" fill="hold"/>
                                        <p:tgtEl>
                                          <p:spTgt spid="5"/>
                                        </p:tgtEl>
                                        <p:attrNameLst>
                                          <p:attrName>style.rotation</p:attrName>
                                        </p:attrNameLst>
                                      </p:cBhvr>
                                      <p:tavLst>
                                        <p:tav tm="0">
                                          <p:val>
                                            <p:fltVal val="90"/>
                                          </p:val>
                                        </p:tav>
                                        <p:tav tm="100000">
                                          <p:val>
                                            <p:fltVal val="0"/>
                                          </p:val>
                                        </p:tav>
                                      </p:tavLst>
                                    </p:anim>
                                    <p:animEffect transition="in" filter="fade">
                                      <p:cBhvr>
                                        <p:cTn id="27" dur="500"/>
                                        <p:tgtEl>
                                          <p:spTgt spid="5"/>
                                        </p:tgtEl>
                                      </p:cBhvr>
                                    </p:animEffect>
                                  </p:childTnLst>
                                </p:cTn>
                              </p:par>
                              <p:par>
                                <p:cTn id="28" presetID="8" presetClass="emph" presetSubtype="0" fill="hold" nodeType="withEffect">
                                  <p:stCondLst>
                                    <p:cond delay="0"/>
                                  </p:stCondLst>
                                  <p:childTnLst>
                                    <p:animRot by="21600000">
                                      <p:cBhvr>
                                        <p:cTn id="29" dur="500" fill="hold"/>
                                        <p:tgtEl>
                                          <p:spTgt spid="5"/>
                                        </p:tgtEl>
                                        <p:attrNameLst>
                                          <p:attrName>r</p:attrName>
                                        </p:attrNameLst>
                                      </p:cBhvr>
                                    </p:animRot>
                                  </p:childTnLst>
                                </p:cTn>
                              </p:par>
                              <p:par>
                                <p:cTn id="30" presetID="22" presetClass="entr" presetSubtype="8"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par>
                          <p:cTn id="33" fill="hold">
                            <p:stCondLst>
                              <p:cond delay="2000"/>
                            </p:stCondLst>
                            <p:childTnLst>
                              <p:par>
                                <p:cTn id="34" presetID="22" presetClass="entr" presetSubtype="4"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down)">
                                      <p:cBhvr>
                                        <p:cTn id="36" dur="500"/>
                                        <p:tgtEl>
                                          <p:spTgt spid="29"/>
                                        </p:tgtEl>
                                      </p:cBhvr>
                                    </p:animEffect>
                                  </p:childTnLst>
                                </p:cTn>
                              </p:par>
                            </p:childTnLst>
                          </p:cTn>
                        </p:par>
                        <p:par>
                          <p:cTn id="37" fill="hold">
                            <p:stCondLst>
                              <p:cond delay="2500"/>
                            </p:stCondLst>
                            <p:childTnLst>
                              <p:par>
                                <p:cTn id="38" presetID="31" presetClass="entr" presetSubtype="0"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500" fill="hold"/>
                                        <p:tgtEl>
                                          <p:spTgt spid="6"/>
                                        </p:tgtEl>
                                        <p:attrNameLst>
                                          <p:attrName>ppt_w</p:attrName>
                                        </p:attrNameLst>
                                      </p:cBhvr>
                                      <p:tavLst>
                                        <p:tav tm="0">
                                          <p:val>
                                            <p:fltVal val="0"/>
                                          </p:val>
                                        </p:tav>
                                        <p:tav tm="100000">
                                          <p:val>
                                            <p:strVal val="#ppt_w"/>
                                          </p:val>
                                        </p:tav>
                                      </p:tavLst>
                                    </p:anim>
                                    <p:anim calcmode="lin" valueType="num">
                                      <p:cBhvr>
                                        <p:cTn id="41" dur="500" fill="hold"/>
                                        <p:tgtEl>
                                          <p:spTgt spid="6"/>
                                        </p:tgtEl>
                                        <p:attrNameLst>
                                          <p:attrName>ppt_h</p:attrName>
                                        </p:attrNameLst>
                                      </p:cBhvr>
                                      <p:tavLst>
                                        <p:tav tm="0">
                                          <p:val>
                                            <p:fltVal val="0"/>
                                          </p:val>
                                        </p:tav>
                                        <p:tav tm="100000">
                                          <p:val>
                                            <p:strVal val="#ppt_h"/>
                                          </p:val>
                                        </p:tav>
                                      </p:tavLst>
                                    </p:anim>
                                    <p:anim calcmode="lin" valueType="num">
                                      <p:cBhvr>
                                        <p:cTn id="42" dur="500" fill="hold"/>
                                        <p:tgtEl>
                                          <p:spTgt spid="6"/>
                                        </p:tgtEl>
                                        <p:attrNameLst>
                                          <p:attrName>style.rotation</p:attrName>
                                        </p:attrNameLst>
                                      </p:cBhvr>
                                      <p:tavLst>
                                        <p:tav tm="0">
                                          <p:val>
                                            <p:fltVal val="90"/>
                                          </p:val>
                                        </p:tav>
                                        <p:tav tm="100000">
                                          <p:val>
                                            <p:fltVal val="0"/>
                                          </p:val>
                                        </p:tav>
                                      </p:tavLst>
                                    </p:anim>
                                    <p:animEffect transition="in" filter="fade">
                                      <p:cBhvr>
                                        <p:cTn id="43" dur="500"/>
                                        <p:tgtEl>
                                          <p:spTgt spid="6"/>
                                        </p:tgtEl>
                                      </p:cBhvr>
                                    </p:animEffect>
                                  </p:childTnLst>
                                </p:cTn>
                              </p:par>
                              <p:par>
                                <p:cTn id="44" presetID="8" presetClass="emph" presetSubtype="0" fill="hold" nodeType="withEffect">
                                  <p:stCondLst>
                                    <p:cond delay="0"/>
                                  </p:stCondLst>
                                  <p:childTnLst>
                                    <p:animRot by="21600000">
                                      <p:cBhvr>
                                        <p:cTn id="45" dur="500" fill="hold"/>
                                        <p:tgtEl>
                                          <p:spTgt spid="6"/>
                                        </p:tgtEl>
                                        <p:attrNameLst>
                                          <p:attrName>r</p:attrName>
                                        </p:attrNameLst>
                                      </p:cBhvr>
                                    </p:animRot>
                                  </p:childTnLst>
                                </p:cTn>
                              </p:par>
                              <p:par>
                                <p:cTn id="46" presetID="22" presetClass="entr" presetSubtype="8"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left)">
                                      <p:cBhvr>
                                        <p:cTn id="48" dur="500"/>
                                        <p:tgtEl>
                                          <p:spTgt spid="36"/>
                                        </p:tgtEl>
                                      </p:cBhvr>
                                    </p:animEffect>
                                  </p:childTnLst>
                                </p:cTn>
                              </p:par>
                            </p:childTnLst>
                          </p:cTn>
                        </p:par>
                        <p:par>
                          <p:cTn id="49" fill="hold">
                            <p:stCondLst>
                              <p:cond delay="3000"/>
                            </p:stCondLst>
                            <p:childTnLst>
                              <p:par>
                                <p:cTn id="50" presetID="22" presetClass="entr" presetSubtype="4"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down)">
                                      <p:cBhvr>
                                        <p:cTn id="52" dur="500"/>
                                        <p:tgtEl>
                                          <p:spTgt spid="31"/>
                                        </p:tgtEl>
                                      </p:cBhvr>
                                    </p:animEffect>
                                  </p:childTnLst>
                                </p:cTn>
                              </p:par>
                            </p:childTnLst>
                          </p:cTn>
                        </p:par>
                        <p:par>
                          <p:cTn id="53" fill="hold">
                            <p:stCondLst>
                              <p:cond delay="3500"/>
                            </p:stCondLst>
                            <p:childTnLst>
                              <p:par>
                                <p:cTn id="54" presetID="31" presetClass="entr" presetSubtype="0" fill="hold" nodeType="after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 calcmode="lin" valueType="num">
                                      <p:cBhvr>
                                        <p:cTn id="58" dur="500" fill="hold"/>
                                        <p:tgtEl>
                                          <p:spTgt spid="7"/>
                                        </p:tgtEl>
                                        <p:attrNameLst>
                                          <p:attrName>style.rotation</p:attrName>
                                        </p:attrNameLst>
                                      </p:cBhvr>
                                      <p:tavLst>
                                        <p:tav tm="0">
                                          <p:val>
                                            <p:fltVal val="90"/>
                                          </p:val>
                                        </p:tav>
                                        <p:tav tm="100000">
                                          <p:val>
                                            <p:fltVal val="0"/>
                                          </p:val>
                                        </p:tav>
                                      </p:tavLst>
                                    </p:anim>
                                    <p:animEffect transition="in" filter="fade">
                                      <p:cBhvr>
                                        <p:cTn id="59" dur="500"/>
                                        <p:tgtEl>
                                          <p:spTgt spid="7"/>
                                        </p:tgtEl>
                                      </p:cBhvr>
                                    </p:animEffect>
                                  </p:childTnLst>
                                </p:cTn>
                              </p:par>
                              <p:par>
                                <p:cTn id="60" presetID="8" presetClass="emph" presetSubtype="0" fill="hold" nodeType="withEffect">
                                  <p:stCondLst>
                                    <p:cond delay="0"/>
                                  </p:stCondLst>
                                  <p:childTnLst>
                                    <p:animRot by="21600000">
                                      <p:cBhvr>
                                        <p:cTn id="61" dur="500" fill="hold"/>
                                        <p:tgtEl>
                                          <p:spTgt spid="7"/>
                                        </p:tgtEl>
                                        <p:attrNameLst>
                                          <p:attrName>r</p:attrName>
                                        </p:attrNameLst>
                                      </p:cBhvr>
                                    </p:animRot>
                                  </p:childTnLst>
                                </p:cTn>
                              </p:par>
                              <p:par>
                                <p:cTn id="62" presetID="22" presetClass="entr" presetSubtype="8"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left)">
                                      <p:cBhvr>
                                        <p:cTn id="64" dur="500"/>
                                        <p:tgtEl>
                                          <p:spTgt spid="38"/>
                                        </p:tgtEl>
                                      </p:cBhvr>
                                    </p:animEffect>
                                  </p:childTnLst>
                                </p:cTn>
                              </p:par>
                            </p:childTnLst>
                          </p:cTn>
                        </p:par>
                        <p:par>
                          <p:cTn id="65" fill="hold">
                            <p:stCondLst>
                              <p:cond delay="4000"/>
                            </p:stCondLst>
                            <p:childTnLst>
                              <p:par>
                                <p:cTn id="66" presetID="22" presetClass="entr" presetSubtype="4"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down)">
                                      <p:cBhvr>
                                        <p:cTn id="68" dur="500"/>
                                        <p:tgtEl>
                                          <p:spTgt spid="18"/>
                                        </p:tgtEl>
                                      </p:cBhvr>
                                    </p:animEffect>
                                  </p:childTnLst>
                                </p:cTn>
                              </p:par>
                            </p:childTnLst>
                          </p:cTn>
                        </p:par>
                        <p:par>
                          <p:cTn id="69" fill="hold">
                            <p:stCondLst>
                              <p:cond delay="4500"/>
                            </p:stCondLst>
                            <p:childTnLst>
                              <p:par>
                                <p:cTn id="70" presetID="31" presetClass="entr" presetSubtype="0" fill="hold" nodeType="afterEffect">
                                  <p:stCondLst>
                                    <p:cond delay="0"/>
                                  </p:stCondLst>
                                  <p:childTnLst>
                                    <p:set>
                                      <p:cBhvr>
                                        <p:cTn id="71" dur="1" fill="hold">
                                          <p:stCondLst>
                                            <p:cond delay="0"/>
                                          </p:stCondLst>
                                        </p:cTn>
                                        <p:tgtEl>
                                          <p:spTgt spid="8"/>
                                        </p:tgtEl>
                                        <p:attrNameLst>
                                          <p:attrName>style.visibility</p:attrName>
                                        </p:attrNameLst>
                                      </p:cBhvr>
                                      <p:to>
                                        <p:strVal val="visible"/>
                                      </p:to>
                                    </p:set>
                                    <p:anim calcmode="lin" valueType="num">
                                      <p:cBhvr>
                                        <p:cTn id="72" dur="500" fill="hold"/>
                                        <p:tgtEl>
                                          <p:spTgt spid="8"/>
                                        </p:tgtEl>
                                        <p:attrNameLst>
                                          <p:attrName>ppt_w</p:attrName>
                                        </p:attrNameLst>
                                      </p:cBhvr>
                                      <p:tavLst>
                                        <p:tav tm="0">
                                          <p:val>
                                            <p:fltVal val="0"/>
                                          </p:val>
                                        </p:tav>
                                        <p:tav tm="100000">
                                          <p:val>
                                            <p:strVal val="#ppt_w"/>
                                          </p:val>
                                        </p:tav>
                                      </p:tavLst>
                                    </p:anim>
                                    <p:anim calcmode="lin" valueType="num">
                                      <p:cBhvr>
                                        <p:cTn id="73" dur="500" fill="hold"/>
                                        <p:tgtEl>
                                          <p:spTgt spid="8"/>
                                        </p:tgtEl>
                                        <p:attrNameLst>
                                          <p:attrName>ppt_h</p:attrName>
                                        </p:attrNameLst>
                                      </p:cBhvr>
                                      <p:tavLst>
                                        <p:tav tm="0">
                                          <p:val>
                                            <p:fltVal val="0"/>
                                          </p:val>
                                        </p:tav>
                                        <p:tav tm="100000">
                                          <p:val>
                                            <p:strVal val="#ppt_h"/>
                                          </p:val>
                                        </p:tav>
                                      </p:tavLst>
                                    </p:anim>
                                    <p:anim calcmode="lin" valueType="num">
                                      <p:cBhvr>
                                        <p:cTn id="74" dur="500" fill="hold"/>
                                        <p:tgtEl>
                                          <p:spTgt spid="8"/>
                                        </p:tgtEl>
                                        <p:attrNameLst>
                                          <p:attrName>style.rotation</p:attrName>
                                        </p:attrNameLst>
                                      </p:cBhvr>
                                      <p:tavLst>
                                        <p:tav tm="0">
                                          <p:val>
                                            <p:fltVal val="90"/>
                                          </p:val>
                                        </p:tav>
                                        <p:tav tm="100000">
                                          <p:val>
                                            <p:fltVal val="0"/>
                                          </p:val>
                                        </p:tav>
                                      </p:tavLst>
                                    </p:anim>
                                    <p:animEffect transition="in" filter="fade">
                                      <p:cBhvr>
                                        <p:cTn id="75" dur="500"/>
                                        <p:tgtEl>
                                          <p:spTgt spid="8"/>
                                        </p:tgtEl>
                                      </p:cBhvr>
                                    </p:animEffect>
                                  </p:childTnLst>
                                </p:cTn>
                              </p:par>
                              <p:par>
                                <p:cTn id="76" presetID="8" presetClass="emph" presetSubtype="0" fill="hold" nodeType="withEffect">
                                  <p:stCondLst>
                                    <p:cond delay="0"/>
                                  </p:stCondLst>
                                  <p:childTnLst>
                                    <p:animRot by="21600000">
                                      <p:cBhvr>
                                        <p:cTn id="77" dur="500" fill="hold"/>
                                        <p:tgtEl>
                                          <p:spTgt spid="8"/>
                                        </p:tgtEl>
                                        <p:attrNameLst>
                                          <p:attrName>r</p:attrName>
                                        </p:attrNameLst>
                                      </p:cBhvr>
                                    </p:animRot>
                                  </p:childTnLst>
                                </p:cTn>
                              </p:par>
                              <p:par>
                                <p:cTn id="78" presetID="22" presetClass="entr" presetSubtype="8"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left)">
                                      <p:cBhvr>
                                        <p:cTn id="8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p:bldP spid="29" grpId="0" animBg="1"/>
      <p:bldP spid="31" grpId="0" animBg="1"/>
      <p:bldP spid="34" grpId="0"/>
      <p:bldP spid="36" grpId="0"/>
      <p:bldP spid="38"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p:cNvSpPr/>
          <p:nvPr/>
        </p:nvSpPr>
        <p:spPr bwMode="auto">
          <a:xfrm>
            <a:off x="2975019" y="1285198"/>
            <a:ext cx="8811994" cy="4287603"/>
          </a:xfrm>
          <a:prstGeom prst="roundRect">
            <a:avLst>
              <a:gd name="adj" fmla="val 50000"/>
            </a:avLst>
          </a:prstGeom>
          <a:solidFill>
            <a:schemeClr val="tx2"/>
          </a:solidFill>
          <a:ln w="9525" cap="flat" cmpd="sng" algn="ctr">
            <a:solidFill>
              <a:schemeClr val="bg1">
                <a:lumMod val="40000"/>
                <a:lumOff val="6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entury Gothic" panose="020B0502020202020204" pitchFamily="34" charset="0"/>
              <a:ea typeface="思源黑体 CN Medium" panose="020B0600000000000000" pitchFamily="34" charset="-122"/>
              <a:sym typeface="Century Gothic" panose="020B0502020202020204" pitchFamily="34" charset="0"/>
            </a:endParaRPr>
          </a:p>
        </p:txBody>
      </p:sp>
      <p:grpSp>
        <p:nvGrpSpPr>
          <p:cNvPr id="19" name="组合 18"/>
          <p:cNvGrpSpPr/>
          <p:nvPr/>
        </p:nvGrpSpPr>
        <p:grpSpPr>
          <a:xfrm>
            <a:off x="-246181" y="1412776"/>
            <a:ext cx="5120426" cy="5019953"/>
            <a:chOff x="-864909" y="1166615"/>
            <a:chExt cx="5955523" cy="5961625"/>
          </a:xfrm>
        </p:grpSpPr>
        <p:sp>
          <p:nvSpPr>
            <p:cNvPr id="20" name="椭圆 19"/>
            <p:cNvSpPr/>
            <p:nvPr/>
          </p:nvSpPr>
          <p:spPr bwMode="auto">
            <a:xfrm>
              <a:off x="1004104" y="1437099"/>
              <a:ext cx="3857139" cy="3857137"/>
            </a:xfrm>
            <a:prstGeom prst="ellipse">
              <a:avLst/>
            </a:prstGeom>
            <a:solidFill>
              <a:schemeClr val="tx2"/>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1" name="Freeform 5"/>
            <p:cNvSpPr>
              <a:spLocks noEditPoints="1"/>
            </p:cNvSpPr>
            <p:nvPr/>
          </p:nvSpPr>
          <p:spPr bwMode="auto">
            <a:xfrm>
              <a:off x="-864909" y="1166615"/>
              <a:ext cx="5955523" cy="596162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F7A115"/>
            </a:solidFill>
            <a:ln w="38100">
              <a:solidFill>
                <a:schemeClr val="accent2"/>
              </a:solidFill>
              <a:round/>
              <a:headEnd/>
              <a:tailEnd/>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tx2"/>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grpSp>
      <p:sp>
        <p:nvSpPr>
          <p:cNvPr id="22" name="Freeform 12"/>
          <p:cNvSpPr>
            <a:spLocks noEditPoints="1"/>
          </p:cNvSpPr>
          <p:nvPr/>
        </p:nvSpPr>
        <p:spPr bwMode="auto">
          <a:xfrm>
            <a:off x="2449920" y="2741634"/>
            <a:ext cx="1137952" cy="1045684"/>
          </a:xfrm>
          <a:custGeom>
            <a:avLst/>
            <a:gdLst>
              <a:gd name="T0" fmla="*/ 102 w 782"/>
              <a:gd name="T1" fmla="*/ 373 h 711"/>
              <a:gd name="T2" fmla="*/ 180 w 782"/>
              <a:gd name="T3" fmla="*/ 338 h 711"/>
              <a:gd name="T4" fmla="*/ 257 w 782"/>
              <a:gd name="T5" fmla="*/ 265 h 711"/>
              <a:gd name="T6" fmla="*/ 351 w 782"/>
              <a:gd name="T7" fmla="*/ 265 h 711"/>
              <a:gd name="T8" fmla="*/ 475 w 782"/>
              <a:gd name="T9" fmla="*/ 263 h 711"/>
              <a:gd name="T10" fmla="*/ 589 w 782"/>
              <a:gd name="T11" fmla="*/ 219 h 711"/>
              <a:gd name="T12" fmla="*/ 633 w 782"/>
              <a:gd name="T13" fmla="*/ 156 h 711"/>
              <a:gd name="T14" fmla="*/ 633 w 782"/>
              <a:gd name="T15" fmla="*/ 250 h 711"/>
              <a:gd name="T16" fmla="*/ 520 w 782"/>
              <a:gd name="T17" fmla="*/ 295 h 711"/>
              <a:gd name="T18" fmla="*/ 475 w 782"/>
              <a:gd name="T19" fmla="*/ 357 h 711"/>
              <a:gd name="T20" fmla="*/ 345 w 782"/>
              <a:gd name="T21" fmla="*/ 288 h 711"/>
              <a:gd name="T22" fmla="*/ 274 w 782"/>
              <a:gd name="T23" fmla="*/ 301 h 711"/>
              <a:gd name="T24" fmla="*/ 194 w 782"/>
              <a:gd name="T25" fmla="*/ 359 h 711"/>
              <a:gd name="T26" fmla="*/ 149 w 782"/>
              <a:gd name="T27" fmla="*/ 420 h 711"/>
              <a:gd name="T28" fmla="*/ 166 w 782"/>
              <a:gd name="T29" fmla="*/ 576 h 711"/>
              <a:gd name="T30" fmla="*/ 0 w 782"/>
              <a:gd name="T31" fmla="*/ 166 h 711"/>
              <a:gd name="T32" fmla="*/ 615 w 782"/>
              <a:gd name="T33" fmla="*/ 0 h 711"/>
              <a:gd name="T34" fmla="*/ 782 w 782"/>
              <a:gd name="T35" fmla="*/ 410 h 711"/>
              <a:gd name="T36" fmla="*/ 154 w 782"/>
              <a:gd name="T37" fmla="*/ 47 h 711"/>
              <a:gd name="T38" fmla="*/ 46 w 782"/>
              <a:gd name="T39" fmla="*/ 157 h 711"/>
              <a:gd name="T40" fmla="*/ 154 w 782"/>
              <a:gd name="T41" fmla="*/ 529 h 711"/>
              <a:gd name="T42" fmla="*/ 736 w 782"/>
              <a:gd name="T43" fmla="*/ 419 h 711"/>
              <a:gd name="T44" fmla="*/ 628 w 782"/>
              <a:gd name="T45" fmla="*/ 47 h 711"/>
              <a:gd name="T46" fmla="*/ 526 w 782"/>
              <a:gd name="T47" fmla="*/ 624 h 711"/>
              <a:gd name="T48" fmla="*/ 143 w 782"/>
              <a:gd name="T49" fmla="*/ 671 h 711"/>
              <a:gd name="T50" fmla="*/ 586 w 782"/>
              <a:gd name="T51" fmla="*/ 711 h 711"/>
              <a:gd name="T52" fmla="*/ 526 w 782"/>
              <a:gd name="T53" fmla="*/ 624 h 711"/>
              <a:gd name="T54" fmla="*/ 633 w 782"/>
              <a:gd name="T55" fmla="*/ 181 h 711"/>
              <a:gd name="T56" fmla="*/ 633 w 782"/>
              <a:gd name="T57" fmla="*/ 225 h 711"/>
              <a:gd name="T58" fmla="*/ 633 w 782"/>
              <a:gd name="T59" fmla="*/ 181 h 711"/>
              <a:gd name="T60" fmla="*/ 475 w 782"/>
              <a:gd name="T61" fmla="*/ 287 h 711"/>
              <a:gd name="T62" fmla="*/ 475 w 782"/>
              <a:gd name="T63" fmla="*/ 332 h 711"/>
              <a:gd name="T64" fmla="*/ 475 w 782"/>
              <a:gd name="T65" fmla="*/ 287 h 711"/>
              <a:gd name="T66" fmla="*/ 304 w 782"/>
              <a:gd name="T67" fmla="*/ 243 h 711"/>
              <a:gd name="T68" fmla="*/ 304 w 782"/>
              <a:gd name="T69" fmla="*/ 288 h 711"/>
              <a:gd name="T70" fmla="*/ 304 w 782"/>
              <a:gd name="T71" fmla="*/ 243 h 711"/>
              <a:gd name="T72" fmla="*/ 149 w 782"/>
              <a:gd name="T73" fmla="*/ 351 h 711"/>
              <a:gd name="T74" fmla="*/ 149 w 782"/>
              <a:gd name="T75" fmla="*/ 395 h 711"/>
              <a:gd name="T76" fmla="*/ 149 w 782"/>
              <a:gd name="T77" fmla="*/ 35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2" h="711">
                <a:moveTo>
                  <a:pt x="149" y="420"/>
                </a:moveTo>
                <a:cubicBezTo>
                  <a:pt x="123" y="420"/>
                  <a:pt x="102" y="399"/>
                  <a:pt x="102" y="373"/>
                </a:cubicBezTo>
                <a:cubicBezTo>
                  <a:pt x="102" y="347"/>
                  <a:pt x="123" y="326"/>
                  <a:pt x="149" y="326"/>
                </a:cubicBezTo>
                <a:cubicBezTo>
                  <a:pt x="161" y="326"/>
                  <a:pt x="172" y="331"/>
                  <a:pt x="180" y="338"/>
                </a:cubicBezTo>
                <a:lnTo>
                  <a:pt x="260" y="282"/>
                </a:lnTo>
                <a:cubicBezTo>
                  <a:pt x="258" y="276"/>
                  <a:pt x="257" y="271"/>
                  <a:pt x="257" y="265"/>
                </a:cubicBezTo>
                <a:cubicBezTo>
                  <a:pt x="257" y="239"/>
                  <a:pt x="278" y="218"/>
                  <a:pt x="304" y="218"/>
                </a:cubicBezTo>
                <a:cubicBezTo>
                  <a:pt x="330" y="218"/>
                  <a:pt x="351" y="239"/>
                  <a:pt x="351" y="265"/>
                </a:cubicBezTo>
                <a:lnTo>
                  <a:pt x="435" y="287"/>
                </a:lnTo>
                <a:cubicBezTo>
                  <a:pt x="443" y="272"/>
                  <a:pt x="458" y="263"/>
                  <a:pt x="475" y="263"/>
                </a:cubicBezTo>
                <a:cubicBezTo>
                  <a:pt x="487" y="263"/>
                  <a:pt x="498" y="267"/>
                  <a:pt x="506" y="274"/>
                </a:cubicBezTo>
                <a:lnTo>
                  <a:pt x="589" y="219"/>
                </a:lnTo>
                <a:cubicBezTo>
                  <a:pt x="587" y="214"/>
                  <a:pt x="586" y="209"/>
                  <a:pt x="586" y="203"/>
                </a:cubicBezTo>
                <a:cubicBezTo>
                  <a:pt x="586" y="177"/>
                  <a:pt x="607" y="156"/>
                  <a:pt x="633" y="156"/>
                </a:cubicBezTo>
                <a:cubicBezTo>
                  <a:pt x="659" y="156"/>
                  <a:pt x="680" y="177"/>
                  <a:pt x="680" y="203"/>
                </a:cubicBezTo>
                <a:cubicBezTo>
                  <a:pt x="680" y="229"/>
                  <a:pt x="659" y="250"/>
                  <a:pt x="633" y="250"/>
                </a:cubicBezTo>
                <a:cubicBezTo>
                  <a:pt x="621" y="250"/>
                  <a:pt x="611" y="246"/>
                  <a:pt x="603" y="239"/>
                </a:cubicBezTo>
                <a:lnTo>
                  <a:pt x="520" y="295"/>
                </a:lnTo>
                <a:cubicBezTo>
                  <a:pt x="522" y="299"/>
                  <a:pt x="522" y="305"/>
                  <a:pt x="522" y="310"/>
                </a:cubicBezTo>
                <a:cubicBezTo>
                  <a:pt x="522" y="336"/>
                  <a:pt x="501" y="357"/>
                  <a:pt x="475" y="357"/>
                </a:cubicBezTo>
                <a:cubicBezTo>
                  <a:pt x="450" y="357"/>
                  <a:pt x="429" y="336"/>
                  <a:pt x="429" y="310"/>
                </a:cubicBezTo>
                <a:lnTo>
                  <a:pt x="345" y="288"/>
                </a:lnTo>
                <a:cubicBezTo>
                  <a:pt x="337" y="302"/>
                  <a:pt x="322" y="312"/>
                  <a:pt x="304" y="312"/>
                </a:cubicBezTo>
                <a:cubicBezTo>
                  <a:pt x="293" y="312"/>
                  <a:pt x="282" y="308"/>
                  <a:pt x="274" y="301"/>
                </a:cubicBezTo>
                <a:lnTo>
                  <a:pt x="274" y="301"/>
                </a:lnTo>
                <a:lnTo>
                  <a:pt x="194" y="359"/>
                </a:lnTo>
                <a:cubicBezTo>
                  <a:pt x="195" y="363"/>
                  <a:pt x="196" y="368"/>
                  <a:pt x="196" y="373"/>
                </a:cubicBezTo>
                <a:cubicBezTo>
                  <a:pt x="196" y="399"/>
                  <a:pt x="175" y="420"/>
                  <a:pt x="149" y="420"/>
                </a:cubicBezTo>
                <a:close/>
                <a:moveTo>
                  <a:pt x="615" y="576"/>
                </a:moveTo>
                <a:lnTo>
                  <a:pt x="166" y="576"/>
                </a:lnTo>
                <a:cubicBezTo>
                  <a:pt x="75" y="576"/>
                  <a:pt x="0" y="502"/>
                  <a:pt x="0" y="410"/>
                </a:cubicBezTo>
                <a:lnTo>
                  <a:pt x="0" y="166"/>
                </a:lnTo>
                <a:cubicBezTo>
                  <a:pt x="0" y="74"/>
                  <a:pt x="75" y="0"/>
                  <a:pt x="166" y="0"/>
                </a:cubicBezTo>
                <a:lnTo>
                  <a:pt x="615" y="0"/>
                </a:lnTo>
                <a:cubicBezTo>
                  <a:pt x="707" y="0"/>
                  <a:pt x="782" y="74"/>
                  <a:pt x="782" y="166"/>
                </a:cubicBezTo>
                <a:lnTo>
                  <a:pt x="782" y="410"/>
                </a:lnTo>
                <a:cubicBezTo>
                  <a:pt x="782" y="502"/>
                  <a:pt x="707" y="576"/>
                  <a:pt x="615" y="576"/>
                </a:cubicBezTo>
                <a:close/>
                <a:moveTo>
                  <a:pt x="154" y="47"/>
                </a:moveTo>
                <a:lnTo>
                  <a:pt x="154" y="47"/>
                </a:lnTo>
                <a:cubicBezTo>
                  <a:pt x="95" y="47"/>
                  <a:pt x="46" y="96"/>
                  <a:pt x="46" y="157"/>
                </a:cubicBezTo>
                <a:lnTo>
                  <a:pt x="46" y="419"/>
                </a:lnTo>
                <a:cubicBezTo>
                  <a:pt x="46" y="480"/>
                  <a:pt x="95" y="529"/>
                  <a:pt x="154" y="529"/>
                </a:cubicBezTo>
                <a:lnTo>
                  <a:pt x="628" y="529"/>
                </a:lnTo>
                <a:cubicBezTo>
                  <a:pt x="687" y="529"/>
                  <a:pt x="736" y="480"/>
                  <a:pt x="736" y="419"/>
                </a:cubicBezTo>
                <a:lnTo>
                  <a:pt x="736" y="157"/>
                </a:lnTo>
                <a:cubicBezTo>
                  <a:pt x="736" y="96"/>
                  <a:pt x="687" y="47"/>
                  <a:pt x="628" y="47"/>
                </a:cubicBezTo>
                <a:lnTo>
                  <a:pt x="154" y="47"/>
                </a:lnTo>
                <a:close/>
                <a:moveTo>
                  <a:pt x="526" y="624"/>
                </a:moveTo>
                <a:lnTo>
                  <a:pt x="256" y="624"/>
                </a:lnTo>
                <a:cubicBezTo>
                  <a:pt x="227" y="624"/>
                  <a:pt x="143" y="640"/>
                  <a:pt x="143" y="671"/>
                </a:cubicBezTo>
                <a:cubicBezTo>
                  <a:pt x="143" y="693"/>
                  <a:pt x="167" y="711"/>
                  <a:pt x="196" y="711"/>
                </a:cubicBezTo>
                <a:lnTo>
                  <a:pt x="586" y="711"/>
                </a:lnTo>
                <a:cubicBezTo>
                  <a:pt x="615" y="711"/>
                  <a:pt x="640" y="693"/>
                  <a:pt x="639" y="671"/>
                </a:cubicBezTo>
                <a:cubicBezTo>
                  <a:pt x="638" y="639"/>
                  <a:pt x="555" y="624"/>
                  <a:pt x="526" y="624"/>
                </a:cubicBezTo>
                <a:close/>
                <a:moveTo>
                  <a:pt x="633" y="181"/>
                </a:moveTo>
                <a:lnTo>
                  <a:pt x="633" y="181"/>
                </a:lnTo>
                <a:cubicBezTo>
                  <a:pt x="620" y="181"/>
                  <a:pt x="610" y="191"/>
                  <a:pt x="610" y="203"/>
                </a:cubicBezTo>
                <a:cubicBezTo>
                  <a:pt x="610" y="215"/>
                  <a:pt x="620" y="225"/>
                  <a:pt x="633" y="225"/>
                </a:cubicBezTo>
                <a:cubicBezTo>
                  <a:pt x="645" y="225"/>
                  <a:pt x="655" y="215"/>
                  <a:pt x="655" y="203"/>
                </a:cubicBezTo>
                <a:cubicBezTo>
                  <a:pt x="655" y="191"/>
                  <a:pt x="645" y="181"/>
                  <a:pt x="633" y="181"/>
                </a:cubicBezTo>
                <a:close/>
                <a:moveTo>
                  <a:pt x="475" y="287"/>
                </a:moveTo>
                <a:lnTo>
                  <a:pt x="475" y="287"/>
                </a:lnTo>
                <a:cubicBezTo>
                  <a:pt x="463" y="287"/>
                  <a:pt x="453" y="297"/>
                  <a:pt x="453" y="310"/>
                </a:cubicBezTo>
                <a:cubicBezTo>
                  <a:pt x="453" y="322"/>
                  <a:pt x="463" y="332"/>
                  <a:pt x="475" y="332"/>
                </a:cubicBezTo>
                <a:cubicBezTo>
                  <a:pt x="488" y="332"/>
                  <a:pt x="498" y="322"/>
                  <a:pt x="498" y="310"/>
                </a:cubicBezTo>
                <a:cubicBezTo>
                  <a:pt x="498" y="297"/>
                  <a:pt x="488" y="287"/>
                  <a:pt x="475" y="287"/>
                </a:cubicBezTo>
                <a:close/>
                <a:moveTo>
                  <a:pt x="304" y="243"/>
                </a:moveTo>
                <a:lnTo>
                  <a:pt x="304" y="243"/>
                </a:lnTo>
                <a:cubicBezTo>
                  <a:pt x="292" y="243"/>
                  <a:pt x="282" y="253"/>
                  <a:pt x="282" y="265"/>
                </a:cubicBezTo>
                <a:cubicBezTo>
                  <a:pt x="282" y="277"/>
                  <a:pt x="292" y="288"/>
                  <a:pt x="304" y="288"/>
                </a:cubicBezTo>
                <a:cubicBezTo>
                  <a:pt x="316" y="288"/>
                  <a:pt x="326" y="277"/>
                  <a:pt x="326" y="265"/>
                </a:cubicBezTo>
                <a:cubicBezTo>
                  <a:pt x="326" y="253"/>
                  <a:pt x="316" y="243"/>
                  <a:pt x="304" y="243"/>
                </a:cubicBezTo>
                <a:close/>
                <a:moveTo>
                  <a:pt x="149" y="351"/>
                </a:moveTo>
                <a:lnTo>
                  <a:pt x="149" y="351"/>
                </a:lnTo>
                <a:cubicBezTo>
                  <a:pt x="137" y="351"/>
                  <a:pt x="127" y="361"/>
                  <a:pt x="127" y="373"/>
                </a:cubicBezTo>
                <a:cubicBezTo>
                  <a:pt x="127" y="385"/>
                  <a:pt x="137" y="395"/>
                  <a:pt x="149" y="395"/>
                </a:cubicBezTo>
                <a:cubicBezTo>
                  <a:pt x="162" y="395"/>
                  <a:pt x="172" y="385"/>
                  <a:pt x="172" y="373"/>
                </a:cubicBezTo>
                <a:cubicBezTo>
                  <a:pt x="172" y="361"/>
                  <a:pt x="162" y="351"/>
                  <a:pt x="149" y="351"/>
                </a:cubicBezTo>
                <a:close/>
              </a:path>
            </a:pathLst>
          </a:custGeom>
          <a:solidFill>
            <a:srgbClr val="F7A115"/>
          </a:solidFill>
          <a:ln>
            <a:noFill/>
          </a:ln>
          <a:extLst/>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 name="矩形 2">
            <a:extLst>
              <a:ext uri="{FF2B5EF4-FFF2-40B4-BE49-F238E27FC236}">
                <a16:creationId xmlns:a16="http://schemas.microsoft.com/office/drawing/2014/main" id="{8E6A9E79-10B7-4867-B2DD-CCDD379EA0D3}"/>
              </a:ext>
            </a:extLst>
          </p:cNvPr>
          <p:cNvSpPr/>
          <p:nvPr/>
        </p:nvSpPr>
        <p:spPr>
          <a:xfrm>
            <a:off x="4879734" y="1569295"/>
            <a:ext cx="6037006" cy="3785652"/>
          </a:xfrm>
          <a:prstGeom prst="rect">
            <a:avLst/>
          </a:prstGeom>
        </p:spPr>
        <p:txBody>
          <a:bodyPr wrap="square">
            <a:spAutoFit/>
          </a:bodyPr>
          <a:lstStyle/>
          <a:p>
            <a:pPr indent="457200"/>
            <a:r>
              <a:rPr lang="zh-CN" altLang="en-US" sz="2000" dirty="0"/>
              <a:t> 随着科技的发展，手机已经成为人们日常生活中不可或缺的交流工具，更是成为最重要的娱乐工具，据统计，中国的手机普及率已有</a:t>
            </a:r>
            <a:r>
              <a:rPr lang="en-US" altLang="zh-CN" sz="2000" dirty="0"/>
              <a:t>68%</a:t>
            </a:r>
            <a:r>
              <a:rPr lang="zh-CN" altLang="en-US" sz="2000" dirty="0"/>
              <a:t>。在没事的时候，刷刷手机上是段子和新闻，这是个很好的休闲方式。但是，现在有很多的上班族，压力大，加班已经是常态，上床之后，可能已经是十点、十一点，这样的情况下，在不停的刷手机，就会出现熬夜的现象，这对我们的身体健康还是有一定的影响的。但这个习惯对我们的身体的影响是比较大的，可能会导致某些疾病产生：比如会造成身体抵抗力下降，内分泌紊乱，记忆力后退等危害。而对于自控能力较弱的群体，很难戒掉熬夜刷手机的瘾。</a:t>
            </a:r>
          </a:p>
        </p:txBody>
      </p:sp>
      <p:sp>
        <p:nvSpPr>
          <p:cNvPr id="31" name="TextBox 42">
            <a:extLst>
              <a:ext uri="{FF2B5EF4-FFF2-40B4-BE49-F238E27FC236}">
                <a16:creationId xmlns:a16="http://schemas.microsoft.com/office/drawing/2014/main" id="{97861A49-A425-4DD8-A729-EE4D4BEE2088}"/>
              </a:ext>
            </a:extLst>
          </p:cNvPr>
          <p:cNvSpPr txBox="1"/>
          <p:nvPr/>
        </p:nvSpPr>
        <p:spPr>
          <a:xfrm>
            <a:off x="3758426" y="327649"/>
            <a:ext cx="4679911" cy="646331"/>
          </a:xfrm>
          <a:prstGeom prst="rect">
            <a:avLst/>
          </a:prstGeom>
          <a:noFill/>
        </p:spPr>
        <p:txBody>
          <a:bodyPr wrap="square" rtlCol="0">
            <a:spAutoFit/>
          </a:bodyPr>
          <a:lstStyle>
            <a:defPPr>
              <a:defRPr lang="zh-CN"/>
            </a:defPPr>
            <a:lvl1pPr>
              <a:defRPr sz="2800" b="1">
                <a:latin typeface="微软雅黑"/>
                <a:ea typeface="微软雅黑"/>
              </a:defRPr>
            </a:lvl1pPr>
          </a:lstStyle>
          <a:p>
            <a:pPr algn="ctr"/>
            <a:r>
              <a:rPr lang="zh-CN" altLang="en-US" sz="36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项目背景</a:t>
            </a:r>
          </a:p>
        </p:txBody>
      </p:sp>
    </p:spTree>
    <p:extLst>
      <p:ext uri="{BB962C8B-B14F-4D97-AF65-F5344CB8AC3E}">
        <p14:creationId xmlns:p14="http://schemas.microsoft.com/office/powerpoint/2010/main" val="1095478201"/>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600"/>
                                        <p:tgtEl>
                                          <p:spTgt spid="19"/>
                                        </p:tgtEl>
                                      </p:cBhvr>
                                    </p:animEffect>
                                    <p:anim calcmode="lin" valueType="num">
                                      <p:cBhvr>
                                        <p:cTn id="8" dur="600" fill="hold"/>
                                        <p:tgtEl>
                                          <p:spTgt spid="19"/>
                                        </p:tgtEl>
                                        <p:attrNameLst>
                                          <p:attrName>ppt_x</p:attrName>
                                        </p:attrNameLst>
                                      </p:cBhvr>
                                      <p:tavLst>
                                        <p:tav tm="0">
                                          <p:val>
                                            <p:strVal val="#ppt_x"/>
                                          </p:val>
                                        </p:tav>
                                        <p:tav tm="100000">
                                          <p:val>
                                            <p:strVal val="#ppt_x"/>
                                          </p:val>
                                        </p:tav>
                                      </p:tavLst>
                                    </p:anim>
                                    <p:anim calcmode="lin" valueType="num">
                                      <p:cBhvr>
                                        <p:cTn id="9" dur="6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600"/>
                            </p:stCondLst>
                            <p:childTnLst>
                              <p:par>
                                <p:cTn id="11" presetID="47"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anim calcmode="lin" valueType="num">
                                      <p:cBhvr>
                                        <p:cTn id="14" dur="500" fill="hold"/>
                                        <p:tgtEl>
                                          <p:spTgt spid="22"/>
                                        </p:tgtEl>
                                        <p:attrNameLst>
                                          <p:attrName>ppt_x</p:attrName>
                                        </p:attrNameLst>
                                      </p:cBhvr>
                                      <p:tavLst>
                                        <p:tav tm="0">
                                          <p:val>
                                            <p:strVal val="#ppt_x"/>
                                          </p:val>
                                        </p:tav>
                                        <p:tav tm="100000">
                                          <p:val>
                                            <p:strVal val="#ppt_x"/>
                                          </p:val>
                                        </p:tav>
                                      </p:tavLst>
                                    </p:anim>
                                    <p:anim calcmode="lin" valueType="num">
                                      <p:cBhvr>
                                        <p:cTn id="15" dur="500" fill="hold"/>
                                        <p:tgtEl>
                                          <p:spTgt spid="22"/>
                                        </p:tgtEl>
                                        <p:attrNameLst>
                                          <p:attrName>ppt_y</p:attrName>
                                        </p:attrNameLst>
                                      </p:cBhvr>
                                      <p:tavLst>
                                        <p:tav tm="0">
                                          <p:val>
                                            <p:strVal val="#ppt_y-.1"/>
                                          </p:val>
                                        </p:tav>
                                        <p:tav tm="100000">
                                          <p:val>
                                            <p:strVal val="#ppt_y"/>
                                          </p:val>
                                        </p:tav>
                                      </p:tavLst>
                                    </p:anim>
                                  </p:childTnLst>
                                </p:cTn>
                              </p:par>
                              <p:par>
                                <p:cTn id="16" presetID="22" presetClass="entr" presetSubtype="8" fill="hold" grpId="0" nodeType="withEffect">
                                  <p:stCondLst>
                                    <p:cond delay="10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200"/>
                            </p:stCondLst>
                            <p:childTnLst>
                              <p:par>
                                <p:cTn id="20" presetID="22" presetClass="entr" presetSubtype="4"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28DC00E4-F721-4841-B491-A58DF8B76201}"/>
              </a:ext>
            </a:extLst>
          </p:cNvPr>
          <p:cNvSpPr txBox="1">
            <a:spLocks/>
          </p:cNvSpPr>
          <p:nvPr/>
        </p:nvSpPr>
        <p:spPr>
          <a:xfrm>
            <a:off x="756266" y="1514500"/>
            <a:ext cx="11162456" cy="4351338"/>
          </a:xfrm>
        </p:spPr>
        <p:txBody>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a:lstStyle>
          <a:p>
            <a:pPr>
              <a:lnSpc>
                <a:spcPct val="150000"/>
              </a:lnSpc>
              <a:buFontTx/>
            </a:pPr>
            <a:r>
              <a:rPr lang="zh-CN" altLang="en-US" sz="2200" kern="0" dirty="0"/>
              <a:t>张海藩</a:t>
            </a:r>
            <a:r>
              <a:rPr lang="en-US" altLang="zh-CN" sz="2200" kern="0" dirty="0"/>
              <a:t>.</a:t>
            </a:r>
            <a:r>
              <a:rPr lang="zh-CN" altLang="en-US" sz="2200" kern="0" dirty="0"/>
              <a:t> 软件工程导论（第六版）</a:t>
            </a:r>
            <a:r>
              <a:rPr lang="en-US" altLang="zh-CN" sz="2200" kern="0" dirty="0"/>
              <a:t>. </a:t>
            </a:r>
            <a:r>
              <a:rPr lang="zh-CN" altLang="en-US" sz="2200" kern="0" dirty="0"/>
              <a:t>北京</a:t>
            </a:r>
            <a:r>
              <a:rPr lang="en-US" altLang="zh-CN" sz="2200" kern="0" dirty="0"/>
              <a:t>:  </a:t>
            </a:r>
            <a:r>
              <a:rPr lang="zh-CN" altLang="en-US" sz="2200" kern="0" dirty="0"/>
              <a:t>清华大学出版社，</a:t>
            </a:r>
            <a:r>
              <a:rPr lang="en-US" altLang="zh-CN" sz="2200" kern="0" dirty="0"/>
              <a:t>2013</a:t>
            </a:r>
            <a:endParaRPr lang="en-US" altLang="zh-CN" sz="2200" kern="0" dirty="0">
              <a:hlinkClick r:id="rId2">
                <a:extLst>
                  <a:ext uri="{A12FA001-AC4F-418D-AE19-62706E023703}">
                    <ahyp:hlinkClr xmlns:ahyp="http://schemas.microsoft.com/office/drawing/2018/hyperlinkcolor" val="tx"/>
                  </a:ext>
                </a:extLst>
              </a:hlinkClick>
            </a:endParaRPr>
          </a:p>
          <a:p>
            <a:pPr>
              <a:lnSpc>
                <a:spcPct val="150000"/>
              </a:lnSpc>
              <a:buFontTx/>
            </a:pPr>
            <a:r>
              <a:rPr lang="en-US" altLang="zh-CN" sz="2200" kern="0" dirty="0">
                <a:solidFill>
                  <a:schemeClr val="bg1">
                    <a:lumMod val="50000"/>
                  </a:schemeClr>
                </a:solidFill>
                <a:hlinkClick r:id="rId2">
                  <a:extLst>
                    <a:ext uri="{A12FA001-AC4F-418D-AE19-62706E023703}">
                      <ahyp:hlinkClr xmlns:ahyp="http://schemas.microsoft.com/office/drawing/2018/hyperlinkcolor" val="tx"/>
                    </a:ext>
                  </a:extLst>
                </a:hlinkClick>
              </a:rPr>
              <a:t>https://mp.weixin.qq.com/cgi-bin/wx</a:t>
            </a:r>
            <a:r>
              <a:rPr lang="en-US" altLang="zh-CN" sz="2200" kern="0" dirty="0"/>
              <a:t>.</a:t>
            </a:r>
            <a:r>
              <a:rPr lang="zh-CN" altLang="en-US" sz="2200" kern="0" dirty="0"/>
              <a:t> 微信小程序平台</a:t>
            </a:r>
            <a:endParaRPr lang="en-US" altLang="zh-CN" sz="2200" kern="0" dirty="0"/>
          </a:p>
          <a:p>
            <a:pPr>
              <a:lnSpc>
                <a:spcPct val="150000"/>
              </a:lnSpc>
              <a:buFontTx/>
            </a:pPr>
            <a:r>
              <a:rPr lang="zh-CN" altLang="en-US" sz="2200" kern="0" dirty="0"/>
              <a:t>熊普江 ，</a:t>
            </a:r>
            <a:r>
              <a:rPr lang="en-US" altLang="zh-CN" sz="2200" kern="0" dirty="0"/>
              <a:t> </a:t>
            </a:r>
            <a:r>
              <a:rPr lang="zh-CN" altLang="en-US" sz="2200" kern="0" dirty="0"/>
              <a:t>谢宇华 </a:t>
            </a:r>
            <a:r>
              <a:rPr lang="en-US" altLang="zh-CN" sz="2200" kern="0" dirty="0"/>
              <a:t>. </a:t>
            </a:r>
            <a:r>
              <a:rPr lang="zh-CN" altLang="en-US" sz="2200" kern="0" dirty="0"/>
              <a:t>小程序，巧应用  </a:t>
            </a:r>
            <a:r>
              <a:rPr lang="en-US" altLang="zh-CN" sz="2200" kern="0" dirty="0"/>
              <a:t>: </a:t>
            </a:r>
            <a:r>
              <a:rPr lang="zh-CN" altLang="en-US" sz="2200" kern="0" dirty="0"/>
              <a:t>机械工业出版社，</a:t>
            </a:r>
            <a:r>
              <a:rPr lang="en-US" altLang="zh-CN" sz="2200" kern="0" dirty="0"/>
              <a:t>2017-01-09</a:t>
            </a:r>
          </a:p>
          <a:p>
            <a:pPr>
              <a:lnSpc>
                <a:spcPct val="150000"/>
              </a:lnSpc>
              <a:buFontTx/>
            </a:pPr>
            <a:r>
              <a:rPr lang="zh-CN" altLang="en-US" sz="2200" kern="0" dirty="0"/>
              <a:t>雷磊</a:t>
            </a:r>
            <a:r>
              <a:rPr lang="en-US" altLang="zh-CN" sz="2200" kern="0" dirty="0"/>
              <a:t>. </a:t>
            </a:r>
            <a:r>
              <a:rPr lang="zh-CN" altLang="en-US" sz="2200" kern="0" dirty="0"/>
              <a:t>微信小程序开发入门与实践 </a:t>
            </a:r>
            <a:r>
              <a:rPr lang="en-US" altLang="zh-CN" sz="2200" kern="0" dirty="0"/>
              <a:t>.</a:t>
            </a:r>
            <a:r>
              <a:rPr lang="zh-CN" altLang="en-US" sz="2200" kern="0" dirty="0"/>
              <a:t>北京：清华大学出版社，</a:t>
            </a:r>
            <a:r>
              <a:rPr lang="en-US" altLang="zh-CN" sz="2200" kern="0" dirty="0"/>
              <a:t>2017-04-01</a:t>
            </a:r>
          </a:p>
          <a:p>
            <a:pPr>
              <a:lnSpc>
                <a:spcPct val="150000"/>
              </a:lnSpc>
              <a:buFontTx/>
            </a:pPr>
            <a:r>
              <a:rPr lang="en-US" altLang="zh-CN" sz="2200" kern="0" dirty="0"/>
              <a:t>Jeremy Keith</a:t>
            </a:r>
            <a:r>
              <a:rPr lang="zh-CN" altLang="en-US" sz="2200" kern="0" dirty="0"/>
              <a:t>，</a:t>
            </a:r>
            <a:r>
              <a:rPr lang="en-US" altLang="zh-CN" sz="2200" kern="0" dirty="0"/>
              <a:t>Jeffrey Sambells. JavaScript DOM</a:t>
            </a:r>
            <a:r>
              <a:rPr lang="zh-CN" altLang="en-US" sz="2200" kern="0" dirty="0"/>
              <a:t>编程艺术</a:t>
            </a:r>
            <a:r>
              <a:rPr lang="en-US" altLang="zh-CN" sz="2200" kern="0" dirty="0"/>
              <a:t>.</a:t>
            </a:r>
            <a:r>
              <a:rPr lang="zh-CN" altLang="en-US" sz="2200" kern="0" dirty="0"/>
              <a:t>人民邮电出版社，</a:t>
            </a:r>
            <a:r>
              <a:rPr lang="en-US" altLang="zh-CN" sz="2200" kern="0" dirty="0"/>
              <a:t>2011-04</a:t>
            </a:r>
          </a:p>
          <a:p>
            <a:pPr>
              <a:lnSpc>
                <a:spcPct val="150000"/>
              </a:lnSpc>
              <a:buFontTx/>
            </a:pPr>
            <a:endParaRPr lang="en-US" altLang="zh-CN" sz="2200" kern="0" dirty="0"/>
          </a:p>
          <a:p>
            <a:pPr>
              <a:lnSpc>
                <a:spcPct val="150000"/>
              </a:lnSpc>
              <a:buFontTx/>
            </a:pPr>
            <a:endParaRPr lang="en-US" altLang="zh-CN" sz="2200" kern="0" dirty="0"/>
          </a:p>
          <a:p>
            <a:pPr>
              <a:lnSpc>
                <a:spcPct val="150000"/>
              </a:lnSpc>
              <a:buFontTx/>
            </a:pPr>
            <a:endParaRPr lang="en-US" altLang="zh-CN" sz="2200" kern="0" dirty="0"/>
          </a:p>
          <a:p>
            <a:pPr>
              <a:lnSpc>
                <a:spcPct val="150000"/>
              </a:lnSpc>
              <a:buFontTx/>
            </a:pPr>
            <a:endParaRPr lang="en-US" altLang="zh-CN" sz="2200" kern="0" dirty="0"/>
          </a:p>
          <a:p>
            <a:pPr marL="0" indent="0">
              <a:lnSpc>
                <a:spcPct val="150000"/>
              </a:lnSpc>
              <a:buFontTx/>
              <a:buNone/>
            </a:pPr>
            <a:endParaRPr lang="zh-CN" altLang="en-US" sz="2200" kern="0" dirty="0"/>
          </a:p>
        </p:txBody>
      </p:sp>
      <p:sp>
        <p:nvSpPr>
          <p:cNvPr id="3" name="TextBox 42">
            <a:extLst>
              <a:ext uri="{FF2B5EF4-FFF2-40B4-BE49-F238E27FC236}">
                <a16:creationId xmlns:a16="http://schemas.microsoft.com/office/drawing/2014/main" id="{B06FED83-F3C8-414E-B30C-BA09DC4C721B}"/>
              </a:ext>
            </a:extLst>
          </p:cNvPr>
          <p:cNvSpPr txBox="1"/>
          <p:nvPr/>
        </p:nvSpPr>
        <p:spPr>
          <a:xfrm>
            <a:off x="3758426" y="327649"/>
            <a:ext cx="4679911" cy="646331"/>
          </a:xfrm>
          <a:prstGeom prst="rect">
            <a:avLst/>
          </a:prstGeom>
          <a:noFill/>
        </p:spPr>
        <p:txBody>
          <a:bodyPr wrap="square" rtlCol="0">
            <a:spAutoFit/>
          </a:bodyPr>
          <a:lstStyle>
            <a:defPPr>
              <a:defRPr lang="zh-CN"/>
            </a:defPPr>
            <a:lvl1pPr>
              <a:defRPr sz="2800" b="1">
                <a:latin typeface="微软雅黑"/>
                <a:ea typeface="微软雅黑"/>
              </a:defRPr>
            </a:lvl1pPr>
          </a:lstStyle>
          <a:p>
            <a:pPr algn="ctr"/>
            <a:r>
              <a:rPr lang="zh-CN" altLang="en-US" sz="36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参考资料</a:t>
            </a:r>
          </a:p>
        </p:txBody>
      </p:sp>
    </p:spTree>
    <p:extLst>
      <p:ext uri="{BB962C8B-B14F-4D97-AF65-F5344CB8AC3E}">
        <p14:creationId xmlns:p14="http://schemas.microsoft.com/office/powerpoint/2010/main" val="1539657609"/>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069198" y="1877631"/>
            <a:ext cx="6662057" cy="2264229"/>
          </a:xfrm>
          <a:prstGeom prst="roundRect">
            <a:avLst>
              <a:gd name="adj" fmla="val 3817"/>
            </a:avLst>
          </a:prstGeom>
          <a:noFill/>
          <a:ln>
            <a:solidFill>
              <a:srgbClr val="F7A1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465508" y="1494844"/>
            <a:ext cx="2852383" cy="3029803"/>
            <a:chOff x="1465508" y="1494844"/>
            <a:chExt cx="2852383" cy="3029803"/>
          </a:xfrm>
        </p:grpSpPr>
        <p:sp>
          <p:nvSpPr>
            <p:cNvPr id="2" name="圆角矩形 1"/>
            <p:cNvSpPr/>
            <p:nvPr/>
          </p:nvSpPr>
          <p:spPr>
            <a:xfrm>
              <a:off x="1465508" y="1494844"/>
              <a:ext cx="2852383" cy="3029803"/>
            </a:xfrm>
            <a:prstGeom prst="roundRect">
              <a:avLst>
                <a:gd name="adj" fmla="val 5981"/>
              </a:avLst>
            </a:prstGeom>
            <a:solidFill>
              <a:srgbClr val="F7A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80846" y="1901750"/>
              <a:ext cx="2021707" cy="2215991"/>
            </a:xfrm>
            <a:prstGeom prst="rect">
              <a:avLst/>
            </a:prstGeom>
            <a:noFill/>
          </p:spPr>
          <p:txBody>
            <a:bodyPr wrap="none" rtlCol="0">
              <a:spAutoFit/>
            </a:bodyPr>
            <a:lstStyle/>
            <a:p>
              <a:pPr algn="ctr"/>
              <a:r>
                <a:rPr lang="en-US" altLang="zh-CN" sz="13800" dirty="0">
                  <a:solidFill>
                    <a:schemeClr val="tx2"/>
                  </a:solidFill>
                  <a:latin typeface="Impact" panose="020B0806030902050204" pitchFamily="34" charset="0"/>
                </a:rPr>
                <a:t>02</a:t>
              </a:r>
              <a:endParaRPr lang="zh-CN" altLang="en-US" sz="13800" dirty="0">
                <a:solidFill>
                  <a:schemeClr val="tx2"/>
                </a:solidFill>
                <a:latin typeface="Impact" panose="020B0806030902050204" pitchFamily="34" charset="0"/>
              </a:endParaRPr>
            </a:p>
          </p:txBody>
        </p:sp>
      </p:grpSp>
      <p:sp>
        <p:nvSpPr>
          <p:cNvPr id="28" name="文本框 27">
            <a:extLst>
              <a:ext uri="{FF2B5EF4-FFF2-40B4-BE49-F238E27FC236}">
                <a16:creationId xmlns:a16="http://schemas.microsoft.com/office/drawing/2014/main" id="{8AE3ECC2-C9F1-48EF-9F4E-1C902DE22B7B}"/>
              </a:ext>
            </a:extLst>
          </p:cNvPr>
          <p:cNvSpPr txBox="1"/>
          <p:nvPr/>
        </p:nvSpPr>
        <p:spPr>
          <a:xfrm>
            <a:off x="4484536" y="2502289"/>
            <a:ext cx="5798220" cy="923330"/>
          </a:xfrm>
          <a:prstGeom prst="rect">
            <a:avLst/>
          </a:prstGeom>
          <a:noFill/>
        </p:spPr>
        <p:txBody>
          <a:bodyPr wrap="square" rtlCol="0">
            <a:spAutoFit/>
          </a:bodyPr>
          <a:lstStyle/>
          <a:p>
            <a:r>
              <a:rPr lang="zh-CN" altLang="en-US" sz="5400" dirty="0">
                <a:latin typeface="思源黑体 CN Heavy" panose="020B0A00000000000000" pitchFamily="34" charset="-122"/>
                <a:ea typeface="思源黑体 CN Heavy" panose="020B0A00000000000000" pitchFamily="34" charset="-122"/>
                <a:sym typeface="Century Gothic" panose="020B0502020202020204" pitchFamily="34" charset="0"/>
              </a:rPr>
              <a:t>可行性研究的前提</a:t>
            </a:r>
          </a:p>
        </p:txBody>
      </p:sp>
      <p:sp>
        <p:nvSpPr>
          <p:cNvPr id="49" name="TextBox 69"/>
          <p:cNvSpPr txBox="1"/>
          <p:nvPr/>
        </p:nvSpPr>
        <p:spPr>
          <a:xfrm>
            <a:off x="4875464" y="5069671"/>
            <a:ext cx="1551997" cy="40011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评价尺度</a:t>
            </a:r>
          </a:p>
        </p:txBody>
      </p:sp>
      <p:sp>
        <p:nvSpPr>
          <p:cNvPr id="51" name="Freeform 18"/>
          <p:cNvSpPr>
            <a:spLocks noEditPoints="1"/>
          </p:cNvSpPr>
          <p:nvPr/>
        </p:nvSpPr>
        <p:spPr bwMode="auto">
          <a:xfrm>
            <a:off x="4607176" y="5135582"/>
            <a:ext cx="268288" cy="268288"/>
          </a:xfrm>
          <a:custGeom>
            <a:avLst/>
            <a:gdLst>
              <a:gd name="T0" fmla="*/ 117 w 235"/>
              <a:gd name="T1" fmla="*/ 0 h 234"/>
              <a:gd name="T2" fmla="*/ 235 w 235"/>
              <a:gd name="T3" fmla="*/ 117 h 234"/>
              <a:gd name="T4" fmla="*/ 117 w 235"/>
              <a:gd name="T5" fmla="*/ 234 h 234"/>
              <a:gd name="T6" fmla="*/ 0 w 235"/>
              <a:gd name="T7" fmla="*/ 117 h 234"/>
              <a:gd name="T8" fmla="*/ 117 w 235"/>
              <a:gd name="T9" fmla="*/ 0 h 234"/>
              <a:gd name="T10" fmla="*/ 99 w 235"/>
              <a:gd name="T11" fmla="*/ 199 h 234"/>
              <a:gd name="T12" fmla="*/ 135 w 235"/>
              <a:gd name="T13" fmla="*/ 199 h 234"/>
              <a:gd name="T14" fmla="*/ 135 w 235"/>
              <a:gd name="T15" fmla="*/ 136 h 234"/>
              <a:gd name="T16" fmla="*/ 199 w 235"/>
              <a:gd name="T17" fmla="*/ 136 h 234"/>
              <a:gd name="T18" fmla="*/ 199 w 235"/>
              <a:gd name="T19" fmla="*/ 99 h 234"/>
              <a:gd name="T20" fmla="*/ 135 w 235"/>
              <a:gd name="T21" fmla="*/ 99 h 234"/>
              <a:gd name="T22" fmla="*/ 135 w 235"/>
              <a:gd name="T23" fmla="*/ 35 h 234"/>
              <a:gd name="T24" fmla="*/ 99 w 235"/>
              <a:gd name="T25" fmla="*/ 35 h 234"/>
              <a:gd name="T26" fmla="*/ 99 w 235"/>
              <a:gd name="T27" fmla="*/ 99 h 234"/>
              <a:gd name="T28" fmla="*/ 35 w 235"/>
              <a:gd name="T29" fmla="*/ 99 h 234"/>
              <a:gd name="T30" fmla="*/ 35 w 235"/>
              <a:gd name="T31" fmla="*/ 136 h 234"/>
              <a:gd name="T32" fmla="*/ 99 w 235"/>
              <a:gd name="T33" fmla="*/ 136 h 234"/>
              <a:gd name="T34" fmla="*/ 99 w 235"/>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 h="234">
                <a:moveTo>
                  <a:pt x="117" y="0"/>
                </a:moveTo>
                <a:cubicBezTo>
                  <a:pt x="182" y="0"/>
                  <a:pt x="235" y="52"/>
                  <a:pt x="235" y="117"/>
                </a:cubicBezTo>
                <a:cubicBezTo>
                  <a:pt x="235" y="182"/>
                  <a:pt x="182" y="234"/>
                  <a:pt x="117" y="234"/>
                </a:cubicBezTo>
                <a:cubicBezTo>
                  <a:pt x="53" y="234"/>
                  <a:pt x="0" y="182"/>
                  <a:pt x="0" y="117"/>
                </a:cubicBezTo>
                <a:cubicBezTo>
                  <a:pt x="0" y="52"/>
                  <a:pt x="53"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55" name="TextBox 65"/>
          <p:cNvSpPr txBox="1"/>
          <p:nvPr/>
        </p:nvSpPr>
        <p:spPr>
          <a:xfrm>
            <a:off x="4894297" y="4544813"/>
            <a:ext cx="1533164" cy="40011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要求</a:t>
            </a:r>
          </a:p>
        </p:txBody>
      </p:sp>
      <p:sp>
        <p:nvSpPr>
          <p:cNvPr id="56" name="TextBox 66"/>
          <p:cNvSpPr txBox="1"/>
          <p:nvPr/>
        </p:nvSpPr>
        <p:spPr>
          <a:xfrm>
            <a:off x="6698141" y="4544813"/>
            <a:ext cx="1752548" cy="40011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目标</a:t>
            </a:r>
          </a:p>
        </p:txBody>
      </p:sp>
      <p:sp>
        <p:nvSpPr>
          <p:cNvPr id="57" name="Freeform 21"/>
          <p:cNvSpPr>
            <a:spLocks noEditPoints="1"/>
          </p:cNvSpPr>
          <p:nvPr/>
        </p:nvSpPr>
        <p:spPr bwMode="auto">
          <a:xfrm>
            <a:off x="4612213" y="461072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58" name="Freeform 22"/>
          <p:cNvSpPr>
            <a:spLocks noEditPoints="1"/>
          </p:cNvSpPr>
          <p:nvPr/>
        </p:nvSpPr>
        <p:spPr bwMode="auto">
          <a:xfrm>
            <a:off x="6401050" y="461072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8 h 234"/>
              <a:gd name="T20" fmla="*/ 135 w 234"/>
              <a:gd name="T21" fmla="*/ 98 h 234"/>
              <a:gd name="T22" fmla="*/ 135 w 234"/>
              <a:gd name="T23" fmla="*/ 35 h 234"/>
              <a:gd name="T24" fmla="*/ 99 w 234"/>
              <a:gd name="T25" fmla="*/ 35 h 234"/>
              <a:gd name="T26" fmla="*/ 99 w 234"/>
              <a:gd name="T27" fmla="*/ 98 h 234"/>
              <a:gd name="T28" fmla="*/ 35 w 234"/>
              <a:gd name="T29" fmla="*/ 98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59" name="TextBox 15"/>
          <p:cNvSpPr txBox="1"/>
          <p:nvPr/>
        </p:nvSpPr>
        <p:spPr>
          <a:xfrm>
            <a:off x="8612707" y="4544813"/>
            <a:ext cx="2310209" cy="400110"/>
          </a:xfrm>
          <a:prstGeom prst="rect">
            <a:avLst/>
          </a:prstGeom>
          <a:noFill/>
        </p:spPr>
        <p:txBody>
          <a:bodyPr wrap="square" rtlCol="0">
            <a:spAutoFit/>
          </a:bodyPr>
          <a:lstStyle>
            <a:defPPr>
              <a:defRPr lang="zh-CN"/>
            </a:defPPr>
            <a:lvl1pPr>
              <a:defRPr sz="2000">
                <a:solidFill>
                  <a:srgbClr val="F8F8F8"/>
                </a:solidFill>
                <a:latin typeface="+mn-ea"/>
                <a:ea typeface="+mn-ea"/>
              </a:defRPr>
            </a:lvl1pPr>
          </a:lstStyle>
          <a:p>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条件、假定和限制</a:t>
            </a:r>
          </a:p>
        </p:txBody>
      </p:sp>
      <p:sp>
        <p:nvSpPr>
          <p:cNvPr id="60" name="Freeform 22"/>
          <p:cNvSpPr>
            <a:spLocks noEditPoints="1"/>
          </p:cNvSpPr>
          <p:nvPr/>
        </p:nvSpPr>
        <p:spPr bwMode="auto">
          <a:xfrm>
            <a:off x="8315617" y="4610724"/>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8 h 234"/>
              <a:gd name="T20" fmla="*/ 135 w 234"/>
              <a:gd name="T21" fmla="*/ 98 h 234"/>
              <a:gd name="T22" fmla="*/ 135 w 234"/>
              <a:gd name="T23" fmla="*/ 35 h 234"/>
              <a:gd name="T24" fmla="*/ 99 w 234"/>
              <a:gd name="T25" fmla="*/ 35 h 234"/>
              <a:gd name="T26" fmla="*/ 99 w 234"/>
              <a:gd name="T27" fmla="*/ 98 h 234"/>
              <a:gd name="T28" fmla="*/ 35 w 234"/>
              <a:gd name="T29" fmla="*/ 98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sz="1600">
              <a:solidFill>
                <a:schemeClr val="bg1"/>
              </a:solidFill>
              <a:latin typeface="Century Gothic" panose="020B0502020202020204" pitchFamily="34" charset="0"/>
              <a:ea typeface="思源黑体 CN Medium" panose="020B0600000000000000" pitchFamily="34" charset="-122"/>
              <a:sym typeface="Century Gothic" panose="020B0502020202020204" pitchFamily="34" charset="0"/>
            </a:endParaRPr>
          </a:p>
        </p:txBody>
      </p:sp>
    </p:spTree>
    <p:extLst>
      <p:ext uri="{BB962C8B-B14F-4D97-AF65-F5344CB8AC3E}">
        <p14:creationId xmlns:p14="http://schemas.microsoft.com/office/powerpoint/2010/main" val="2275349560"/>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500"/>
                                        <p:tgtEl>
                                          <p:spTgt spid="3"/>
                                        </p:tgtEl>
                                      </p:cBhvr>
                                    </p:animEffect>
                                  </p:childTnLst>
                                </p:cTn>
                              </p:par>
                              <p:par>
                                <p:cTn id="12" presetID="2" presetClass="entr" presetSubtype="12" fill="hold" grpId="0" nodeType="withEffect">
                                  <p:stCondLst>
                                    <p:cond delay="300"/>
                                  </p:stCondLst>
                                  <p:childTnLst>
                                    <p:set>
                                      <p:cBhvr>
                                        <p:cTn id="13" dur="1" fill="hold">
                                          <p:stCondLst>
                                            <p:cond delay="0"/>
                                          </p:stCondLst>
                                        </p:cTn>
                                        <p:tgtEl>
                                          <p:spTgt spid="51"/>
                                        </p:tgtEl>
                                        <p:attrNameLst>
                                          <p:attrName>style.visibility</p:attrName>
                                        </p:attrNameLst>
                                      </p:cBhvr>
                                      <p:to>
                                        <p:strVal val="visible"/>
                                      </p:to>
                                    </p:set>
                                    <p:anim calcmode="lin" valueType="num">
                                      <p:cBhvr additive="base">
                                        <p:cTn id="14" dur="500" fill="hold"/>
                                        <p:tgtEl>
                                          <p:spTgt spid="51"/>
                                        </p:tgtEl>
                                        <p:attrNameLst>
                                          <p:attrName>ppt_x</p:attrName>
                                        </p:attrNameLst>
                                      </p:cBhvr>
                                      <p:tavLst>
                                        <p:tav tm="0">
                                          <p:val>
                                            <p:strVal val="0-#ppt_w/2"/>
                                          </p:val>
                                        </p:tav>
                                        <p:tav tm="100000">
                                          <p:val>
                                            <p:strVal val="#ppt_x"/>
                                          </p:val>
                                        </p:tav>
                                      </p:tavLst>
                                    </p:anim>
                                    <p:anim calcmode="lin" valueType="num">
                                      <p:cBhvr additive="base">
                                        <p:cTn id="15" dur="500" fill="hold"/>
                                        <p:tgtEl>
                                          <p:spTgt spid="51"/>
                                        </p:tgtEl>
                                        <p:attrNameLst>
                                          <p:attrName>ppt_y</p:attrName>
                                        </p:attrNameLst>
                                      </p:cBhvr>
                                      <p:tavLst>
                                        <p:tav tm="0">
                                          <p:val>
                                            <p:strVal val="1+#ppt_h/2"/>
                                          </p:val>
                                        </p:tav>
                                        <p:tav tm="100000">
                                          <p:val>
                                            <p:strVal val="#ppt_y"/>
                                          </p:val>
                                        </p:tav>
                                      </p:tavLst>
                                    </p:anim>
                                  </p:childTnLst>
                                </p:cTn>
                              </p:par>
                              <p:par>
                                <p:cTn id="16" presetID="22" presetClass="entr" presetSubtype="8"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left)">
                                      <p:cBhvr>
                                        <p:cTn id="18" dur="500"/>
                                        <p:tgtEl>
                                          <p:spTgt spid="49"/>
                                        </p:tgtEl>
                                      </p:cBhvr>
                                    </p:animEffect>
                                  </p:childTnLst>
                                </p:cTn>
                              </p:par>
                            </p:childTnLst>
                          </p:cTn>
                        </p:par>
                        <p:par>
                          <p:cTn id="19" fill="hold">
                            <p:stCondLst>
                              <p:cond delay="1300"/>
                            </p:stCondLst>
                            <p:childTnLst>
                              <p:par>
                                <p:cTn id="20" presetID="2" presetClass="entr" presetSubtype="12" fill="hold" grpId="0" nodeType="after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fill="hold"/>
                                        <p:tgtEl>
                                          <p:spTgt spid="57"/>
                                        </p:tgtEl>
                                        <p:attrNameLst>
                                          <p:attrName>ppt_x</p:attrName>
                                        </p:attrNameLst>
                                      </p:cBhvr>
                                      <p:tavLst>
                                        <p:tav tm="0">
                                          <p:val>
                                            <p:strVal val="0-#ppt_w/2"/>
                                          </p:val>
                                        </p:tav>
                                        <p:tav tm="100000">
                                          <p:val>
                                            <p:strVal val="#ppt_x"/>
                                          </p:val>
                                        </p:tav>
                                      </p:tavLst>
                                    </p:anim>
                                    <p:anim calcmode="lin" valueType="num">
                                      <p:cBhvr additive="base">
                                        <p:cTn id="23" dur="500" fill="hold"/>
                                        <p:tgtEl>
                                          <p:spTgt spid="57"/>
                                        </p:tgtEl>
                                        <p:attrNameLst>
                                          <p:attrName>ppt_y</p:attrName>
                                        </p:attrNameLst>
                                      </p:cBhvr>
                                      <p:tavLst>
                                        <p:tav tm="0">
                                          <p:val>
                                            <p:strVal val="1+#ppt_h/2"/>
                                          </p:val>
                                        </p:tav>
                                        <p:tav tm="100000">
                                          <p:val>
                                            <p:strVal val="#ppt_y"/>
                                          </p:val>
                                        </p:tav>
                                      </p:tavLst>
                                    </p:anim>
                                  </p:childTnLst>
                                </p:cTn>
                              </p:par>
                              <p:par>
                                <p:cTn id="24" presetID="2" presetClass="entr" presetSubtype="12" fill="hold" grpId="0" nodeType="withEffect">
                                  <p:stCondLst>
                                    <p:cond delay="100"/>
                                  </p:stCondLst>
                                  <p:childTnLst>
                                    <p:set>
                                      <p:cBhvr>
                                        <p:cTn id="25" dur="1" fill="hold">
                                          <p:stCondLst>
                                            <p:cond delay="0"/>
                                          </p:stCondLst>
                                        </p:cTn>
                                        <p:tgtEl>
                                          <p:spTgt spid="58"/>
                                        </p:tgtEl>
                                        <p:attrNameLst>
                                          <p:attrName>style.visibility</p:attrName>
                                        </p:attrNameLst>
                                      </p:cBhvr>
                                      <p:to>
                                        <p:strVal val="visible"/>
                                      </p:to>
                                    </p:set>
                                    <p:anim calcmode="lin" valueType="num">
                                      <p:cBhvr additive="base">
                                        <p:cTn id="26" dur="500" fill="hold"/>
                                        <p:tgtEl>
                                          <p:spTgt spid="58"/>
                                        </p:tgtEl>
                                        <p:attrNameLst>
                                          <p:attrName>ppt_x</p:attrName>
                                        </p:attrNameLst>
                                      </p:cBhvr>
                                      <p:tavLst>
                                        <p:tav tm="0">
                                          <p:val>
                                            <p:strVal val="0-#ppt_w/2"/>
                                          </p:val>
                                        </p:tav>
                                        <p:tav tm="100000">
                                          <p:val>
                                            <p:strVal val="#ppt_x"/>
                                          </p:val>
                                        </p:tav>
                                      </p:tavLst>
                                    </p:anim>
                                    <p:anim calcmode="lin" valueType="num">
                                      <p:cBhvr additive="base">
                                        <p:cTn id="27" dur="500" fill="hold"/>
                                        <p:tgtEl>
                                          <p:spTgt spid="58"/>
                                        </p:tgtEl>
                                        <p:attrNameLst>
                                          <p:attrName>ppt_y</p:attrName>
                                        </p:attrNameLst>
                                      </p:cBhvr>
                                      <p:tavLst>
                                        <p:tav tm="0">
                                          <p:val>
                                            <p:strVal val="1+#ppt_h/2"/>
                                          </p:val>
                                        </p:tav>
                                        <p:tav tm="100000">
                                          <p:val>
                                            <p:strVal val="#ppt_y"/>
                                          </p:val>
                                        </p:tav>
                                      </p:tavLst>
                                    </p:anim>
                                  </p:childTnLst>
                                </p:cTn>
                              </p:par>
                              <p:par>
                                <p:cTn id="28" presetID="2" presetClass="entr" presetSubtype="12" fill="hold" grpId="0" nodeType="withEffect">
                                  <p:stCondLst>
                                    <p:cond delay="200"/>
                                  </p:stCondLst>
                                  <p:childTnLst>
                                    <p:set>
                                      <p:cBhvr>
                                        <p:cTn id="29" dur="1" fill="hold">
                                          <p:stCondLst>
                                            <p:cond delay="0"/>
                                          </p:stCondLst>
                                        </p:cTn>
                                        <p:tgtEl>
                                          <p:spTgt spid="60"/>
                                        </p:tgtEl>
                                        <p:attrNameLst>
                                          <p:attrName>style.visibility</p:attrName>
                                        </p:attrNameLst>
                                      </p:cBhvr>
                                      <p:to>
                                        <p:strVal val="visible"/>
                                      </p:to>
                                    </p:set>
                                    <p:anim calcmode="lin" valueType="num">
                                      <p:cBhvr additive="base">
                                        <p:cTn id="30" dur="500" fill="hold"/>
                                        <p:tgtEl>
                                          <p:spTgt spid="60"/>
                                        </p:tgtEl>
                                        <p:attrNameLst>
                                          <p:attrName>ppt_x</p:attrName>
                                        </p:attrNameLst>
                                      </p:cBhvr>
                                      <p:tavLst>
                                        <p:tav tm="0">
                                          <p:val>
                                            <p:strVal val="0-#ppt_w/2"/>
                                          </p:val>
                                        </p:tav>
                                        <p:tav tm="100000">
                                          <p:val>
                                            <p:strVal val="#ppt_x"/>
                                          </p:val>
                                        </p:tav>
                                      </p:tavLst>
                                    </p:anim>
                                    <p:anim calcmode="lin" valueType="num">
                                      <p:cBhvr additive="base">
                                        <p:cTn id="31" dur="500" fill="hold"/>
                                        <p:tgtEl>
                                          <p:spTgt spid="60"/>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left)">
                                      <p:cBhvr>
                                        <p:cTn id="35" dur="500"/>
                                        <p:tgtEl>
                                          <p:spTgt spid="5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left)">
                                      <p:cBhvr>
                                        <p:cTn id="38" dur="500"/>
                                        <p:tgtEl>
                                          <p:spTgt spid="5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wipe(left)">
                                      <p:cBhvr>
                                        <p:cTn id="4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9" grpId="0"/>
      <p:bldP spid="51" grpId="0" animBg="1"/>
      <p:bldP spid="55" grpId="0"/>
      <p:bldP spid="56" grpId="0"/>
      <p:bldP spid="57" grpId="0" animBg="1"/>
      <p:bldP spid="58" grpId="0" animBg="1"/>
      <p:bldP spid="59" grpId="0"/>
      <p:bldP spid="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0"/>
          <p:cNvSpPr txBox="1"/>
          <p:nvPr/>
        </p:nvSpPr>
        <p:spPr>
          <a:xfrm>
            <a:off x="7787902" y="1704663"/>
            <a:ext cx="3918212" cy="646331"/>
          </a:xfrm>
          <a:prstGeom prst="rect">
            <a:avLst/>
          </a:prstGeom>
          <a:noFill/>
        </p:spPr>
        <p:txBody>
          <a:bodyPr wrap="square" rtlCol="0">
            <a:spAutoFit/>
          </a:bodyPr>
          <a:lstStyle>
            <a:defPPr>
              <a:defRPr lang="zh-CN"/>
            </a:defPPr>
            <a:lvl1pPr>
              <a:defRPr>
                <a:solidFill>
                  <a:schemeClr val="accent1"/>
                </a:solidFill>
                <a:latin typeface="微软雅黑" pitchFamily="34" charset="-122"/>
                <a:ea typeface="微软雅黑" pitchFamily="34" charset="-122"/>
              </a:defRPr>
            </a:lvl1pPr>
          </a:lstStyle>
          <a:p>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为熬夜玩手机用户提供服务，使其养成早睡早起的良好习惯。</a:t>
            </a:r>
          </a:p>
        </p:txBody>
      </p:sp>
      <p:sp>
        <p:nvSpPr>
          <p:cNvPr id="26" name="Freeform 5"/>
          <p:cNvSpPr>
            <a:spLocks noEditPoints="1"/>
          </p:cNvSpPr>
          <p:nvPr/>
        </p:nvSpPr>
        <p:spPr bwMode="auto">
          <a:xfrm>
            <a:off x="566364" y="1935517"/>
            <a:ext cx="4779963" cy="4281488"/>
          </a:xfrm>
          <a:custGeom>
            <a:avLst/>
            <a:gdLst>
              <a:gd name="T0" fmla="*/ 1419 w 4728"/>
              <a:gd name="T1" fmla="*/ 121 h 4244"/>
              <a:gd name="T2" fmla="*/ 1301 w 4728"/>
              <a:gd name="T3" fmla="*/ 0 h 4244"/>
              <a:gd name="T4" fmla="*/ 126 w 4728"/>
              <a:gd name="T5" fmla="*/ 0 h 4244"/>
              <a:gd name="T6" fmla="*/ 0 w 4728"/>
              <a:gd name="T7" fmla="*/ 154 h 4244"/>
              <a:gd name="T8" fmla="*/ 195 w 4728"/>
              <a:gd name="T9" fmla="*/ 293 h 4244"/>
              <a:gd name="T10" fmla="*/ 1163 w 4728"/>
              <a:gd name="T11" fmla="*/ 293 h 4244"/>
              <a:gd name="T12" fmla="*/ 1198 w 4728"/>
              <a:gd name="T13" fmla="*/ 498 h 4244"/>
              <a:gd name="T14" fmla="*/ 1602 w 4728"/>
              <a:gd name="T15" fmla="*/ 3146 h 4244"/>
              <a:gd name="T16" fmla="*/ 1638 w 4728"/>
              <a:gd name="T17" fmla="*/ 3278 h 4244"/>
              <a:gd name="T18" fmla="*/ 1747 w 4728"/>
              <a:gd name="T19" fmla="*/ 3358 h 4244"/>
              <a:gd name="T20" fmla="*/ 4569 w 4728"/>
              <a:gd name="T21" fmla="*/ 3358 h 4244"/>
              <a:gd name="T22" fmla="*/ 4678 w 4728"/>
              <a:gd name="T23" fmla="*/ 3278 h 4244"/>
              <a:gd name="T24" fmla="*/ 4714 w 4728"/>
              <a:gd name="T25" fmla="*/ 3146 h 4244"/>
              <a:gd name="T26" fmla="*/ 4728 w 4728"/>
              <a:gd name="T27" fmla="*/ 3049 h 4244"/>
              <a:gd name="T28" fmla="*/ 1873 w 4728"/>
              <a:gd name="T29" fmla="*/ 3049 h 4244"/>
              <a:gd name="T30" fmla="*/ 1419 w 4728"/>
              <a:gd name="T31" fmla="*/ 121 h 4244"/>
              <a:gd name="T32" fmla="*/ 3982 w 4728"/>
              <a:gd name="T33" fmla="*/ 3548 h 4244"/>
              <a:gd name="T34" fmla="*/ 4330 w 4728"/>
              <a:gd name="T35" fmla="*/ 3896 h 4244"/>
              <a:gd name="T36" fmla="*/ 3982 w 4728"/>
              <a:gd name="T37" fmla="*/ 4244 h 4244"/>
              <a:gd name="T38" fmla="*/ 3634 w 4728"/>
              <a:gd name="T39" fmla="*/ 3896 h 4244"/>
              <a:gd name="T40" fmla="*/ 3982 w 4728"/>
              <a:gd name="T41" fmla="*/ 3548 h 4244"/>
              <a:gd name="T42" fmla="*/ 2469 w 4728"/>
              <a:gd name="T43" fmla="*/ 3536 h 4244"/>
              <a:gd name="T44" fmla="*/ 2817 w 4728"/>
              <a:gd name="T45" fmla="*/ 3884 h 4244"/>
              <a:gd name="T46" fmla="*/ 2469 w 4728"/>
              <a:gd name="T47" fmla="*/ 4232 h 4244"/>
              <a:gd name="T48" fmla="*/ 2121 w 4728"/>
              <a:gd name="T49" fmla="*/ 3884 h 4244"/>
              <a:gd name="T50" fmla="*/ 2469 w 4728"/>
              <a:gd name="T51" fmla="*/ 3536 h 4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8" h="4244">
                <a:moveTo>
                  <a:pt x="1419" y="121"/>
                </a:moveTo>
                <a:cubicBezTo>
                  <a:pt x="1405" y="30"/>
                  <a:pt x="1355" y="0"/>
                  <a:pt x="1301" y="0"/>
                </a:cubicBezTo>
                <a:lnTo>
                  <a:pt x="126" y="0"/>
                </a:lnTo>
                <a:cubicBezTo>
                  <a:pt x="54" y="0"/>
                  <a:pt x="0" y="35"/>
                  <a:pt x="0" y="154"/>
                </a:cubicBezTo>
                <a:cubicBezTo>
                  <a:pt x="0" y="280"/>
                  <a:pt x="123" y="294"/>
                  <a:pt x="195" y="293"/>
                </a:cubicBezTo>
                <a:lnTo>
                  <a:pt x="1163" y="293"/>
                </a:lnTo>
                <a:cubicBezTo>
                  <a:pt x="1176" y="331"/>
                  <a:pt x="1190" y="443"/>
                  <a:pt x="1198" y="498"/>
                </a:cubicBezTo>
                <a:cubicBezTo>
                  <a:pt x="1322" y="1376"/>
                  <a:pt x="1468" y="2269"/>
                  <a:pt x="1602" y="3146"/>
                </a:cubicBezTo>
                <a:cubicBezTo>
                  <a:pt x="1610" y="3199"/>
                  <a:pt x="1622" y="3238"/>
                  <a:pt x="1638" y="3278"/>
                </a:cubicBezTo>
                <a:cubicBezTo>
                  <a:pt x="1657" y="3324"/>
                  <a:pt x="1698" y="3358"/>
                  <a:pt x="1747" y="3358"/>
                </a:cubicBezTo>
                <a:cubicBezTo>
                  <a:pt x="2688" y="3358"/>
                  <a:pt x="3628" y="3358"/>
                  <a:pt x="4569" y="3358"/>
                </a:cubicBezTo>
                <a:cubicBezTo>
                  <a:pt x="4618" y="3358"/>
                  <a:pt x="4659" y="3324"/>
                  <a:pt x="4678" y="3278"/>
                </a:cubicBezTo>
                <a:cubicBezTo>
                  <a:pt x="4694" y="3238"/>
                  <a:pt x="4706" y="3199"/>
                  <a:pt x="4714" y="3146"/>
                </a:cubicBezTo>
                <a:cubicBezTo>
                  <a:pt x="4719" y="3113"/>
                  <a:pt x="4723" y="3081"/>
                  <a:pt x="4728" y="3049"/>
                </a:cubicBezTo>
                <a:cubicBezTo>
                  <a:pt x="3776" y="3049"/>
                  <a:pt x="2825" y="3049"/>
                  <a:pt x="1873" y="3049"/>
                </a:cubicBezTo>
                <a:cubicBezTo>
                  <a:pt x="1713" y="2016"/>
                  <a:pt x="1568" y="1120"/>
                  <a:pt x="1419" y="121"/>
                </a:cubicBezTo>
                <a:close/>
                <a:moveTo>
                  <a:pt x="3982" y="3548"/>
                </a:moveTo>
                <a:cubicBezTo>
                  <a:pt x="4174" y="3548"/>
                  <a:pt x="4330" y="3704"/>
                  <a:pt x="4330" y="3896"/>
                </a:cubicBezTo>
                <a:cubicBezTo>
                  <a:pt x="4330" y="4089"/>
                  <a:pt x="4174" y="4244"/>
                  <a:pt x="3982" y="4244"/>
                </a:cubicBezTo>
                <a:cubicBezTo>
                  <a:pt x="3789" y="4244"/>
                  <a:pt x="3634" y="4089"/>
                  <a:pt x="3634" y="3896"/>
                </a:cubicBezTo>
                <a:cubicBezTo>
                  <a:pt x="3634" y="3704"/>
                  <a:pt x="3789" y="3548"/>
                  <a:pt x="3982" y="3548"/>
                </a:cubicBezTo>
                <a:close/>
                <a:moveTo>
                  <a:pt x="2469" y="3536"/>
                </a:moveTo>
                <a:cubicBezTo>
                  <a:pt x="2661" y="3536"/>
                  <a:pt x="2817" y="3692"/>
                  <a:pt x="2817" y="3884"/>
                </a:cubicBezTo>
                <a:cubicBezTo>
                  <a:pt x="2817" y="4076"/>
                  <a:pt x="2661" y="4232"/>
                  <a:pt x="2469" y="4232"/>
                </a:cubicBezTo>
                <a:cubicBezTo>
                  <a:pt x="2276" y="4232"/>
                  <a:pt x="2121" y="4076"/>
                  <a:pt x="2121" y="3884"/>
                </a:cubicBezTo>
                <a:cubicBezTo>
                  <a:pt x="2121" y="3692"/>
                  <a:pt x="2276" y="3536"/>
                  <a:pt x="2469" y="3536"/>
                </a:cubicBezTo>
                <a:close/>
              </a:path>
            </a:pathLst>
          </a:custGeom>
          <a:solidFill>
            <a:schemeClr val="bg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7" name="Freeform 6"/>
          <p:cNvSpPr>
            <a:spLocks/>
          </p:cNvSpPr>
          <p:nvPr/>
        </p:nvSpPr>
        <p:spPr bwMode="auto">
          <a:xfrm>
            <a:off x="2087189" y="2235555"/>
            <a:ext cx="3998913" cy="512763"/>
          </a:xfrm>
          <a:custGeom>
            <a:avLst/>
            <a:gdLst>
              <a:gd name="T0" fmla="*/ 3818 w 3954"/>
              <a:gd name="T1" fmla="*/ 509 h 509"/>
              <a:gd name="T2" fmla="*/ 3954 w 3954"/>
              <a:gd name="T3" fmla="*/ 0 h 509"/>
              <a:gd name="T4" fmla="*/ 0 w 3954"/>
              <a:gd name="T5" fmla="*/ 0 h 509"/>
              <a:gd name="T6" fmla="*/ 77 w 3954"/>
              <a:gd name="T7" fmla="*/ 509 h 509"/>
              <a:gd name="T8" fmla="*/ 3818 w 3954"/>
              <a:gd name="T9" fmla="*/ 509 h 509"/>
            </a:gdLst>
            <a:ahLst/>
            <a:cxnLst>
              <a:cxn ang="0">
                <a:pos x="T0" y="T1"/>
              </a:cxn>
              <a:cxn ang="0">
                <a:pos x="T2" y="T3"/>
              </a:cxn>
              <a:cxn ang="0">
                <a:pos x="T4" y="T5"/>
              </a:cxn>
              <a:cxn ang="0">
                <a:pos x="T6" y="T7"/>
              </a:cxn>
              <a:cxn ang="0">
                <a:pos x="T8" y="T9"/>
              </a:cxn>
            </a:cxnLst>
            <a:rect l="0" t="0" r="r" b="b"/>
            <a:pathLst>
              <a:path w="3954" h="509">
                <a:moveTo>
                  <a:pt x="3818" y="509"/>
                </a:moveTo>
                <a:lnTo>
                  <a:pt x="3954" y="0"/>
                </a:lnTo>
                <a:lnTo>
                  <a:pt x="0" y="0"/>
                </a:lnTo>
                <a:lnTo>
                  <a:pt x="77" y="509"/>
                </a:lnTo>
                <a:lnTo>
                  <a:pt x="3818" y="509"/>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8" name="Freeform 7"/>
          <p:cNvSpPr>
            <a:spLocks/>
          </p:cNvSpPr>
          <p:nvPr/>
        </p:nvSpPr>
        <p:spPr bwMode="auto">
          <a:xfrm>
            <a:off x="2174502" y="2800705"/>
            <a:ext cx="3759200" cy="488950"/>
          </a:xfrm>
          <a:custGeom>
            <a:avLst/>
            <a:gdLst>
              <a:gd name="T0" fmla="*/ 3589 w 3719"/>
              <a:gd name="T1" fmla="*/ 485 h 485"/>
              <a:gd name="T2" fmla="*/ 3719 w 3719"/>
              <a:gd name="T3" fmla="*/ 0 h 485"/>
              <a:gd name="T4" fmla="*/ 0 w 3719"/>
              <a:gd name="T5" fmla="*/ 0 h 485"/>
              <a:gd name="T6" fmla="*/ 73 w 3719"/>
              <a:gd name="T7" fmla="*/ 485 h 485"/>
              <a:gd name="T8" fmla="*/ 3589 w 3719"/>
              <a:gd name="T9" fmla="*/ 485 h 485"/>
            </a:gdLst>
            <a:ahLst/>
            <a:cxnLst>
              <a:cxn ang="0">
                <a:pos x="T0" y="T1"/>
              </a:cxn>
              <a:cxn ang="0">
                <a:pos x="T2" y="T3"/>
              </a:cxn>
              <a:cxn ang="0">
                <a:pos x="T4" y="T5"/>
              </a:cxn>
              <a:cxn ang="0">
                <a:pos x="T6" y="T7"/>
              </a:cxn>
              <a:cxn ang="0">
                <a:pos x="T8" y="T9"/>
              </a:cxn>
            </a:cxnLst>
            <a:rect l="0" t="0" r="r" b="b"/>
            <a:pathLst>
              <a:path w="3719" h="485">
                <a:moveTo>
                  <a:pt x="3589" y="485"/>
                </a:moveTo>
                <a:lnTo>
                  <a:pt x="3719" y="0"/>
                </a:lnTo>
                <a:lnTo>
                  <a:pt x="0" y="0"/>
                </a:lnTo>
                <a:lnTo>
                  <a:pt x="73" y="485"/>
                </a:lnTo>
                <a:lnTo>
                  <a:pt x="3589" y="485"/>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29" name="Freeform 8"/>
          <p:cNvSpPr>
            <a:spLocks/>
          </p:cNvSpPr>
          <p:nvPr/>
        </p:nvSpPr>
        <p:spPr bwMode="auto">
          <a:xfrm>
            <a:off x="2255464" y="3343630"/>
            <a:ext cx="3532188" cy="488950"/>
          </a:xfrm>
          <a:custGeom>
            <a:avLst/>
            <a:gdLst>
              <a:gd name="T0" fmla="*/ 3364 w 3494"/>
              <a:gd name="T1" fmla="*/ 485 h 485"/>
              <a:gd name="T2" fmla="*/ 3494 w 3494"/>
              <a:gd name="T3" fmla="*/ 0 h 485"/>
              <a:gd name="T4" fmla="*/ 0 w 3494"/>
              <a:gd name="T5" fmla="*/ 0 h 485"/>
              <a:gd name="T6" fmla="*/ 73 w 3494"/>
              <a:gd name="T7" fmla="*/ 485 h 485"/>
              <a:gd name="T8" fmla="*/ 3364 w 3494"/>
              <a:gd name="T9" fmla="*/ 485 h 485"/>
            </a:gdLst>
            <a:ahLst/>
            <a:cxnLst>
              <a:cxn ang="0">
                <a:pos x="T0" y="T1"/>
              </a:cxn>
              <a:cxn ang="0">
                <a:pos x="T2" y="T3"/>
              </a:cxn>
              <a:cxn ang="0">
                <a:pos x="T4" y="T5"/>
              </a:cxn>
              <a:cxn ang="0">
                <a:pos x="T6" y="T7"/>
              </a:cxn>
              <a:cxn ang="0">
                <a:pos x="T8" y="T9"/>
              </a:cxn>
            </a:cxnLst>
            <a:rect l="0" t="0" r="r" b="b"/>
            <a:pathLst>
              <a:path w="3494" h="485">
                <a:moveTo>
                  <a:pt x="3364" y="485"/>
                </a:moveTo>
                <a:lnTo>
                  <a:pt x="3494" y="0"/>
                </a:lnTo>
                <a:lnTo>
                  <a:pt x="0" y="0"/>
                </a:lnTo>
                <a:lnTo>
                  <a:pt x="73" y="485"/>
                </a:lnTo>
                <a:lnTo>
                  <a:pt x="3364" y="485"/>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0" name="Freeform 9"/>
          <p:cNvSpPr>
            <a:spLocks/>
          </p:cNvSpPr>
          <p:nvPr/>
        </p:nvSpPr>
        <p:spPr bwMode="auto">
          <a:xfrm>
            <a:off x="2338014" y="3884967"/>
            <a:ext cx="3305175" cy="490538"/>
          </a:xfrm>
          <a:custGeom>
            <a:avLst/>
            <a:gdLst>
              <a:gd name="T0" fmla="*/ 3139 w 3269"/>
              <a:gd name="T1" fmla="*/ 485 h 485"/>
              <a:gd name="T2" fmla="*/ 3269 w 3269"/>
              <a:gd name="T3" fmla="*/ 0 h 485"/>
              <a:gd name="T4" fmla="*/ 0 w 3269"/>
              <a:gd name="T5" fmla="*/ 0 h 485"/>
              <a:gd name="T6" fmla="*/ 74 w 3269"/>
              <a:gd name="T7" fmla="*/ 485 h 485"/>
              <a:gd name="T8" fmla="*/ 3139 w 3269"/>
              <a:gd name="T9" fmla="*/ 485 h 485"/>
            </a:gdLst>
            <a:ahLst/>
            <a:cxnLst>
              <a:cxn ang="0">
                <a:pos x="T0" y="T1"/>
              </a:cxn>
              <a:cxn ang="0">
                <a:pos x="T2" y="T3"/>
              </a:cxn>
              <a:cxn ang="0">
                <a:pos x="T4" y="T5"/>
              </a:cxn>
              <a:cxn ang="0">
                <a:pos x="T6" y="T7"/>
              </a:cxn>
              <a:cxn ang="0">
                <a:pos x="T8" y="T9"/>
              </a:cxn>
            </a:cxnLst>
            <a:rect l="0" t="0" r="r" b="b"/>
            <a:pathLst>
              <a:path w="3269" h="485">
                <a:moveTo>
                  <a:pt x="3139" y="485"/>
                </a:moveTo>
                <a:lnTo>
                  <a:pt x="3269" y="0"/>
                </a:lnTo>
                <a:lnTo>
                  <a:pt x="0" y="0"/>
                </a:lnTo>
                <a:lnTo>
                  <a:pt x="74" y="485"/>
                </a:lnTo>
                <a:lnTo>
                  <a:pt x="3139" y="485"/>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1" name="Freeform 10"/>
          <p:cNvSpPr>
            <a:spLocks/>
          </p:cNvSpPr>
          <p:nvPr/>
        </p:nvSpPr>
        <p:spPr bwMode="auto">
          <a:xfrm>
            <a:off x="2420564" y="4427892"/>
            <a:ext cx="3078163" cy="525463"/>
          </a:xfrm>
          <a:custGeom>
            <a:avLst/>
            <a:gdLst>
              <a:gd name="T0" fmla="*/ 78 w 3044"/>
              <a:gd name="T1" fmla="*/ 520 h 520"/>
              <a:gd name="T2" fmla="*/ 2904 w 3044"/>
              <a:gd name="T3" fmla="*/ 520 h 520"/>
              <a:gd name="T4" fmla="*/ 3044 w 3044"/>
              <a:gd name="T5" fmla="*/ 0 h 520"/>
              <a:gd name="T6" fmla="*/ 0 w 3044"/>
              <a:gd name="T7" fmla="*/ 0 h 520"/>
              <a:gd name="T8" fmla="*/ 78 w 3044"/>
              <a:gd name="T9" fmla="*/ 520 h 520"/>
            </a:gdLst>
            <a:ahLst/>
            <a:cxnLst>
              <a:cxn ang="0">
                <a:pos x="T0" y="T1"/>
              </a:cxn>
              <a:cxn ang="0">
                <a:pos x="T2" y="T3"/>
              </a:cxn>
              <a:cxn ang="0">
                <a:pos x="T4" y="T5"/>
              </a:cxn>
              <a:cxn ang="0">
                <a:pos x="T6" y="T7"/>
              </a:cxn>
              <a:cxn ang="0">
                <a:pos x="T8" y="T9"/>
              </a:cxn>
            </a:cxnLst>
            <a:rect l="0" t="0" r="r" b="b"/>
            <a:pathLst>
              <a:path w="3044" h="520">
                <a:moveTo>
                  <a:pt x="78" y="520"/>
                </a:moveTo>
                <a:lnTo>
                  <a:pt x="2904" y="520"/>
                </a:lnTo>
                <a:lnTo>
                  <a:pt x="3044" y="0"/>
                </a:lnTo>
                <a:lnTo>
                  <a:pt x="0" y="0"/>
                </a:lnTo>
                <a:lnTo>
                  <a:pt x="78" y="520"/>
                </a:lnTo>
                <a:close/>
              </a:path>
            </a:pathLst>
          </a:custGeom>
          <a:solidFill>
            <a:srgbClr val="F7A115"/>
          </a:solidFill>
          <a:ln>
            <a:noFill/>
          </a:ln>
        </p:spPr>
        <p:txBody>
          <a:bodyPr vert="horz" wrap="square" lIns="91440" tIns="45720" rIns="91440" bIns="45720" numCol="1" anchor="t" anchorCtr="0" compatLnSpc="1">
            <a:prstTxWarp prst="textNoShape">
              <a:avLst/>
            </a:prstTxWarp>
          </a:bodyPr>
          <a:lstStyle/>
          <a:p>
            <a:endParaRPr lang="zh-CN" altLang="en-US">
              <a:latin typeface="Century Gothic" panose="020B0502020202020204" pitchFamily="34" charset="0"/>
              <a:ea typeface="思源黑体 CN Medium" panose="020B0600000000000000" pitchFamily="34" charset="-122"/>
              <a:sym typeface="Century Gothic" panose="020B0502020202020204" pitchFamily="34" charset="0"/>
            </a:endParaRPr>
          </a:p>
        </p:txBody>
      </p:sp>
      <p:sp>
        <p:nvSpPr>
          <p:cNvPr id="32" name="矩形 31"/>
          <p:cNvSpPr/>
          <p:nvPr/>
        </p:nvSpPr>
        <p:spPr>
          <a:xfrm>
            <a:off x="3290372" y="2253376"/>
            <a:ext cx="1415772" cy="461665"/>
          </a:xfrm>
          <a:prstGeom prst="rect">
            <a:avLst/>
          </a:prstGeom>
        </p:spPr>
        <p:txBody>
          <a:bodyPr wrap="none">
            <a:spAutoFit/>
          </a:bodyPr>
          <a:lstStyle/>
          <a:p>
            <a:pPr algn="ctr"/>
            <a:r>
              <a:rPr lang="zh-CN" altLang="en-US" sz="2400" dirty="0">
                <a:solidFill>
                  <a:srgbClr val="F8F8F8"/>
                </a:solidFill>
                <a:latin typeface="Century Gothic" panose="020B0502020202020204" pitchFamily="34" charset="0"/>
                <a:ea typeface="思源黑体 CN Medium" panose="020B0600000000000000" pitchFamily="34" charset="-122"/>
                <a:sym typeface="Century Gothic" panose="020B0502020202020204" pitchFamily="34" charset="0"/>
              </a:rPr>
              <a:t>主要功能</a:t>
            </a:r>
          </a:p>
        </p:txBody>
      </p:sp>
      <p:sp>
        <p:nvSpPr>
          <p:cNvPr id="33" name="矩形 32"/>
          <p:cNvSpPr/>
          <p:nvPr/>
        </p:nvSpPr>
        <p:spPr>
          <a:xfrm>
            <a:off x="3241319" y="2812934"/>
            <a:ext cx="1415772" cy="461665"/>
          </a:xfrm>
          <a:prstGeom prst="rect">
            <a:avLst/>
          </a:prstGeom>
        </p:spPr>
        <p:txBody>
          <a:bodyPr wrap="none">
            <a:spAutoFit/>
          </a:bodyPr>
          <a:lstStyle/>
          <a:p>
            <a:pPr algn="ctr"/>
            <a:r>
              <a:rPr lang="zh-CN" altLang="en-US" sz="2400" dirty="0">
                <a:solidFill>
                  <a:srgbClr val="F8F8F8"/>
                </a:solidFill>
                <a:latin typeface="Century Gothic" panose="020B0502020202020204" pitchFamily="34" charset="0"/>
                <a:ea typeface="思源黑体 CN Medium" panose="020B0600000000000000" pitchFamily="34" charset="-122"/>
                <a:sym typeface="Century Gothic" panose="020B0502020202020204" pitchFamily="34" charset="0"/>
              </a:rPr>
              <a:t>性能要求</a:t>
            </a:r>
          </a:p>
        </p:txBody>
      </p:sp>
      <p:sp>
        <p:nvSpPr>
          <p:cNvPr id="34" name="矩形 33"/>
          <p:cNvSpPr/>
          <p:nvPr/>
        </p:nvSpPr>
        <p:spPr>
          <a:xfrm>
            <a:off x="3257475" y="3358845"/>
            <a:ext cx="1415772" cy="461665"/>
          </a:xfrm>
          <a:prstGeom prst="rect">
            <a:avLst/>
          </a:prstGeom>
        </p:spPr>
        <p:txBody>
          <a:bodyPr wrap="none">
            <a:spAutoFit/>
          </a:bodyPr>
          <a:lstStyle/>
          <a:p>
            <a:pPr algn="ctr"/>
            <a:r>
              <a:rPr lang="zh-CN" altLang="en-US" sz="2400" dirty="0">
                <a:solidFill>
                  <a:srgbClr val="F8F8F8"/>
                </a:solidFill>
                <a:latin typeface="Century Gothic" panose="020B0502020202020204" pitchFamily="34" charset="0"/>
                <a:ea typeface="思源黑体 CN Medium" panose="020B0600000000000000" pitchFamily="34" charset="-122"/>
                <a:sym typeface="Century Gothic" panose="020B0502020202020204" pitchFamily="34" charset="0"/>
              </a:rPr>
              <a:t>输入要求</a:t>
            </a:r>
          </a:p>
        </p:txBody>
      </p:sp>
      <p:sp>
        <p:nvSpPr>
          <p:cNvPr id="35" name="矩形 34"/>
          <p:cNvSpPr/>
          <p:nvPr/>
        </p:nvSpPr>
        <p:spPr>
          <a:xfrm>
            <a:off x="3272278" y="3904755"/>
            <a:ext cx="1415772" cy="461665"/>
          </a:xfrm>
          <a:prstGeom prst="rect">
            <a:avLst/>
          </a:prstGeom>
        </p:spPr>
        <p:txBody>
          <a:bodyPr wrap="none">
            <a:spAutoFit/>
          </a:bodyPr>
          <a:lstStyle/>
          <a:p>
            <a:pPr algn="ctr"/>
            <a:r>
              <a:rPr lang="zh-CN" altLang="en-US" sz="2400" dirty="0">
                <a:solidFill>
                  <a:srgbClr val="F8F8F8"/>
                </a:solidFill>
                <a:latin typeface="Century Gothic" panose="020B0502020202020204" pitchFamily="34" charset="0"/>
                <a:ea typeface="思源黑体 CN Medium" panose="020B0600000000000000" pitchFamily="34" charset="-122"/>
                <a:sym typeface="Century Gothic" panose="020B0502020202020204" pitchFamily="34" charset="0"/>
              </a:rPr>
              <a:t>输出要求</a:t>
            </a:r>
          </a:p>
        </p:txBody>
      </p:sp>
      <p:sp>
        <p:nvSpPr>
          <p:cNvPr id="36" name="矩形 35"/>
          <p:cNvSpPr/>
          <p:nvPr/>
        </p:nvSpPr>
        <p:spPr>
          <a:xfrm>
            <a:off x="3257475" y="4450666"/>
            <a:ext cx="1415772" cy="461665"/>
          </a:xfrm>
          <a:prstGeom prst="rect">
            <a:avLst/>
          </a:prstGeom>
        </p:spPr>
        <p:txBody>
          <a:bodyPr wrap="none">
            <a:spAutoFit/>
          </a:bodyPr>
          <a:lstStyle/>
          <a:p>
            <a:pPr algn="ctr"/>
            <a:r>
              <a:rPr lang="zh-CN" altLang="en-US" sz="2400" dirty="0">
                <a:solidFill>
                  <a:srgbClr val="F8F8F8"/>
                </a:solidFill>
                <a:latin typeface="Century Gothic" panose="020B0502020202020204" pitchFamily="34" charset="0"/>
                <a:ea typeface="思源黑体 CN Medium" panose="020B0600000000000000" pitchFamily="34" charset="-122"/>
                <a:sym typeface="Century Gothic" panose="020B0502020202020204" pitchFamily="34" charset="0"/>
              </a:rPr>
              <a:t>完成期限</a:t>
            </a:r>
          </a:p>
        </p:txBody>
      </p:sp>
      <p:cxnSp>
        <p:nvCxnSpPr>
          <p:cNvPr id="39" name="直接连接符 38"/>
          <p:cNvCxnSpPr>
            <a:cxnSpLocks/>
          </p:cNvCxnSpPr>
          <p:nvPr/>
        </p:nvCxnSpPr>
        <p:spPr bwMode="auto">
          <a:xfrm>
            <a:off x="5787652" y="3665643"/>
            <a:ext cx="1852683"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20"/>
          <p:cNvSpPr txBox="1"/>
          <p:nvPr/>
        </p:nvSpPr>
        <p:spPr>
          <a:xfrm>
            <a:off x="7787902" y="2389363"/>
            <a:ext cx="4408861" cy="923330"/>
          </a:xfrm>
          <a:prstGeom prst="rect">
            <a:avLst/>
          </a:prstGeom>
          <a:noFill/>
        </p:spPr>
        <p:txBody>
          <a:bodyPr wrap="square" rtlCol="0">
            <a:spAutoFit/>
          </a:bodyPr>
          <a:lstStyle>
            <a:defPPr>
              <a:defRPr lang="zh-CN"/>
            </a:defPPr>
            <a:lvl1pPr>
              <a:defRPr>
                <a:solidFill>
                  <a:schemeClr val="accent1"/>
                </a:solidFill>
                <a:latin typeface="微软雅黑" pitchFamily="34" charset="-122"/>
                <a:ea typeface="微软雅黑" pitchFamily="34" charset="-122"/>
              </a:defRPr>
            </a:lvl1pPr>
          </a:lstStyle>
          <a:p>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每天计划完成的情况必须及时的反映给用户， 有一个比较好的界面环境，软件可以被用户正常使用，不会出现较大的</a:t>
            </a:r>
            <a:r>
              <a:rPr lang="en-US" altLang="zh-CN"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bug</a:t>
            </a:r>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a:t>
            </a:r>
          </a:p>
        </p:txBody>
      </p:sp>
      <p:sp>
        <p:nvSpPr>
          <p:cNvPr id="44" name="TextBox 20"/>
          <p:cNvSpPr txBox="1"/>
          <p:nvPr/>
        </p:nvSpPr>
        <p:spPr>
          <a:xfrm>
            <a:off x="7785145" y="3387054"/>
            <a:ext cx="3918212" cy="646331"/>
          </a:xfrm>
          <a:prstGeom prst="rect">
            <a:avLst/>
          </a:prstGeom>
          <a:noFill/>
        </p:spPr>
        <p:txBody>
          <a:bodyPr wrap="square" rtlCol="0">
            <a:spAutoFit/>
          </a:bodyPr>
          <a:lstStyle>
            <a:defPPr>
              <a:defRPr lang="zh-CN"/>
            </a:defPPr>
            <a:lvl1pPr>
              <a:defRPr>
                <a:solidFill>
                  <a:schemeClr val="accent1"/>
                </a:solidFill>
                <a:latin typeface="微软雅黑" pitchFamily="34" charset="-122"/>
                <a:ea typeface="微软雅黑" pitchFamily="34" charset="-122"/>
              </a:defRPr>
            </a:lvl1pPr>
          </a:lstStyle>
          <a:p>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能够按照客户端所要求的信息格式进行输入，各项数据明确、完整、可靠。</a:t>
            </a:r>
          </a:p>
        </p:txBody>
      </p:sp>
      <p:sp>
        <p:nvSpPr>
          <p:cNvPr id="48" name="TextBox 20"/>
          <p:cNvSpPr txBox="1"/>
          <p:nvPr/>
        </p:nvSpPr>
        <p:spPr>
          <a:xfrm>
            <a:off x="7787902" y="4176214"/>
            <a:ext cx="3855095" cy="646331"/>
          </a:xfrm>
          <a:prstGeom prst="rect">
            <a:avLst/>
          </a:prstGeom>
          <a:noFill/>
        </p:spPr>
        <p:txBody>
          <a:bodyPr wrap="square" rtlCol="0">
            <a:spAutoFit/>
          </a:bodyPr>
          <a:lstStyle>
            <a:defPPr>
              <a:defRPr lang="zh-CN"/>
            </a:defPPr>
            <a:lvl1pPr>
              <a:defRPr>
                <a:solidFill>
                  <a:schemeClr val="accent1"/>
                </a:solidFill>
                <a:latin typeface="微软雅黑" pitchFamily="34" charset="-122"/>
                <a:ea typeface="微软雅黑" pitchFamily="34" charset="-122"/>
              </a:defRPr>
            </a:lvl1pPr>
          </a:lstStyle>
          <a:p>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数据以界面形式显示所有信息，各项数据完整，详实，简捷，快速，实时。</a:t>
            </a:r>
          </a:p>
        </p:txBody>
      </p:sp>
      <p:sp>
        <p:nvSpPr>
          <p:cNvPr id="49" name="TextBox 20"/>
          <p:cNvSpPr txBox="1"/>
          <p:nvPr/>
        </p:nvSpPr>
        <p:spPr>
          <a:xfrm>
            <a:off x="7787902" y="5108203"/>
            <a:ext cx="3918212" cy="369332"/>
          </a:xfrm>
          <a:prstGeom prst="rect">
            <a:avLst/>
          </a:prstGeom>
          <a:noFill/>
        </p:spPr>
        <p:txBody>
          <a:bodyPr wrap="square" rtlCol="0">
            <a:spAutoFit/>
          </a:bodyPr>
          <a:lstStyle>
            <a:defPPr>
              <a:defRPr lang="zh-CN"/>
            </a:defPPr>
            <a:lvl1pPr>
              <a:defRPr>
                <a:solidFill>
                  <a:schemeClr val="accent1"/>
                </a:solidFill>
                <a:latin typeface="微软雅黑" pitchFamily="34" charset="-122"/>
                <a:ea typeface="微软雅黑" pitchFamily="34" charset="-122"/>
              </a:defRPr>
            </a:lvl1pPr>
          </a:lstStyle>
          <a:p>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预计</a:t>
            </a:r>
            <a:r>
              <a:rPr lang="en-US" altLang="zh-CN"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4</a:t>
            </a:r>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个月。即截至</a:t>
            </a:r>
            <a:r>
              <a:rPr lang="en-US" altLang="zh-CN"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2019</a:t>
            </a:r>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年</a:t>
            </a:r>
            <a:r>
              <a:rPr lang="en-US" altLang="zh-CN"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6</a:t>
            </a:r>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月</a:t>
            </a:r>
            <a:r>
              <a:rPr lang="en-US" altLang="zh-CN"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16</a:t>
            </a:r>
            <a:r>
              <a:rPr lang="zh-CN" altLang="en-US"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日</a:t>
            </a:r>
          </a:p>
        </p:txBody>
      </p:sp>
      <p:grpSp>
        <p:nvGrpSpPr>
          <p:cNvPr id="6" name="组合 5"/>
          <p:cNvGrpSpPr/>
          <p:nvPr/>
        </p:nvGrpSpPr>
        <p:grpSpPr>
          <a:xfrm>
            <a:off x="6039046" y="2019869"/>
            <a:ext cx="1614937" cy="503061"/>
            <a:chOff x="5977719" y="1752142"/>
            <a:chExt cx="1314687" cy="267727"/>
          </a:xfrm>
        </p:grpSpPr>
        <p:cxnSp>
          <p:nvCxnSpPr>
            <p:cNvPr id="37" name="直接连接符 36"/>
            <p:cNvCxnSpPr>
              <a:cxnSpLocks/>
            </p:cNvCxnSpPr>
            <p:nvPr/>
          </p:nvCxnSpPr>
          <p:spPr bwMode="auto">
            <a:xfrm>
              <a:off x="6300756" y="1752143"/>
              <a:ext cx="991650"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p:cNvCxnSpPr>
              <a:cxnSpLocks/>
            </p:cNvCxnSpPr>
            <p:nvPr/>
          </p:nvCxnSpPr>
          <p:spPr bwMode="auto">
            <a:xfrm flipV="1">
              <a:off x="5977719" y="1752142"/>
              <a:ext cx="323037" cy="267727"/>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2" name="组合 51"/>
          <p:cNvGrpSpPr/>
          <p:nvPr/>
        </p:nvGrpSpPr>
        <p:grpSpPr>
          <a:xfrm>
            <a:off x="5872564" y="2838735"/>
            <a:ext cx="1822364" cy="243754"/>
            <a:chOff x="5977719" y="1752142"/>
            <a:chExt cx="1314687" cy="267727"/>
          </a:xfrm>
        </p:grpSpPr>
        <p:cxnSp>
          <p:nvCxnSpPr>
            <p:cNvPr id="53" name="直接连接符 52"/>
            <p:cNvCxnSpPr>
              <a:cxnSpLocks/>
            </p:cNvCxnSpPr>
            <p:nvPr/>
          </p:nvCxnSpPr>
          <p:spPr bwMode="auto">
            <a:xfrm>
              <a:off x="6300756" y="1752143"/>
              <a:ext cx="991650"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a:cxnSpLocks/>
            </p:cNvCxnSpPr>
            <p:nvPr/>
          </p:nvCxnSpPr>
          <p:spPr bwMode="auto">
            <a:xfrm flipV="1">
              <a:off x="5977719" y="1752142"/>
              <a:ext cx="323037" cy="267727"/>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5" name="组合 54"/>
          <p:cNvGrpSpPr/>
          <p:nvPr/>
        </p:nvGrpSpPr>
        <p:grpSpPr>
          <a:xfrm flipV="1">
            <a:off x="5599607" y="4176214"/>
            <a:ext cx="2054376" cy="286603"/>
            <a:chOff x="5977719" y="1752142"/>
            <a:chExt cx="1314687" cy="267727"/>
          </a:xfrm>
        </p:grpSpPr>
        <p:cxnSp>
          <p:nvCxnSpPr>
            <p:cNvPr id="56" name="直接连接符 55"/>
            <p:cNvCxnSpPr>
              <a:cxnSpLocks/>
            </p:cNvCxnSpPr>
            <p:nvPr/>
          </p:nvCxnSpPr>
          <p:spPr bwMode="auto">
            <a:xfrm>
              <a:off x="6300756" y="1752143"/>
              <a:ext cx="991650"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连接符 56"/>
            <p:cNvCxnSpPr>
              <a:cxnSpLocks/>
            </p:cNvCxnSpPr>
            <p:nvPr/>
          </p:nvCxnSpPr>
          <p:spPr bwMode="auto">
            <a:xfrm flipV="1">
              <a:off x="5977719" y="1752142"/>
              <a:ext cx="323037" cy="267727"/>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8" name="组合 57"/>
          <p:cNvGrpSpPr/>
          <p:nvPr/>
        </p:nvGrpSpPr>
        <p:grpSpPr>
          <a:xfrm flipV="1">
            <a:off x="5422186" y="4804010"/>
            <a:ext cx="2218149" cy="545911"/>
            <a:chOff x="5977719" y="1752142"/>
            <a:chExt cx="1314687" cy="267727"/>
          </a:xfrm>
        </p:grpSpPr>
        <p:cxnSp>
          <p:nvCxnSpPr>
            <p:cNvPr id="59" name="直接连接符 58"/>
            <p:cNvCxnSpPr>
              <a:cxnSpLocks/>
            </p:cNvCxnSpPr>
            <p:nvPr/>
          </p:nvCxnSpPr>
          <p:spPr bwMode="auto">
            <a:xfrm>
              <a:off x="6300756" y="1752143"/>
              <a:ext cx="991650" cy="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a:cxnSpLocks/>
            </p:cNvCxnSpPr>
            <p:nvPr/>
          </p:nvCxnSpPr>
          <p:spPr bwMode="auto">
            <a:xfrm flipV="1">
              <a:off x="5977719" y="1752142"/>
              <a:ext cx="323037" cy="267727"/>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 name="TextBox 42"/>
          <p:cNvSpPr txBox="1"/>
          <p:nvPr/>
        </p:nvSpPr>
        <p:spPr>
          <a:xfrm>
            <a:off x="3758426" y="327649"/>
            <a:ext cx="4679911" cy="646331"/>
          </a:xfrm>
          <a:prstGeom prst="rect">
            <a:avLst/>
          </a:prstGeom>
          <a:noFill/>
        </p:spPr>
        <p:txBody>
          <a:bodyPr wrap="square" rtlCol="0">
            <a:spAutoFit/>
          </a:bodyPr>
          <a:lstStyle>
            <a:defPPr>
              <a:defRPr lang="zh-CN"/>
            </a:defPPr>
            <a:lvl1pPr>
              <a:defRPr sz="2800" b="1">
                <a:latin typeface="微软雅黑"/>
                <a:ea typeface="微软雅黑"/>
              </a:defRPr>
            </a:lvl1pPr>
          </a:lstStyle>
          <a:p>
            <a:pPr algn="ctr"/>
            <a:r>
              <a:rPr lang="zh-CN" altLang="en-US" sz="3600" dirty="0">
                <a:solidFill>
                  <a:schemeClr val="bg1">
                    <a:lumMod val="75000"/>
                  </a:schemeClr>
                </a:solidFill>
                <a:latin typeface="Century Gothic" panose="020B0502020202020204" pitchFamily="34" charset="0"/>
                <a:ea typeface="思源黑体 CN Medium" panose="020B0600000000000000" pitchFamily="34" charset="-122"/>
                <a:sym typeface="Century Gothic" panose="020B0502020202020204" pitchFamily="34" charset="0"/>
              </a:rPr>
              <a:t>要求</a:t>
            </a:r>
          </a:p>
        </p:txBody>
      </p:sp>
    </p:spTree>
    <p:extLst>
      <p:ext uri="{BB962C8B-B14F-4D97-AF65-F5344CB8AC3E}">
        <p14:creationId xmlns:p14="http://schemas.microsoft.com/office/powerpoint/2010/main" val="329196705"/>
      </p:ext>
    </p:extLst>
  </p:cSld>
  <p:clrMapOvr>
    <a:masterClrMapping/>
  </p:clrMapOvr>
  <mc:AlternateContent xmlns:mc="http://schemas.openxmlformats.org/markup-compatibility/2006" xmlns:p14="http://schemas.microsoft.com/office/powerpoint/2010/main">
    <mc:Choice Requires="p14">
      <p:transition spd="slow" p14:dur="2000" advTm="3000">
        <p:blinds dir="vert"/>
      </p:transition>
    </mc:Choice>
    <mc:Fallback xmlns="">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400" fill="hold"/>
                                        <p:tgtEl>
                                          <p:spTgt spid="26"/>
                                        </p:tgtEl>
                                        <p:attrNameLst>
                                          <p:attrName>ppt_x</p:attrName>
                                        </p:attrNameLst>
                                      </p:cBhvr>
                                      <p:tavLst>
                                        <p:tav tm="0">
                                          <p:val>
                                            <p:strVal val="0-#ppt_w/2"/>
                                          </p:val>
                                        </p:tav>
                                        <p:tav tm="100000">
                                          <p:val>
                                            <p:strVal val="#ppt_x"/>
                                          </p:val>
                                        </p:tav>
                                      </p:tavLst>
                                    </p:anim>
                                    <p:anim calcmode="lin" valueType="num">
                                      <p:cBhvr additive="base">
                                        <p:cTn id="8" dur="4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2"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1+#ppt_w/2"/>
                                          </p:val>
                                        </p:tav>
                                        <p:tav tm="100000">
                                          <p:val>
                                            <p:strVal val="#ppt_x"/>
                                          </p:val>
                                        </p:tav>
                                      </p:tavLst>
                                    </p:anim>
                                    <p:anim calcmode="lin" valueType="num">
                                      <p:cBhvr additive="base">
                                        <p:cTn id="13" dur="500" fill="hold"/>
                                        <p:tgtEl>
                                          <p:spTgt spid="27"/>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1+#ppt_w/2"/>
                                          </p:val>
                                        </p:tav>
                                        <p:tav tm="100000">
                                          <p:val>
                                            <p:strVal val="#ppt_x"/>
                                          </p:val>
                                        </p:tav>
                                      </p:tavLst>
                                    </p:anim>
                                    <p:anim calcmode="lin" valueType="num">
                                      <p:cBhvr additive="base">
                                        <p:cTn id="17" dur="500" fill="hold"/>
                                        <p:tgtEl>
                                          <p:spTgt spid="28"/>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0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1+#ppt_w/2"/>
                                          </p:val>
                                        </p:tav>
                                        <p:tav tm="100000">
                                          <p:val>
                                            <p:strVal val="#ppt_x"/>
                                          </p:val>
                                        </p:tav>
                                      </p:tavLst>
                                    </p:anim>
                                    <p:anim calcmode="lin" valueType="num">
                                      <p:cBhvr additive="base">
                                        <p:cTn id="21" dur="500" fill="hold"/>
                                        <p:tgtEl>
                                          <p:spTgt spid="29"/>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30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1+#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40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1+#ppt_w/2"/>
                                          </p:val>
                                        </p:tav>
                                        <p:tav tm="100000">
                                          <p:val>
                                            <p:strVal val="#ppt_x"/>
                                          </p:val>
                                        </p:tav>
                                      </p:tavLst>
                                    </p:anim>
                                    <p:anim calcmode="lin" valueType="num">
                                      <p:cBhvr additive="base">
                                        <p:cTn id="29" dur="50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31"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400" fill="hold"/>
                                        <p:tgtEl>
                                          <p:spTgt spid="32"/>
                                        </p:tgtEl>
                                        <p:attrNameLst>
                                          <p:attrName>ppt_w</p:attrName>
                                        </p:attrNameLst>
                                      </p:cBhvr>
                                      <p:tavLst>
                                        <p:tav tm="0">
                                          <p:val>
                                            <p:fltVal val="0"/>
                                          </p:val>
                                        </p:tav>
                                        <p:tav tm="100000">
                                          <p:val>
                                            <p:strVal val="#ppt_w"/>
                                          </p:val>
                                        </p:tav>
                                      </p:tavLst>
                                    </p:anim>
                                    <p:anim calcmode="lin" valueType="num">
                                      <p:cBhvr>
                                        <p:cTn id="34" dur="400" fill="hold"/>
                                        <p:tgtEl>
                                          <p:spTgt spid="32"/>
                                        </p:tgtEl>
                                        <p:attrNameLst>
                                          <p:attrName>ppt_h</p:attrName>
                                        </p:attrNameLst>
                                      </p:cBhvr>
                                      <p:tavLst>
                                        <p:tav tm="0">
                                          <p:val>
                                            <p:fltVal val="0"/>
                                          </p:val>
                                        </p:tav>
                                        <p:tav tm="100000">
                                          <p:val>
                                            <p:strVal val="#ppt_h"/>
                                          </p:val>
                                        </p:tav>
                                      </p:tavLst>
                                    </p:anim>
                                    <p:anim calcmode="lin" valueType="num">
                                      <p:cBhvr>
                                        <p:cTn id="35" dur="400" fill="hold"/>
                                        <p:tgtEl>
                                          <p:spTgt spid="32"/>
                                        </p:tgtEl>
                                        <p:attrNameLst>
                                          <p:attrName>style.rotation</p:attrName>
                                        </p:attrNameLst>
                                      </p:cBhvr>
                                      <p:tavLst>
                                        <p:tav tm="0">
                                          <p:val>
                                            <p:fltVal val="90"/>
                                          </p:val>
                                        </p:tav>
                                        <p:tav tm="100000">
                                          <p:val>
                                            <p:fltVal val="0"/>
                                          </p:val>
                                        </p:tav>
                                      </p:tavLst>
                                    </p:anim>
                                    <p:animEffect transition="in" filter="fade">
                                      <p:cBhvr>
                                        <p:cTn id="36" dur="400"/>
                                        <p:tgtEl>
                                          <p:spTgt spid="32"/>
                                        </p:tgtEl>
                                      </p:cBhvr>
                                    </p:animEffect>
                                  </p:childTnLst>
                                </p:cTn>
                              </p:par>
                            </p:childTnLst>
                          </p:cTn>
                        </p:par>
                        <p:par>
                          <p:cTn id="37" fill="hold">
                            <p:stCondLst>
                              <p:cond delay="1700"/>
                            </p:stCondLst>
                            <p:childTnLst>
                              <p:par>
                                <p:cTn id="38" presetID="22" presetClass="entr" presetSubtype="8"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par>
                          <p:cTn id="41" fill="hold">
                            <p:stCondLst>
                              <p:cond delay="2200"/>
                            </p:stCondLst>
                            <p:childTnLst>
                              <p:par>
                                <p:cTn id="42" presetID="22" presetClass="entr" presetSubtype="8"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500"/>
                                        <p:tgtEl>
                                          <p:spTgt spid="25"/>
                                        </p:tgtEl>
                                      </p:cBhvr>
                                    </p:animEffect>
                                  </p:childTnLst>
                                </p:cTn>
                              </p:par>
                            </p:childTnLst>
                          </p:cTn>
                        </p:par>
                        <p:par>
                          <p:cTn id="45" fill="hold">
                            <p:stCondLst>
                              <p:cond delay="2700"/>
                            </p:stCondLst>
                            <p:childTnLst>
                              <p:par>
                                <p:cTn id="46" presetID="31" presetClass="entr" presetSubtype="0" fill="hold" grpId="0" nodeType="after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p:cTn id="48" dur="400" fill="hold"/>
                                        <p:tgtEl>
                                          <p:spTgt spid="33"/>
                                        </p:tgtEl>
                                        <p:attrNameLst>
                                          <p:attrName>ppt_w</p:attrName>
                                        </p:attrNameLst>
                                      </p:cBhvr>
                                      <p:tavLst>
                                        <p:tav tm="0">
                                          <p:val>
                                            <p:fltVal val="0"/>
                                          </p:val>
                                        </p:tav>
                                        <p:tav tm="100000">
                                          <p:val>
                                            <p:strVal val="#ppt_w"/>
                                          </p:val>
                                        </p:tav>
                                      </p:tavLst>
                                    </p:anim>
                                    <p:anim calcmode="lin" valueType="num">
                                      <p:cBhvr>
                                        <p:cTn id="49" dur="400" fill="hold"/>
                                        <p:tgtEl>
                                          <p:spTgt spid="33"/>
                                        </p:tgtEl>
                                        <p:attrNameLst>
                                          <p:attrName>ppt_h</p:attrName>
                                        </p:attrNameLst>
                                      </p:cBhvr>
                                      <p:tavLst>
                                        <p:tav tm="0">
                                          <p:val>
                                            <p:fltVal val="0"/>
                                          </p:val>
                                        </p:tav>
                                        <p:tav tm="100000">
                                          <p:val>
                                            <p:strVal val="#ppt_h"/>
                                          </p:val>
                                        </p:tav>
                                      </p:tavLst>
                                    </p:anim>
                                    <p:anim calcmode="lin" valueType="num">
                                      <p:cBhvr>
                                        <p:cTn id="50" dur="400" fill="hold"/>
                                        <p:tgtEl>
                                          <p:spTgt spid="33"/>
                                        </p:tgtEl>
                                        <p:attrNameLst>
                                          <p:attrName>style.rotation</p:attrName>
                                        </p:attrNameLst>
                                      </p:cBhvr>
                                      <p:tavLst>
                                        <p:tav tm="0">
                                          <p:val>
                                            <p:fltVal val="90"/>
                                          </p:val>
                                        </p:tav>
                                        <p:tav tm="100000">
                                          <p:val>
                                            <p:fltVal val="0"/>
                                          </p:val>
                                        </p:tav>
                                      </p:tavLst>
                                    </p:anim>
                                    <p:animEffect transition="in" filter="fade">
                                      <p:cBhvr>
                                        <p:cTn id="51" dur="400"/>
                                        <p:tgtEl>
                                          <p:spTgt spid="33"/>
                                        </p:tgtEl>
                                      </p:cBhvr>
                                    </p:animEffect>
                                  </p:childTnLst>
                                </p:cTn>
                              </p:par>
                            </p:childTnLst>
                          </p:cTn>
                        </p:par>
                        <p:par>
                          <p:cTn id="52" fill="hold">
                            <p:stCondLst>
                              <p:cond delay="3100"/>
                            </p:stCondLst>
                            <p:childTnLst>
                              <p:par>
                                <p:cTn id="53" presetID="22" presetClass="entr" presetSubtype="8" fill="hold" nodeType="after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left)">
                                      <p:cBhvr>
                                        <p:cTn id="55" dur="500"/>
                                        <p:tgtEl>
                                          <p:spTgt spid="52"/>
                                        </p:tgtEl>
                                      </p:cBhvr>
                                    </p:animEffect>
                                  </p:childTnLst>
                                </p:cTn>
                              </p:par>
                            </p:childTnLst>
                          </p:cTn>
                        </p:par>
                        <p:par>
                          <p:cTn id="56" fill="hold">
                            <p:stCondLst>
                              <p:cond delay="3600"/>
                            </p:stCondLst>
                            <p:childTnLst>
                              <p:par>
                                <p:cTn id="57" presetID="22" presetClass="entr" presetSubtype="8"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left)">
                                      <p:cBhvr>
                                        <p:cTn id="59" dur="500"/>
                                        <p:tgtEl>
                                          <p:spTgt spid="43"/>
                                        </p:tgtEl>
                                      </p:cBhvr>
                                    </p:animEffect>
                                  </p:childTnLst>
                                </p:cTn>
                              </p:par>
                            </p:childTnLst>
                          </p:cTn>
                        </p:par>
                        <p:par>
                          <p:cTn id="60" fill="hold">
                            <p:stCondLst>
                              <p:cond delay="4100"/>
                            </p:stCondLst>
                            <p:childTnLst>
                              <p:par>
                                <p:cTn id="61" presetID="31" presetClass="entr" presetSubtype="0"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p:cTn id="63" dur="400" fill="hold"/>
                                        <p:tgtEl>
                                          <p:spTgt spid="34"/>
                                        </p:tgtEl>
                                        <p:attrNameLst>
                                          <p:attrName>ppt_w</p:attrName>
                                        </p:attrNameLst>
                                      </p:cBhvr>
                                      <p:tavLst>
                                        <p:tav tm="0">
                                          <p:val>
                                            <p:fltVal val="0"/>
                                          </p:val>
                                        </p:tav>
                                        <p:tav tm="100000">
                                          <p:val>
                                            <p:strVal val="#ppt_w"/>
                                          </p:val>
                                        </p:tav>
                                      </p:tavLst>
                                    </p:anim>
                                    <p:anim calcmode="lin" valueType="num">
                                      <p:cBhvr>
                                        <p:cTn id="64" dur="400" fill="hold"/>
                                        <p:tgtEl>
                                          <p:spTgt spid="34"/>
                                        </p:tgtEl>
                                        <p:attrNameLst>
                                          <p:attrName>ppt_h</p:attrName>
                                        </p:attrNameLst>
                                      </p:cBhvr>
                                      <p:tavLst>
                                        <p:tav tm="0">
                                          <p:val>
                                            <p:fltVal val="0"/>
                                          </p:val>
                                        </p:tav>
                                        <p:tav tm="100000">
                                          <p:val>
                                            <p:strVal val="#ppt_h"/>
                                          </p:val>
                                        </p:tav>
                                      </p:tavLst>
                                    </p:anim>
                                    <p:anim calcmode="lin" valueType="num">
                                      <p:cBhvr>
                                        <p:cTn id="65" dur="400" fill="hold"/>
                                        <p:tgtEl>
                                          <p:spTgt spid="34"/>
                                        </p:tgtEl>
                                        <p:attrNameLst>
                                          <p:attrName>style.rotation</p:attrName>
                                        </p:attrNameLst>
                                      </p:cBhvr>
                                      <p:tavLst>
                                        <p:tav tm="0">
                                          <p:val>
                                            <p:fltVal val="90"/>
                                          </p:val>
                                        </p:tav>
                                        <p:tav tm="100000">
                                          <p:val>
                                            <p:fltVal val="0"/>
                                          </p:val>
                                        </p:tav>
                                      </p:tavLst>
                                    </p:anim>
                                    <p:animEffect transition="in" filter="fade">
                                      <p:cBhvr>
                                        <p:cTn id="66" dur="400"/>
                                        <p:tgtEl>
                                          <p:spTgt spid="34"/>
                                        </p:tgtEl>
                                      </p:cBhvr>
                                    </p:animEffect>
                                  </p:childTnLst>
                                </p:cTn>
                              </p:par>
                            </p:childTnLst>
                          </p:cTn>
                        </p:par>
                        <p:par>
                          <p:cTn id="67" fill="hold">
                            <p:stCondLst>
                              <p:cond delay="4500"/>
                            </p:stCondLst>
                            <p:childTnLst>
                              <p:par>
                                <p:cTn id="68" presetID="22" presetClass="entr" presetSubtype="8" fill="hold" nodeType="after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left)">
                                      <p:cBhvr>
                                        <p:cTn id="70" dur="500"/>
                                        <p:tgtEl>
                                          <p:spTgt spid="39"/>
                                        </p:tgtEl>
                                      </p:cBhvr>
                                    </p:animEffect>
                                  </p:childTnLst>
                                </p:cTn>
                              </p:par>
                            </p:childTnLst>
                          </p:cTn>
                        </p:par>
                        <p:par>
                          <p:cTn id="71" fill="hold">
                            <p:stCondLst>
                              <p:cond delay="5000"/>
                            </p:stCondLst>
                            <p:childTnLst>
                              <p:par>
                                <p:cTn id="72" presetID="22" presetClass="entr" presetSubtype="8" fill="hold" grpId="0" nodeType="after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left)">
                                      <p:cBhvr>
                                        <p:cTn id="74" dur="500"/>
                                        <p:tgtEl>
                                          <p:spTgt spid="44"/>
                                        </p:tgtEl>
                                      </p:cBhvr>
                                    </p:animEffect>
                                  </p:childTnLst>
                                </p:cTn>
                              </p:par>
                            </p:childTnLst>
                          </p:cTn>
                        </p:par>
                        <p:par>
                          <p:cTn id="75" fill="hold">
                            <p:stCondLst>
                              <p:cond delay="5500"/>
                            </p:stCondLst>
                            <p:childTnLst>
                              <p:par>
                                <p:cTn id="76" presetID="31" presetClass="entr" presetSubtype="0"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 calcmode="lin" valueType="num">
                                      <p:cBhvr>
                                        <p:cTn id="78" dur="400" fill="hold"/>
                                        <p:tgtEl>
                                          <p:spTgt spid="35"/>
                                        </p:tgtEl>
                                        <p:attrNameLst>
                                          <p:attrName>ppt_w</p:attrName>
                                        </p:attrNameLst>
                                      </p:cBhvr>
                                      <p:tavLst>
                                        <p:tav tm="0">
                                          <p:val>
                                            <p:fltVal val="0"/>
                                          </p:val>
                                        </p:tav>
                                        <p:tav tm="100000">
                                          <p:val>
                                            <p:strVal val="#ppt_w"/>
                                          </p:val>
                                        </p:tav>
                                      </p:tavLst>
                                    </p:anim>
                                    <p:anim calcmode="lin" valueType="num">
                                      <p:cBhvr>
                                        <p:cTn id="79" dur="400" fill="hold"/>
                                        <p:tgtEl>
                                          <p:spTgt spid="35"/>
                                        </p:tgtEl>
                                        <p:attrNameLst>
                                          <p:attrName>ppt_h</p:attrName>
                                        </p:attrNameLst>
                                      </p:cBhvr>
                                      <p:tavLst>
                                        <p:tav tm="0">
                                          <p:val>
                                            <p:fltVal val="0"/>
                                          </p:val>
                                        </p:tav>
                                        <p:tav tm="100000">
                                          <p:val>
                                            <p:strVal val="#ppt_h"/>
                                          </p:val>
                                        </p:tav>
                                      </p:tavLst>
                                    </p:anim>
                                    <p:anim calcmode="lin" valueType="num">
                                      <p:cBhvr>
                                        <p:cTn id="80" dur="400" fill="hold"/>
                                        <p:tgtEl>
                                          <p:spTgt spid="35"/>
                                        </p:tgtEl>
                                        <p:attrNameLst>
                                          <p:attrName>style.rotation</p:attrName>
                                        </p:attrNameLst>
                                      </p:cBhvr>
                                      <p:tavLst>
                                        <p:tav tm="0">
                                          <p:val>
                                            <p:fltVal val="90"/>
                                          </p:val>
                                        </p:tav>
                                        <p:tav tm="100000">
                                          <p:val>
                                            <p:fltVal val="0"/>
                                          </p:val>
                                        </p:tav>
                                      </p:tavLst>
                                    </p:anim>
                                    <p:animEffect transition="in" filter="fade">
                                      <p:cBhvr>
                                        <p:cTn id="81" dur="400"/>
                                        <p:tgtEl>
                                          <p:spTgt spid="35"/>
                                        </p:tgtEl>
                                      </p:cBhvr>
                                    </p:animEffect>
                                  </p:childTnLst>
                                </p:cTn>
                              </p:par>
                            </p:childTnLst>
                          </p:cTn>
                        </p:par>
                        <p:par>
                          <p:cTn id="82" fill="hold">
                            <p:stCondLst>
                              <p:cond delay="5900"/>
                            </p:stCondLst>
                            <p:childTnLst>
                              <p:par>
                                <p:cTn id="83" presetID="22" presetClass="entr" presetSubtype="8" fill="hold" nodeType="after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wipe(left)">
                                      <p:cBhvr>
                                        <p:cTn id="85" dur="500"/>
                                        <p:tgtEl>
                                          <p:spTgt spid="55"/>
                                        </p:tgtEl>
                                      </p:cBhvr>
                                    </p:animEffect>
                                  </p:childTnLst>
                                </p:cTn>
                              </p:par>
                            </p:childTnLst>
                          </p:cTn>
                        </p:par>
                        <p:par>
                          <p:cTn id="86" fill="hold">
                            <p:stCondLst>
                              <p:cond delay="6400"/>
                            </p:stCondLst>
                            <p:childTnLst>
                              <p:par>
                                <p:cTn id="87" presetID="22" presetClass="entr" presetSubtype="8" fill="hold" grpId="0" nodeType="after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wipe(left)">
                                      <p:cBhvr>
                                        <p:cTn id="89" dur="500"/>
                                        <p:tgtEl>
                                          <p:spTgt spid="48"/>
                                        </p:tgtEl>
                                      </p:cBhvr>
                                    </p:animEffect>
                                  </p:childTnLst>
                                </p:cTn>
                              </p:par>
                            </p:childTnLst>
                          </p:cTn>
                        </p:par>
                        <p:par>
                          <p:cTn id="90" fill="hold">
                            <p:stCondLst>
                              <p:cond delay="6900"/>
                            </p:stCondLst>
                            <p:childTnLst>
                              <p:par>
                                <p:cTn id="91" presetID="31" presetClass="entr" presetSubtype="0" fill="hold" grpId="0" nodeType="afterEffect">
                                  <p:stCondLst>
                                    <p:cond delay="0"/>
                                  </p:stCondLst>
                                  <p:childTnLst>
                                    <p:set>
                                      <p:cBhvr>
                                        <p:cTn id="92" dur="1" fill="hold">
                                          <p:stCondLst>
                                            <p:cond delay="0"/>
                                          </p:stCondLst>
                                        </p:cTn>
                                        <p:tgtEl>
                                          <p:spTgt spid="36"/>
                                        </p:tgtEl>
                                        <p:attrNameLst>
                                          <p:attrName>style.visibility</p:attrName>
                                        </p:attrNameLst>
                                      </p:cBhvr>
                                      <p:to>
                                        <p:strVal val="visible"/>
                                      </p:to>
                                    </p:set>
                                    <p:anim calcmode="lin" valueType="num">
                                      <p:cBhvr>
                                        <p:cTn id="93" dur="400" fill="hold"/>
                                        <p:tgtEl>
                                          <p:spTgt spid="36"/>
                                        </p:tgtEl>
                                        <p:attrNameLst>
                                          <p:attrName>ppt_w</p:attrName>
                                        </p:attrNameLst>
                                      </p:cBhvr>
                                      <p:tavLst>
                                        <p:tav tm="0">
                                          <p:val>
                                            <p:fltVal val="0"/>
                                          </p:val>
                                        </p:tav>
                                        <p:tav tm="100000">
                                          <p:val>
                                            <p:strVal val="#ppt_w"/>
                                          </p:val>
                                        </p:tav>
                                      </p:tavLst>
                                    </p:anim>
                                    <p:anim calcmode="lin" valueType="num">
                                      <p:cBhvr>
                                        <p:cTn id="94" dur="400" fill="hold"/>
                                        <p:tgtEl>
                                          <p:spTgt spid="36"/>
                                        </p:tgtEl>
                                        <p:attrNameLst>
                                          <p:attrName>ppt_h</p:attrName>
                                        </p:attrNameLst>
                                      </p:cBhvr>
                                      <p:tavLst>
                                        <p:tav tm="0">
                                          <p:val>
                                            <p:fltVal val="0"/>
                                          </p:val>
                                        </p:tav>
                                        <p:tav tm="100000">
                                          <p:val>
                                            <p:strVal val="#ppt_h"/>
                                          </p:val>
                                        </p:tav>
                                      </p:tavLst>
                                    </p:anim>
                                    <p:anim calcmode="lin" valueType="num">
                                      <p:cBhvr>
                                        <p:cTn id="95" dur="400" fill="hold"/>
                                        <p:tgtEl>
                                          <p:spTgt spid="36"/>
                                        </p:tgtEl>
                                        <p:attrNameLst>
                                          <p:attrName>style.rotation</p:attrName>
                                        </p:attrNameLst>
                                      </p:cBhvr>
                                      <p:tavLst>
                                        <p:tav tm="0">
                                          <p:val>
                                            <p:fltVal val="90"/>
                                          </p:val>
                                        </p:tav>
                                        <p:tav tm="100000">
                                          <p:val>
                                            <p:fltVal val="0"/>
                                          </p:val>
                                        </p:tav>
                                      </p:tavLst>
                                    </p:anim>
                                    <p:animEffect transition="in" filter="fade">
                                      <p:cBhvr>
                                        <p:cTn id="96" dur="400"/>
                                        <p:tgtEl>
                                          <p:spTgt spid="36"/>
                                        </p:tgtEl>
                                      </p:cBhvr>
                                    </p:animEffect>
                                  </p:childTnLst>
                                </p:cTn>
                              </p:par>
                            </p:childTnLst>
                          </p:cTn>
                        </p:par>
                        <p:par>
                          <p:cTn id="97" fill="hold">
                            <p:stCondLst>
                              <p:cond delay="7300"/>
                            </p:stCondLst>
                            <p:childTnLst>
                              <p:par>
                                <p:cTn id="98" presetID="22" presetClass="entr" presetSubtype="8" fill="hold" nodeType="after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wipe(left)">
                                      <p:cBhvr>
                                        <p:cTn id="100" dur="500"/>
                                        <p:tgtEl>
                                          <p:spTgt spid="58"/>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wipe(left)">
                                      <p:cBhvr>
                                        <p:cTn id="10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animBg="1"/>
      <p:bldP spid="28" grpId="0" animBg="1"/>
      <p:bldP spid="29" grpId="0" animBg="1"/>
      <p:bldP spid="30" grpId="0" animBg="1"/>
      <p:bldP spid="31" grpId="0" animBg="1"/>
      <p:bldP spid="32" grpId="0"/>
      <p:bldP spid="33" grpId="0"/>
      <p:bldP spid="34" grpId="0"/>
      <p:bldP spid="35" grpId="0"/>
      <p:bldP spid="36" grpId="0"/>
      <p:bldP spid="43" grpId="0"/>
      <p:bldP spid="44" grpId="0"/>
      <p:bldP spid="48" grpId="0"/>
      <p:bldP spid="4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6F5E94C-85F9-4A18-80F6-62BB1CEBBC8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CSUeE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klHhJ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CSUeEno+bxyugIAAFMKAAAhAAAAdW5pdmVyc2FsL2ZsYXNoX3NraW5fc2V0dGluZ3MueG1slVbbbuIwEH3vVyD2nXSvdCUXiVJWqtTdVm3VdycZEgvHjmyHLn+/HsdpbCAly6gSnjnHc/HMUKK3TCwuJhOSSS7VMxjDRKFR0+kmLL+epo0xUswyKQwIMxNSVZRPF59+uQ9JHPIcS+5AjeVsaAa9m7n7jKF4H9/nKEOETFY1Fft7WchZSrNtoWQj8rOhlfsaFGdia5GXP+er9aADzrS5M1BFMa2vUMZRagVaA4b0Y41ylsVpCrzzdOk+Izm9q4+zP6DtmGbG0ZafUYZoNS0gLvLVEmUYL+zt8avMUT4mGPhrLPTrF5RBKKd7UPHlt99QBhmybur/6ZFayQILGnM+fsR3Dpc0t+OHUV2inCVgQujo7Cv48rhcbwOQ/xrOPcFxVZI/Yl0PFgI+esphYVQDJOlOrU2X8u2hMXY+YLGhXFtAqOpBjzboR9roCNYre+ATvDGRe2eBoke8St5UsGoDDoCxvsevVjduV4Se33VBhAp2XtnfGSh75B9b1yNkoOyRz5zl8CD4/gh+aGk53RvfUP+aQfl99FH9rRkEtceuYN2ps6KrexxdHWbvNR2okjksNAb0wirAhyOJ07VBJUdREUF3rKCGSfEbcenepaNJcmDwzXa6tYhhhsOpjnMx2j0dxYzni7MVIe3vQp9ce54Yu8avp9QYmpWV/V3S04nn2TmxpZsmpxm4KC0c1J3YyJGciqotqBcp+VgvQhoIsS6zIbBsh2sITpKgBCQ5XWTiLzlVfdFUKai1fTQG2vdVrGtxJStKbv/MK4M3yGPCgLFlmtJeJyjjHTpQ+A4AqrKym5f20FqqhhvGYQfd6AcKl/BQZkTbFh3qtqW5h40J+81rRjWk3xR9o0RLLjKcILzauGS8c0LDiJ43NNUus2juuyXc3xyt5W6ZYeuFe8ydfSdFF1v7cQWtEv+Z/AdQSwMEFAACAAgAJJR4SS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JJR4SUIXX1ykAQAAMAYAAB8AAAB1bml2ZXJzYWwvaHRtbF9za2luX3NldHRpbmdzLmpzjZRLb8IwDMfvfAqUXSfEnmW7ocEkJA6Txm3aIS2mVKRxlQQGQ3z31eHVpOkgvjTur38/KnvbapeHJaz92t7aZ3v/cO/WB+Qzagm3rl+Qf8aF9l/k9IJpkU1hkuUgMgnMQ1anb0/+3RnZS7shmbSq8eaTdHVFkGEgEVaEnCqgqwO+VcD3E/CtQ0F+j2CrUta+pEqn46UxKDsJSgPSdCSqnFuG3bzbU63Qg3EF6gI64wk4opE9TeRZ8Skiq3IJ5gWXmzGm2Il5skgVLuW0Kf58U4Aqf/liD3RforehIycybUYGcj/wsEfWTBYKtIZD3OchWRAWPAZR0e3a8w/qCNcL8uhVpjNzpPt3ZFW64CnUutTrk7mYLLVq3YzI6pyBtdkTD/dkDiH4BlRNavBI5oBYLIsrfmChMKWO1NB6z0+oQD7NZHoI3SULcpQsyTZ171yoTX/AnBFCb4TmgYnMmzbHFVNvgoOrvajj0MyHdmEwLgZ8wVXlbchjNsZfI3T/ajNuDE/mebkdytVIHQddPoMayRmSI+dqAWqCKMp6vi9l7gdv7f4AUEsDBBQAAgAIACSUeEk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CSUeEmUE7MiaQAAAG4AAAAcAAAAdW5pdmVyc2FsL2xvY2FsX3NldHRpbmdzLnhtbA3MMQ6DMAxA0Z1TWN4p7daBwMZWltIDWMRFkRwbkYDg9mT7w9Nv+zMKHLylYOrw9XgisM7mgy4Of9NQvxFSJvUkpuxQDaHvqlZsJvlyzgUmWIUu3iaOJTKPFIscdhGo4VNe/8Aem666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AklHhJNdvZrWgBAADzAgAAKQAAAHVuaXZlcnNhbC9za2luX2N1c3RvbWl6YXRpb25fc2V0dGluZ3MueG1sjVLbahsxEH3PV4j8gCWNbgtbg67FkIdCE/K89aphiaMtK4WEoo+vNq1x3Lq0mqeZc+YMMzp9fpySfc5lfpq+D2Wa0+dYypQe8vYKoX4/H+bl0xJzLHlzqtxPaZxfdunrvNZaNZchjcMy2hXNW4zC20NKauVUy5hhFEnmqVfIeW4b1oHrwDbMUWL7zW8SP3WXuI+pXFbtN2fonw27lONSdmmMr1s4Z7+Hzjf4uAzj1Hh5K9ga9Ti1OrYGYoRL7ivVACCQ5Y44XKXspCbIY8YxVKMoUECEc9KJSiTl0LLQiabCfCcQk4xRV6mnrRtpbRy1VUJHiG7TvOpsDcFIjBEhBJirXEAwGDU2NA0Naj0gODAgqjaaKEDBBhNY9c4Ly5GiXmBcmTGA8em4p+3en+tU/e91juf8h+DFL7iIrt7aXDBXv39elka+jU/fDkOJ6MuQ4278cB3ubm6uf3nyzb9HxmrUtvFfff0DUEsDBBQAAgAIACSUeEn/cmhxJgoAAEQfAAAXAAAAdW5pdmVyc2FsL3VuaXZlcnNhbC5wbmftWWlUk1cajhW06ChtHaSylqpBq1YWWcIW1yqHkLQ6GlAgWJaUZkLESMOW0NZxUAtEjSMBs0xnrKlVkkGQnUSGMSljQkqjQQgh0kgCJiSmIYGQrV/i0p4zZ37Nvzn58eX77vvc++73fe/JPfchfP+qFQErQCDQqtQDew+CQF4wEGhpyevLAIpj99b9wGsJ/uD+3SD2UNAMMPBC70rfBQK1kFfajnsDY58TBzLxINDqAdezRID7Nh8EChlN3bvrD2U5s3IeLh8pvztp52zevMe/28/vb+f3nt5Ledfbe1/AtR0X311xYOm1tO6dC2E8PWHyH+HMIFmeADy4APlxPQetMzRWEto7mX0E29PCQBTJMiViOuZYV6EOAxlXZTMIAOEgZJGJXBQm2Ws2KHJ/buDZpuLXAdTHG6mxt/lXc3+2qJmhcV4ApSz1+sVeHzCKaHpYshQYf97wydHBm10I9dwGYHQ3bUfzk4f6aqdVSXFx3T7cdgnJCnd95kT1u9a/47XGteoNmIu2O2IJ8Pu6B/AAHsADeAAP4AE8gAfwAB7AA3gAD+ABPIAH8AAe4P8bOIustmtQOBehLO1/Yf65v/Kr7dzOcqd9HpfDIxGNfw+1Ty/H5DgXHnJIpkIm3FoRJRuixTjnWqs3qUxixdQeszPMzSznTwiofU5FJ0xAGFXOC/YFAZTUimMRJ0SxrbMzaNsFkWJmo9X5IXkFuPJi5fk4ma1WcDmMsxQQmlZlHkUjTnLNRJOR6bR1KnpGVTvmA4SKWVsw02xtCQmCqbyT0BebmMRBeEUwICzrY8f6RTlBkczAZ1MkXD0czx60BUOn9i33XQ3W981PGM4kf5OpbDMPaVx/xL6FNzlmsjRjNDOR0ITHqvSLbXqy4XHuzzTkoa2t/KJZ+gjggrtEVes2uDpzZLrN2SOhYaLVYoSpHAxwZPnPBcExgBTGQNGsvGgIH9+8Cpg/qzLXYhzjlxKCTwPEmKZjeDhg4JeDye65xYE829R2sgz1U1ssoERHj8oXkgxxT73ThKJXJSzzNWztf+LPW7gnEoRWVxlroLbJ4YuP28y6HWoITTpBV9H4Hec2Kt3L0aGkhUnD+NMmev0AgDcR54b3C5QnboSvAkPtMwicw6aGOsPftFVWPetfLsDq8UcrAVOZspz7tRKl0sWTpWwR5BKOBgIOx1XoFIWLxNKEtS47Y/Vf4IzH0MytVOFKi80odlJeL56wWU6dGeQAaRUnFikJfV8g3CZFa4SYxpIKR7tA4HIEXNCAIlnAYHp734MiLKAld0ZmWzFp8dU39WySGqGWQQTXPE5TOrRoqJUPUXBFxUNnRsTx8nMRUAzjKoeoS2HltSSKusS9V0YF9hZTABqqso6SLY58BlMZVz1BVlKZiWQxxJrCCsFvvYIzloMRa2FHLlAjE0+NFQqbE6wLcj2JUOvDukOQO2LxueEZt1qgHVwUCuGOgZRKPJaXM5D9xXQK6w4Q4oVui/a8BPLwm+LALQFCiAqbN0TQWyF4XZKYY3zACGf3xB6pLTsrMTyiq8bRdclHhRCn49HE0gSVBaJmtjD9EUmNLfWCbCWbf+KcgMQYpHhRbqRiYBvisa3jsRUgQKgZq2EPz5o54YBKLEj0kc3jZFGvITQwHY4Bcv2ZNJxZdTKJWXF2nWYDCbZpNPRYfz60ht7ZouvM+DqP78B/al9uJZn4Qnqkut7a3pAQTAEShiil2o+R5WthUmM4Zkg7T/Pn5D6IaKvXZwt0kaq+kgQwofxS7m12QOPSMuQbGd5FdZCd+B/gU9o2M1um1wVoLJIRimQMiHbOkZgYrLk0ySylScaAiPWafs/zQ3+AkI4cDjWqD0Ws49lncYok7rv/rO2BL44c9q8Myiy5rr78UhFzi9kS2Z9/S9nZro8MEvvBfpXO790FF2+3bnsvWvddodv6+9l5ydWLFSfduRjlfDskMI3vzpOJBHpa8oNaCJK+Zr5l9/e25QtJPOYPYh/ndKxGTeOH+EgPb9ZklXifUXdHT+5Qp0QXotR3RA6Rt2+HN6X+A7LfuUIt8paWsYVaK4nsuk9ZRjkUPCYyagZypPHYOHfor/TwKxxzpifu7XSQtQVTjHfnfgdcfdC3VJYRmtENn0ZqqZFhx3W9j8QGqRL/E0/GCcn8uoA7NL5unii8lw0X5Ls20Tpj9whJTJpYCzPbg/q+/RhwGEPBPMaOpc7ljhf2bS6kMUL/095zlv0RuMs5pSdlhze5k69M4y6OiOR/1dpXUPy8r5Tu5r3/dobhr+qBaF3iDAqZJeya7A5m8VJVYS8lY6DS7PVGe23pH6Xz1l6KXZlUqGUqbt9SWh/0508EsvJONoT7gDWPxz9LTW++X6vSzFhKXNJbx2O65Y4X1qdoVkXkkcHGUq7e/Lya4OyqON5zVXrg0kAYP0EwixvsenKtmndw6kf8UxmtftC1MFpK0iLPCssORGTy3ihol+/5aHtAGTs3Sl/ndrsXxR7Xr8U1UeynUYiYIkhzX6IIknkHV2fvMtlf+cFOFV3N56JwvRLzi004wkGFim+8H6NkU0yHIjI7JMKMN4/zaUqR+LsY3K0taYVZFSN8LFyQ5/aBFTMhngmEmYlZ4LNCQ2NepBSbhuFVht3De1HKEbR6AZGxgVrbd16+Nl11l70pAqVffOeqO9llwiUoDYPBmzW4nYK/kdykVbbNPi9VOqDTlc3VXK+HfMTbkgUDUbGqquLqqtfuJnGHatTijlF1+s4MMof6LAOonO4axQ4hd8WgQ1DIGqERE/ppe2NeVLVu3xqNWtsR1qy0YpXDUfozLzQCiim8eVNk3nvDQZcL5Dfb+MT5Arqrpo8XrP4xaE6Cj4aTyW4la6h5kpIxnTsuirnBcGaQ+CZbPpOhBZqafH8o8VTS2oay27lR1//cXNlRHLjmsLQgkeB2dflqd9Y1fJp/9KVVQxPVTruy62FMYnCNqydVAs2wXjB5EBEA42cNRjaMajumhVS9+lJT2vbIhN8y6dx2RRiPrXbvEVmfVdcjMN7ElCYsc3WIGJ6fuqXjp62IEBjj3y874Iu1QEA75Wgm0dycIn5Sozr1u89YkJGnEgQ0OeR0TdmJCAuqd7SwTjKW6G71ViE6gzbUyh4ucgJCR6YHfKFJOuee5HiqMHkn0GYvv98l/v55z3Z+ZWzXn37e3EWHGFBoPDVpfmO6sRX9iltaH8m+WDZUuk0VnQi39l3FwvGce6/ODPzxlXNBuHZLo+8rnmI7U664o78f/JbiL+rOR48/cp+GSJ+ooNc4kU1ZASvZMQGilGTBvWVf+rhuYPl4edizbAt3PMyQXT6UGP1fz1M5QNWsTkxxUZ69lb6l3DTPc9oXfr3V5TlMnN/c6sY5oVkFr7km62+mFfb6gKMdBnJ10PNLYp/rdbcMitwoJXAWUouQKGIpzUU/UXf9DGxNeWJxscN35viVu2nh5+kuhqn74HvZu3O//AVQSwMEFAACAAgAJJR4SZXukX5LAAAAawAAABsAAAB1bml2ZXJzYWwvdW5pdmVyc2FsLnBuZy54bWyzsa/IzVEoSy0qzszPs1Uy1DNQsrfj5bIpKEoty0wtV6gAigEFIUBJoRLINUJwyzNTSjKAQgbmZgjBjNTM9IwSWyULA3O4oD7QTABQSwECAAAUAAIACAAklHhJFQ6tKGQEAAAHEQAAHQAAAAAAAAABAAAAAAAAAAAAdW5pdmVyc2FsL2NvbW1vbl9tZXNzYWdlcy5sbmdQSwECAAAUAAIACAAklHhJCH4LIykDAACGDAAAJwAAAAAAAAABAAAAAACfBAAAdW5pdmVyc2FsL2ZsYXNoX3B1Ymxpc2hpbmdfc2V0dGluZ3MueG1sUEsBAgAAFAACAAgAJJR4Sej5vHK6AgAAUwoAACEAAAAAAAAAAQAAAAAADQgAAHVuaXZlcnNhbC9mbGFzaF9za2luX3NldHRpbmdzLnhtbFBLAQIAABQAAgAIACSUeEkqlg9n/gIAAJcLAAAmAAAAAAAAAAEAAAAAAAYLAAB1bml2ZXJzYWwvaHRtbF9wdWJsaXNoaW5nX3NldHRpbmdzLnhtbFBLAQIAABQAAgAIACSUeElCF19cpAEAADAGAAAfAAAAAAAAAAEAAAAAAEgOAAB1bml2ZXJzYWwvaHRtbF9za2luX3NldHRpbmdzLmpzUEsBAgAAFAACAAgAJJR4ST08L9HBAAAA5QEAABoAAAAAAAAAAQAAAAAAKRAAAHVuaXZlcnNhbC9pMThuX3ByZXNldHMueG1sUEsBAgAAFAACAAgAJJR4SZQTsyJpAAAAbgAAABwAAAAAAAAAAQAAAAAAIhEAAHVuaXZlcnNhbC9sb2NhbF9zZXR0aW5ncy54bWxQSwECAAAUAAIACABElFdHI7RO+/sCAACwCAAAFAAAAAAAAAABAAAAAADFEQAAdW5pdmVyc2FsL3BsYXllci54bWxQSwECAAAUAAIACAAklHhJNdvZrWgBAADzAgAAKQAAAAAAAAABAAAAAADyFAAAdW5pdmVyc2FsL3NraW5fY3VzdG9taXphdGlvbl9zZXR0aW5ncy54bWxQSwECAAAUAAIACAAklHhJ/3JocSYKAABEHwAAFwAAAAAAAAAAAAAAAAChFgAAdW5pdmVyc2FsL3VuaXZlcnNhbC5wbmdQSwECAAAUAAIACAAklHhJle6RfksAAABrAAAAGwAAAAAAAAABAAAAAAD8IAAAdW5pdmVyc2FsL3VuaXZlcnNhbC5wbmcueG1sUEsFBgAAAAALAAsASQMAAIAhAAAAAA=="/>
  <p:tag name="ISPRING_PRESENTATION_TITLE" val="创业计划书商业项目计划书商业项目提案简约商务PPT"/>
</p:tagLst>
</file>

<file path=ppt/theme/theme1.xml><?xml version="1.0" encoding="utf-8"?>
<a:theme xmlns:a="http://schemas.openxmlformats.org/drawingml/2006/main" name="1_默认设计模板">
  <a:themeElements>
    <a:clrScheme name="自定义 3">
      <a:dk1>
        <a:srgbClr val="313530"/>
      </a:dk1>
      <a:lt1>
        <a:srgbClr val="575757"/>
      </a:lt1>
      <a:dk2>
        <a:srgbClr val="F3F3F3"/>
      </a:dk2>
      <a:lt2>
        <a:srgbClr val="C00611"/>
      </a:lt2>
      <a:accent1>
        <a:srgbClr val="FF9900"/>
      </a:accent1>
      <a:accent2>
        <a:srgbClr val="FFFFFF"/>
      </a:accent2>
      <a:accent3>
        <a:srgbClr val="3C3D42"/>
      </a:accent3>
      <a:accent4>
        <a:srgbClr val="C00611"/>
      </a:accent4>
      <a:accent5>
        <a:srgbClr val="575757"/>
      </a:accent5>
      <a:accent6>
        <a:srgbClr val="313530"/>
      </a:accent6>
      <a:hlink>
        <a:srgbClr val="C00611"/>
      </a:hlink>
      <a:folHlink>
        <a:srgbClr val="575757"/>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11963</TotalTime>
  <Pages>0</Pages>
  <Words>1444</Words>
  <Characters>0</Characters>
  <Application>Microsoft Office PowerPoint</Application>
  <DocSecurity>0</DocSecurity>
  <PresentationFormat>自定义</PresentationFormat>
  <Lines>0</Lines>
  <Paragraphs>220</Paragraphs>
  <Slides>26</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等线</vt:lpstr>
      <vt:lpstr>等线 Light</vt:lpstr>
      <vt:lpstr>黑体</vt:lpstr>
      <vt:lpstr>思源黑体 CN Heavy</vt:lpstr>
      <vt:lpstr>Arial</vt:lpstr>
      <vt:lpstr>Calibri</vt:lpstr>
      <vt:lpstr>Century Gothic</vt:lpstr>
      <vt:lpstr>Impact</vt:lpstr>
      <vt:lpstr>Times New Roman</vt:lpstr>
      <vt:lpstr>Webdings</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创业计划书商业项目计划书商业项目提案简约商务PPT</dc:title>
  <dc:subject/>
  <dc:creator>执念.</dc:creator>
  <cp:keywords/>
  <dc:description/>
  <cp:lastModifiedBy>盛 泽文</cp:lastModifiedBy>
  <cp:revision>991</cp:revision>
  <dcterms:created xsi:type="dcterms:W3CDTF">2013-01-25T01:44:32Z</dcterms:created>
  <dcterms:modified xsi:type="dcterms:W3CDTF">2019-03-31T03:22:11Z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2052-9.1.0.4429</vt:lpwstr>
  </property>
</Properties>
</file>