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9" r:id="rId2"/>
    <p:sldId id="306" r:id="rId3"/>
    <p:sldId id="308" r:id="rId4"/>
    <p:sldId id="316" r:id="rId5"/>
    <p:sldId id="321" r:id="rId6"/>
    <p:sldId id="268" r:id="rId7"/>
    <p:sldId id="270" r:id="rId8"/>
    <p:sldId id="317" r:id="rId9"/>
    <p:sldId id="318" r:id="rId10"/>
    <p:sldId id="319" r:id="rId11"/>
    <p:sldId id="320" r:id="rId12"/>
    <p:sldId id="322" r:id="rId13"/>
    <p:sldId id="263" r:id="rId14"/>
    <p:sldId id="260" r:id="rId15"/>
    <p:sldId id="323" r:id="rId16"/>
    <p:sldId id="328" r:id="rId17"/>
    <p:sldId id="325" r:id="rId18"/>
    <p:sldId id="271" r:id="rId19"/>
    <p:sldId id="324" r:id="rId20"/>
    <p:sldId id="267" r:id="rId21"/>
    <p:sldId id="329" r:id="rId22"/>
    <p:sldId id="326" r:id="rId23"/>
    <p:sldId id="327" r:id="rId24"/>
    <p:sldId id="313" r:id="rId25"/>
    <p:sldId id="282" r:id="rId26"/>
    <p:sldId id="334" r:id="rId27"/>
    <p:sldId id="330" r:id="rId28"/>
    <p:sldId id="331" r:id="rId29"/>
    <p:sldId id="335" r:id="rId30"/>
    <p:sldId id="336" r:id="rId31"/>
    <p:sldId id="333" r:id="rId32"/>
  </p:sldIdLst>
  <p:sldSz cx="12192000" cy="6858000"/>
  <p:notesSz cx="6858000" cy="9144000"/>
  <p:custDataLst>
    <p:tags r:id="rId34"/>
  </p:custDataLst>
  <p:defaultTextStyle>
    <a:defPPr>
      <a:defRPr lang="zh-CN"/>
    </a:defPPr>
    <a:lvl1pPr marL="0" algn="l" defTabSz="1158028" rtl="0" eaLnBrk="1" latinLnBrk="0" hangingPunct="1">
      <a:defRPr sz="2293" kern="1200">
        <a:solidFill>
          <a:schemeClr val="tx1"/>
        </a:solidFill>
        <a:latin typeface="+mn-lt"/>
        <a:ea typeface="+mn-ea"/>
        <a:cs typeface="+mn-cs"/>
      </a:defRPr>
    </a:lvl1pPr>
    <a:lvl2pPr marL="579015" algn="l" defTabSz="1158028" rtl="0" eaLnBrk="1" latinLnBrk="0" hangingPunct="1">
      <a:defRPr sz="2293" kern="1200">
        <a:solidFill>
          <a:schemeClr val="tx1"/>
        </a:solidFill>
        <a:latin typeface="+mn-lt"/>
        <a:ea typeface="+mn-ea"/>
        <a:cs typeface="+mn-cs"/>
      </a:defRPr>
    </a:lvl2pPr>
    <a:lvl3pPr marL="1158028" algn="l" defTabSz="1158028" rtl="0" eaLnBrk="1" latinLnBrk="0" hangingPunct="1">
      <a:defRPr sz="2293" kern="1200">
        <a:solidFill>
          <a:schemeClr val="tx1"/>
        </a:solidFill>
        <a:latin typeface="+mn-lt"/>
        <a:ea typeface="+mn-ea"/>
        <a:cs typeface="+mn-cs"/>
      </a:defRPr>
    </a:lvl3pPr>
    <a:lvl4pPr marL="1737043" algn="l" defTabSz="1158028" rtl="0" eaLnBrk="1" latinLnBrk="0" hangingPunct="1">
      <a:defRPr sz="2293" kern="1200">
        <a:solidFill>
          <a:schemeClr val="tx1"/>
        </a:solidFill>
        <a:latin typeface="+mn-lt"/>
        <a:ea typeface="+mn-ea"/>
        <a:cs typeface="+mn-cs"/>
      </a:defRPr>
    </a:lvl4pPr>
    <a:lvl5pPr marL="2316057" algn="l" defTabSz="1158028" rtl="0" eaLnBrk="1" latinLnBrk="0" hangingPunct="1">
      <a:defRPr sz="2293" kern="1200">
        <a:solidFill>
          <a:schemeClr val="tx1"/>
        </a:solidFill>
        <a:latin typeface="+mn-lt"/>
        <a:ea typeface="+mn-ea"/>
        <a:cs typeface="+mn-cs"/>
      </a:defRPr>
    </a:lvl5pPr>
    <a:lvl6pPr marL="2895071" algn="l" defTabSz="1158028" rtl="0" eaLnBrk="1" latinLnBrk="0" hangingPunct="1">
      <a:defRPr sz="2293" kern="1200">
        <a:solidFill>
          <a:schemeClr val="tx1"/>
        </a:solidFill>
        <a:latin typeface="+mn-lt"/>
        <a:ea typeface="+mn-ea"/>
        <a:cs typeface="+mn-cs"/>
      </a:defRPr>
    </a:lvl6pPr>
    <a:lvl7pPr marL="3474085" algn="l" defTabSz="1158028" rtl="0" eaLnBrk="1" latinLnBrk="0" hangingPunct="1">
      <a:defRPr sz="2293" kern="1200">
        <a:solidFill>
          <a:schemeClr val="tx1"/>
        </a:solidFill>
        <a:latin typeface="+mn-lt"/>
        <a:ea typeface="+mn-ea"/>
        <a:cs typeface="+mn-cs"/>
      </a:defRPr>
    </a:lvl7pPr>
    <a:lvl8pPr marL="4053098" algn="l" defTabSz="1158028" rtl="0" eaLnBrk="1" latinLnBrk="0" hangingPunct="1">
      <a:defRPr sz="2293" kern="1200">
        <a:solidFill>
          <a:schemeClr val="tx1"/>
        </a:solidFill>
        <a:latin typeface="+mn-lt"/>
        <a:ea typeface="+mn-ea"/>
        <a:cs typeface="+mn-cs"/>
      </a:defRPr>
    </a:lvl8pPr>
    <a:lvl9pPr marL="4632113" algn="l" defTabSz="1158028" rtl="0" eaLnBrk="1" latinLnBrk="0" hangingPunct="1">
      <a:defRPr sz="22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C0C"/>
    <a:srgbClr val="AD2924"/>
    <a:srgbClr val="9999FF"/>
    <a:srgbClr val="CB0B0B"/>
    <a:srgbClr val="FF6600"/>
    <a:srgbClr val="66FFFF"/>
    <a:srgbClr val="E35803"/>
    <a:srgbClr val="E9344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94" autoAdjust="0"/>
  </p:normalViewPr>
  <p:slideViewPr>
    <p:cSldViewPr>
      <p:cViewPr varScale="1">
        <p:scale>
          <a:sx n="72" d="100"/>
          <a:sy n="72" d="100"/>
        </p:scale>
        <p:origin x="720" y="72"/>
      </p:cViewPr>
      <p:guideLst>
        <p:guide orient="horz" pos="2160"/>
        <p:guide pos="4566"/>
      </p:guideLst>
    </p:cSldViewPr>
  </p:slideViewPr>
  <p:outlineViewPr>
    <p:cViewPr>
      <p:scale>
        <a:sx n="50" d="100"/>
        <a:sy n="50" d="100"/>
      </p:scale>
      <p:origin x="0" y="0"/>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0A630-1C2A-4AD1-95B6-939DC0A5EC15}"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742C8C16-C787-4581-B86D-F6D154422D9E}">
      <dgm:prSet phldrT="[文本]"/>
      <dgm:spPr/>
      <dgm:t>
        <a:bodyPr/>
        <a:lstStyle/>
        <a:p>
          <a:r>
            <a:rPr lang="en-US" altLang="zh-CN" dirty="0"/>
            <a:t>1</a:t>
          </a:r>
          <a:r>
            <a:rPr lang="zh-CN" altLang="en-US" dirty="0"/>
            <a:t>、改正性维护</a:t>
          </a:r>
        </a:p>
      </dgm:t>
    </dgm:pt>
    <dgm:pt modelId="{3C6F591C-E051-4B62-B68A-DC9DC4B485B4}" type="parTrans" cxnId="{D807D896-91BA-4DBC-8E0D-C3091BADE97B}">
      <dgm:prSet/>
      <dgm:spPr/>
      <dgm:t>
        <a:bodyPr/>
        <a:lstStyle/>
        <a:p>
          <a:endParaRPr lang="zh-CN" altLang="en-US"/>
        </a:p>
      </dgm:t>
    </dgm:pt>
    <dgm:pt modelId="{0DEFE9C8-D947-4E1E-B200-8DBE2EB5EF2A}" type="sibTrans" cxnId="{D807D896-91BA-4DBC-8E0D-C3091BADE97B}">
      <dgm:prSet/>
      <dgm:spPr/>
      <dgm:t>
        <a:bodyPr/>
        <a:lstStyle/>
        <a:p>
          <a:endParaRPr lang="zh-CN" altLang="en-US"/>
        </a:p>
      </dgm:t>
    </dgm:pt>
    <dgm:pt modelId="{1CB89EE0-F60C-47AE-B6D9-01E35DE4957C}">
      <dgm:prSet phldrT="[文本]"/>
      <dgm:spPr/>
      <dgm:t>
        <a:bodyPr/>
        <a:lstStyle/>
        <a:p>
          <a:r>
            <a:rPr lang="en-US" altLang="zh-CN" dirty="0"/>
            <a:t>2</a:t>
          </a:r>
          <a:r>
            <a:rPr lang="zh-CN" altLang="en-US" dirty="0"/>
            <a:t>、适应性维护</a:t>
          </a:r>
        </a:p>
      </dgm:t>
    </dgm:pt>
    <dgm:pt modelId="{8A9B67C5-0C63-4C56-A395-35EC0061DBFC}" type="parTrans" cxnId="{BE90D196-5403-40A7-B922-A7CD954C9694}">
      <dgm:prSet/>
      <dgm:spPr/>
      <dgm:t>
        <a:bodyPr/>
        <a:lstStyle/>
        <a:p>
          <a:endParaRPr lang="zh-CN" altLang="en-US"/>
        </a:p>
      </dgm:t>
    </dgm:pt>
    <dgm:pt modelId="{7626DA98-3596-4DBB-AD25-E5C2E5B98C4F}" type="sibTrans" cxnId="{BE90D196-5403-40A7-B922-A7CD954C9694}">
      <dgm:prSet/>
      <dgm:spPr/>
      <dgm:t>
        <a:bodyPr/>
        <a:lstStyle/>
        <a:p>
          <a:endParaRPr lang="zh-CN" altLang="en-US"/>
        </a:p>
      </dgm:t>
    </dgm:pt>
    <dgm:pt modelId="{9E774BD4-3445-4DDE-92B0-605D73B26EFF}">
      <dgm:prSet phldrT="[文本]"/>
      <dgm:spPr/>
      <dgm:t>
        <a:bodyPr/>
        <a:lstStyle/>
        <a:p>
          <a:r>
            <a:rPr lang="en-US" altLang="zh-CN" dirty="0"/>
            <a:t>3</a:t>
          </a:r>
          <a:r>
            <a:rPr lang="zh-CN" altLang="en-US" dirty="0"/>
            <a:t>、完善性维护</a:t>
          </a:r>
        </a:p>
      </dgm:t>
    </dgm:pt>
    <dgm:pt modelId="{495824ED-650B-4249-94C4-24F756BEC3B9}" type="parTrans" cxnId="{100183C6-C4BD-4E0D-BA8B-E1541B878819}">
      <dgm:prSet/>
      <dgm:spPr/>
      <dgm:t>
        <a:bodyPr/>
        <a:lstStyle/>
        <a:p>
          <a:endParaRPr lang="zh-CN" altLang="en-US"/>
        </a:p>
      </dgm:t>
    </dgm:pt>
    <dgm:pt modelId="{BFBC8285-9B6C-49E7-8D75-961FE31F2BA5}" type="sibTrans" cxnId="{100183C6-C4BD-4E0D-BA8B-E1541B878819}">
      <dgm:prSet/>
      <dgm:spPr/>
      <dgm:t>
        <a:bodyPr/>
        <a:lstStyle/>
        <a:p>
          <a:endParaRPr lang="zh-CN" altLang="en-US"/>
        </a:p>
      </dgm:t>
    </dgm:pt>
    <dgm:pt modelId="{D9F2A09E-CF35-4FF3-9229-D13F53A91029}">
      <dgm:prSet phldrT="[文本]"/>
      <dgm:spPr/>
      <dgm:t>
        <a:bodyPr/>
        <a:lstStyle/>
        <a:p>
          <a:r>
            <a:rPr lang="en-US" altLang="zh-CN" dirty="0"/>
            <a:t>4</a:t>
          </a:r>
          <a:r>
            <a:rPr lang="zh-CN" altLang="en-US" dirty="0"/>
            <a:t>、预防性维护</a:t>
          </a:r>
        </a:p>
      </dgm:t>
    </dgm:pt>
    <dgm:pt modelId="{42E2E4F2-DF40-4E77-A980-4F0B6CCC7CEA}" type="parTrans" cxnId="{3F59BCCC-199B-431D-97A2-FAE1C59BC331}">
      <dgm:prSet/>
      <dgm:spPr/>
      <dgm:t>
        <a:bodyPr/>
        <a:lstStyle/>
        <a:p>
          <a:endParaRPr lang="zh-CN" altLang="en-US"/>
        </a:p>
      </dgm:t>
    </dgm:pt>
    <dgm:pt modelId="{22527DCD-1785-4E32-9CA3-49DD8D450E4C}" type="sibTrans" cxnId="{3F59BCCC-199B-431D-97A2-FAE1C59BC331}">
      <dgm:prSet/>
      <dgm:spPr/>
      <dgm:t>
        <a:bodyPr/>
        <a:lstStyle/>
        <a:p>
          <a:endParaRPr lang="zh-CN" altLang="en-US"/>
        </a:p>
      </dgm:t>
    </dgm:pt>
    <dgm:pt modelId="{FEE2BC13-5D0D-40D2-9F53-1C32074105FC}" type="pres">
      <dgm:prSet presAssocID="{5590A630-1C2A-4AD1-95B6-939DC0A5EC15}" presName="linear" presStyleCnt="0">
        <dgm:presLayoutVars>
          <dgm:dir/>
          <dgm:animLvl val="lvl"/>
          <dgm:resizeHandles val="exact"/>
        </dgm:presLayoutVars>
      </dgm:prSet>
      <dgm:spPr/>
    </dgm:pt>
    <dgm:pt modelId="{9DB0D623-92B5-4BAA-9BC8-4A38FA4A0F2A}" type="pres">
      <dgm:prSet presAssocID="{742C8C16-C787-4581-B86D-F6D154422D9E}" presName="parentLin" presStyleCnt="0"/>
      <dgm:spPr/>
    </dgm:pt>
    <dgm:pt modelId="{A889608D-D512-4614-843D-E882281EB30F}" type="pres">
      <dgm:prSet presAssocID="{742C8C16-C787-4581-B86D-F6D154422D9E}" presName="parentLeftMargin" presStyleLbl="node1" presStyleIdx="0" presStyleCnt="4"/>
      <dgm:spPr/>
    </dgm:pt>
    <dgm:pt modelId="{4E45103D-F782-4F81-8164-FC04F019B308}" type="pres">
      <dgm:prSet presAssocID="{742C8C16-C787-4581-B86D-F6D154422D9E}" presName="parentText" presStyleLbl="node1" presStyleIdx="0" presStyleCnt="4">
        <dgm:presLayoutVars>
          <dgm:chMax val="0"/>
          <dgm:bulletEnabled val="1"/>
        </dgm:presLayoutVars>
      </dgm:prSet>
      <dgm:spPr/>
    </dgm:pt>
    <dgm:pt modelId="{D0B02339-D0B1-4F50-930A-58A4B3496FE7}" type="pres">
      <dgm:prSet presAssocID="{742C8C16-C787-4581-B86D-F6D154422D9E}" presName="negativeSpace" presStyleCnt="0"/>
      <dgm:spPr/>
    </dgm:pt>
    <dgm:pt modelId="{9505C18D-BF48-40AD-9FE3-FFFB3CED4218}" type="pres">
      <dgm:prSet presAssocID="{742C8C16-C787-4581-B86D-F6D154422D9E}" presName="childText" presStyleLbl="conFgAcc1" presStyleIdx="0" presStyleCnt="4">
        <dgm:presLayoutVars>
          <dgm:bulletEnabled val="1"/>
        </dgm:presLayoutVars>
      </dgm:prSet>
      <dgm:spPr/>
    </dgm:pt>
    <dgm:pt modelId="{AC2500E8-DAE8-4564-A2B3-4F673406A5CC}" type="pres">
      <dgm:prSet presAssocID="{0DEFE9C8-D947-4E1E-B200-8DBE2EB5EF2A}" presName="spaceBetweenRectangles" presStyleCnt="0"/>
      <dgm:spPr/>
    </dgm:pt>
    <dgm:pt modelId="{783A7BF6-4770-419E-9409-5323A2A0BBEC}" type="pres">
      <dgm:prSet presAssocID="{1CB89EE0-F60C-47AE-B6D9-01E35DE4957C}" presName="parentLin" presStyleCnt="0"/>
      <dgm:spPr/>
    </dgm:pt>
    <dgm:pt modelId="{3587D229-0C68-4E81-921E-12C6DF83C1FA}" type="pres">
      <dgm:prSet presAssocID="{1CB89EE0-F60C-47AE-B6D9-01E35DE4957C}" presName="parentLeftMargin" presStyleLbl="node1" presStyleIdx="0" presStyleCnt="4"/>
      <dgm:spPr/>
    </dgm:pt>
    <dgm:pt modelId="{5C0FA583-BE6B-424F-8361-CCBC2FB1B819}" type="pres">
      <dgm:prSet presAssocID="{1CB89EE0-F60C-47AE-B6D9-01E35DE4957C}" presName="parentText" presStyleLbl="node1" presStyleIdx="1" presStyleCnt="4">
        <dgm:presLayoutVars>
          <dgm:chMax val="0"/>
          <dgm:bulletEnabled val="1"/>
        </dgm:presLayoutVars>
      </dgm:prSet>
      <dgm:spPr/>
    </dgm:pt>
    <dgm:pt modelId="{0BA0CE40-B4B8-46F3-AE70-A451515EA376}" type="pres">
      <dgm:prSet presAssocID="{1CB89EE0-F60C-47AE-B6D9-01E35DE4957C}" presName="negativeSpace" presStyleCnt="0"/>
      <dgm:spPr/>
    </dgm:pt>
    <dgm:pt modelId="{2DCBF502-7E58-4A5B-8688-C405DF1A45D1}" type="pres">
      <dgm:prSet presAssocID="{1CB89EE0-F60C-47AE-B6D9-01E35DE4957C}" presName="childText" presStyleLbl="conFgAcc1" presStyleIdx="1" presStyleCnt="4">
        <dgm:presLayoutVars>
          <dgm:bulletEnabled val="1"/>
        </dgm:presLayoutVars>
      </dgm:prSet>
      <dgm:spPr/>
    </dgm:pt>
    <dgm:pt modelId="{E83C7DB0-9245-4DFF-888F-1B26AFAEBD55}" type="pres">
      <dgm:prSet presAssocID="{7626DA98-3596-4DBB-AD25-E5C2E5B98C4F}" presName="spaceBetweenRectangles" presStyleCnt="0"/>
      <dgm:spPr/>
    </dgm:pt>
    <dgm:pt modelId="{61CF556E-4C7D-46CC-BC6A-3102A3397439}" type="pres">
      <dgm:prSet presAssocID="{9E774BD4-3445-4DDE-92B0-605D73B26EFF}" presName="parentLin" presStyleCnt="0"/>
      <dgm:spPr/>
    </dgm:pt>
    <dgm:pt modelId="{3B04D308-E040-4FFA-9AB7-05C17465BF86}" type="pres">
      <dgm:prSet presAssocID="{9E774BD4-3445-4DDE-92B0-605D73B26EFF}" presName="parentLeftMargin" presStyleLbl="node1" presStyleIdx="1" presStyleCnt="4"/>
      <dgm:spPr/>
    </dgm:pt>
    <dgm:pt modelId="{EE04BEE8-4304-4843-9389-3EBEF06CE199}" type="pres">
      <dgm:prSet presAssocID="{9E774BD4-3445-4DDE-92B0-605D73B26EFF}" presName="parentText" presStyleLbl="node1" presStyleIdx="2" presStyleCnt="4">
        <dgm:presLayoutVars>
          <dgm:chMax val="0"/>
          <dgm:bulletEnabled val="1"/>
        </dgm:presLayoutVars>
      </dgm:prSet>
      <dgm:spPr/>
    </dgm:pt>
    <dgm:pt modelId="{FFE39CB3-7407-4D5A-ACCB-1D30F017B378}" type="pres">
      <dgm:prSet presAssocID="{9E774BD4-3445-4DDE-92B0-605D73B26EFF}" presName="negativeSpace" presStyleCnt="0"/>
      <dgm:spPr/>
    </dgm:pt>
    <dgm:pt modelId="{EA12DE02-B63B-400F-9DDD-E9BAB1BE7B31}" type="pres">
      <dgm:prSet presAssocID="{9E774BD4-3445-4DDE-92B0-605D73B26EFF}" presName="childText" presStyleLbl="conFgAcc1" presStyleIdx="2" presStyleCnt="4">
        <dgm:presLayoutVars>
          <dgm:bulletEnabled val="1"/>
        </dgm:presLayoutVars>
      </dgm:prSet>
      <dgm:spPr/>
    </dgm:pt>
    <dgm:pt modelId="{3FEC6E64-2A7D-4BBE-B89F-90FA43FEE510}" type="pres">
      <dgm:prSet presAssocID="{BFBC8285-9B6C-49E7-8D75-961FE31F2BA5}" presName="spaceBetweenRectangles" presStyleCnt="0"/>
      <dgm:spPr/>
    </dgm:pt>
    <dgm:pt modelId="{A47A70B5-1733-42B6-B82A-92B25B947D33}" type="pres">
      <dgm:prSet presAssocID="{D9F2A09E-CF35-4FF3-9229-D13F53A91029}" presName="parentLin" presStyleCnt="0"/>
      <dgm:spPr/>
    </dgm:pt>
    <dgm:pt modelId="{B1422074-B2A0-4F90-BBE7-92110BD442E1}" type="pres">
      <dgm:prSet presAssocID="{D9F2A09E-CF35-4FF3-9229-D13F53A91029}" presName="parentLeftMargin" presStyleLbl="node1" presStyleIdx="2" presStyleCnt="4"/>
      <dgm:spPr/>
    </dgm:pt>
    <dgm:pt modelId="{702D5F1C-6276-42F3-A9AD-F40272298889}" type="pres">
      <dgm:prSet presAssocID="{D9F2A09E-CF35-4FF3-9229-D13F53A91029}" presName="parentText" presStyleLbl="node1" presStyleIdx="3" presStyleCnt="4">
        <dgm:presLayoutVars>
          <dgm:chMax val="0"/>
          <dgm:bulletEnabled val="1"/>
        </dgm:presLayoutVars>
      </dgm:prSet>
      <dgm:spPr/>
    </dgm:pt>
    <dgm:pt modelId="{78FEA0C7-EECE-4CE9-B082-F77E4EF49CC5}" type="pres">
      <dgm:prSet presAssocID="{D9F2A09E-CF35-4FF3-9229-D13F53A91029}" presName="negativeSpace" presStyleCnt="0"/>
      <dgm:spPr/>
    </dgm:pt>
    <dgm:pt modelId="{9DCEC969-E468-4582-A653-BDD998961478}" type="pres">
      <dgm:prSet presAssocID="{D9F2A09E-CF35-4FF3-9229-D13F53A91029}" presName="childText" presStyleLbl="conFgAcc1" presStyleIdx="3" presStyleCnt="4">
        <dgm:presLayoutVars>
          <dgm:bulletEnabled val="1"/>
        </dgm:presLayoutVars>
      </dgm:prSet>
      <dgm:spPr/>
    </dgm:pt>
  </dgm:ptLst>
  <dgm:cxnLst>
    <dgm:cxn modelId="{1F5BBF02-8722-4656-AEB1-9478E3DD70E9}" type="presOf" srcId="{5590A630-1C2A-4AD1-95B6-939DC0A5EC15}" destId="{FEE2BC13-5D0D-40D2-9F53-1C32074105FC}" srcOrd="0" destOrd="0" presId="urn:microsoft.com/office/officeart/2005/8/layout/list1"/>
    <dgm:cxn modelId="{7D6D991A-679C-4220-814C-D9A1F1C25E76}" type="presOf" srcId="{9E774BD4-3445-4DDE-92B0-605D73B26EFF}" destId="{EE04BEE8-4304-4843-9389-3EBEF06CE199}" srcOrd="1" destOrd="0" presId="urn:microsoft.com/office/officeart/2005/8/layout/list1"/>
    <dgm:cxn modelId="{BADF0D27-0DB0-442E-8984-765EAE0E962D}" type="presOf" srcId="{9E774BD4-3445-4DDE-92B0-605D73B26EFF}" destId="{3B04D308-E040-4FFA-9AB7-05C17465BF86}" srcOrd="0" destOrd="0" presId="urn:microsoft.com/office/officeart/2005/8/layout/list1"/>
    <dgm:cxn modelId="{BAB68B67-DC1A-41EB-8597-5268E0F3633D}" type="presOf" srcId="{742C8C16-C787-4581-B86D-F6D154422D9E}" destId="{4E45103D-F782-4F81-8164-FC04F019B308}" srcOrd="1" destOrd="0" presId="urn:microsoft.com/office/officeart/2005/8/layout/list1"/>
    <dgm:cxn modelId="{3B256A57-A602-42C9-A819-7E97FDE48300}" type="presOf" srcId="{742C8C16-C787-4581-B86D-F6D154422D9E}" destId="{A889608D-D512-4614-843D-E882281EB30F}" srcOrd="0" destOrd="0" presId="urn:microsoft.com/office/officeart/2005/8/layout/list1"/>
    <dgm:cxn modelId="{BE90D196-5403-40A7-B922-A7CD954C9694}" srcId="{5590A630-1C2A-4AD1-95B6-939DC0A5EC15}" destId="{1CB89EE0-F60C-47AE-B6D9-01E35DE4957C}" srcOrd="1" destOrd="0" parTransId="{8A9B67C5-0C63-4C56-A395-35EC0061DBFC}" sibTransId="{7626DA98-3596-4DBB-AD25-E5C2E5B98C4F}"/>
    <dgm:cxn modelId="{D807D896-91BA-4DBC-8E0D-C3091BADE97B}" srcId="{5590A630-1C2A-4AD1-95B6-939DC0A5EC15}" destId="{742C8C16-C787-4581-B86D-F6D154422D9E}" srcOrd="0" destOrd="0" parTransId="{3C6F591C-E051-4B62-B68A-DC9DC4B485B4}" sibTransId="{0DEFE9C8-D947-4E1E-B200-8DBE2EB5EF2A}"/>
    <dgm:cxn modelId="{6EF66C9A-DBC3-4161-B115-8FCB2AB9001F}" type="presOf" srcId="{1CB89EE0-F60C-47AE-B6D9-01E35DE4957C}" destId="{5C0FA583-BE6B-424F-8361-CCBC2FB1B819}" srcOrd="1" destOrd="0" presId="urn:microsoft.com/office/officeart/2005/8/layout/list1"/>
    <dgm:cxn modelId="{100183C6-C4BD-4E0D-BA8B-E1541B878819}" srcId="{5590A630-1C2A-4AD1-95B6-939DC0A5EC15}" destId="{9E774BD4-3445-4DDE-92B0-605D73B26EFF}" srcOrd="2" destOrd="0" parTransId="{495824ED-650B-4249-94C4-24F756BEC3B9}" sibTransId="{BFBC8285-9B6C-49E7-8D75-961FE31F2BA5}"/>
    <dgm:cxn modelId="{3F59BCCC-199B-431D-97A2-FAE1C59BC331}" srcId="{5590A630-1C2A-4AD1-95B6-939DC0A5EC15}" destId="{D9F2A09E-CF35-4FF3-9229-D13F53A91029}" srcOrd="3" destOrd="0" parTransId="{42E2E4F2-DF40-4E77-A980-4F0B6CCC7CEA}" sibTransId="{22527DCD-1785-4E32-9CA3-49DD8D450E4C}"/>
    <dgm:cxn modelId="{CBF00ED7-481F-47C3-A996-2DF39432F98B}" type="presOf" srcId="{1CB89EE0-F60C-47AE-B6D9-01E35DE4957C}" destId="{3587D229-0C68-4E81-921E-12C6DF83C1FA}" srcOrd="0" destOrd="0" presId="urn:microsoft.com/office/officeart/2005/8/layout/list1"/>
    <dgm:cxn modelId="{9ADA21E3-623C-40CE-9528-80BBF2831B4D}" type="presOf" srcId="{D9F2A09E-CF35-4FF3-9229-D13F53A91029}" destId="{B1422074-B2A0-4F90-BBE7-92110BD442E1}" srcOrd="0" destOrd="0" presId="urn:microsoft.com/office/officeart/2005/8/layout/list1"/>
    <dgm:cxn modelId="{8E0BABFF-473A-481E-9917-F83AC9B58762}" type="presOf" srcId="{D9F2A09E-CF35-4FF3-9229-D13F53A91029}" destId="{702D5F1C-6276-42F3-A9AD-F40272298889}" srcOrd="1" destOrd="0" presId="urn:microsoft.com/office/officeart/2005/8/layout/list1"/>
    <dgm:cxn modelId="{9E667D7C-3B12-438D-B8E0-00631213ACD7}" type="presParOf" srcId="{FEE2BC13-5D0D-40D2-9F53-1C32074105FC}" destId="{9DB0D623-92B5-4BAA-9BC8-4A38FA4A0F2A}" srcOrd="0" destOrd="0" presId="urn:microsoft.com/office/officeart/2005/8/layout/list1"/>
    <dgm:cxn modelId="{40771AA6-3F07-407E-B155-C788FD615D18}" type="presParOf" srcId="{9DB0D623-92B5-4BAA-9BC8-4A38FA4A0F2A}" destId="{A889608D-D512-4614-843D-E882281EB30F}" srcOrd="0" destOrd="0" presId="urn:microsoft.com/office/officeart/2005/8/layout/list1"/>
    <dgm:cxn modelId="{D9BC0F37-DB03-4901-AF14-775B6257EEC5}" type="presParOf" srcId="{9DB0D623-92B5-4BAA-9BC8-4A38FA4A0F2A}" destId="{4E45103D-F782-4F81-8164-FC04F019B308}" srcOrd="1" destOrd="0" presId="urn:microsoft.com/office/officeart/2005/8/layout/list1"/>
    <dgm:cxn modelId="{1C32BB1E-DC87-47AE-A292-351B8727850D}" type="presParOf" srcId="{FEE2BC13-5D0D-40D2-9F53-1C32074105FC}" destId="{D0B02339-D0B1-4F50-930A-58A4B3496FE7}" srcOrd="1" destOrd="0" presId="urn:microsoft.com/office/officeart/2005/8/layout/list1"/>
    <dgm:cxn modelId="{A2DF82CE-6A5F-426E-8B87-B9B880827651}" type="presParOf" srcId="{FEE2BC13-5D0D-40D2-9F53-1C32074105FC}" destId="{9505C18D-BF48-40AD-9FE3-FFFB3CED4218}" srcOrd="2" destOrd="0" presId="urn:microsoft.com/office/officeart/2005/8/layout/list1"/>
    <dgm:cxn modelId="{2580B971-08DA-4478-BC52-E43EDB90C50B}" type="presParOf" srcId="{FEE2BC13-5D0D-40D2-9F53-1C32074105FC}" destId="{AC2500E8-DAE8-4564-A2B3-4F673406A5CC}" srcOrd="3" destOrd="0" presId="urn:microsoft.com/office/officeart/2005/8/layout/list1"/>
    <dgm:cxn modelId="{322C9A8F-0279-4DD5-9F82-52DCDE265AE3}" type="presParOf" srcId="{FEE2BC13-5D0D-40D2-9F53-1C32074105FC}" destId="{783A7BF6-4770-419E-9409-5323A2A0BBEC}" srcOrd="4" destOrd="0" presId="urn:microsoft.com/office/officeart/2005/8/layout/list1"/>
    <dgm:cxn modelId="{E3979554-E765-4CEA-80CC-34DD8AD8D62E}" type="presParOf" srcId="{783A7BF6-4770-419E-9409-5323A2A0BBEC}" destId="{3587D229-0C68-4E81-921E-12C6DF83C1FA}" srcOrd="0" destOrd="0" presId="urn:microsoft.com/office/officeart/2005/8/layout/list1"/>
    <dgm:cxn modelId="{CB817C16-B469-46CF-B495-A85D8B280622}" type="presParOf" srcId="{783A7BF6-4770-419E-9409-5323A2A0BBEC}" destId="{5C0FA583-BE6B-424F-8361-CCBC2FB1B819}" srcOrd="1" destOrd="0" presId="urn:microsoft.com/office/officeart/2005/8/layout/list1"/>
    <dgm:cxn modelId="{9FE2B455-6B94-422A-850D-3C1AD947A999}" type="presParOf" srcId="{FEE2BC13-5D0D-40D2-9F53-1C32074105FC}" destId="{0BA0CE40-B4B8-46F3-AE70-A451515EA376}" srcOrd="5" destOrd="0" presId="urn:microsoft.com/office/officeart/2005/8/layout/list1"/>
    <dgm:cxn modelId="{5FA7A949-E0CC-44AF-897E-C94B8139FBF0}" type="presParOf" srcId="{FEE2BC13-5D0D-40D2-9F53-1C32074105FC}" destId="{2DCBF502-7E58-4A5B-8688-C405DF1A45D1}" srcOrd="6" destOrd="0" presId="urn:microsoft.com/office/officeart/2005/8/layout/list1"/>
    <dgm:cxn modelId="{4FF198B1-3894-45CC-8E8F-1C04B40F3359}" type="presParOf" srcId="{FEE2BC13-5D0D-40D2-9F53-1C32074105FC}" destId="{E83C7DB0-9245-4DFF-888F-1B26AFAEBD55}" srcOrd="7" destOrd="0" presId="urn:microsoft.com/office/officeart/2005/8/layout/list1"/>
    <dgm:cxn modelId="{3A1A9CE7-3B80-4A76-BB35-CC19D389E20A}" type="presParOf" srcId="{FEE2BC13-5D0D-40D2-9F53-1C32074105FC}" destId="{61CF556E-4C7D-46CC-BC6A-3102A3397439}" srcOrd="8" destOrd="0" presId="urn:microsoft.com/office/officeart/2005/8/layout/list1"/>
    <dgm:cxn modelId="{238BF038-BF68-4A57-9F8B-609B638C8B93}" type="presParOf" srcId="{61CF556E-4C7D-46CC-BC6A-3102A3397439}" destId="{3B04D308-E040-4FFA-9AB7-05C17465BF86}" srcOrd="0" destOrd="0" presId="urn:microsoft.com/office/officeart/2005/8/layout/list1"/>
    <dgm:cxn modelId="{74D1F8F5-F2A7-4B0B-8E35-69278CC12BF6}" type="presParOf" srcId="{61CF556E-4C7D-46CC-BC6A-3102A3397439}" destId="{EE04BEE8-4304-4843-9389-3EBEF06CE199}" srcOrd="1" destOrd="0" presId="urn:microsoft.com/office/officeart/2005/8/layout/list1"/>
    <dgm:cxn modelId="{7EE10A5C-4945-4612-86AB-4230C805ADA7}" type="presParOf" srcId="{FEE2BC13-5D0D-40D2-9F53-1C32074105FC}" destId="{FFE39CB3-7407-4D5A-ACCB-1D30F017B378}" srcOrd="9" destOrd="0" presId="urn:microsoft.com/office/officeart/2005/8/layout/list1"/>
    <dgm:cxn modelId="{77E0CB33-75BE-4DC0-A09A-406DA3217F5E}" type="presParOf" srcId="{FEE2BC13-5D0D-40D2-9F53-1C32074105FC}" destId="{EA12DE02-B63B-400F-9DDD-E9BAB1BE7B31}" srcOrd="10" destOrd="0" presId="urn:microsoft.com/office/officeart/2005/8/layout/list1"/>
    <dgm:cxn modelId="{2C37440A-CBA3-4D23-B957-CCF93C394376}" type="presParOf" srcId="{FEE2BC13-5D0D-40D2-9F53-1C32074105FC}" destId="{3FEC6E64-2A7D-4BBE-B89F-90FA43FEE510}" srcOrd="11" destOrd="0" presId="urn:microsoft.com/office/officeart/2005/8/layout/list1"/>
    <dgm:cxn modelId="{6AD99468-DF75-41D6-B32D-CF47DD22609E}" type="presParOf" srcId="{FEE2BC13-5D0D-40D2-9F53-1C32074105FC}" destId="{A47A70B5-1733-42B6-B82A-92B25B947D33}" srcOrd="12" destOrd="0" presId="urn:microsoft.com/office/officeart/2005/8/layout/list1"/>
    <dgm:cxn modelId="{480FA10D-88D8-4339-BA98-765A5F14E725}" type="presParOf" srcId="{A47A70B5-1733-42B6-B82A-92B25B947D33}" destId="{B1422074-B2A0-4F90-BBE7-92110BD442E1}" srcOrd="0" destOrd="0" presId="urn:microsoft.com/office/officeart/2005/8/layout/list1"/>
    <dgm:cxn modelId="{9E9E8546-AB5C-434A-8150-B1CD0403091A}" type="presParOf" srcId="{A47A70B5-1733-42B6-B82A-92B25B947D33}" destId="{702D5F1C-6276-42F3-A9AD-F40272298889}" srcOrd="1" destOrd="0" presId="urn:microsoft.com/office/officeart/2005/8/layout/list1"/>
    <dgm:cxn modelId="{17AD802C-F989-4339-9FE0-A9BC5F972373}" type="presParOf" srcId="{FEE2BC13-5D0D-40D2-9F53-1C32074105FC}" destId="{78FEA0C7-EECE-4CE9-B082-F77E4EF49CC5}" srcOrd="13" destOrd="0" presId="urn:microsoft.com/office/officeart/2005/8/layout/list1"/>
    <dgm:cxn modelId="{9E858C93-242E-4C42-9A68-1B3D4574CD4D}" type="presParOf" srcId="{FEE2BC13-5D0D-40D2-9F53-1C32074105FC}" destId="{9DCEC969-E468-4582-A653-BDD9989614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9015271C-5047-4715-8E63-6DE3ECFA4F2F}" srcId="{1E729DCB-6D74-4700-8DA7-DDC4C035B182}" destId="{9144B75E-D641-4389-BDED-ADB5177C23D6}" srcOrd="1" destOrd="0" parTransId="{FAB9E2F8-277F-41D6-A0F3-4CDA5908E55A}" sibTransId="{64CF0B37-7197-49CA-8F08-84B756370388}"/>
    <dgm:cxn modelId="{89086E33-EC01-44E7-8C1D-98584CD90F14}" type="presOf" srcId="{9144B75E-D641-4389-BDED-ADB5177C23D6}" destId="{745AC48C-BCBE-491F-A31C-A7ACC613FD6B}" srcOrd="0" destOrd="0" presId="urn:microsoft.com/office/officeart/2005/8/layout/gear1"/>
    <dgm:cxn modelId="{4EC75636-FE6C-44C0-B7E1-D6B387B383A1}" type="presOf" srcId="{64CF0B37-7197-49CA-8F08-84B756370388}" destId="{79A5B3FC-C755-4BE6-8562-13DA8336CF89}" srcOrd="0" destOrd="0" presId="urn:microsoft.com/office/officeart/2005/8/layout/gear1"/>
    <dgm:cxn modelId="{46E1F936-50A6-44D3-9B1E-C405699F283D}" type="presOf" srcId="{0C6C6020-1B01-4CC5-A7EA-CB3233638E8F}" destId="{4BAEB977-F5FD-4223-AA2E-7E24EC1A313B}" srcOrd="0"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536FED51-3415-4780-934C-F72D86583793}" type="presOf" srcId="{9BB4BDF3-F2C7-46B5-9A9D-3091B01E53E7}" destId="{7BFFD799-6A73-436C-9F7B-248125473F80}" srcOrd="0" destOrd="0" presId="urn:microsoft.com/office/officeart/2005/8/layout/gear1"/>
    <dgm:cxn modelId="{24376A79-CFD5-445C-9F65-45D95A9F7B20}" type="presOf" srcId="{91D7941A-CE24-4945-8390-665EB898F444}" destId="{131FA50B-400F-4A94-B18A-C80349A7187A}" srcOrd="1" destOrd="0" presId="urn:microsoft.com/office/officeart/2005/8/layout/gear1"/>
    <dgm:cxn modelId="{7FF79DBC-5BF3-4AA7-A0D2-7B38CBA26901}" type="presOf" srcId="{91D7941A-CE24-4945-8390-665EB898F444}" destId="{ECEFF456-5047-460E-A7A9-2C3CDCAC2083}" srcOrd="2" destOrd="0" presId="urn:microsoft.com/office/officeart/2005/8/layout/gear1"/>
    <dgm:cxn modelId="{3052BCC2-C256-4DCE-BA61-4BCD827E9EB5}" type="presOf" srcId="{9144B75E-D641-4389-BDED-ADB5177C23D6}" destId="{B470BB7F-8E7D-4940-A6A8-47B4699E357B}" srcOrd="2" destOrd="0" presId="urn:microsoft.com/office/officeart/2005/8/layout/gear1"/>
    <dgm:cxn modelId="{9ACD28C5-7E4B-47BF-B3FB-DC02E635A0BF}" type="presOf" srcId="{9144B75E-D641-4389-BDED-ADB5177C23D6}" destId="{4C22F682-8209-4372-B809-E119D6449C34}" srcOrd="1" destOrd="0" presId="urn:microsoft.com/office/officeart/2005/8/layout/gear1"/>
    <dgm:cxn modelId="{A39127C6-4AF6-4E10-98DA-5C2EFE3ACCEF}" type="presOf" srcId="{91D7941A-CE24-4945-8390-665EB898F444}" destId="{C2DFB25C-3482-4675-AF1C-4F0E3FFDBFE7}" srcOrd="0" destOrd="0" presId="urn:microsoft.com/office/officeart/2005/8/layout/gear1"/>
    <dgm:cxn modelId="{7A6928D9-8409-47CA-8E4E-0A47953B7601}" type="presOf" srcId="{0C6C6020-1B01-4CC5-A7EA-CB3233638E8F}" destId="{3CDF6802-1591-41A5-B299-B5AA32E605F9}" srcOrd="2"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07DC27DF-5212-4810-9EB1-0E817A4DEA8F}" type="presOf" srcId="{1E729DCB-6D74-4700-8DA7-DDC4C035B182}" destId="{D7A2BF0F-A386-4420-BA8B-34E7DA41C0FF}" srcOrd="0" destOrd="0" presId="urn:microsoft.com/office/officeart/2005/8/layout/gear1"/>
    <dgm:cxn modelId="{B10410E3-6E00-4432-8063-7DE9DB1AA695}" type="presOf" srcId="{0C6C6020-1B01-4CC5-A7EA-CB3233638E8F}" destId="{6673EFE4-AF6A-4B31-9096-865A0539A36A}" srcOrd="3" destOrd="0" presId="urn:microsoft.com/office/officeart/2005/8/layout/gear1"/>
    <dgm:cxn modelId="{12333CEA-A71E-4D70-A2F1-B5FB742C8E3F}" type="presOf" srcId="{5EA99943-965F-4F29-AD67-6CD3C7CAC661}" destId="{1DB2D9AC-F22E-4315-8C78-724A20BEFC68}" srcOrd="0" destOrd="0" presId="urn:microsoft.com/office/officeart/2005/8/layout/gear1"/>
    <dgm:cxn modelId="{9FEBEBFB-17BF-4304-9937-5A66D3B8E4EC}" type="presOf" srcId="{0C6C6020-1B01-4CC5-A7EA-CB3233638E8F}" destId="{DA17F7DA-FEC9-4FB3-987D-4C0AE4F0F541}" srcOrd="1" destOrd="0" presId="urn:microsoft.com/office/officeart/2005/8/layout/gear1"/>
    <dgm:cxn modelId="{5797C6E9-880C-4935-A412-35FF9DB78CD9}" type="presParOf" srcId="{D7A2BF0F-A386-4420-BA8B-34E7DA41C0FF}" destId="{C2DFB25C-3482-4675-AF1C-4F0E3FFDBFE7}" srcOrd="0" destOrd="0" presId="urn:microsoft.com/office/officeart/2005/8/layout/gear1"/>
    <dgm:cxn modelId="{F41C7566-7489-4FE0-9895-A0B9A510F58E}" type="presParOf" srcId="{D7A2BF0F-A386-4420-BA8B-34E7DA41C0FF}" destId="{131FA50B-400F-4A94-B18A-C80349A7187A}" srcOrd="1" destOrd="0" presId="urn:microsoft.com/office/officeart/2005/8/layout/gear1"/>
    <dgm:cxn modelId="{B78D00C4-7748-40AE-8B7E-F216499BFB20}" type="presParOf" srcId="{D7A2BF0F-A386-4420-BA8B-34E7DA41C0FF}" destId="{ECEFF456-5047-460E-A7A9-2C3CDCAC2083}" srcOrd="2" destOrd="0" presId="urn:microsoft.com/office/officeart/2005/8/layout/gear1"/>
    <dgm:cxn modelId="{1F94295C-9EAD-40CB-9FB6-9498BFB4A63E}" type="presParOf" srcId="{D7A2BF0F-A386-4420-BA8B-34E7DA41C0FF}" destId="{745AC48C-BCBE-491F-A31C-A7ACC613FD6B}" srcOrd="3" destOrd="0" presId="urn:microsoft.com/office/officeart/2005/8/layout/gear1"/>
    <dgm:cxn modelId="{62B1E6D8-42E5-4F8D-8A66-EFA0F23F9DA0}" type="presParOf" srcId="{D7A2BF0F-A386-4420-BA8B-34E7DA41C0FF}" destId="{4C22F682-8209-4372-B809-E119D6449C34}" srcOrd="4" destOrd="0" presId="urn:microsoft.com/office/officeart/2005/8/layout/gear1"/>
    <dgm:cxn modelId="{82D9A581-6104-4DC9-9EB4-68723ECBE0C7}" type="presParOf" srcId="{D7A2BF0F-A386-4420-BA8B-34E7DA41C0FF}" destId="{B470BB7F-8E7D-4940-A6A8-47B4699E357B}" srcOrd="5" destOrd="0" presId="urn:microsoft.com/office/officeart/2005/8/layout/gear1"/>
    <dgm:cxn modelId="{31977063-932C-44AD-92A9-6A921D423362}" type="presParOf" srcId="{D7A2BF0F-A386-4420-BA8B-34E7DA41C0FF}" destId="{4BAEB977-F5FD-4223-AA2E-7E24EC1A313B}" srcOrd="6" destOrd="0" presId="urn:microsoft.com/office/officeart/2005/8/layout/gear1"/>
    <dgm:cxn modelId="{04B176B6-2828-421C-A624-711C6BAB0614}" type="presParOf" srcId="{D7A2BF0F-A386-4420-BA8B-34E7DA41C0FF}" destId="{DA17F7DA-FEC9-4FB3-987D-4C0AE4F0F541}" srcOrd="7" destOrd="0" presId="urn:microsoft.com/office/officeart/2005/8/layout/gear1"/>
    <dgm:cxn modelId="{151CD6A2-8339-4A7C-8ECF-8A5BBFCC8123}" type="presParOf" srcId="{D7A2BF0F-A386-4420-BA8B-34E7DA41C0FF}" destId="{3CDF6802-1591-41A5-B299-B5AA32E605F9}" srcOrd="8" destOrd="0" presId="urn:microsoft.com/office/officeart/2005/8/layout/gear1"/>
    <dgm:cxn modelId="{A94B7BE2-3116-4F93-8588-BA980A26F068}" type="presParOf" srcId="{D7A2BF0F-A386-4420-BA8B-34E7DA41C0FF}" destId="{6673EFE4-AF6A-4B31-9096-865A0539A36A}" srcOrd="9" destOrd="0" presId="urn:microsoft.com/office/officeart/2005/8/layout/gear1"/>
    <dgm:cxn modelId="{74B11EB4-9911-46AC-B47A-BB1A301DE875}" type="presParOf" srcId="{D7A2BF0F-A386-4420-BA8B-34E7DA41C0FF}" destId="{7BFFD799-6A73-436C-9F7B-248125473F80}" srcOrd="10" destOrd="0" presId="urn:microsoft.com/office/officeart/2005/8/layout/gear1"/>
    <dgm:cxn modelId="{E92E68BB-8F72-4822-BD07-496465ECD497}" type="presParOf" srcId="{D7A2BF0F-A386-4420-BA8B-34E7DA41C0FF}" destId="{79A5B3FC-C755-4BE6-8562-13DA8336CF89}" srcOrd="11" destOrd="0" presId="urn:microsoft.com/office/officeart/2005/8/layout/gear1"/>
    <dgm:cxn modelId="{6101781C-B71D-4485-8FB6-D67336EC7463}"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5C18D-BF48-40AD-9FE3-FFFB3CED4218}">
      <dsp:nvSpPr>
        <dsp:cNvPr id="0" name=""/>
        <dsp:cNvSpPr/>
      </dsp:nvSpPr>
      <dsp:spPr>
        <a:xfrm>
          <a:off x="0" y="38629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5103D-F782-4F81-8164-FC04F019B308}">
      <dsp:nvSpPr>
        <dsp:cNvPr id="0" name=""/>
        <dsp:cNvSpPr/>
      </dsp:nvSpPr>
      <dsp:spPr>
        <a:xfrm>
          <a:off x="378042" y="3205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1</a:t>
          </a:r>
          <a:r>
            <a:rPr lang="zh-CN" altLang="en-US" sz="2400" kern="1200" dirty="0"/>
            <a:t>、改正性维护</a:t>
          </a:r>
        </a:p>
      </dsp:txBody>
      <dsp:txXfrm>
        <a:off x="412627" y="66638"/>
        <a:ext cx="5223418" cy="639310"/>
      </dsp:txXfrm>
    </dsp:sp>
    <dsp:sp modelId="{2DCBF502-7E58-4A5B-8688-C405DF1A45D1}">
      <dsp:nvSpPr>
        <dsp:cNvPr id="0" name=""/>
        <dsp:cNvSpPr/>
      </dsp:nvSpPr>
      <dsp:spPr>
        <a:xfrm>
          <a:off x="0" y="147493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FA583-BE6B-424F-8361-CCBC2FB1B819}">
      <dsp:nvSpPr>
        <dsp:cNvPr id="0" name=""/>
        <dsp:cNvSpPr/>
      </dsp:nvSpPr>
      <dsp:spPr>
        <a:xfrm>
          <a:off x="378042" y="112069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2</a:t>
          </a:r>
          <a:r>
            <a:rPr lang="zh-CN" altLang="en-US" sz="2400" kern="1200" dirty="0"/>
            <a:t>、适应性维护</a:t>
          </a:r>
        </a:p>
      </dsp:txBody>
      <dsp:txXfrm>
        <a:off x="412627" y="1155278"/>
        <a:ext cx="5223418" cy="639310"/>
      </dsp:txXfrm>
    </dsp:sp>
    <dsp:sp modelId="{EA12DE02-B63B-400F-9DDD-E9BAB1BE7B31}">
      <dsp:nvSpPr>
        <dsp:cNvPr id="0" name=""/>
        <dsp:cNvSpPr/>
      </dsp:nvSpPr>
      <dsp:spPr>
        <a:xfrm>
          <a:off x="0" y="256357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4BEE8-4304-4843-9389-3EBEF06CE199}">
      <dsp:nvSpPr>
        <dsp:cNvPr id="0" name=""/>
        <dsp:cNvSpPr/>
      </dsp:nvSpPr>
      <dsp:spPr>
        <a:xfrm>
          <a:off x="378042" y="220933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3</a:t>
          </a:r>
          <a:r>
            <a:rPr lang="zh-CN" altLang="en-US" sz="2400" kern="1200" dirty="0"/>
            <a:t>、完善性维护</a:t>
          </a:r>
        </a:p>
      </dsp:txBody>
      <dsp:txXfrm>
        <a:off x="412627" y="2243918"/>
        <a:ext cx="5223418" cy="639310"/>
      </dsp:txXfrm>
    </dsp:sp>
    <dsp:sp modelId="{9DCEC969-E468-4582-A653-BDD998961478}">
      <dsp:nvSpPr>
        <dsp:cNvPr id="0" name=""/>
        <dsp:cNvSpPr/>
      </dsp:nvSpPr>
      <dsp:spPr>
        <a:xfrm>
          <a:off x="0" y="365221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2D5F1C-6276-42F3-A9AD-F40272298889}">
      <dsp:nvSpPr>
        <dsp:cNvPr id="0" name=""/>
        <dsp:cNvSpPr/>
      </dsp:nvSpPr>
      <dsp:spPr>
        <a:xfrm>
          <a:off x="378042" y="3297972"/>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a:t>
          </a:r>
          <a:r>
            <a:rPr lang="zh-CN" altLang="en-US" sz="2400" kern="1200" dirty="0"/>
            <a:t>、预防性维护</a:t>
          </a:r>
        </a:p>
      </dsp:txBody>
      <dsp:txXfrm>
        <a:off x="412627" y="3332557"/>
        <a:ext cx="5223418"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D237C-C4C5-43CF-B4D3-19F2C9B0755C}"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FBD33-0E80-4B03-BDEC-5ABB56D86918}" type="slidenum">
              <a:rPr lang="zh-CN" altLang="en-US" smtClean="0"/>
              <a:t>‹#›</a:t>
            </a:fld>
            <a:endParaRPr lang="zh-CN" altLang="en-US"/>
          </a:p>
        </p:txBody>
      </p:sp>
    </p:spTree>
    <p:extLst>
      <p:ext uri="{BB962C8B-B14F-4D97-AF65-F5344CB8AC3E}">
        <p14:creationId xmlns:p14="http://schemas.microsoft.com/office/powerpoint/2010/main" val="3635352942"/>
      </p:ext>
    </p:extLst>
  </p:cSld>
  <p:clrMap bg1="lt1" tx1="dk1" bg2="lt2" tx2="dk2" accent1="accent1" accent2="accent2" accent3="accent3" accent4="accent4" accent5="accent5" accent6="accent6" hlink="hlink" folHlink="folHlink"/>
  <p:notesStyle>
    <a:lvl1pPr marL="0" algn="l" defTabSz="437652" rtl="0" eaLnBrk="1" latinLnBrk="0" hangingPunct="1">
      <a:defRPr sz="617" kern="1200">
        <a:solidFill>
          <a:schemeClr val="tx1"/>
        </a:solidFill>
        <a:latin typeface="+mn-lt"/>
        <a:ea typeface="+mn-ea"/>
        <a:cs typeface="+mn-cs"/>
      </a:defRPr>
    </a:lvl1pPr>
    <a:lvl2pPr marL="218827" algn="l" defTabSz="437652" rtl="0" eaLnBrk="1" latinLnBrk="0" hangingPunct="1">
      <a:defRPr sz="617" kern="1200">
        <a:solidFill>
          <a:schemeClr val="tx1"/>
        </a:solidFill>
        <a:latin typeface="+mn-lt"/>
        <a:ea typeface="+mn-ea"/>
        <a:cs typeface="+mn-cs"/>
      </a:defRPr>
    </a:lvl2pPr>
    <a:lvl3pPr marL="437652" algn="l" defTabSz="437652" rtl="0" eaLnBrk="1" latinLnBrk="0" hangingPunct="1">
      <a:defRPr sz="617" kern="1200">
        <a:solidFill>
          <a:schemeClr val="tx1"/>
        </a:solidFill>
        <a:latin typeface="+mn-lt"/>
        <a:ea typeface="+mn-ea"/>
        <a:cs typeface="+mn-cs"/>
      </a:defRPr>
    </a:lvl3pPr>
    <a:lvl4pPr marL="656479" algn="l" defTabSz="437652" rtl="0" eaLnBrk="1" latinLnBrk="0" hangingPunct="1">
      <a:defRPr sz="617" kern="1200">
        <a:solidFill>
          <a:schemeClr val="tx1"/>
        </a:solidFill>
        <a:latin typeface="+mn-lt"/>
        <a:ea typeface="+mn-ea"/>
        <a:cs typeface="+mn-cs"/>
      </a:defRPr>
    </a:lvl4pPr>
    <a:lvl5pPr marL="875305" algn="l" defTabSz="437652" rtl="0" eaLnBrk="1" latinLnBrk="0" hangingPunct="1">
      <a:defRPr sz="617" kern="1200">
        <a:solidFill>
          <a:schemeClr val="tx1"/>
        </a:solidFill>
        <a:latin typeface="+mn-lt"/>
        <a:ea typeface="+mn-ea"/>
        <a:cs typeface="+mn-cs"/>
      </a:defRPr>
    </a:lvl5pPr>
    <a:lvl6pPr marL="1094131" algn="l" defTabSz="437652" rtl="0" eaLnBrk="1" latinLnBrk="0" hangingPunct="1">
      <a:defRPr sz="617" kern="1200">
        <a:solidFill>
          <a:schemeClr val="tx1"/>
        </a:solidFill>
        <a:latin typeface="+mn-lt"/>
        <a:ea typeface="+mn-ea"/>
        <a:cs typeface="+mn-cs"/>
      </a:defRPr>
    </a:lvl6pPr>
    <a:lvl7pPr marL="1312957" algn="l" defTabSz="437652" rtl="0" eaLnBrk="1" latinLnBrk="0" hangingPunct="1">
      <a:defRPr sz="617" kern="1200">
        <a:solidFill>
          <a:schemeClr val="tx1"/>
        </a:solidFill>
        <a:latin typeface="+mn-lt"/>
        <a:ea typeface="+mn-ea"/>
        <a:cs typeface="+mn-cs"/>
      </a:defRPr>
    </a:lvl7pPr>
    <a:lvl8pPr marL="1531784" algn="l" defTabSz="437652" rtl="0" eaLnBrk="1" latinLnBrk="0" hangingPunct="1">
      <a:defRPr sz="617" kern="1200">
        <a:solidFill>
          <a:schemeClr val="tx1"/>
        </a:solidFill>
        <a:latin typeface="+mn-lt"/>
        <a:ea typeface="+mn-ea"/>
        <a:cs typeface="+mn-cs"/>
      </a:defRPr>
    </a:lvl8pPr>
    <a:lvl9pPr marL="1750609" algn="l" defTabSz="437652" rtl="0" eaLnBrk="1" latinLnBrk="0" hangingPunct="1">
      <a:defRPr sz="61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a:t>
            </a:fld>
            <a:endParaRPr lang="zh-CN" altLang="en-US"/>
          </a:p>
        </p:txBody>
      </p:sp>
    </p:spTree>
    <p:extLst>
      <p:ext uri="{BB962C8B-B14F-4D97-AF65-F5344CB8AC3E}">
        <p14:creationId xmlns:p14="http://schemas.microsoft.com/office/powerpoint/2010/main" val="7068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11</a:t>
            </a:fld>
            <a:endParaRPr lang="zh-CN" altLang="en-US"/>
          </a:p>
        </p:txBody>
      </p:sp>
    </p:spTree>
    <p:extLst>
      <p:ext uri="{BB962C8B-B14F-4D97-AF65-F5344CB8AC3E}">
        <p14:creationId xmlns:p14="http://schemas.microsoft.com/office/powerpoint/2010/main" val="1451469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12</a:t>
            </a:fld>
            <a:endParaRPr lang="zh-CN" altLang="en-US"/>
          </a:p>
        </p:txBody>
      </p:sp>
    </p:spTree>
    <p:extLst>
      <p:ext uri="{BB962C8B-B14F-4D97-AF65-F5344CB8AC3E}">
        <p14:creationId xmlns:p14="http://schemas.microsoft.com/office/powerpoint/2010/main" val="215027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13</a:t>
            </a:fld>
            <a:endParaRPr lang="zh-CN" altLang="en-US"/>
          </a:p>
        </p:txBody>
      </p:sp>
    </p:spTree>
    <p:extLst>
      <p:ext uri="{BB962C8B-B14F-4D97-AF65-F5344CB8AC3E}">
        <p14:creationId xmlns:p14="http://schemas.microsoft.com/office/powerpoint/2010/main" val="117332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14</a:t>
            </a:fld>
            <a:endParaRPr lang="zh-CN" altLang="en-US"/>
          </a:p>
        </p:txBody>
      </p:sp>
    </p:spTree>
    <p:extLst>
      <p:ext uri="{BB962C8B-B14F-4D97-AF65-F5344CB8AC3E}">
        <p14:creationId xmlns:p14="http://schemas.microsoft.com/office/powerpoint/2010/main" val="329283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15</a:t>
            </a:fld>
            <a:endParaRPr lang="zh-CN" altLang="en-US"/>
          </a:p>
        </p:txBody>
      </p:sp>
    </p:spTree>
    <p:extLst>
      <p:ext uri="{BB962C8B-B14F-4D97-AF65-F5344CB8AC3E}">
        <p14:creationId xmlns:p14="http://schemas.microsoft.com/office/powerpoint/2010/main" val="341872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16</a:t>
            </a:fld>
            <a:endParaRPr lang="zh-CN" altLang="en-US"/>
          </a:p>
        </p:txBody>
      </p:sp>
    </p:spTree>
    <p:extLst>
      <p:ext uri="{BB962C8B-B14F-4D97-AF65-F5344CB8AC3E}">
        <p14:creationId xmlns:p14="http://schemas.microsoft.com/office/powerpoint/2010/main" val="36905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17</a:t>
            </a:fld>
            <a:endParaRPr lang="zh-CN" altLang="en-US"/>
          </a:p>
        </p:txBody>
      </p:sp>
    </p:spTree>
    <p:extLst>
      <p:ext uri="{BB962C8B-B14F-4D97-AF65-F5344CB8AC3E}">
        <p14:creationId xmlns:p14="http://schemas.microsoft.com/office/powerpoint/2010/main" val="261420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18</a:t>
            </a:fld>
            <a:endParaRPr lang="zh-CN" altLang="en-US"/>
          </a:p>
        </p:txBody>
      </p:sp>
    </p:spTree>
    <p:extLst>
      <p:ext uri="{BB962C8B-B14F-4D97-AF65-F5344CB8AC3E}">
        <p14:creationId xmlns:p14="http://schemas.microsoft.com/office/powerpoint/2010/main" val="4000775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19</a:t>
            </a:fld>
            <a:endParaRPr lang="zh-CN" altLang="en-US"/>
          </a:p>
        </p:txBody>
      </p:sp>
    </p:spTree>
    <p:extLst>
      <p:ext uri="{BB962C8B-B14F-4D97-AF65-F5344CB8AC3E}">
        <p14:creationId xmlns:p14="http://schemas.microsoft.com/office/powerpoint/2010/main" val="633575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20</a:t>
            </a:fld>
            <a:endParaRPr lang="zh-CN" altLang="en-US"/>
          </a:p>
        </p:txBody>
      </p:sp>
    </p:spTree>
    <p:extLst>
      <p:ext uri="{BB962C8B-B14F-4D97-AF65-F5344CB8AC3E}">
        <p14:creationId xmlns:p14="http://schemas.microsoft.com/office/powerpoint/2010/main" val="11518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3</a:t>
            </a:fld>
            <a:endParaRPr lang="zh-CN" altLang="en-US"/>
          </a:p>
        </p:txBody>
      </p:sp>
    </p:spTree>
    <p:extLst>
      <p:ext uri="{BB962C8B-B14F-4D97-AF65-F5344CB8AC3E}">
        <p14:creationId xmlns:p14="http://schemas.microsoft.com/office/powerpoint/2010/main" val="815266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21</a:t>
            </a:fld>
            <a:endParaRPr lang="zh-CN" altLang="en-US"/>
          </a:p>
        </p:txBody>
      </p:sp>
    </p:spTree>
    <p:extLst>
      <p:ext uri="{BB962C8B-B14F-4D97-AF65-F5344CB8AC3E}">
        <p14:creationId xmlns:p14="http://schemas.microsoft.com/office/powerpoint/2010/main" val="323154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22</a:t>
            </a:fld>
            <a:endParaRPr lang="zh-CN" altLang="en-US"/>
          </a:p>
        </p:txBody>
      </p:sp>
    </p:spTree>
    <p:extLst>
      <p:ext uri="{BB962C8B-B14F-4D97-AF65-F5344CB8AC3E}">
        <p14:creationId xmlns:p14="http://schemas.microsoft.com/office/powerpoint/2010/main" val="575239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23</a:t>
            </a:fld>
            <a:endParaRPr lang="zh-CN" altLang="en-US"/>
          </a:p>
        </p:txBody>
      </p:sp>
    </p:spTree>
    <p:extLst>
      <p:ext uri="{BB962C8B-B14F-4D97-AF65-F5344CB8AC3E}">
        <p14:creationId xmlns:p14="http://schemas.microsoft.com/office/powerpoint/2010/main" val="2210763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24</a:t>
            </a:fld>
            <a:endParaRPr lang="zh-CN" altLang="en-US"/>
          </a:p>
        </p:txBody>
      </p:sp>
    </p:spTree>
    <p:extLst>
      <p:ext uri="{BB962C8B-B14F-4D97-AF65-F5344CB8AC3E}">
        <p14:creationId xmlns:p14="http://schemas.microsoft.com/office/powerpoint/2010/main" val="314703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25</a:t>
            </a:fld>
            <a:endParaRPr lang="zh-CN" altLang="en-US"/>
          </a:p>
        </p:txBody>
      </p:sp>
    </p:spTree>
    <p:extLst>
      <p:ext uri="{BB962C8B-B14F-4D97-AF65-F5344CB8AC3E}">
        <p14:creationId xmlns:p14="http://schemas.microsoft.com/office/powerpoint/2010/main" val="19687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26</a:t>
            </a:fld>
            <a:endParaRPr lang="zh-CN" altLang="en-US"/>
          </a:p>
        </p:txBody>
      </p:sp>
    </p:spTree>
    <p:extLst>
      <p:ext uri="{BB962C8B-B14F-4D97-AF65-F5344CB8AC3E}">
        <p14:creationId xmlns:p14="http://schemas.microsoft.com/office/powerpoint/2010/main" val="1766556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27</a:t>
            </a:fld>
            <a:endParaRPr lang="zh-CN" altLang="en-US"/>
          </a:p>
        </p:txBody>
      </p:sp>
    </p:spTree>
    <p:extLst>
      <p:ext uri="{BB962C8B-B14F-4D97-AF65-F5344CB8AC3E}">
        <p14:creationId xmlns:p14="http://schemas.microsoft.com/office/powerpoint/2010/main" val="195103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28</a:t>
            </a:fld>
            <a:endParaRPr lang="zh-CN" altLang="en-US"/>
          </a:p>
        </p:txBody>
      </p:sp>
    </p:spTree>
    <p:extLst>
      <p:ext uri="{BB962C8B-B14F-4D97-AF65-F5344CB8AC3E}">
        <p14:creationId xmlns:p14="http://schemas.microsoft.com/office/powerpoint/2010/main" val="4286962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29</a:t>
            </a:fld>
            <a:endParaRPr lang="zh-CN" altLang="en-US"/>
          </a:p>
        </p:txBody>
      </p:sp>
    </p:spTree>
    <p:extLst>
      <p:ext uri="{BB962C8B-B14F-4D97-AF65-F5344CB8AC3E}">
        <p14:creationId xmlns:p14="http://schemas.microsoft.com/office/powerpoint/2010/main" val="2930849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30</a:t>
            </a:fld>
            <a:endParaRPr lang="zh-CN" altLang="en-US"/>
          </a:p>
        </p:txBody>
      </p:sp>
    </p:spTree>
    <p:extLst>
      <p:ext uri="{BB962C8B-B14F-4D97-AF65-F5344CB8AC3E}">
        <p14:creationId xmlns:p14="http://schemas.microsoft.com/office/powerpoint/2010/main" val="318038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4</a:t>
            </a:fld>
            <a:endParaRPr lang="zh-CN" altLang="en-US"/>
          </a:p>
        </p:txBody>
      </p:sp>
    </p:spTree>
    <p:extLst>
      <p:ext uri="{BB962C8B-B14F-4D97-AF65-F5344CB8AC3E}">
        <p14:creationId xmlns:p14="http://schemas.microsoft.com/office/powerpoint/2010/main" val="3927909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31</a:t>
            </a:fld>
            <a:endParaRPr lang="zh-CN" altLang="en-US"/>
          </a:p>
        </p:txBody>
      </p:sp>
    </p:spTree>
    <p:extLst>
      <p:ext uri="{BB962C8B-B14F-4D97-AF65-F5344CB8AC3E}">
        <p14:creationId xmlns:p14="http://schemas.microsoft.com/office/powerpoint/2010/main" val="166588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5</a:t>
            </a:fld>
            <a:endParaRPr lang="zh-CN" altLang="en-US"/>
          </a:p>
        </p:txBody>
      </p:sp>
    </p:spTree>
    <p:extLst>
      <p:ext uri="{BB962C8B-B14F-4D97-AF65-F5344CB8AC3E}">
        <p14:creationId xmlns:p14="http://schemas.microsoft.com/office/powerpoint/2010/main" val="102411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6</a:t>
            </a:fld>
            <a:endParaRPr lang="zh-CN" altLang="en-US"/>
          </a:p>
        </p:txBody>
      </p:sp>
    </p:spTree>
    <p:extLst>
      <p:ext uri="{BB962C8B-B14F-4D97-AF65-F5344CB8AC3E}">
        <p14:creationId xmlns:p14="http://schemas.microsoft.com/office/powerpoint/2010/main" val="2889542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7</a:t>
            </a:fld>
            <a:endParaRPr lang="zh-CN" altLang="en-US"/>
          </a:p>
        </p:txBody>
      </p:sp>
    </p:spTree>
    <p:extLst>
      <p:ext uri="{BB962C8B-B14F-4D97-AF65-F5344CB8AC3E}">
        <p14:creationId xmlns:p14="http://schemas.microsoft.com/office/powerpoint/2010/main" val="51521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8</a:t>
            </a:fld>
            <a:endParaRPr lang="zh-CN" altLang="en-US"/>
          </a:p>
        </p:txBody>
      </p:sp>
    </p:spTree>
    <p:extLst>
      <p:ext uri="{BB962C8B-B14F-4D97-AF65-F5344CB8AC3E}">
        <p14:creationId xmlns:p14="http://schemas.microsoft.com/office/powerpoint/2010/main" val="78994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9</a:t>
            </a:fld>
            <a:endParaRPr lang="zh-CN" altLang="en-US"/>
          </a:p>
        </p:txBody>
      </p:sp>
    </p:spTree>
    <p:extLst>
      <p:ext uri="{BB962C8B-B14F-4D97-AF65-F5344CB8AC3E}">
        <p14:creationId xmlns:p14="http://schemas.microsoft.com/office/powerpoint/2010/main" val="390775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10</a:t>
            </a:fld>
            <a:endParaRPr lang="zh-CN" altLang="en-US"/>
          </a:p>
        </p:txBody>
      </p:sp>
    </p:spTree>
    <p:extLst>
      <p:ext uri="{BB962C8B-B14F-4D97-AF65-F5344CB8AC3E}">
        <p14:creationId xmlns:p14="http://schemas.microsoft.com/office/powerpoint/2010/main" val="343035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28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48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229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57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1136929" rtl="0" eaLnBrk="1" latinLnBrk="0" hangingPunct="1">
        <a:spcBef>
          <a:spcPct val="0"/>
        </a:spcBef>
        <a:buNone/>
        <a:defRPr sz="5454" kern="1200">
          <a:solidFill>
            <a:schemeClr val="tx1"/>
          </a:solidFill>
          <a:latin typeface="+mj-lt"/>
          <a:ea typeface="+mj-ea"/>
          <a:cs typeface="+mj-cs"/>
        </a:defRPr>
      </a:lvl1pPr>
    </p:titleStyle>
    <p:bodyStyle>
      <a:lvl1pPr marL="426348" indent="-426348" algn="l" defTabSz="1136929" rtl="0" eaLnBrk="1" latinLnBrk="0" hangingPunct="1">
        <a:spcBef>
          <a:spcPct val="20000"/>
        </a:spcBef>
        <a:buFont typeface="Arial" panose="020B0604020202020204" pitchFamily="34" charset="0"/>
        <a:buChar char="•"/>
        <a:defRPr sz="3982" kern="1200">
          <a:solidFill>
            <a:schemeClr val="tx1"/>
          </a:solidFill>
          <a:latin typeface="+mn-lt"/>
          <a:ea typeface="+mn-ea"/>
          <a:cs typeface="+mn-cs"/>
        </a:defRPr>
      </a:lvl1pPr>
      <a:lvl2pPr marL="923755" indent="-355290" algn="l" defTabSz="1136929" rtl="0" eaLnBrk="1" latinLnBrk="0" hangingPunct="1">
        <a:spcBef>
          <a:spcPct val="20000"/>
        </a:spcBef>
        <a:buFont typeface="Arial" panose="020B0604020202020204" pitchFamily="34" charset="0"/>
        <a:buChar char="–"/>
        <a:defRPr sz="3463" kern="1200">
          <a:solidFill>
            <a:schemeClr val="tx1"/>
          </a:solidFill>
          <a:latin typeface="+mn-lt"/>
          <a:ea typeface="+mn-ea"/>
          <a:cs typeface="+mn-cs"/>
        </a:defRPr>
      </a:lvl2pPr>
      <a:lvl3pPr marL="1421161" indent="-284233" algn="l" defTabSz="1136929" rtl="0" eaLnBrk="1" latinLnBrk="0" hangingPunct="1">
        <a:spcBef>
          <a:spcPct val="20000"/>
        </a:spcBef>
        <a:buFont typeface="Arial" panose="020B0604020202020204" pitchFamily="34" charset="0"/>
        <a:buChar char="•"/>
        <a:defRPr sz="3030" kern="1200">
          <a:solidFill>
            <a:schemeClr val="tx1"/>
          </a:solidFill>
          <a:latin typeface="+mn-lt"/>
          <a:ea typeface="+mn-ea"/>
          <a:cs typeface="+mn-cs"/>
        </a:defRPr>
      </a:lvl3pPr>
      <a:lvl4pPr marL="1989625"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4pPr>
      <a:lvl5pPr marL="2558090"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5pPr>
      <a:lvl6pPr marL="3126554"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6pPr>
      <a:lvl7pPr marL="3695019"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7pPr>
      <a:lvl8pPr marL="4263483"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8pPr>
      <a:lvl9pPr marL="4831948"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9pPr>
    </p:bodyStyle>
    <p:otherStyle>
      <a:defPPr>
        <a:defRPr lang="zh-CN"/>
      </a:defPPr>
      <a:lvl1pPr marL="0" algn="l" defTabSz="1136929" rtl="0" eaLnBrk="1" latinLnBrk="0" hangingPunct="1">
        <a:defRPr sz="2251" kern="1200">
          <a:solidFill>
            <a:schemeClr val="tx1"/>
          </a:solidFill>
          <a:latin typeface="+mn-lt"/>
          <a:ea typeface="+mn-ea"/>
          <a:cs typeface="+mn-cs"/>
        </a:defRPr>
      </a:lvl1pPr>
      <a:lvl2pPr marL="568465" algn="l" defTabSz="1136929" rtl="0" eaLnBrk="1" latinLnBrk="0" hangingPunct="1">
        <a:defRPr sz="2251" kern="1200">
          <a:solidFill>
            <a:schemeClr val="tx1"/>
          </a:solidFill>
          <a:latin typeface="+mn-lt"/>
          <a:ea typeface="+mn-ea"/>
          <a:cs typeface="+mn-cs"/>
        </a:defRPr>
      </a:lvl2pPr>
      <a:lvl3pPr marL="1136929" algn="l" defTabSz="1136929" rtl="0" eaLnBrk="1" latinLnBrk="0" hangingPunct="1">
        <a:defRPr sz="2251" kern="1200">
          <a:solidFill>
            <a:schemeClr val="tx1"/>
          </a:solidFill>
          <a:latin typeface="+mn-lt"/>
          <a:ea typeface="+mn-ea"/>
          <a:cs typeface="+mn-cs"/>
        </a:defRPr>
      </a:lvl3pPr>
      <a:lvl4pPr marL="1705394" algn="l" defTabSz="1136929" rtl="0" eaLnBrk="1" latinLnBrk="0" hangingPunct="1">
        <a:defRPr sz="2251" kern="1200">
          <a:solidFill>
            <a:schemeClr val="tx1"/>
          </a:solidFill>
          <a:latin typeface="+mn-lt"/>
          <a:ea typeface="+mn-ea"/>
          <a:cs typeface="+mn-cs"/>
        </a:defRPr>
      </a:lvl4pPr>
      <a:lvl5pPr marL="2273858" algn="l" defTabSz="1136929" rtl="0" eaLnBrk="1" latinLnBrk="0" hangingPunct="1">
        <a:defRPr sz="2251" kern="1200">
          <a:solidFill>
            <a:schemeClr val="tx1"/>
          </a:solidFill>
          <a:latin typeface="+mn-lt"/>
          <a:ea typeface="+mn-ea"/>
          <a:cs typeface="+mn-cs"/>
        </a:defRPr>
      </a:lvl5pPr>
      <a:lvl6pPr marL="2842323" algn="l" defTabSz="1136929" rtl="0" eaLnBrk="1" latinLnBrk="0" hangingPunct="1">
        <a:defRPr sz="2251" kern="1200">
          <a:solidFill>
            <a:schemeClr val="tx1"/>
          </a:solidFill>
          <a:latin typeface="+mn-lt"/>
          <a:ea typeface="+mn-ea"/>
          <a:cs typeface="+mn-cs"/>
        </a:defRPr>
      </a:lvl6pPr>
      <a:lvl7pPr marL="3410787" algn="l" defTabSz="1136929" rtl="0" eaLnBrk="1" latinLnBrk="0" hangingPunct="1">
        <a:defRPr sz="2251" kern="1200">
          <a:solidFill>
            <a:schemeClr val="tx1"/>
          </a:solidFill>
          <a:latin typeface="+mn-lt"/>
          <a:ea typeface="+mn-ea"/>
          <a:cs typeface="+mn-cs"/>
        </a:defRPr>
      </a:lvl7pPr>
      <a:lvl8pPr marL="3979251" algn="l" defTabSz="1136929" rtl="0" eaLnBrk="1" latinLnBrk="0" hangingPunct="1">
        <a:defRPr sz="2251" kern="1200">
          <a:solidFill>
            <a:schemeClr val="tx1"/>
          </a:solidFill>
          <a:latin typeface="+mn-lt"/>
          <a:ea typeface="+mn-ea"/>
          <a:cs typeface="+mn-cs"/>
        </a:defRPr>
      </a:lvl8pPr>
      <a:lvl9pPr marL="4547716" algn="l" defTabSz="1136929" rtl="0" eaLnBrk="1" latinLnBrk="0" hangingPunct="1">
        <a:defRPr sz="22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D292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0072" b="32589"/>
          <a:stretch/>
        </p:blipFill>
        <p:spPr>
          <a:xfrm>
            <a:off x="4046711" y="0"/>
            <a:ext cx="8145289" cy="6858000"/>
          </a:xfrm>
          <a:custGeom>
            <a:avLst/>
            <a:gdLst>
              <a:gd name="connsiteX0" fmla="*/ 0 w 8145289"/>
              <a:gd name="connsiteY0" fmla="*/ 0 h 6858000"/>
              <a:gd name="connsiteX1" fmla="*/ 8145289 w 8145289"/>
              <a:gd name="connsiteY1" fmla="*/ 0 h 6858000"/>
              <a:gd name="connsiteX2" fmla="*/ 8145289 w 8145289"/>
              <a:gd name="connsiteY2" fmla="*/ 6858000 h 6858000"/>
              <a:gd name="connsiteX3" fmla="*/ 0 w 81452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45289" h="6858000">
                <a:moveTo>
                  <a:pt x="0" y="0"/>
                </a:moveTo>
                <a:lnTo>
                  <a:pt x="8145289" y="0"/>
                </a:lnTo>
                <a:lnTo>
                  <a:pt x="8145289" y="6858000"/>
                </a:lnTo>
                <a:lnTo>
                  <a:pt x="0" y="6858000"/>
                </a:lnTo>
                <a:close/>
              </a:path>
            </a:pathLst>
          </a:cu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99159" y="3760248"/>
            <a:ext cx="1046460" cy="2354534"/>
          </a:xfrm>
          <a:custGeom>
            <a:avLst/>
            <a:gdLst>
              <a:gd name="connsiteX0" fmla="*/ 546062 w 870098"/>
              <a:gd name="connsiteY0" fmla="*/ 1800200 h 1957722"/>
              <a:gd name="connsiteX1" fmla="*/ 582066 w 870098"/>
              <a:gd name="connsiteY1" fmla="*/ 1836204 h 1957722"/>
              <a:gd name="connsiteX2" fmla="*/ 546062 w 870098"/>
              <a:gd name="connsiteY2" fmla="*/ 1872208 h 1957722"/>
              <a:gd name="connsiteX3" fmla="*/ 510058 w 870098"/>
              <a:gd name="connsiteY3" fmla="*/ 1836204 h 1957722"/>
              <a:gd name="connsiteX4" fmla="*/ 546062 w 870098"/>
              <a:gd name="connsiteY4" fmla="*/ 1800200 h 1957722"/>
              <a:gd name="connsiteX5" fmla="*/ 870098 w 870098"/>
              <a:gd name="connsiteY5" fmla="*/ 0 h 1957722"/>
              <a:gd name="connsiteX6" fmla="*/ 0 w 870098"/>
              <a:gd name="connsiteY6" fmla="*/ 0 h 1957722"/>
              <a:gd name="connsiteX7" fmla="*/ 0 w 870098"/>
              <a:gd name="connsiteY7" fmla="*/ 1957722 h 1957722"/>
              <a:gd name="connsiteX8" fmla="*/ 870098 w 870098"/>
              <a:gd name="connsiteY8" fmla="*/ 1957722 h 195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098" h="1957722">
                <a:moveTo>
                  <a:pt x="546062" y="1800200"/>
                </a:moveTo>
                <a:cubicBezTo>
                  <a:pt x="565946" y="1800200"/>
                  <a:pt x="582066" y="1816320"/>
                  <a:pt x="582066" y="1836204"/>
                </a:cubicBezTo>
                <a:cubicBezTo>
                  <a:pt x="582066" y="1856088"/>
                  <a:pt x="565946" y="1872208"/>
                  <a:pt x="546062" y="1872208"/>
                </a:cubicBezTo>
                <a:cubicBezTo>
                  <a:pt x="526178" y="1872208"/>
                  <a:pt x="510058" y="1856088"/>
                  <a:pt x="510058" y="1836204"/>
                </a:cubicBezTo>
                <a:cubicBezTo>
                  <a:pt x="510058" y="1816320"/>
                  <a:pt x="526178" y="1800200"/>
                  <a:pt x="546062" y="1800200"/>
                </a:cubicBezTo>
                <a:close/>
                <a:moveTo>
                  <a:pt x="870098" y="0"/>
                </a:moveTo>
                <a:lnTo>
                  <a:pt x="0" y="0"/>
                </a:lnTo>
                <a:lnTo>
                  <a:pt x="0" y="1957722"/>
                </a:lnTo>
                <a:lnTo>
                  <a:pt x="870098" y="1957722"/>
                </a:lnTo>
                <a:close/>
              </a:path>
            </a:pathLst>
          </a:custGeom>
          <a:effectLst/>
        </p:spPr>
      </p:pic>
      <p:sp>
        <p:nvSpPr>
          <p:cNvPr id="26" name="文本框 25"/>
          <p:cNvSpPr txBox="1"/>
          <p:nvPr/>
        </p:nvSpPr>
        <p:spPr>
          <a:xfrm>
            <a:off x="311911" y="2063741"/>
            <a:ext cx="6792274" cy="1908215"/>
          </a:xfrm>
          <a:prstGeom prst="rect">
            <a:avLst/>
          </a:prstGeom>
          <a:noFill/>
        </p:spPr>
        <p:txBody>
          <a:bodyPr wrap="square" rtlCol="0">
            <a:spAutoFit/>
          </a:bodyPr>
          <a:lstStyle/>
          <a:p>
            <a:r>
              <a:rPr lang="zh-CN" altLang="en-US" sz="6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软件维护</a:t>
            </a:r>
            <a:r>
              <a:rPr lang="zh-CN" altLang="en-US"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 </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a:t>
            </a:r>
            <a:r>
              <a:rPr lang="en-US" altLang="zh-CN"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8.1</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和</a:t>
            </a:r>
            <a:r>
              <a:rPr lang="en-US" altLang="zh-CN"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8.2</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a:t>
            </a:r>
            <a:endParaRPr lang="en-US" altLang="zh-CN"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endParaRPr>
          </a:p>
          <a:p>
            <a:endParaRPr lang="zh-CN" altLang="en-US"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endParaRPr>
          </a:p>
        </p:txBody>
      </p:sp>
      <p:sp>
        <p:nvSpPr>
          <p:cNvPr id="27" name="文本框 26"/>
          <p:cNvSpPr txBox="1"/>
          <p:nvPr/>
        </p:nvSpPr>
        <p:spPr>
          <a:xfrm>
            <a:off x="521116" y="3602725"/>
            <a:ext cx="4331662" cy="523220"/>
          </a:xfrm>
          <a:prstGeom prst="rect">
            <a:avLst/>
          </a:prstGeom>
          <a:noFill/>
        </p:spPr>
        <p:txBody>
          <a:bodyPr wrap="square" rtlCol="0">
            <a:spAutoFit/>
          </a:bodyPr>
          <a:lstStyle/>
          <a:p>
            <a:r>
              <a:rPr lang="en-US" altLang="zh-CN" sz="28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G03</a:t>
            </a:r>
            <a:r>
              <a:rPr lang="zh-CN" altLang="en-US" sz="28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小组汇报</a:t>
            </a:r>
          </a:p>
        </p:txBody>
      </p:sp>
      <p:cxnSp>
        <p:nvCxnSpPr>
          <p:cNvPr id="35" name="直接连接符 34"/>
          <p:cNvCxnSpPr/>
          <p:nvPr/>
        </p:nvCxnSpPr>
        <p:spPr>
          <a:xfrm>
            <a:off x="0" y="5877272"/>
            <a:ext cx="633670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166C58A-7E29-46DA-96BA-64E40AB00EEF}"/>
              </a:ext>
            </a:extLst>
          </p:cNvPr>
          <p:cNvSpPr txBox="1"/>
          <p:nvPr/>
        </p:nvSpPr>
        <p:spPr>
          <a:xfrm>
            <a:off x="386623" y="6104837"/>
            <a:ext cx="4599430" cy="445186"/>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小组成员：盛泽文、王烨涵、韩宇</a:t>
            </a:r>
          </a:p>
        </p:txBody>
      </p:sp>
      <p:pic>
        <p:nvPicPr>
          <p:cNvPr id="8" name="图片 7">
            <a:extLst>
              <a:ext uri="{FF2B5EF4-FFF2-40B4-BE49-F238E27FC236}">
                <a16:creationId xmlns:a16="http://schemas.microsoft.com/office/drawing/2014/main" id="{708E9E64-B41C-4EFB-BBF1-478C601F05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053" y="6055007"/>
            <a:ext cx="543205" cy="544846"/>
          </a:xfrm>
          <a:prstGeom prst="rect">
            <a:avLst/>
          </a:prstGeom>
        </p:spPr>
      </p:pic>
    </p:spTree>
    <p:extLst>
      <p:ext uri="{BB962C8B-B14F-4D97-AF65-F5344CB8AC3E}">
        <p14:creationId xmlns:p14="http://schemas.microsoft.com/office/powerpoint/2010/main" val="313581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23" presetClass="entr" presetSubtype="16"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1600"/>
                            </p:stCondLst>
                            <p:childTnLst>
                              <p:par>
                                <p:cTn id="18" presetID="22" presetClass="entr" presetSubtype="8"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2100"/>
                            </p:stCondLst>
                            <p:childTnLst>
                              <p:par>
                                <p:cTn id="22" presetID="23" presetClass="entr" presetSubtype="16"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59671" cy="523220"/>
            <a:chOff x="1" y="378896"/>
            <a:chExt cx="5459671"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4780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、预防性维护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第四项维护活动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611869" y="2196615"/>
            <a:ext cx="6552728" cy="3737177"/>
          </a:xfrm>
          <a:prstGeom prst="rect">
            <a:avLst/>
          </a:prstGeom>
          <a:noFill/>
        </p:spPr>
        <p:txBody>
          <a:bodyPr wrap="square" rtlCol="0">
            <a:spAutoFit/>
          </a:bodyPr>
          <a:lstStyle/>
          <a:p>
            <a:pPr indent="457200">
              <a:lnSpc>
                <a:spcPct val="150000"/>
              </a:lnSpc>
            </a:pPr>
            <a:r>
              <a:rPr lang="zh-CN" altLang="en-US" dirty="0"/>
              <a:t>  预防性维护为了</a:t>
            </a:r>
            <a:r>
              <a:rPr lang="zh-CN" altLang="en-US" u="sng" dirty="0"/>
              <a:t>改进应用软件的可靠性和可维护性，为了适应未来的软硬件环境的变化，应主动增加预防性的新的功能，以使应用系统适应各类变化而不被淘汰。</a:t>
            </a:r>
            <a:endParaRPr lang="en-US" altLang="zh-CN" u="sng" dirty="0"/>
          </a:p>
          <a:p>
            <a:pPr indent="457200">
              <a:lnSpc>
                <a:spcPct val="150000"/>
              </a:lnSpc>
            </a:pPr>
            <a:r>
              <a:rPr lang="zh-CN" altLang="en-US" dirty="0"/>
              <a:t>  例如将专用报表功能改成通用报表生成功能，以适应将来报表格式的变化。这方面的维护工作量占整个维护工作量的</a:t>
            </a:r>
            <a:r>
              <a:rPr lang="en-US" altLang="zh-CN" dirty="0"/>
              <a:t>4%</a:t>
            </a:r>
            <a:r>
              <a:rPr lang="zh-CN" altLang="en-US" dirty="0"/>
              <a:t>左右。</a:t>
            </a:r>
          </a:p>
        </p:txBody>
      </p:sp>
      <p:pic>
        <p:nvPicPr>
          <p:cNvPr id="1026" name="Picture 2">
            <a:extLst>
              <a:ext uri="{FF2B5EF4-FFF2-40B4-BE49-F238E27FC236}">
                <a16:creationId xmlns:a16="http://schemas.microsoft.com/office/drawing/2014/main" id="{27CF987D-9BF1-47AE-8B48-FDEEBF193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2751166"/>
            <a:ext cx="47529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48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barn(inVertical)">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2074129" cy="523220"/>
            <a:chOff x="1" y="378896"/>
            <a:chExt cx="2074129"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146226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5</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、总结</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839416" y="1772816"/>
            <a:ext cx="4968552" cy="3737177"/>
          </a:xfrm>
          <a:prstGeom prst="rect">
            <a:avLst/>
          </a:prstGeom>
          <a:noFill/>
        </p:spPr>
        <p:txBody>
          <a:bodyPr wrap="square" rtlCol="0">
            <a:spAutoFit/>
          </a:bodyPr>
          <a:lstStyle/>
          <a:p>
            <a:pPr indent="457200">
              <a:lnSpc>
                <a:spcPct val="150000"/>
              </a:lnSpc>
            </a:pPr>
            <a:r>
              <a:rPr lang="zh-CN" altLang="en-US" dirty="0"/>
              <a:t>  软件维护不仅局限于纠正使用中发现的错误，事实上在全部维护活动中一半以上是完善性维护。或外的书记统计数字表明，完善性维护占全部维护活动的</a:t>
            </a:r>
            <a:r>
              <a:rPr lang="en-US" altLang="zh-CN" dirty="0"/>
              <a:t>50%~60%</a:t>
            </a:r>
            <a:r>
              <a:rPr lang="zh-CN" altLang="en-US" dirty="0"/>
              <a:t>，改正性维护占</a:t>
            </a:r>
            <a:r>
              <a:rPr lang="en-US" altLang="zh-CN" dirty="0"/>
              <a:t>17%~21%</a:t>
            </a:r>
            <a:r>
              <a:rPr lang="zh-CN" altLang="en-US" dirty="0"/>
              <a:t>，适应性维护占</a:t>
            </a:r>
            <a:r>
              <a:rPr lang="en-US" altLang="zh-CN" dirty="0"/>
              <a:t>18%~25%</a:t>
            </a:r>
            <a:r>
              <a:rPr lang="zh-CN" altLang="en-US" dirty="0"/>
              <a:t>，其他维护活动只占</a:t>
            </a:r>
            <a:r>
              <a:rPr lang="en-US" altLang="zh-CN" dirty="0"/>
              <a:t>4%</a:t>
            </a:r>
            <a:r>
              <a:rPr lang="zh-CN" altLang="en-US" dirty="0"/>
              <a:t>左右。</a:t>
            </a:r>
          </a:p>
        </p:txBody>
      </p:sp>
      <p:graphicFrame>
        <p:nvGraphicFramePr>
          <p:cNvPr id="10" name="图表 7">
            <a:extLst>
              <a:ext uri="{FF2B5EF4-FFF2-40B4-BE49-F238E27FC236}">
                <a16:creationId xmlns:a16="http://schemas.microsoft.com/office/drawing/2014/main" id="{EB898609-96DC-4D4E-8907-C0F1A017EDC8}"/>
              </a:ext>
            </a:extLst>
          </p:cNvPr>
          <p:cNvGraphicFramePr>
            <a:graphicFrameLocks/>
          </p:cNvGraphicFramePr>
          <p:nvPr>
            <p:extLst>
              <p:ext uri="{D42A27DB-BD31-4B8C-83A1-F6EECF244321}">
                <p14:modId xmlns:p14="http://schemas.microsoft.com/office/powerpoint/2010/main" val="3003070984"/>
              </p:ext>
            </p:extLst>
          </p:nvPr>
        </p:nvGraphicFramePr>
        <p:xfrm>
          <a:off x="4318789" y="1013112"/>
          <a:ext cx="7776864" cy="5256584"/>
        </p:xfrm>
        <a:graphic>
          <a:graphicData uri="http://schemas.openxmlformats.org/presentationml/2006/ole">
            <mc:AlternateContent xmlns:mc="http://schemas.openxmlformats.org/markup-compatibility/2006">
              <mc:Choice xmlns:v="urn:schemas-microsoft-com:vml" Requires="v">
                <p:oleObj spid="_x0000_s2065" name="图表" r:id="rId4" imgW="6206266" imgH="4176122" progId="Excel.Chart.8">
                  <p:embed/>
                </p:oleObj>
              </mc:Choice>
              <mc:Fallback>
                <p:oleObj name="图表" r:id="rId4" imgW="6206266" imgH="4176122" progId="Excel.Chart.8">
                  <p:embed/>
                  <p:pic>
                    <p:nvPicPr>
                      <p:cNvPr id="27651" name="图表 7">
                        <a:extLst>
                          <a:ext uri="{FF2B5EF4-FFF2-40B4-BE49-F238E27FC236}">
                            <a16:creationId xmlns:a16="http://schemas.microsoft.com/office/drawing/2014/main" id="{015CD614-590A-4006-B4B0-A06A64C6514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789" y="1013112"/>
                        <a:ext cx="7776864" cy="5256584"/>
                      </a:xfrm>
                      <a:prstGeom prst="rect">
                        <a:avLst/>
                      </a:prstGeom>
                      <a:noFill/>
                    </p:spPr>
                  </p:pic>
                </p:oleObj>
              </mc:Fallback>
            </mc:AlternateContent>
          </a:graphicData>
        </a:graphic>
      </p:graphicFrame>
    </p:spTree>
    <p:extLst>
      <p:ext uri="{BB962C8B-B14F-4D97-AF65-F5344CB8AC3E}">
        <p14:creationId xmlns:p14="http://schemas.microsoft.com/office/powerpoint/2010/main" val="80421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OleChart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3</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3566" y="2768050"/>
            <a:ext cx="5032147"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软件维护的特点</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49275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肘形连接符 22"/>
          <p:cNvCxnSpPr/>
          <p:nvPr/>
        </p:nvCxnSpPr>
        <p:spPr>
          <a:xfrm flipV="1">
            <a:off x="3721323" y="2280283"/>
            <a:ext cx="2909448" cy="75721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肘形连接符 23"/>
          <p:cNvCxnSpPr>
            <a:cxnSpLocks/>
          </p:cNvCxnSpPr>
          <p:nvPr/>
        </p:nvCxnSpPr>
        <p:spPr>
          <a:xfrm>
            <a:off x="3626870" y="3659723"/>
            <a:ext cx="3277368" cy="1353393"/>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630771" y="1945961"/>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标题 4"/>
          <p:cNvSpPr txBox="1">
            <a:spLocks/>
          </p:cNvSpPr>
          <p:nvPr/>
        </p:nvSpPr>
        <p:spPr>
          <a:xfrm>
            <a:off x="6645336" y="203940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p>
        </p:txBody>
      </p:sp>
      <p:cxnSp>
        <p:nvCxnSpPr>
          <p:cNvPr id="27" name="肘形连接符 26"/>
          <p:cNvCxnSpPr>
            <a:cxnSpLocks/>
          </p:cNvCxnSpPr>
          <p:nvPr/>
        </p:nvCxnSpPr>
        <p:spPr>
          <a:xfrm flipV="1">
            <a:off x="4340267" y="3628123"/>
            <a:ext cx="3006099" cy="417483"/>
          </a:xfrm>
          <a:prstGeom prst="bentConnector3">
            <a:avLst>
              <a:gd name="adj1" fmla="val 53086"/>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346366" y="3354655"/>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3" name="椭圆 32"/>
          <p:cNvSpPr/>
          <p:nvPr/>
        </p:nvSpPr>
        <p:spPr>
          <a:xfrm>
            <a:off x="6904238" y="4767619"/>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1" name="Freeform 9"/>
          <p:cNvSpPr>
            <a:spLocks/>
          </p:cNvSpPr>
          <p:nvPr/>
        </p:nvSpPr>
        <p:spPr bwMode="auto">
          <a:xfrm flipH="1">
            <a:off x="1415480" y="2564904"/>
            <a:ext cx="3169939" cy="1872208"/>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AD2924"/>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矩形 47"/>
          <p:cNvSpPr>
            <a:spLocks noChangeArrowheads="1"/>
          </p:cNvSpPr>
          <p:nvPr/>
        </p:nvSpPr>
        <p:spPr bwMode="auto">
          <a:xfrm>
            <a:off x="1791118" y="3069093"/>
            <a:ext cx="2326277" cy="9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en-US" altLang="zh-CN" sz="2400" b="1" dirty="0">
                <a:solidFill>
                  <a:schemeClr val="bg1"/>
                </a:solidFill>
                <a:latin typeface="Century Gothic" panose="020B0502020202020204" pitchFamily="34" charset="0"/>
                <a:sym typeface="Century Gothic" panose="020B0502020202020204" pitchFamily="34" charset="0"/>
              </a:rPr>
              <a:t>3</a:t>
            </a:r>
            <a:r>
              <a:rPr lang="zh-CN" altLang="en-US" sz="2400" b="1" dirty="0">
                <a:solidFill>
                  <a:schemeClr val="bg1"/>
                </a:solidFill>
                <a:latin typeface="Century Gothic" panose="020B0502020202020204" pitchFamily="34" charset="0"/>
                <a:sym typeface="Century Gothic" panose="020B0502020202020204" pitchFamily="34" charset="0"/>
              </a:rPr>
              <a:t>个</a:t>
            </a:r>
            <a:endParaRPr lang="en-US" altLang="zh-CN" sz="2400" b="1" dirty="0">
              <a:solidFill>
                <a:schemeClr val="bg1"/>
              </a:solidFill>
              <a:latin typeface="Century Gothic" panose="020B0502020202020204" pitchFamily="34" charset="0"/>
              <a:sym typeface="Century Gothic" panose="020B0502020202020204" pitchFamily="34" charset="0"/>
            </a:endParaRPr>
          </a:p>
          <a:p>
            <a:pPr algn="just">
              <a:lnSpc>
                <a:spcPct val="120000"/>
              </a:lnSpc>
              <a:spcBef>
                <a:spcPct val="0"/>
              </a:spcBef>
              <a:buNone/>
            </a:pPr>
            <a:r>
              <a:rPr lang="zh-CN" altLang="en-US" sz="2400" b="1" dirty="0">
                <a:solidFill>
                  <a:schemeClr val="bg1"/>
                </a:solidFill>
                <a:latin typeface="Century Gothic" panose="020B0502020202020204" pitchFamily="34" charset="0"/>
                <a:sym typeface="Century Gothic" panose="020B0502020202020204" pitchFamily="34" charset="0"/>
              </a:rPr>
              <a:t>软件维护的特点</a:t>
            </a:r>
          </a:p>
        </p:txBody>
      </p:sp>
      <p:sp>
        <p:nvSpPr>
          <p:cNvPr id="47" name="矩形 46"/>
          <p:cNvSpPr/>
          <p:nvPr/>
        </p:nvSpPr>
        <p:spPr>
          <a:xfrm>
            <a:off x="7346366" y="1455027"/>
            <a:ext cx="3862201" cy="830989"/>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结构化维护与非结构化维护</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差别巨大</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grpSp>
        <p:nvGrpSpPr>
          <p:cNvPr id="30" name="组合 29"/>
          <p:cNvGrpSpPr/>
          <p:nvPr/>
        </p:nvGrpSpPr>
        <p:grpSpPr>
          <a:xfrm>
            <a:off x="0" y="240001"/>
            <a:ext cx="1514680" cy="523220"/>
            <a:chOff x="1" y="378896"/>
            <a:chExt cx="1514680" cy="523220"/>
          </a:xfrm>
        </p:grpSpPr>
        <p:sp>
          <p:nvSpPr>
            <p:cNvPr id="31" name="文本框 30">
              <a:extLst>
                <a:ext uri="{FF2B5EF4-FFF2-40B4-BE49-F238E27FC236}">
                  <a16:creationId xmlns:a16="http://schemas.microsoft.com/office/drawing/2014/main" id="{A69D84BD-995A-40F3-9245-3A112D8B3EAF}"/>
                </a:ext>
              </a:extLst>
            </p:cNvPr>
            <p:cNvSpPr txBox="1"/>
            <p:nvPr/>
          </p:nvSpPr>
          <p:spPr>
            <a:xfrm>
              <a:off x="611870" y="378896"/>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特点</a:t>
              </a:r>
            </a:p>
          </p:txBody>
        </p:sp>
        <p:grpSp>
          <p:nvGrpSpPr>
            <p:cNvPr id="34" name="组合 33"/>
            <p:cNvGrpSpPr/>
            <p:nvPr/>
          </p:nvGrpSpPr>
          <p:grpSpPr>
            <a:xfrm>
              <a:off x="1" y="425063"/>
              <a:ext cx="529962" cy="430887"/>
              <a:chOff x="1" y="363398"/>
              <a:chExt cx="529962" cy="430887"/>
            </a:xfrm>
          </p:grpSpPr>
          <p:sp>
            <p:nvSpPr>
              <p:cNvPr id="35" name="矩形 34">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6" name="矩形 35">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37" name="标题 4">
            <a:extLst>
              <a:ext uri="{FF2B5EF4-FFF2-40B4-BE49-F238E27FC236}">
                <a16:creationId xmlns:a16="http://schemas.microsoft.com/office/drawing/2014/main" id="{CA00DBDE-1305-4CBC-92A7-8FFBCC264398}"/>
              </a:ext>
            </a:extLst>
          </p:cNvPr>
          <p:cNvSpPr txBox="1">
            <a:spLocks/>
          </p:cNvSpPr>
          <p:nvPr/>
        </p:nvSpPr>
        <p:spPr>
          <a:xfrm>
            <a:off x="7375496" y="344810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p>
        </p:txBody>
      </p:sp>
      <p:sp>
        <p:nvSpPr>
          <p:cNvPr id="43" name="标题 4">
            <a:extLst>
              <a:ext uri="{FF2B5EF4-FFF2-40B4-BE49-F238E27FC236}">
                <a16:creationId xmlns:a16="http://schemas.microsoft.com/office/drawing/2014/main" id="{940FA7AB-0FFD-43C5-B758-977DB617ADA4}"/>
              </a:ext>
            </a:extLst>
          </p:cNvPr>
          <p:cNvSpPr txBox="1">
            <a:spLocks/>
          </p:cNvSpPr>
          <p:nvPr/>
        </p:nvSpPr>
        <p:spPr>
          <a:xfrm>
            <a:off x="6918802" y="483309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p>
        </p:txBody>
      </p:sp>
      <p:sp>
        <p:nvSpPr>
          <p:cNvPr id="45" name="矩形 44">
            <a:extLst>
              <a:ext uri="{FF2B5EF4-FFF2-40B4-BE49-F238E27FC236}">
                <a16:creationId xmlns:a16="http://schemas.microsoft.com/office/drawing/2014/main" id="{51F51B17-4195-405E-BDBF-C2DF16CCE3EC}"/>
              </a:ext>
            </a:extLst>
          </p:cNvPr>
          <p:cNvSpPr/>
          <p:nvPr/>
        </p:nvSpPr>
        <p:spPr>
          <a:xfrm>
            <a:off x="8059763" y="3397292"/>
            <a:ext cx="3862201" cy="461657"/>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维护代价高昂</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CC33BF9C-57BA-4F62-B792-0A079CB8D6A1}"/>
              </a:ext>
            </a:extLst>
          </p:cNvPr>
          <p:cNvSpPr/>
          <p:nvPr/>
        </p:nvSpPr>
        <p:spPr>
          <a:xfrm>
            <a:off x="7619833" y="4803427"/>
            <a:ext cx="3862201" cy="461657"/>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维护问题很多</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grpSp>
        <p:nvGrpSpPr>
          <p:cNvPr id="56" name="组合 55">
            <a:extLst>
              <a:ext uri="{FF2B5EF4-FFF2-40B4-BE49-F238E27FC236}">
                <a16:creationId xmlns:a16="http://schemas.microsoft.com/office/drawing/2014/main" id="{E410C293-5A86-4BE4-A1E9-E83EBFF85343}"/>
              </a:ext>
            </a:extLst>
          </p:cNvPr>
          <p:cNvGrpSpPr/>
          <p:nvPr/>
        </p:nvGrpSpPr>
        <p:grpSpPr>
          <a:xfrm>
            <a:off x="7418189" y="2329026"/>
            <a:ext cx="1725578" cy="358688"/>
            <a:chOff x="14536412" y="8803853"/>
            <a:chExt cx="3514581" cy="715550"/>
          </a:xfrm>
        </p:grpSpPr>
        <p:sp>
          <p:nvSpPr>
            <p:cNvPr id="57" name="TextBox 19">
              <a:extLst>
                <a:ext uri="{FF2B5EF4-FFF2-40B4-BE49-F238E27FC236}">
                  <a16:creationId xmlns:a16="http://schemas.microsoft.com/office/drawing/2014/main" id="{4533D71C-DC45-4C15-8062-95C6F2F442B4}"/>
                </a:ext>
              </a:extLst>
            </p:cNvPr>
            <p:cNvSpPr txBox="1"/>
            <p:nvPr/>
          </p:nvSpPr>
          <p:spPr>
            <a:xfrm>
              <a:off x="14971516" y="8803853"/>
              <a:ext cx="3079477"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非结构化维护</a:t>
              </a:r>
            </a:p>
          </p:txBody>
        </p:sp>
        <p:sp>
          <p:nvSpPr>
            <p:cNvPr id="58" name="直角三角形 57">
              <a:extLst>
                <a:ext uri="{FF2B5EF4-FFF2-40B4-BE49-F238E27FC236}">
                  <a16:creationId xmlns:a16="http://schemas.microsoft.com/office/drawing/2014/main" id="{822E1B93-B791-4ACE-88BC-8F4B6596DA92}"/>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9" name="组合 58">
            <a:extLst>
              <a:ext uri="{FF2B5EF4-FFF2-40B4-BE49-F238E27FC236}">
                <a16:creationId xmlns:a16="http://schemas.microsoft.com/office/drawing/2014/main" id="{541C3BFE-65E6-44EB-BA55-FC056251E06E}"/>
              </a:ext>
            </a:extLst>
          </p:cNvPr>
          <p:cNvGrpSpPr/>
          <p:nvPr/>
        </p:nvGrpSpPr>
        <p:grpSpPr>
          <a:xfrm>
            <a:off x="9238681" y="2329026"/>
            <a:ext cx="1504364" cy="358688"/>
            <a:chOff x="14536412" y="8803853"/>
            <a:chExt cx="3064022" cy="715550"/>
          </a:xfrm>
        </p:grpSpPr>
        <p:sp>
          <p:nvSpPr>
            <p:cNvPr id="60" name="TextBox 19">
              <a:extLst>
                <a:ext uri="{FF2B5EF4-FFF2-40B4-BE49-F238E27FC236}">
                  <a16:creationId xmlns:a16="http://schemas.microsoft.com/office/drawing/2014/main" id="{7F4DE3B7-AFBA-4AE3-B31D-9BC487FA2B12}"/>
                </a:ext>
              </a:extLst>
            </p:cNvPr>
            <p:cNvSpPr txBox="1"/>
            <p:nvPr/>
          </p:nvSpPr>
          <p:spPr>
            <a:xfrm>
              <a:off x="14971516" y="8803853"/>
              <a:ext cx="2628918"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结构化维护</a:t>
              </a:r>
            </a:p>
          </p:txBody>
        </p:sp>
        <p:sp>
          <p:nvSpPr>
            <p:cNvPr id="61" name="直角三角形 60">
              <a:extLst>
                <a:ext uri="{FF2B5EF4-FFF2-40B4-BE49-F238E27FC236}">
                  <a16:creationId xmlns:a16="http://schemas.microsoft.com/office/drawing/2014/main" id="{216F07AC-4886-4575-BE81-83A5FF4FFC05}"/>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62" name="组合 61">
            <a:extLst>
              <a:ext uri="{FF2B5EF4-FFF2-40B4-BE49-F238E27FC236}">
                <a16:creationId xmlns:a16="http://schemas.microsoft.com/office/drawing/2014/main" id="{4B6F399A-CF3C-4B6F-A667-9C3242F3ABDB}"/>
              </a:ext>
            </a:extLst>
          </p:cNvPr>
          <p:cNvGrpSpPr/>
          <p:nvPr/>
        </p:nvGrpSpPr>
        <p:grpSpPr>
          <a:xfrm>
            <a:off x="7631814" y="3941207"/>
            <a:ext cx="1283150" cy="358688"/>
            <a:chOff x="14536412" y="8803853"/>
            <a:chExt cx="2613464" cy="715550"/>
          </a:xfrm>
        </p:grpSpPr>
        <p:sp>
          <p:nvSpPr>
            <p:cNvPr id="63" name="TextBox 19">
              <a:extLst>
                <a:ext uri="{FF2B5EF4-FFF2-40B4-BE49-F238E27FC236}">
                  <a16:creationId xmlns:a16="http://schemas.microsoft.com/office/drawing/2014/main" id="{B3E7C403-0FEC-42D5-9E10-E8606B7C22D6}"/>
                </a:ext>
              </a:extLst>
            </p:cNvPr>
            <p:cNvSpPr txBox="1"/>
            <p:nvPr/>
          </p:nvSpPr>
          <p:spPr>
            <a:xfrm>
              <a:off x="14971516" y="8803853"/>
              <a:ext cx="2178360"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有形代价</a:t>
              </a:r>
            </a:p>
          </p:txBody>
        </p:sp>
        <p:sp>
          <p:nvSpPr>
            <p:cNvPr id="64" name="直角三角形 63">
              <a:extLst>
                <a:ext uri="{FF2B5EF4-FFF2-40B4-BE49-F238E27FC236}">
                  <a16:creationId xmlns:a16="http://schemas.microsoft.com/office/drawing/2014/main" id="{238B2E87-9136-46A1-99DF-E6658B4D57B8}"/>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65" name="组合 64">
            <a:extLst>
              <a:ext uri="{FF2B5EF4-FFF2-40B4-BE49-F238E27FC236}">
                <a16:creationId xmlns:a16="http://schemas.microsoft.com/office/drawing/2014/main" id="{3E08E3DA-D950-49E1-8193-3AD78C47788C}"/>
              </a:ext>
            </a:extLst>
          </p:cNvPr>
          <p:cNvGrpSpPr/>
          <p:nvPr/>
        </p:nvGrpSpPr>
        <p:grpSpPr>
          <a:xfrm>
            <a:off x="8991572" y="3942522"/>
            <a:ext cx="1283150" cy="358688"/>
            <a:chOff x="14536412" y="8803853"/>
            <a:chExt cx="2613464" cy="715550"/>
          </a:xfrm>
        </p:grpSpPr>
        <p:sp>
          <p:nvSpPr>
            <p:cNvPr id="66" name="TextBox 19">
              <a:extLst>
                <a:ext uri="{FF2B5EF4-FFF2-40B4-BE49-F238E27FC236}">
                  <a16:creationId xmlns:a16="http://schemas.microsoft.com/office/drawing/2014/main" id="{E18B6D2A-675C-4676-9E83-7D00C40C4F49}"/>
                </a:ext>
              </a:extLst>
            </p:cNvPr>
            <p:cNvSpPr txBox="1"/>
            <p:nvPr/>
          </p:nvSpPr>
          <p:spPr>
            <a:xfrm>
              <a:off x="14971516" y="8803853"/>
              <a:ext cx="2178360"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无形代价</a:t>
              </a:r>
            </a:p>
          </p:txBody>
        </p:sp>
        <p:sp>
          <p:nvSpPr>
            <p:cNvPr id="67" name="直角三角形 66">
              <a:extLst>
                <a:ext uri="{FF2B5EF4-FFF2-40B4-BE49-F238E27FC236}">
                  <a16:creationId xmlns:a16="http://schemas.microsoft.com/office/drawing/2014/main" id="{9DB0DB4F-EE0A-49F4-B873-D5DD71E74268}"/>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2235488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outVertical)">
                                      <p:cBhvr>
                                        <p:cTn id="13" dur="500"/>
                                        <p:tgtEl>
                                          <p:spTgt spid="2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outVertic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outVertical)">
                                      <p:cBhvr>
                                        <p:cTn id="43" dur="500"/>
                                        <p:tgtEl>
                                          <p:spTgt spid="29"/>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outVertical)">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ppt_x"/>
                                          </p:val>
                                        </p:tav>
                                        <p:tav tm="100000">
                                          <p:val>
                                            <p:strVal val="#ppt_x"/>
                                          </p:val>
                                        </p:tav>
                                      </p:tavLst>
                                    </p:anim>
                                    <p:anim calcmode="lin" valueType="num">
                                      <p:cBhvr additive="base">
                                        <p:cTn id="6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arn(outVertical)">
                                      <p:cBhvr>
                                        <p:cTn id="73" dur="500"/>
                                        <p:tgtEl>
                                          <p:spTgt spid="33"/>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barn(outVertical)">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cBhvr additive="base">
                                        <p:cTn id="81" dur="500" fill="hold"/>
                                        <p:tgtEl>
                                          <p:spTgt spid="55"/>
                                        </p:tgtEl>
                                        <p:attrNameLst>
                                          <p:attrName>ppt_x</p:attrName>
                                        </p:attrNameLst>
                                      </p:cBhvr>
                                      <p:tavLst>
                                        <p:tav tm="0">
                                          <p:val>
                                            <p:strVal val="#ppt_x"/>
                                          </p:val>
                                        </p:tav>
                                        <p:tav tm="100000">
                                          <p:val>
                                            <p:strVal val="#ppt_x"/>
                                          </p:val>
                                        </p:tav>
                                      </p:tavLst>
                                    </p:anim>
                                    <p:anim calcmode="lin" valueType="num">
                                      <p:cBhvr additive="base">
                                        <p:cTn id="8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9" grpId="0" animBg="1"/>
      <p:bldP spid="33" grpId="0" animBg="1"/>
      <p:bldP spid="47" grpId="0"/>
      <p:bldP spid="37" grpId="0"/>
      <p:bldP spid="43" grpId="0"/>
      <p:bldP spid="45"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1271464" y="1916832"/>
            <a:ext cx="9649072" cy="3923854"/>
          </a:xfrm>
          <a:prstGeom prst="roundRect">
            <a:avLst/>
          </a:prstGeom>
          <a:solidFill>
            <a:schemeClr val="bg1"/>
          </a:solidFill>
          <a:ln w="47625">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lIns="42970" tIns="21485" rIns="42970" bIns="21485"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80"/>
          <p:cNvSpPr txBox="1"/>
          <p:nvPr/>
        </p:nvSpPr>
        <p:spPr>
          <a:xfrm>
            <a:off x="1919536" y="2635030"/>
            <a:ext cx="8640960" cy="2487457"/>
          </a:xfrm>
          <a:prstGeom prst="rect">
            <a:avLst/>
          </a:prstGeom>
          <a:noFill/>
        </p:spPr>
        <p:txBody>
          <a:bodyPr wrap="square" lIns="42970" tIns="21485" rIns="42970" bIns="21485" rtlCol="0">
            <a:spAutoFit/>
          </a:bodyPr>
          <a:lstStyle/>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如果软件配置的唯一成分是程序代码，那么维护活动从艰苦地评价程序代码开始，而且常常由于程序内部文档不足而使评价更困难，对于软件结构、全程数据结构、系统接口、性能和</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或</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设计约束等经常会产生误解，而且对程序代码所做的改动的后果也是难于估量的。</a:t>
            </a:r>
            <a:endParaRPr lang="en-US" altLang="zh-CN" sz="1800" dirty="0">
              <a:latin typeface="微软雅黑" panose="020B0503020204020204" pitchFamily="34" charset="-122"/>
              <a:ea typeface="微软雅黑" panose="020B0503020204020204" pitchFamily="34" charset="-122"/>
              <a:sym typeface="Century Gothic" panose="020B0502020202020204" pitchFamily="34" charset="0"/>
            </a:endParaRPr>
          </a:p>
          <a:p>
            <a:pPr indent="457200">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sym typeface="Century Gothic" panose="020B0502020202020204" pitchFamily="34" charset="0"/>
              </a:rPr>
              <a:t>非结构化维护</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需要付出很大代价</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浪费精力并且遭受挫折的打击</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，这种维护方式是没有使用良好定义的方法学开发出来的软件的必然结果。</a:t>
            </a:r>
          </a:p>
        </p:txBody>
      </p:sp>
      <p:grpSp>
        <p:nvGrpSpPr>
          <p:cNvPr id="25" name="组合 24"/>
          <p:cNvGrpSpPr/>
          <p:nvPr/>
        </p:nvGrpSpPr>
        <p:grpSpPr>
          <a:xfrm>
            <a:off x="0" y="240001"/>
            <a:ext cx="3654690" cy="523220"/>
            <a:chOff x="1" y="378896"/>
            <a:chExt cx="3654690"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304282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1.1</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非结构化维护</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Tree>
    <p:extLst>
      <p:ext uri="{BB962C8B-B14F-4D97-AF65-F5344CB8AC3E}">
        <p14:creationId xmlns:p14="http://schemas.microsoft.com/office/powerpoint/2010/main" val="296928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randombar(horizontal)">
                                      <p:cBhvr>
                                        <p:cTn id="1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1055440" y="1196752"/>
            <a:ext cx="9865096" cy="4896544"/>
          </a:xfrm>
          <a:prstGeom prst="roundRect">
            <a:avLst/>
          </a:prstGeom>
          <a:solidFill>
            <a:schemeClr val="bg1"/>
          </a:solidFill>
          <a:ln w="47625">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lIns="42970" tIns="21485" rIns="42970" bIns="21485"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80"/>
          <p:cNvSpPr txBox="1"/>
          <p:nvPr/>
        </p:nvSpPr>
        <p:spPr>
          <a:xfrm>
            <a:off x="1775520" y="1628800"/>
            <a:ext cx="8640960" cy="4149450"/>
          </a:xfrm>
          <a:prstGeom prst="rect">
            <a:avLst/>
          </a:prstGeom>
          <a:noFill/>
        </p:spPr>
        <p:txBody>
          <a:bodyPr wrap="square" lIns="42970" tIns="21485" rIns="42970" bIns="21485" rtlCol="0">
            <a:spAutoFit/>
          </a:bodyPr>
          <a:lstStyle/>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如果有一个完整的软件配置存在，那么维护工作从评价设计文档开始，确定软件重要的结构、性能以及接口等特点；估量要求的改动将带来的影响，并且计划实施途径。然后：</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首先，修改设计并且对所做的修改进行仔细复查。</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然后，编写相应的源程序代码；</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接下来，使用在测试说明书中包含的信息进行回归测试；</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最后，把修改后的软件再次交付使用。</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刚才描述的事件构成结构化维护，它是在软件开发的早期应用软件工程方法学的结果。虽然有了软件的完整配置并不能保证维护中没有问题，但是确实能减少精力的浪费并且能提高维护的总体质量。</a:t>
            </a:r>
          </a:p>
        </p:txBody>
      </p:sp>
      <p:grpSp>
        <p:nvGrpSpPr>
          <p:cNvPr id="25" name="组合 24"/>
          <p:cNvGrpSpPr/>
          <p:nvPr/>
        </p:nvGrpSpPr>
        <p:grpSpPr>
          <a:xfrm>
            <a:off x="0" y="240001"/>
            <a:ext cx="3295617" cy="523220"/>
            <a:chOff x="1" y="378896"/>
            <a:chExt cx="3295617"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2683748"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结构化维护</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Tree>
    <p:extLst>
      <p:ext uri="{BB962C8B-B14F-4D97-AF65-F5344CB8AC3E}">
        <p14:creationId xmlns:p14="http://schemas.microsoft.com/office/powerpoint/2010/main" val="1762791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randombar(horizontal)">
                                      <p:cBhvr>
                                        <p:cTn id="1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0" y="240001"/>
            <a:ext cx="5809126" cy="523220"/>
            <a:chOff x="1" y="378896"/>
            <a:chExt cx="5809126"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5197257"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非结构化与结构化维护对比</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9" name="图片 8">
            <a:extLst>
              <a:ext uri="{FF2B5EF4-FFF2-40B4-BE49-F238E27FC236}">
                <a16:creationId xmlns:a16="http://schemas.microsoft.com/office/drawing/2014/main" id="{0E2F4633-3A5A-4E43-B754-3B32E6100596}"/>
              </a:ext>
            </a:extLst>
          </p:cNvPr>
          <p:cNvPicPr>
            <a:picLocks noChangeAspect="1"/>
          </p:cNvPicPr>
          <p:nvPr/>
        </p:nvPicPr>
        <p:blipFill rotWithShape="1">
          <a:blip r:embed="rId3">
            <a:extLst>
              <a:ext uri="{28A0092B-C50C-407E-A947-70E740481C1C}">
                <a14:useLocalDpi xmlns:a14="http://schemas.microsoft.com/office/drawing/2010/main" val="0"/>
              </a:ext>
            </a:extLst>
          </a:blip>
          <a:srcRect t="17451"/>
          <a:stretch/>
        </p:blipFill>
        <p:spPr>
          <a:xfrm>
            <a:off x="1775520" y="1163757"/>
            <a:ext cx="9144000" cy="5661248"/>
          </a:xfrm>
          <a:prstGeom prst="rect">
            <a:avLst/>
          </a:prstGeom>
        </p:spPr>
      </p:pic>
    </p:spTree>
    <p:extLst>
      <p:ext uri="{BB962C8B-B14F-4D97-AF65-F5344CB8AC3E}">
        <p14:creationId xmlns:p14="http://schemas.microsoft.com/office/powerpoint/2010/main" val="2863650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aphicFrame>
        <p:nvGraphicFramePr>
          <p:cNvPr id="15" name="图表 13">
            <a:extLst>
              <a:ext uri="{FF2B5EF4-FFF2-40B4-BE49-F238E27FC236}">
                <a16:creationId xmlns:a16="http://schemas.microsoft.com/office/drawing/2014/main" id="{9FB57209-7487-4827-AC0A-D5F951B386D6}"/>
              </a:ext>
            </a:extLst>
          </p:cNvPr>
          <p:cNvGraphicFramePr>
            <a:graphicFrameLocks/>
          </p:cNvGraphicFramePr>
          <p:nvPr>
            <p:extLst>
              <p:ext uri="{D42A27DB-BD31-4B8C-83A1-F6EECF244321}">
                <p14:modId xmlns:p14="http://schemas.microsoft.com/office/powerpoint/2010/main" val="2204541270"/>
              </p:ext>
            </p:extLst>
          </p:nvPr>
        </p:nvGraphicFramePr>
        <p:xfrm>
          <a:off x="611869" y="1628800"/>
          <a:ext cx="5844171" cy="4320480"/>
        </p:xfrm>
        <a:graphic>
          <a:graphicData uri="http://schemas.openxmlformats.org/presentationml/2006/ole">
            <mc:AlternateContent xmlns:mc="http://schemas.openxmlformats.org/markup-compatibility/2006">
              <mc:Choice xmlns:v="urn:schemas-microsoft-com:vml" Requires="v">
                <p:oleObj spid="_x0000_s3090" name="图表" r:id="rId5" imgW="4151736" imgH="3103133" progId="Excel.Chart.8">
                  <p:embed/>
                </p:oleObj>
              </mc:Choice>
              <mc:Fallback>
                <p:oleObj name="图表" r:id="rId5" imgW="4151736" imgH="3103133" progId="Excel.Chart.8">
                  <p:embed/>
                  <p:pic>
                    <p:nvPicPr>
                      <p:cNvPr id="33798" name="图表 13">
                        <a:extLst>
                          <a:ext uri="{FF2B5EF4-FFF2-40B4-BE49-F238E27FC236}">
                            <a16:creationId xmlns:a16="http://schemas.microsoft.com/office/drawing/2014/main" id="{DB8A7203-8511-4F7C-A4ED-8EE7B45F94F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869" y="1628800"/>
                        <a:ext cx="5844171" cy="4320480"/>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4806A194-62CF-4092-A4EF-5E573D8BB067}"/>
              </a:ext>
            </a:extLst>
          </p:cNvPr>
          <p:cNvSpPr txBox="1"/>
          <p:nvPr/>
        </p:nvSpPr>
        <p:spPr>
          <a:xfrm>
            <a:off x="6888088" y="2343791"/>
            <a:ext cx="4692043" cy="2678554"/>
          </a:xfrm>
          <a:prstGeom prst="rect">
            <a:avLst/>
          </a:prstGeom>
          <a:noFill/>
        </p:spPr>
        <p:txBody>
          <a:bodyPr wrap="square" rtlCol="0">
            <a:spAutoFit/>
          </a:bodyPr>
          <a:lstStyle/>
          <a:p>
            <a:pPr indent="457200">
              <a:lnSpc>
                <a:spcPct val="150000"/>
              </a:lnSpc>
            </a:pPr>
            <a:r>
              <a:rPr lang="zh-CN" altLang="en-US" dirty="0"/>
              <a:t>  在过去的几十年中，软件维护的费用稳步上升。</a:t>
            </a:r>
            <a:r>
              <a:rPr lang="en-US" altLang="zh-CN" dirty="0"/>
              <a:t>1970</a:t>
            </a:r>
            <a:r>
              <a:rPr lang="zh-CN" altLang="en-US" dirty="0"/>
              <a:t>年用于维护已有软件的费用只占有总预算的</a:t>
            </a:r>
            <a:r>
              <a:rPr lang="en-US" altLang="zh-CN" dirty="0"/>
              <a:t>35%~40%</a:t>
            </a:r>
            <a:r>
              <a:rPr lang="zh-CN" altLang="en-US" dirty="0"/>
              <a:t>，</a:t>
            </a:r>
            <a:r>
              <a:rPr lang="en-US" altLang="zh-CN" dirty="0"/>
              <a:t>1980</a:t>
            </a:r>
            <a:r>
              <a:rPr lang="zh-CN" altLang="en-US" dirty="0"/>
              <a:t>年上升位</a:t>
            </a:r>
            <a:r>
              <a:rPr lang="en-US" altLang="zh-CN" dirty="0"/>
              <a:t>40%~60%</a:t>
            </a:r>
            <a:r>
              <a:rPr lang="zh-CN" altLang="en-US" dirty="0"/>
              <a:t>，</a:t>
            </a:r>
            <a:r>
              <a:rPr lang="en-US" altLang="zh-CN" dirty="0"/>
              <a:t>1990</a:t>
            </a:r>
            <a:r>
              <a:rPr lang="zh-CN" altLang="en-US" dirty="0"/>
              <a:t>年上升位</a:t>
            </a:r>
            <a:r>
              <a:rPr lang="en-US" altLang="zh-CN" dirty="0"/>
              <a:t>70%~80%</a:t>
            </a:r>
            <a:r>
              <a:rPr lang="zh-CN" altLang="en-US" dirty="0"/>
              <a:t>。</a:t>
            </a:r>
          </a:p>
        </p:txBody>
      </p:sp>
    </p:spTree>
    <p:extLst>
      <p:ext uri="{BB962C8B-B14F-4D97-AF65-F5344CB8AC3E}">
        <p14:creationId xmlns:p14="http://schemas.microsoft.com/office/powerpoint/2010/main" val="1956109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OleChart spid="1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81160" y="2101790"/>
            <a:ext cx="5976664" cy="3733952"/>
          </a:xfrm>
          <a:prstGeom prst="rect">
            <a:avLst/>
          </a:prstGeom>
          <a:noFill/>
        </p:spPr>
        <p:txBody>
          <a:bodyPr wrap="square" lIns="42970" tIns="21485" rIns="42970" bIns="21485" rtlCol="0">
            <a:spAutoFit/>
          </a:bodyPr>
          <a:lstStyle/>
          <a:p>
            <a:pPr indent="457200" algn="just">
              <a:lnSpc>
                <a:spcPct val="150000"/>
              </a:lnSpc>
            </a:pPr>
            <a:r>
              <a:rPr lang="zh-CN" altLang="en-US" sz="1800" u="sng" dirty="0">
                <a:latin typeface="微软雅黑" panose="020B0503020204020204" pitchFamily="34" charset="-122"/>
                <a:ea typeface="微软雅黑" panose="020B0503020204020204" pitchFamily="34" charset="-122"/>
                <a:sym typeface="Century Gothic" panose="020B0502020202020204" pitchFamily="34" charset="0"/>
              </a:rPr>
              <a:t>因为可用的资源必须供维护任务使用，以致耽误甚至丧失了开发的良机</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，这是软件维护的一个无形的代价。其他</a:t>
            </a:r>
            <a:r>
              <a:rPr lang="zh-CN" altLang="en-US" sz="1800" dirty="0">
                <a:solidFill>
                  <a:srgbClr val="D60C0C"/>
                </a:solidFill>
                <a:latin typeface="微软雅黑" panose="020B0503020204020204" pitchFamily="34" charset="-122"/>
                <a:ea typeface="微软雅黑" panose="020B0503020204020204" pitchFamily="34" charset="-122"/>
                <a:sym typeface="Century Gothic" panose="020B0502020202020204" pitchFamily="34" charset="0"/>
              </a:rPr>
              <a:t>无形的代价</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还有以下几个。</a:t>
            </a:r>
            <a:endParaRPr lang="en-US" altLang="zh-CN" sz="1800" dirty="0">
              <a:latin typeface="微软雅黑" panose="020B0503020204020204" pitchFamily="34" charset="-122"/>
              <a:ea typeface="微软雅黑" panose="020B0503020204020204" pitchFamily="34" charset="-122"/>
              <a:sym typeface="Century Gothic" panose="020B0502020202020204" pitchFamily="34" charset="0"/>
            </a:endParaRP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1.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当看来合理的有关改错或修改的要求不能及时满足时将引起用户不满。</a:t>
            </a: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2.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由于维护时的改动，在软件中引入了潜伏的错误，从而降低了软件的质量。</a:t>
            </a: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3.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当必须把软件工程师调去从事维护工作时，将在开发过程中造成混乱。</a:t>
            </a:r>
          </a:p>
        </p:txBody>
      </p:sp>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7" name="图片 6">
            <a:extLst>
              <a:ext uri="{FF2B5EF4-FFF2-40B4-BE49-F238E27FC236}">
                <a16:creationId xmlns:a16="http://schemas.microsoft.com/office/drawing/2014/main" id="{F3753C7E-A340-4183-BE3C-8FDE58CEF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136" y="2348880"/>
            <a:ext cx="4618484" cy="3075910"/>
          </a:xfrm>
          <a:prstGeom prst="rect">
            <a:avLst/>
          </a:prstGeom>
        </p:spPr>
      </p:pic>
    </p:spTree>
    <p:extLst>
      <p:ext uri="{BB962C8B-B14F-4D97-AF65-F5344CB8AC3E}">
        <p14:creationId xmlns:p14="http://schemas.microsoft.com/office/powerpoint/2010/main" val="266387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2" presetClass="entr" presetSubtype="4"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1000"/>
                                        <p:tgtEl>
                                          <p:spTgt spid="29"/>
                                        </p:tgtEl>
                                        <p:attrNameLst>
                                          <p:attrName>ppt_y</p:attrName>
                                        </p:attrNameLst>
                                      </p:cBhvr>
                                      <p:tavLst>
                                        <p:tav tm="0">
                                          <p:val>
                                            <p:strVal val="#ppt_y+#ppt_h*1.125000"/>
                                          </p:val>
                                        </p:tav>
                                        <p:tav tm="100000">
                                          <p:val>
                                            <p:strVal val="#ppt_y"/>
                                          </p:val>
                                        </p:tav>
                                      </p:tavLst>
                                    </p:anim>
                                    <p:animEffect transition="in" filter="wipe(up)">
                                      <p:cBhvr>
                                        <p:cTn id="1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2" name="矩形 1">
            <a:extLst>
              <a:ext uri="{FF2B5EF4-FFF2-40B4-BE49-F238E27FC236}">
                <a16:creationId xmlns:a16="http://schemas.microsoft.com/office/drawing/2014/main" id="{1126D205-23D4-46BB-B018-E5AE31371AB7}"/>
              </a:ext>
            </a:extLst>
          </p:cNvPr>
          <p:cNvSpPr/>
          <p:nvPr/>
        </p:nvSpPr>
        <p:spPr>
          <a:xfrm>
            <a:off x="2171564" y="2025026"/>
            <a:ext cx="7848872" cy="2807948"/>
          </a:xfrm>
          <a:prstGeom prst="rect">
            <a:avLst/>
          </a:prstGeom>
        </p:spPr>
        <p:txBody>
          <a:bodyPr wrap="square">
            <a:spAutoFit/>
          </a:bodyPr>
          <a:lstStyle/>
          <a:p>
            <a:pPr indent="457200">
              <a:lnSpc>
                <a:spcPct val="150000"/>
              </a:lnSpc>
              <a:defRPr/>
            </a:pPr>
            <a:r>
              <a:rPr lang="zh-CN" altLang="en-US" sz="2000" dirty="0">
                <a:solidFill>
                  <a:prstClr val="black"/>
                </a:solidFill>
                <a:latin typeface="微软雅黑" panose="020B0503020204020204" pitchFamily="34" charset="-122"/>
                <a:ea typeface="微软雅黑" panose="020B0503020204020204" pitchFamily="34" charset="-122"/>
              </a:rPr>
              <a:t> 软件维护的最后一个代价是</a:t>
            </a:r>
            <a:r>
              <a:rPr lang="zh-CN" altLang="en-US" sz="2000" dirty="0">
                <a:solidFill>
                  <a:srgbClr val="D60C0C"/>
                </a:solidFill>
                <a:latin typeface="微软雅黑" panose="020B0503020204020204" pitchFamily="34" charset="-122"/>
                <a:ea typeface="微软雅黑" panose="020B0503020204020204" pitchFamily="34" charset="-122"/>
              </a:rPr>
              <a:t>生产率的大幅度下降</a:t>
            </a:r>
            <a:r>
              <a:rPr lang="zh-CN" altLang="en-US" sz="2000" dirty="0">
                <a:solidFill>
                  <a:prstClr val="black"/>
                </a:solidFill>
                <a:latin typeface="微软雅黑" panose="020B0503020204020204" pitchFamily="34" charset="-122"/>
                <a:ea typeface="微软雅黑" panose="020B0503020204020204" pitchFamily="34" charset="-122"/>
              </a:rPr>
              <a:t>，这种情况在维护旧程序时常常遇到。</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a:lnSpc>
                <a:spcPct val="150000"/>
              </a:lnSpc>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a:lnSpc>
                <a:spcPct val="150000"/>
              </a:lnSpc>
              <a:defRPr/>
            </a:pPr>
            <a:r>
              <a:rPr lang="zh-CN" altLang="en-US" sz="2000" dirty="0">
                <a:solidFill>
                  <a:prstClr val="black"/>
                </a:solidFill>
                <a:latin typeface="微软雅黑" panose="020B0503020204020204" pitchFamily="34" charset="-122"/>
                <a:ea typeface="微软雅黑" panose="020B0503020204020204" pitchFamily="34" charset="-122"/>
              </a:rPr>
              <a:t> 例子：据</a:t>
            </a:r>
            <a:r>
              <a:rPr lang="en-US" altLang="zh-CN" sz="2000" dirty="0" err="1">
                <a:solidFill>
                  <a:prstClr val="black"/>
                </a:solidFill>
                <a:latin typeface="微软雅黑" panose="020B0503020204020204" pitchFamily="34" charset="-122"/>
                <a:ea typeface="微软雅黑" panose="020B0503020204020204" pitchFamily="34" charset="-122"/>
              </a:rPr>
              <a:t>Gausler</a:t>
            </a:r>
            <a:r>
              <a:rPr lang="zh-CN" altLang="en-US" sz="2000" dirty="0">
                <a:solidFill>
                  <a:prstClr val="black"/>
                </a:solidFill>
                <a:latin typeface="微软雅黑" panose="020B0503020204020204" pitchFamily="34" charset="-122"/>
                <a:ea typeface="微软雅黑" panose="020B0503020204020204" pitchFamily="34" charset="-122"/>
              </a:rPr>
              <a:t>在</a:t>
            </a:r>
            <a:r>
              <a:rPr lang="en-US" altLang="zh-CN" sz="2000" dirty="0">
                <a:solidFill>
                  <a:prstClr val="black"/>
                </a:solidFill>
                <a:latin typeface="微软雅黑" panose="020B0503020204020204" pitchFamily="34" charset="-122"/>
                <a:ea typeface="微软雅黑" panose="020B0503020204020204" pitchFamily="34" charset="-122"/>
              </a:rPr>
              <a:t>1976</a:t>
            </a:r>
            <a:r>
              <a:rPr lang="zh-CN" altLang="en-US" sz="2000" dirty="0">
                <a:solidFill>
                  <a:prstClr val="black"/>
                </a:solidFill>
                <a:latin typeface="微软雅黑" panose="020B0503020204020204" pitchFamily="34" charset="-122"/>
                <a:ea typeface="微软雅黑" panose="020B0503020204020204" pitchFamily="34" charset="-122"/>
              </a:rPr>
              <a:t>年的报道，美国空军的飞行控制软件每条指令的开发成本是</a:t>
            </a:r>
            <a:r>
              <a:rPr lang="en-US" altLang="zh-CN" sz="2000" dirty="0">
                <a:solidFill>
                  <a:prstClr val="black"/>
                </a:solidFill>
                <a:latin typeface="微软雅黑" panose="020B0503020204020204" pitchFamily="34" charset="-122"/>
                <a:ea typeface="微软雅黑" panose="020B0503020204020204" pitchFamily="34" charset="-122"/>
              </a:rPr>
              <a:t>75</a:t>
            </a:r>
            <a:r>
              <a:rPr lang="zh-CN" altLang="en-US" sz="2000" dirty="0">
                <a:solidFill>
                  <a:prstClr val="black"/>
                </a:solidFill>
                <a:latin typeface="微软雅黑" panose="020B0503020204020204" pitchFamily="34" charset="-122"/>
                <a:ea typeface="微软雅黑" panose="020B0503020204020204" pitchFamily="34" charset="-122"/>
              </a:rPr>
              <a:t>美元，然而维护成本大约是每条指令</a:t>
            </a:r>
            <a:r>
              <a:rPr lang="en-US" altLang="zh-CN" sz="2000" dirty="0">
                <a:solidFill>
                  <a:prstClr val="black"/>
                </a:solidFill>
                <a:latin typeface="微软雅黑" panose="020B0503020204020204" pitchFamily="34" charset="-122"/>
                <a:ea typeface="微软雅黑" panose="020B0503020204020204" pitchFamily="34" charset="-122"/>
              </a:rPr>
              <a:t>4000</a:t>
            </a:r>
            <a:r>
              <a:rPr lang="zh-CN" altLang="en-US" sz="2000" dirty="0">
                <a:solidFill>
                  <a:prstClr val="black"/>
                </a:solidFill>
                <a:latin typeface="微软雅黑" panose="020B0503020204020204" pitchFamily="34" charset="-122"/>
                <a:ea typeface="微软雅黑" panose="020B0503020204020204" pitchFamily="34" charset="-122"/>
              </a:rPr>
              <a:t>美元，也就是说，生产率下降为约</a:t>
            </a:r>
            <a:r>
              <a:rPr lang="en-US" altLang="zh-CN" sz="2000" dirty="0">
                <a:solidFill>
                  <a:prstClr val="black"/>
                </a:solidFill>
                <a:latin typeface="微软雅黑" panose="020B0503020204020204" pitchFamily="34" charset="-122"/>
                <a:ea typeface="微软雅黑" panose="020B0503020204020204" pitchFamily="34" charset="-122"/>
              </a:rPr>
              <a:t>1/50</a:t>
            </a:r>
            <a:r>
              <a:rPr lang="zh-CN" altLang="en-US" sz="2000" dirty="0">
                <a:solidFill>
                  <a:prstClr val="black"/>
                </a:solidFill>
                <a:latin typeface="微软雅黑" panose="020B0503020204020204" pitchFamily="34" charset="-122"/>
                <a:ea typeface="微软雅黑" panose="020B0503020204020204" pitchFamily="34" charset="-122"/>
              </a:rPr>
              <a:t>。</a:t>
            </a:r>
            <a:endParaRPr lang="en-US" altLang="zh-CN" sz="2000"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59CBCDA2-14DD-4747-9CC9-16F54FB44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704" y="4509120"/>
            <a:ext cx="2925046" cy="2188314"/>
          </a:xfrm>
          <a:prstGeom prst="rect">
            <a:avLst/>
          </a:prstGeom>
        </p:spPr>
      </p:pic>
    </p:spTree>
    <p:extLst>
      <p:ext uri="{BB962C8B-B14F-4D97-AF65-F5344CB8AC3E}">
        <p14:creationId xmlns:p14="http://schemas.microsoft.com/office/powerpoint/2010/main" val="159978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04" name="TextBox 103"/>
          <p:cNvSpPr txBox="1"/>
          <p:nvPr/>
        </p:nvSpPr>
        <p:spPr>
          <a:xfrm>
            <a:off x="4627418" y="522784"/>
            <a:ext cx="2937164" cy="658943"/>
          </a:xfrm>
          <a:prstGeom prst="rect">
            <a:avLst/>
          </a:prstGeom>
          <a:noFill/>
        </p:spPr>
        <p:txBody>
          <a:bodyPr vert="horz" wrap="square" lIns="42970" tIns="21485" rIns="42970" bIns="21485" rtlCol="0">
            <a:spAutoFit/>
          </a:bodyPr>
          <a:lstStyle/>
          <a:p>
            <a:pPr algn="ctr"/>
            <a:r>
              <a:rPr lang="en-US" altLang="zh-CN" sz="4000" b="1" i="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CONTENTS</a:t>
            </a:r>
            <a:endParaRPr lang="zh-CN" altLang="en-US" sz="4000" b="1" i="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27" name="组合 26"/>
          <p:cNvGrpSpPr/>
          <p:nvPr/>
        </p:nvGrpSpPr>
        <p:grpSpPr>
          <a:xfrm rot="5400000">
            <a:off x="6051000" y="-3268557"/>
            <a:ext cx="90000" cy="9360000"/>
            <a:chOff x="6508174" y="-1287579"/>
            <a:chExt cx="166658" cy="16976319"/>
          </a:xfrm>
          <a:solidFill>
            <a:schemeClr val="accent1"/>
          </a:solidFill>
        </p:grpSpPr>
        <p:cxnSp>
          <p:nvCxnSpPr>
            <p:cNvPr id="28" name="直接连接符 27"/>
            <p:cNvCxnSpPr/>
            <p:nvPr/>
          </p:nvCxnSpPr>
          <p:spPr>
            <a:xfrm>
              <a:off x="6674832" y="-1287579"/>
              <a:ext cx="0" cy="16976319"/>
            </a:xfrm>
            <a:prstGeom prst="line">
              <a:avLst/>
            </a:prstGeom>
            <a:grpFill/>
            <a:ln w="19050">
              <a:solidFill>
                <a:srgbClr val="AD2924"/>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508174" y="5306020"/>
              <a:ext cx="166658" cy="3789111"/>
            </a:xfrm>
            <a:prstGeom prst="rect">
              <a:avLst/>
            </a:prstGeom>
            <a:solidFill>
              <a:srgbClr val="AD2924"/>
            </a:solidFill>
            <a:ln>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0" name="TextBox 23"/>
          <p:cNvSpPr txBox="1"/>
          <p:nvPr/>
        </p:nvSpPr>
        <p:spPr>
          <a:xfrm>
            <a:off x="1276408" y="4461016"/>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软件维护定义</a:t>
            </a:r>
          </a:p>
        </p:txBody>
      </p:sp>
      <p:sp>
        <p:nvSpPr>
          <p:cNvPr id="52" name="TextBox 71"/>
          <p:cNvSpPr txBox="1"/>
          <p:nvPr/>
        </p:nvSpPr>
        <p:spPr>
          <a:xfrm>
            <a:off x="5353738" y="4461016"/>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软件维护的特点</a:t>
            </a:r>
          </a:p>
        </p:txBody>
      </p:sp>
      <p:sp>
        <p:nvSpPr>
          <p:cNvPr id="54" name="TextBox 75"/>
          <p:cNvSpPr txBox="1"/>
          <p:nvPr/>
        </p:nvSpPr>
        <p:spPr>
          <a:xfrm>
            <a:off x="9463503" y="4461016"/>
            <a:ext cx="1484480" cy="400110"/>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参考资料</a:t>
            </a:r>
          </a:p>
        </p:txBody>
      </p:sp>
      <p:sp>
        <p:nvSpPr>
          <p:cNvPr id="56" name="TextBox 80"/>
          <p:cNvSpPr txBox="1"/>
          <p:nvPr/>
        </p:nvSpPr>
        <p:spPr>
          <a:xfrm>
            <a:off x="3326449" y="4461016"/>
            <a:ext cx="1484480" cy="800219"/>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软件维护活动</a:t>
            </a:r>
          </a:p>
        </p:txBody>
      </p:sp>
      <p:sp>
        <p:nvSpPr>
          <p:cNvPr id="59" name="TextBox 88"/>
          <p:cNvSpPr txBox="1"/>
          <p:nvPr/>
        </p:nvSpPr>
        <p:spPr>
          <a:xfrm>
            <a:off x="7392433" y="4461017"/>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提问题</a:t>
            </a:r>
            <a:endParaRPr lang="en-US" altLang="zh-CN"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时间</a:t>
            </a:r>
          </a:p>
        </p:txBody>
      </p:sp>
      <p:sp>
        <p:nvSpPr>
          <p:cNvPr id="61" name="椭圆 60"/>
          <p:cNvSpPr/>
          <p:nvPr/>
        </p:nvSpPr>
        <p:spPr>
          <a:xfrm>
            <a:off x="1388648"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2" name="椭圆 61"/>
          <p:cNvSpPr/>
          <p:nvPr/>
        </p:nvSpPr>
        <p:spPr>
          <a:xfrm>
            <a:off x="3427323"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3" name="椭圆 62"/>
          <p:cNvSpPr/>
          <p:nvPr/>
        </p:nvSpPr>
        <p:spPr>
          <a:xfrm>
            <a:off x="5465998"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4" name="椭圆 63"/>
          <p:cNvSpPr/>
          <p:nvPr/>
        </p:nvSpPr>
        <p:spPr>
          <a:xfrm>
            <a:off x="7504673"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1" name="椭圆 70"/>
          <p:cNvSpPr/>
          <p:nvPr/>
        </p:nvSpPr>
        <p:spPr>
          <a:xfrm>
            <a:off x="9543350"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3" name="TextBox 69"/>
          <p:cNvSpPr txBox="1"/>
          <p:nvPr/>
        </p:nvSpPr>
        <p:spPr>
          <a:xfrm>
            <a:off x="1749951"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5" name="TextBox 69"/>
          <p:cNvSpPr txBox="1"/>
          <p:nvPr/>
        </p:nvSpPr>
        <p:spPr>
          <a:xfrm>
            <a:off x="3788645"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7" name="TextBox 69"/>
          <p:cNvSpPr txBox="1"/>
          <p:nvPr/>
        </p:nvSpPr>
        <p:spPr>
          <a:xfrm>
            <a:off x="5827339"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9" name="TextBox 69"/>
          <p:cNvSpPr txBox="1"/>
          <p:nvPr/>
        </p:nvSpPr>
        <p:spPr>
          <a:xfrm>
            <a:off x="7866033"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04</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0" name="TextBox 69"/>
          <p:cNvSpPr txBox="1"/>
          <p:nvPr/>
        </p:nvSpPr>
        <p:spPr>
          <a:xfrm>
            <a:off x="9904729"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05</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extLst>
      <p:ext uri="{BB962C8B-B14F-4D97-AF65-F5344CB8AC3E}">
        <p14:creationId xmlns:p14="http://schemas.microsoft.com/office/powerpoint/2010/main" val="2160079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2" presetClass="entr" presetSubtype="1" fill="hold" grpId="0" nodeType="afterEffect" p14:presetBounceEnd="55000">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14:bounceEnd="55000">
                                          <p:cBhvr additive="base">
                                            <p:cTn id="15" dur="1200" fill="hold"/>
                                            <p:tgtEl>
                                              <p:spTgt spid="73"/>
                                            </p:tgtEl>
                                            <p:attrNameLst>
                                              <p:attrName>ppt_x</p:attrName>
                                            </p:attrNameLst>
                                          </p:cBhvr>
                                          <p:tavLst>
                                            <p:tav tm="0">
                                              <p:val>
                                                <p:strVal val="#ppt_x"/>
                                              </p:val>
                                            </p:tav>
                                            <p:tav tm="100000">
                                              <p:val>
                                                <p:strVal val="#ppt_x"/>
                                              </p:val>
                                            </p:tav>
                                          </p:tavLst>
                                        </p:anim>
                                        <p:anim calcmode="lin" valueType="num" p14:bounceEnd="55000">
                                          <p:cBhvr additive="base">
                                            <p:cTn id="16" dur="12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5000">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14:bounceEnd="55000">
                                          <p:cBhvr additive="base">
                                            <p:cTn id="19" dur="1200" fill="hold"/>
                                            <p:tgtEl>
                                              <p:spTgt spid="75"/>
                                            </p:tgtEl>
                                            <p:attrNameLst>
                                              <p:attrName>ppt_x</p:attrName>
                                            </p:attrNameLst>
                                          </p:cBhvr>
                                          <p:tavLst>
                                            <p:tav tm="0">
                                              <p:val>
                                                <p:strVal val="#ppt_x"/>
                                              </p:val>
                                            </p:tav>
                                            <p:tav tm="100000">
                                              <p:val>
                                                <p:strVal val="#ppt_x"/>
                                              </p:val>
                                            </p:tav>
                                          </p:tavLst>
                                        </p:anim>
                                        <p:anim calcmode="lin" valueType="num" p14:bounceEnd="55000">
                                          <p:cBhvr additive="base">
                                            <p:cTn id="20" dur="1200" fill="hold"/>
                                            <p:tgtEl>
                                              <p:spTgt spid="7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55000">
                                      <p:stCondLst>
                                        <p:cond delay="800"/>
                                      </p:stCondLst>
                                      <p:childTnLst>
                                        <p:set>
                                          <p:cBhvr>
                                            <p:cTn id="22" dur="1" fill="hold">
                                              <p:stCondLst>
                                                <p:cond delay="0"/>
                                              </p:stCondLst>
                                            </p:cTn>
                                            <p:tgtEl>
                                              <p:spTgt spid="77"/>
                                            </p:tgtEl>
                                            <p:attrNameLst>
                                              <p:attrName>style.visibility</p:attrName>
                                            </p:attrNameLst>
                                          </p:cBhvr>
                                          <p:to>
                                            <p:strVal val="visible"/>
                                          </p:to>
                                        </p:set>
                                        <p:anim calcmode="lin" valueType="num" p14:bounceEnd="55000">
                                          <p:cBhvr additive="base">
                                            <p:cTn id="23" dur="1200" fill="hold"/>
                                            <p:tgtEl>
                                              <p:spTgt spid="77"/>
                                            </p:tgtEl>
                                            <p:attrNameLst>
                                              <p:attrName>ppt_x</p:attrName>
                                            </p:attrNameLst>
                                          </p:cBhvr>
                                          <p:tavLst>
                                            <p:tav tm="0">
                                              <p:val>
                                                <p:strVal val="#ppt_x"/>
                                              </p:val>
                                            </p:tav>
                                            <p:tav tm="100000">
                                              <p:val>
                                                <p:strVal val="#ppt_x"/>
                                              </p:val>
                                            </p:tav>
                                          </p:tavLst>
                                        </p:anim>
                                        <p:anim calcmode="lin" valueType="num" p14:bounceEnd="55000">
                                          <p:cBhvr additive="base">
                                            <p:cTn id="24" dur="1200" fill="hold"/>
                                            <p:tgtEl>
                                              <p:spTgt spid="7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55000">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14:bounceEnd="55000">
                                          <p:cBhvr additive="base">
                                            <p:cTn id="27" dur="1200" fill="hold"/>
                                            <p:tgtEl>
                                              <p:spTgt spid="79"/>
                                            </p:tgtEl>
                                            <p:attrNameLst>
                                              <p:attrName>ppt_x</p:attrName>
                                            </p:attrNameLst>
                                          </p:cBhvr>
                                          <p:tavLst>
                                            <p:tav tm="0">
                                              <p:val>
                                                <p:strVal val="#ppt_x"/>
                                              </p:val>
                                            </p:tav>
                                            <p:tav tm="100000">
                                              <p:val>
                                                <p:strVal val="#ppt_x"/>
                                              </p:val>
                                            </p:tav>
                                          </p:tavLst>
                                        </p:anim>
                                        <p:anim calcmode="lin" valueType="num" p14:bounceEnd="55000">
                                          <p:cBhvr additive="base">
                                            <p:cTn id="28" dur="1200" fill="hold"/>
                                            <p:tgtEl>
                                              <p:spTgt spid="7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55000">
                                      <p:stCondLst>
                                        <p:cond delay="1400"/>
                                      </p:stCondLst>
                                      <p:childTnLst>
                                        <p:set>
                                          <p:cBhvr>
                                            <p:cTn id="30" dur="1" fill="hold">
                                              <p:stCondLst>
                                                <p:cond delay="0"/>
                                              </p:stCondLst>
                                            </p:cTn>
                                            <p:tgtEl>
                                              <p:spTgt spid="80"/>
                                            </p:tgtEl>
                                            <p:attrNameLst>
                                              <p:attrName>style.visibility</p:attrName>
                                            </p:attrNameLst>
                                          </p:cBhvr>
                                          <p:to>
                                            <p:strVal val="visible"/>
                                          </p:to>
                                        </p:set>
                                        <p:anim calcmode="lin" valueType="num" p14:bounceEnd="55000">
                                          <p:cBhvr additive="base">
                                            <p:cTn id="31" dur="1200" fill="hold"/>
                                            <p:tgtEl>
                                              <p:spTgt spid="80"/>
                                            </p:tgtEl>
                                            <p:attrNameLst>
                                              <p:attrName>ppt_x</p:attrName>
                                            </p:attrNameLst>
                                          </p:cBhvr>
                                          <p:tavLst>
                                            <p:tav tm="0">
                                              <p:val>
                                                <p:strVal val="#ppt_x"/>
                                              </p:val>
                                            </p:tav>
                                            <p:tav tm="100000">
                                              <p:val>
                                                <p:strVal val="#ppt_x"/>
                                              </p:val>
                                            </p:tav>
                                          </p:tavLst>
                                        </p:anim>
                                        <p:anim calcmode="lin" valueType="num" p14:bounceEnd="55000">
                                          <p:cBhvr additive="base">
                                            <p:cTn id="32" dur="1200" fill="hold"/>
                                            <p:tgtEl>
                                              <p:spTgt spid="80"/>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14:presetBounceEnd="55000">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14:bounceEnd="55000">
                                          <p:cBhvr additive="base">
                                            <p:cTn id="35" dur="1200" fill="hold"/>
                                            <p:tgtEl>
                                              <p:spTgt spid="50"/>
                                            </p:tgtEl>
                                            <p:attrNameLst>
                                              <p:attrName>ppt_x</p:attrName>
                                            </p:attrNameLst>
                                          </p:cBhvr>
                                          <p:tavLst>
                                            <p:tav tm="0">
                                              <p:val>
                                                <p:strVal val="#ppt_x"/>
                                              </p:val>
                                            </p:tav>
                                            <p:tav tm="100000">
                                              <p:val>
                                                <p:strVal val="#ppt_x"/>
                                              </p:val>
                                            </p:tav>
                                          </p:tavLst>
                                        </p:anim>
                                        <p:anim calcmode="lin" valueType="num" p14:bounceEnd="55000">
                                          <p:cBhvr additive="base">
                                            <p:cTn id="36" dur="12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5000">
                                      <p:stCondLst>
                                        <p:cond delay="800"/>
                                      </p:stCondLst>
                                      <p:childTnLst>
                                        <p:set>
                                          <p:cBhvr>
                                            <p:cTn id="38" dur="1" fill="hold">
                                              <p:stCondLst>
                                                <p:cond delay="0"/>
                                              </p:stCondLst>
                                            </p:cTn>
                                            <p:tgtEl>
                                              <p:spTgt spid="52"/>
                                            </p:tgtEl>
                                            <p:attrNameLst>
                                              <p:attrName>style.visibility</p:attrName>
                                            </p:attrNameLst>
                                          </p:cBhvr>
                                          <p:to>
                                            <p:strVal val="visible"/>
                                          </p:to>
                                        </p:set>
                                        <p:anim calcmode="lin" valueType="num" p14:bounceEnd="55000">
                                          <p:cBhvr additive="base">
                                            <p:cTn id="39" dur="1200" fill="hold"/>
                                            <p:tgtEl>
                                              <p:spTgt spid="52"/>
                                            </p:tgtEl>
                                            <p:attrNameLst>
                                              <p:attrName>ppt_x</p:attrName>
                                            </p:attrNameLst>
                                          </p:cBhvr>
                                          <p:tavLst>
                                            <p:tav tm="0">
                                              <p:val>
                                                <p:strVal val="#ppt_x"/>
                                              </p:val>
                                            </p:tav>
                                            <p:tav tm="100000">
                                              <p:val>
                                                <p:strVal val="#ppt_x"/>
                                              </p:val>
                                            </p:tav>
                                          </p:tavLst>
                                        </p:anim>
                                        <p:anim calcmode="lin" valueType="num" p14:bounceEnd="55000">
                                          <p:cBhvr additive="base">
                                            <p:cTn id="40" dur="12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5000">
                                      <p:stCondLst>
                                        <p:cond delay="1400"/>
                                      </p:stCondLst>
                                      <p:childTnLst>
                                        <p:set>
                                          <p:cBhvr>
                                            <p:cTn id="42" dur="1" fill="hold">
                                              <p:stCondLst>
                                                <p:cond delay="0"/>
                                              </p:stCondLst>
                                            </p:cTn>
                                            <p:tgtEl>
                                              <p:spTgt spid="54"/>
                                            </p:tgtEl>
                                            <p:attrNameLst>
                                              <p:attrName>style.visibility</p:attrName>
                                            </p:attrNameLst>
                                          </p:cBhvr>
                                          <p:to>
                                            <p:strVal val="visible"/>
                                          </p:to>
                                        </p:set>
                                        <p:anim calcmode="lin" valueType="num" p14:bounceEnd="55000">
                                          <p:cBhvr additive="base">
                                            <p:cTn id="43" dur="1200" fill="hold"/>
                                            <p:tgtEl>
                                              <p:spTgt spid="54"/>
                                            </p:tgtEl>
                                            <p:attrNameLst>
                                              <p:attrName>ppt_x</p:attrName>
                                            </p:attrNameLst>
                                          </p:cBhvr>
                                          <p:tavLst>
                                            <p:tav tm="0">
                                              <p:val>
                                                <p:strVal val="#ppt_x"/>
                                              </p:val>
                                            </p:tav>
                                            <p:tav tm="100000">
                                              <p:val>
                                                <p:strVal val="#ppt_x"/>
                                              </p:val>
                                            </p:tav>
                                          </p:tavLst>
                                        </p:anim>
                                        <p:anim calcmode="lin" valueType="num" p14:bounceEnd="55000">
                                          <p:cBhvr additive="base">
                                            <p:cTn id="44" dur="12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5000">
                                      <p:stCondLst>
                                        <p:cond delay="400"/>
                                      </p:stCondLst>
                                      <p:childTnLst>
                                        <p:set>
                                          <p:cBhvr>
                                            <p:cTn id="46" dur="1" fill="hold">
                                              <p:stCondLst>
                                                <p:cond delay="0"/>
                                              </p:stCondLst>
                                            </p:cTn>
                                            <p:tgtEl>
                                              <p:spTgt spid="56"/>
                                            </p:tgtEl>
                                            <p:attrNameLst>
                                              <p:attrName>style.visibility</p:attrName>
                                            </p:attrNameLst>
                                          </p:cBhvr>
                                          <p:to>
                                            <p:strVal val="visible"/>
                                          </p:to>
                                        </p:set>
                                        <p:anim calcmode="lin" valueType="num" p14:bounceEnd="55000">
                                          <p:cBhvr additive="base">
                                            <p:cTn id="47" dur="1200" fill="hold"/>
                                            <p:tgtEl>
                                              <p:spTgt spid="56"/>
                                            </p:tgtEl>
                                            <p:attrNameLst>
                                              <p:attrName>ppt_x</p:attrName>
                                            </p:attrNameLst>
                                          </p:cBhvr>
                                          <p:tavLst>
                                            <p:tav tm="0">
                                              <p:val>
                                                <p:strVal val="#ppt_x"/>
                                              </p:val>
                                            </p:tav>
                                            <p:tav tm="100000">
                                              <p:val>
                                                <p:strVal val="#ppt_x"/>
                                              </p:val>
                                            </p:tav>
                                          </p:tavLst>
                                        </p:anim>
                                        <p:anim calcmode="lin" valueType="num" p14:bounceEnd="55000">
                                          <p:cBhvr additive="base">
                                            <p:cTn id="48" dur="12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5000">
                                      <p:stCondLst>
                                        <p:cond delay="1200"/>
                                      </p:stCondLst>
                                      <p:childTnLst>
                                        <p:set>
                                          <p:cBhvr>
                                            <p:cTn id="50" dur="1" fill="hold">
                                              <p:stCondLst>
                                                <p:cond delay="0"/>
                                              </p:stCondLst>
                                            </p:cTn>
                                            <p:tgtEl>
                                              <p:spTgt spid="59"/>
                                            </p:tgtEl>
                                            <p:attrNameLst>
                                              <p:attrName>style.visibility</p:attrName>
                                            </p:attrNameLst>
                                          </p:cBhvr>
                                          <p:to>
                                            <p:strVal val="visible"/>
                                          </p:to>
                                        </p:set>
                                        <p:anim calcmode="lin" valueType="num" p14:bounceEnd="55000">
                                          <p:cBhvr additive="base">
                                            <p:cTn id="51" dur="1200" fill="hold"/>
                                            <p:tgtEl>
                                              <p:spTgt spid="59"/>
                                            </p:tgtEl>
                                            <p:attrNameLst>
                                              <p:attrName>ppt_x</p:attrName>
                                            </p:attrNameLst>
                                          </p:cBhvr>
                                          <p:tavLst>
                                            <p:tav tm="0">
                                              <p:val>
                                                <p:strVal val="#ppt_x"/>
                                              </p:val>
                                            </p:tav>
                                            <p:tav tm="100000">
                                              <p:val>
                                                <p:strVal val="#ppt_x"/>
                                              </p:val>
                                            </p:tav>
                                          </p:tavLst>
                                        </p:anim>
                                        <p:anim calcmode="lin" valueType="num" p14:bounceEnd="55000">
                                          <p:cBhvr additive="base">
                                            <p:cTn id="52" dur="1200" fill="hold"/>
                                            <p:tgtEl>
                                              <p:spTgt spid="59"/>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14:presetBounceEnd="55000">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14:bounceEnd="55000">
                                          <p:cBhvr additive="base">
                                            <p:cTn id="55" dur="1200" fill="hold"/>
                                            <p:tgtEl>
                                              <p:spTgt spid="61"/>
                                            </p:tgtEl>
                                            <p:attrNameLst>
                                              <p:attrName>ppt_x</p:attrName>
                                            </p:attrNameLst>
                                          </p:cBhvr>
                                          <p:tavLst>
                                            <p:tav tm="0">
                                              <p:val>
                                                <p:strVal val="#ppt_x"/>
                                              </p:val>
                                            </p:tav>
                                            <p:tav tm="100000">
                                              <p:val>
                                                <p:strVal val="#ppt_x"/>
                                              </p:val>
                                            </p:tav>
                                          </p:tavLst>
                                        </p:anim>
                                        <p:anim calcmode="lin" valueType="num" p14:bounceEnd="55000">
                                          <p:cBhvr additive="base">
                                            <p:cTn id="56" dur="1200" fill="hold"/>
                                            <p:tgtEl>
                                              <p:spTgt spid="6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14:presetBounceEnd="55000">
                                      <p:stCondLst>
                                        <p:cond delay="400"/>
                                      </p:stCondLst>
                                      <p:childTnLst>
                                        <p:set>
                                          <p:cBhvr>
                                            <p:cTn id="58" dur="1" fill="hold">
                                              <p:stCondLst>
                                                <p:cond delay="0"/>
                                              </p:stCondLst>
                                            </p:cTn>
                                            <p:tgtEl>
                                              <p:spTgt spid="62"/>
                                            </p:tgtEl>
                                            <p:attrNameLst>
                                              <p:attrName>style.visibility</p:attrName>
                                            </p:attrNameLst>
                                          </p:cBhvr>
                                          <p:to>
                                            <p:strVal val="visible"/>
                                          </p:to>
                                        </p:set>
                                        <p:anim calcmode="lin" valueType="num" p14:bounceEnd="55000">
                                          <p:cBhvr additive="base">
                                            <p:cTn id="59" dur="1200" fill="hold"/>
                                            <p:tgtEl>
                                              <p:spTgt spid="62"/>
                                            </p:tgtEl>
                                            <p:attrNameLst>
                                              <p:attrName>ppt_x</p:attrName>
                                            </p:attrNameLst>
                                          </p:cBhvr>
                                          <p:tavLst>
                                            <p:tav tm="0">
                                              <p:val>
                                                <p:strVal val="#ppt_x"/>
                                              </p:val>
                                            </p:tav>
                                            <p:tav tm="100000">
                                              <p:val>
                                                <p:strVal val="#ppt_x"/>
                                              </p:val>
                                            </p:tav>
                                          </p:tavLst>
                                        </p:anim>
                                        <p:anim calcmode="lin" valueType="num" p14:bounceEnd="55000">
                                          <p:cBhvr additive="base">
                                            <p:cTn id="60" dur="1200" fill="hold"/>
                                            <p:tgtEl>
                                              <p:spTgt spid="6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14:presetBounceEnd="55000">
                                      <p:stCondLst>
                                        <p:cond delay="800"/>
                                      </p:stCondLst>
                                      <p:childTnLst>
                                        <p:set>
                                          <p:cBhvr>
                                            <p:cTn id="62" dur="1" fill="hold">
                                              <p:stCondLst>
                                                <p:cond delay="0"/>
                                              </p:stCondLst>
                                            </p:cTn>
                                            <p:tgtEl>
                                              <p:spTgt spid="63"/>
                                            </p:tgtEl>
                                            <p:attrNameLst>
                                              <p:attrName>style.visibility</p:attrName>
                                            </p:attrNameLst>
                                          </p:cBhvr>
                                          <p:to>
                                            <p:strVal val="visible"/>
                                          </p:to>
                                        </p:set>
                                        <p:anim calcmode="lin" valueType="num" p14:bounceEnd="55000">
                                          <p:cBhvr additive="base">
                                            <p:cTn id="63" dur="1200" fill="hold"/>
                                            <p:tgtEl>
                                              <p:spTgt spid="63"/>
                                            </p:tgtEl>
                                            <p:attrNameLst>
                                              <p:attrName>ppt_x</p:attrName>
                                            </p:attrNameLst>
                                          </p:cBhvr>
                                          <p:tavLst>
                                            <p:tav tm="0">
                                              <p:val>
                                                <p:strVal val="#ppt_x"/>
                                              </p:val>
                                            </p:tav>
                                            <p:tav tm="100000">
                                              <p:val>
                                                <p:strVal val="#ppt_x"/>
                                              </p:val>
                                            </p:tav>
                                          </p:tavLst>
                                        </p:anim>
                                        <p:anim calcmode="lin" valueType="num" p14:bounceEnd="55000">
                                          <p:cBhvr additive="base">
                                            <p:cTn id="64" dur="1200" fill="hold"/>
                                            <p:tgtEl>
                                              <p:spTgt spid="6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14:presetBounceEnd="55000">
                                      <p:stCondLst>
                                        <p:cond delay="1200"/>
                                      </p:stCondLst>
                                      <p:childTnLst>
                                        <p:set>
                                          <p:cBhvr>
                                            <p:cTn id="66" dur="1" fill="hold">
                                              <p:stCondLst>
                                                <p:cond delay="0"/>
                                              </p:stCondLst>
                                            </p:cTn>
                                            <p:tgtEl>
                                              <p:spTgt spid="64"/>
                                            </p:tgtEl>
                                            <p:attrNameLst>
                                              <p:attrName>style.visibility</p:attrName>
                                            </p:attrNameLst>
                                          </p:cBhvr>
                                          <p:to>
                                            <p:strVal val="visible"/>
                                          </p:to>
                                        </p:set>
                                        <p:anim calcmode="lin" valueType="num" p14:bounceEnd="55000">
                                          <p:cBhvr additive="base">
                                            <p:cTn id="67" dur="1200" fill="hold"/>
                                            <p:tgtEl>
                                              <p:spTgt spid="64"/>
                                            </p:tgtEl>
                                            <p:attrNameLst>
                                              <p:attrName>ppt_x</p:attrName>
                                            </p:attrNameLst>
                                          </p:cBhvr>
                                          <p:tavLst>
                                            <p:tav tm="0">
                                              <p:val>
                                                <p:strVal val="#ppt_x"/>
                                              </p:val>
                                            </p:tav>
                                            <p:tav tm="100000">
                                              <p:val>
                                                <p:strVal val="#ppt_x"/>
                                              </p:val>
                                            </p:tav>
                                          </p:tavLst>
                                        </p:anim>
                                        <p:anim calcmode="lin" valueType="num" p14:bounceEnd="55000">
                                          <p:cBhvr additive="base">
                                            <p:cTn id="68" dur="1200" fill="hold"/>
                                            <p:tgtEl>
                                              <p:spTgt spid="6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14:presetBounceEnd="55000">
                                      <p:stCondLst>
                                        <p:cond delay="1400"/>
                                      </p:stCondLst>
                                      <p:childTnLst>
                                        <p:set>
                                          <p:cBhvr>
                                            <p:cTn id="70" dur="1" fill="hold">
                                              <p:stCondLst>
                                                <p:cond delay="0"/>
                                              </p:stCondLst>
                                            </p:cTn>
                                            <p:tgtEl>
                                              <p:spTgt spid="71"/>
                                            </p:tgtEl>
                                            <p:attrNameLst>
                                              <p:attrName>style.visibility</p:attrName>
                                            </p:attrNameLst>
                                          </p:cBhvr>
                                          <p:to>
                                            <p:strVal val="visible"/>
                                          </p:to>
                                        </p:set>
                                        <p:anim calcmode="lin" valueType="num" p14:bounceEnd="55000">
                                          <p:cBhvr additive="base">
                                            <p:cTn id="71" dur="1200" fill="hold"/>
                                            <p:tgtEl>
                                              <p:spTgt spid="71"/>
                                            </p:tgtEl>
                                            <p:attrNameLst>
                                              <p:attrName>ppt_x</p:attrName>
                                            </p:attrNameLst>
                                          </p:cBhvr>
                                          <p:tavLst>
                                            <p:tav tm="0">
                                              <p:val>
                                                <p:strVal val="#ppt_x"/>
                                              </p:val>
                                            </p:tav>
                                            <p:tav tm="100000">
                                              <p:val>
                                                <p:strVal val="#ppt_x"/>
                                              </p:val>
                                            </p:tav>
                                          </p:tavLst>
                                        </p:anim>
                                        <p:anim calcmode="lin" valueType="num" p14:bounceEnd="55000">
                                          <p:cBhvr additive="base">
                                            <p:cTn id="72" dur="1200" fill="hold"/>
                                            <p:tgtEl>
                                              <p:spTgt spid="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0" grpId="0"/>
          <p:bldP spid="52" grpId="0"/>
          <p:bldP spid="54" grpId="0"/>
          <p:bldP spid="56" grpId="0"/>
          <p:bldP spid="59" grpId="0"/>
          <p:bldP spid="61" grpId="0" animBg="1"/>
          <p:bldP spid="62" grpId="0" animBg="1"/>
          <p:bldP spid="63" grpId="0" animBg="1"/>
          <p:bldP spid="64" grpId="0" animBg="1"/>
          <p:bldP spid="71" grpId="0" animBg="1"/>
          <p:bldP spid="73" grpId="0"/>
          <p:bldP spid="75" grpId="0"/>
          <p:bldP spid="77" grpId="0"/>
          <p:bldP spid="79" grpId="0"/>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200" fill="hold"/>
                                            <p:tgtEl>
                                              <p:spTgt spid="73"/>
                                            </p:tgtEl>
                                            <p:attrNameLst>
                                              <p:attrName>ppt_x</p:attrName>
                                            </p:attrNameLst>
                                          </p:cBhvr>
                                          <p:tavLst>
                                            <p:tav tm="0">
                                              <p:val>
                                                <p:strVal val="#ppt_x"/>
                                              </p:val>
                                            </p:tav>
                                            <p:tav tm="100000">
                                              <p:val>
                                                <p:strVal val="#ppt_x"/>
                                              </p:val>
                                            </p:tav>
                                          </p:tavLst>
                                        </p:anim>
                                        <p:anim calcmode="lin" valueType="num">
                                          <p:cBhvr additive="base">
                                            <p:cTn id="16" dur="12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1200" fill="hold"/>
                                            <p:tgtEl>
                                              <p:spTgt spid="75"/>
                                            </p:tgtEl>
                                            <p:attrNameLst>
                                              <p:attrName>ppt_x</p:attrName>
                                            </p:attrNameLst>
                                          </p:cBhvr>
                                          <p:tavLst>
                                            <p:tav tm="0">
                                              <p:val>
                                                <p:strVal val="#ppt_x"/>
                                              </p:val>
                                            </p:tav>
                                            <p:tav tm="100000">
                                              <p:val>
                                                <p:strVal val="#ppt_x"/>
                                              </p:val>
                                            </p:tav>
                                          </p:tavLst>
                                        </p:anim>
                                        <p:anim calcmode="lin" valueType="num">
                                          <p:cBhvr additive="base">
                                            <p:cTn id="20" dur="1200" fill="hold"/>
                                            <p:tgtEl>
                                              <p:spTgt spid="7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1200" fill="hold"/>
                                            <p:tgtEl>
                                              <p:spTgt spid="77"/>
                                            </p:tgtEl>
                                            <p:attrNameLst>
                                              <p:attrName>ppt_x</p:attrName>
                                            </p:attrNameLst>
                                          </p:cBhvr>
                                          <p:tavLst>
                                            <p:tav tm="0">
                                              <p:val>
                                                <p:strVal val="#ppt_x"/>
                                              </p:val>
                                            </p:tav>
                                            <p:tav tm="100000">
                                              <p:val>
                                                <p:strVal val="#ppt_x"/>
                                              </p:val>
                                            </p:tav>
                                          </p:tavLst>
                                        </p:anim>
                                        <p:anim calcmode="lin" valueType="num">
                                          <p:cBhvr additive="base">
                                            <p:cTn id="24" dur="1200" fill="hold"/>
                                            <p:tgtEl>
                                              <p:spTgt spid="7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1200" fill="hold"/>
                                            <p:tgtEl>
                                              <p:spTgt spid="79"/>
                                            </p:tgtEl>
                                            <p:attrNameLst>
                                              <p:attrName>ppt_x</p:attrName>
                                            </p:attrNameLst>
                                          </p:cBhvr>
                                          <p:tavLst>
                                            <p:tav tm="0">
                                              <p:val>
                                                <p:strVal val="#ppt_x"/>
                                              </p:val>
                                            </p:tav>
                                            <p:tav tm="100000">
                                              <p:val>
                                                <p:strVal val="#ppt_x"/>
                                              </p:val>
                                            </p:tav>
                                          </p:tavLst>
                                        </p:anim>
                                        <p:anim calcmode="lin" valueType="num">
                                          <p:cBhvr additive="base">
                                            <p:cTn id="28" dur="1200" fill="hold"/>
                                            <p:tgtEl>
                                              <p:spTgt spid="7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40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1200" fill="hold"/>
                                            <p:tgtEl>
                                              <p:spTgt spid="80"/>
                                            </p:tgtEl>
                                            <p:attrNameLst>
                                              <p:attrName>ppt_x</p:attrName>
                                            </p:attrNameLst>
                                          </p:cBhvr>
                                          <p:tavLst>
                                            <p:tav tm="0">
                                              <p:val>
                                                <p:strVal val="#ppt_x"/>
                                              </p:val>
                                            </p:tav>
                                            <p:tav tm="100000">
                                              <p:val>
                                                <p:strVal val="#ppt_x"/>
                                              </p:val>
                                            </p:tav>
                                          </p:tavLst>
                                        </p:anim>
                                        <p:anim calcmode="lin" valueType="num">
                                          <p:cBhvr additive="base">
                                            <p:cTn id="32" dur="1200" fill="hold"/>
                                            <p:tgtEl>
                                              <p:spTgt spid="80"/>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1200" fill="hold"/>
                                            <p:tgtEl>
                                              <p:spTgt spid="50"/>
                                            </p:tgtEl>
                                            <p:attrNameLst>
                                              <p:attrName>ppt_x</p:attrName>
                                            </p:attrNameLst>
                                          </p:cBhvr>
                                          <p:tavLst>
                                            <p:tav tm="0">
                                              <p:val>
                                                <p:strVal val="#ppt_x"/>
                                              </p:val>
                                            </p:tav>
                                            <p:tav tm="100000">
                                              <p:val>
                                                <p:strVal val="#ppt_x"/>
                                              </p:val>
                                            </p:tav>
                                          </p:tavLst>
                                        </p:anim>
                                        <p:anim calcmode="lin" valueType="num">
                                          <p:cBhvr additive="base">
                                            <p:cTn id="36" dur="12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1200" fill="hold"/>
                                            <p:tgtEl>
                                              <p:spTgt spid="52"/>
                                            </p:tgtEl>
                                            <p:attrNameLst>
                                              <p:attrName>ppt_x</p:attrName>
                                            </p:attrNameLst>
                                          </p:cBhvr>
                                          <p:tavLst>
                                            <p:tav tm="0">
                                              <p:val>
                                                <p:strVal val="#ppt_x"/>
                                              </p:val>
                                            </p:tav>
                                            <p:tav tm="100000">
                                              <p:val>
                                                <p:strVal val="#ppt_x"/>
                                              </p:val>
                                            </p:tav>
                                          </p:tavLst>
                                        </p:anim>
                                        <p:anim calcmode="lin" valueType="num">
                                          <p:cBhvr additive="base">
                                            <p:cTn id="40" dur="12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4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1200" fill="hold"/>
                                            <p:tgtEl>
                                              <p:spTgt spid="54"/>
                                            </p:tgtEl>
                                            <p:attrNameLst>
                                              <p:attrName>ppt_x</p:attrName>
                                            </p:attrNameLst>
                                          </p:cBhvr>
                                          <p:tavLst>
                                            <p:tav tm="0">
                                              <p:val>
                                                <p:strVal val="#ppt_x"/>
                                              </p:val>
                                            </p:tav>
                                            <p:tav tm="100000">
                                              <p:val>
                                                <p:strVal val="#ppt_x"/>
                                              </p:val>
                                            </p:tav>
                                          </p:tavLst>
                                        </p:anim>
                                        <p:anim calcmode="lin" valueType="num">
                                          <p:cBhvr additive="base">
                                            <p:cTn id="44" dur="12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40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1200" fill="hold"/>
                                            <p:tgtEl>
                                              <p:spTgt spid="56"/>
                                            </p:tgtEl>
                                            <p:attrNameLst>
                                              <p:attrName>ppt_x</p:attrName>
                                            </p:attrNameLst>
                                          </p:cBhvr>
                                          <p:tavLst>
                                            <p:tav tm="0">
                                              <p:val>
                                                <p:strVal val="#ppt_x"/>
                                              </p:val>
                                            </p:tav>
                                            <p:tav tm="100000">
                                              <p:val>
                                                <p:strVal val="#ppt_x"/>
                                              </p:val>
                                            </p:tav>
                                          </p:tavLst>
                                        </p:anim>
                                        <p:anim calcmode="lin" valueType="num">
                                          <p:cBhvr additive="base">
                                            <p:cTn id="48" dur="12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20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1200" fill="hold"/>
                                            <p:tgtEl>
                                              <p:spTgt spid="59"/>
                                            </p:tgtEl>
                                            <p:attrNameLst>
                                              <p:attrName>ppt_x</p:attrName>
                                            </p:attrNameLst>
                                          </p:cBhvr>
                                          <p:tavLst>
                                            <p:tav tm="0">
                                              <p:val>
                                                <p:strVal val="#ppt_x"/>
                                              </p:val>
                                            </p:tav>
                                            <p:tav tm="100000">
                                              <p:val>
                                                <p:strVal val="#ppt_x"/>
                                              </p:val>
                                            </p:tav>
                                          </p:tavLst>
                                        </p:anim>
                                        <p:anim calcmode="lin" valueType="num">
                                          <p:cBhvr additive="base">
                                            <p:cTn id="52" dur="1200" fill="hold"/>
                                            <p:tgtEl>
                                              <p:spTgt spid="59"/>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1200" fill="hold"/>
                                            <p:tgtEl>
                                              <p:spTgt spid="61"/>
                                            </p:tgtEl>
                                            <p:attrNameLst>
                                              <p:attrName>ppt_x</p:attrName>
                                            </p:attrNameLst>
                                          </p:cBhvr>
                                          <p:tavLst>
                                            <p:tav tm="0">
                                              <p:val>
                                                <p:strVal val="#ppt_x"/>
                                              </p:val>
                                            </p:tav>
                                            <p:tav tm="100000">
                                              <p:val>
                                                <p:strVal val="#ppt_x"/>
                                              </p:val>
                                            </p:tav>
                                          </p:tavLst>
                                        </p:anim>
                                        <p:anim calcmode="lin" valueType="num">
                                          <p:cBhvr additive="base">
                                            <p:cTn id="56" dur="1200" fill="hold"/>
                                            <p:tgtEl>
                                              <p:spTgt spid="6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40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1200" fill="hold"/>
                                            <p:tgtEl>
                                              <p:spTgt spid="62"/>
                                            </p:tgtEl>
                                            <p:attrNameLst>
                                              <p:attrName>ppt_x</p:attrName>
                                            </p:attrNameLst>
                                          </p:cBhvr>
                                          <p:tavLst>
                                            <p:tav tm="0">
                                              <p:val>
                                                <p:strVal val="#ppt_x"/>
                                              </p:val>
                                            </p:tav>
                                            <p:tav tm="100000">
                                              <p:val>
                                                <p:strVal val="#ppt_x"/>
                                              </p:val>
                                            </p:tav>
                                          </p:tavLst>
                                        </p:anim>
                                        <p:anim calcmode="lin" valueType="num">
                                          <p:cBhvr additive="base">
                                            <p:cTn id="60" dur="1200" fill="hold"/>
                                            <p:tgtEl>
                                              <p:spTgt spid="6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80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1200" fill="hold"/>
                                            <p:tgtEl>
                                              <p:spTgt spid="63"/>
                                            </p:tgtEl>
                                            <p:attrNameLst>
                                              <p:attrName>ppt_x</p:attrName>
                                            </p:attrNameLst>
                                          </p:cBhvr>
                                          <p:tavLst>
                                            <p:tav tm="0">
                                              <p:val>
                                                <p:strVal val="#ppt_x"/>
                                              </p:val>
                                            </p:tav>
                                            <p:tav tm="100000">
                                              <p:val>
                                                <p:strVal val="#ppt_x"/>
                                              </p:val>
                                            </p:tav>
                                          </p:tavLst>
                                        </p:anim>
                                        <p:anim calcmode="lin" valueType="num">
                                          <p:cBhvr additive="base">
                                            <p:cTn id="64" dur="1200" fill="hold"/>
                                            <p:tgtEl>
                                              <p:spTgt spid="6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20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1200" fill="hold"/>
                                            <p:tgtEl>
                                              <p:spTgt spid="64"/>
                                            </p:tgtEl>
                                            <p:attrNameLst>
                                              <p:attrName>ppt_x</p:attrName>
                                            </p:attrNameLst>
                                          </p:cBhvr>
                                          <p:tavLst>
                                            <p:tav tm="0">
                                              <p:val>
                                                <p:strVal val="#ppt_x"/>
                                              </p:val>
                                            </p:tav>
                                            <p:tav tm="100000">
                                              <p:val>
                                                <p:strVal val="#ppt_x"/>
                                              </p:val>
                                            </p:tav>
                                          </p:tavLst>
                                        </p:anim>
                                        <p:anim calcmode="lin" valueType="num">
                                          <p:cBhvr additive="base">
                                            <p:cTn id="68" dur="1200" fill="hold"/>
                                            <p:tgtEl>
                                              <p:spTgt spid="6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40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1200" fill="hold"/>
                                            <p:tgtEl>
                                              <p:spTgt spid="71"/>
                                            </p:tgtEl>
                                            <p:attrNameLst>
                                              <p:attrName>ppt_x</p:attrName>
                                            </p:attrNameLst>
                                          </p:cBhvr>
                                          <p:tavLst>
                                            <p:tav tm="0">
                                              <p:val>
                                                <p:strVal val="#ppt_x"/>
                                              </p:val>
                                            </p:tav>
                                            <p:tav tm="100000">
                                              <p:val>
                                                <p:strVal val="#ppt_x"/>
                                              </p:val>
                                            </p:tav>
                                          </p:tavLst>
                                        </p:anim>
                                        <p:anim calcmode="lin" valueType="num">
                                          <p:cBhvr additive="base">
                                            <p:cTn id="72" dur="1200" fill="hold"/>
                                            <p:tgtEl>
                                              <p:spTgt spid="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0" grpId="0"/>
          <p:bldP spid="52" grpId="0"/>
          <p:bldP spid="54" grpId="0"/>
          <p:bldP spid="56" grpId="0"/>
          <p:bldP spid="59" grpId="0"/>
          <p:bldP spid="61" grpId="0" animBg="1"/>
          <p:bldP spid="62" grpId="0" animBg="1"/>
          <p:bldP spid="63" grpId="0" animBg="1"/>
          <p:bldP spid="64" grpId="0" animBg="1"/>
          <p:bldP spid="71" grpId="0" animBg="1"/>
          <p:bldP spid="73" grpId="0"/>
          <p:bldP spid="75" grpId="0"/>
          <p:bldP spid="77" grpId="0"/>
          <p:bldP spid="79" grpId="0"/>
          <p:bldP spid="8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58" name="文本框 57">
            <a:extLst>
              <a:ext uri="{FF2B5EF4-FFF2-40B4-BE49-F238E27FC236}">
                <a16:creationId xmlns:a16="http://schemas.microsoft.com/office/drawing/2014/main" id="{8EE56345-6D18-4723-A94F-97C36C52AB37}"/>
              </a:ext>
            </a:extLst>
          </p:cNvPr>
          <p:cNvSpPr txBox="1"/>
          <p:nvPr/>
        </p:nvSpPr>
        <p:spPr>
          <a:xfrm>
            <a:off x="983432" y="1412776"/>
            <a:ext cx="4762326" cy="2790572"/>
          </a:xfrm>
          <a:prstGeom prst="rect">
            <a:avLst/>
          </a:prstGeom>
          <a:noFill/>
          <a:ln w="15875">
            <a:noFill/>
          </a:ln>
        </p:spPr>
        <p:txBody>
          <a:bodyPr wrap="square">
            <a:spAutoFit/>
          </a:bodyPr>
          <a:lstStyle/>
          <a:p>
            <a:pPr eaLnBrk="1" hangingPunct="1">
              <a:lnSpc>
                <a:spcPct val="150000"/>
              </a:lnSpc>
              <a:defRPr/>
            </a:pPr>
            <a:r>
              <a:rPr lang="zh-CN" altLang="en-US" sz="2400" dirty="0">
                <a:solidFill>
                  <a:prstClr val="black"/>
                </a:solidFill>
                <a:latin typeface="Arial" charset="0"/>
              </a:rPr>
              <a:t>用于维护工作的劳动可以分：</a:t>
            </a:r>
            <a:endParaRPr lang="en-US" altLang="zh-CN" sz="2400" dirty="0">
              <a:solidFill>
                <a:prstClr val="black"/>
              </a:solidFill>
              <a:latin typeface="Arial" charset="0"/>
            </a:endParaRPr>
          </a:p>
          <a:p>
            <a:pPr eaLnBrk="1" hangingPunct="1">
              <a:lnSpc>
                <a:spcPct val="150000"/>
              </a:lnSpc>
              <a:defRPr/>
            </a:pPr>
            <a:r>
              <a:rPr lang="en-US" altLang="zh-CN" sz="2400" dirty="0">
                <a:solidFill>
                  <a:prstClr val="black"/>
                </a:solidFill>
                <a:latin typeface="Arial" charset="0"/>
              </a:rPr>
              <a:t>1</a:t>
            </a: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编写程序代码</a:t>
            </a:r>
          </a:p>
        </p:txBody>
      </p:sp>
      <p:sp>
        <p:nvSpPr>
          <p:cNvPr id="3" name="矩形 2">
            <a:extLst>
              <a:ext uri="{FF2B5EF4-FFF2-40B4-BE49-F238E27FC236}">
                <a16:creationId xmlns:a16="http://schemas.microsoft.com/office/drawing/2014/main" id="{32152DE5-8503-4CCD-8624-B368CCBF501B}"/>
              </a:ext>
            </a:extLst>
          </p:cNvPr>
          <p:cNvSpPr/>
          <p:nvPr/>
        </p:nvSpPr>
        <p:spPr>
          <a:xfrm>
            <a:off x="5519936" y="1916832"/>
            <a:ext cx="6096000" cy="2790572"/>
          </a:xfrm>
          <a:prstGeom prst="rect">
            <a:avLst/>
          </a:prstGeom>
        </p:spPr>
        <p:txBody>
          <a:bodyPr>
            <a:spAutoFit/>
          </a:bodyPr>
          <a:lstStyle/>
          <a:p>
            <a:pPr>
              <a:lnSpc>
                <a:spcPct val="150000"/>
              </a:lnSpc>
              <a:defRPr/>
            </a:pPr>
            <a:r>
              <a:rPr lang="en-US" altLang="zh-CN" sz="2400" dirty="0">
                <a:solidFill>
                  <a:prstClr val="black"/>
                </a:solidFill>
                <a:latin typeface="Arial" charset="0"/>
              </a:rPr>
              <a:t>2</a:t>
            </a: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p:txBody>
      </p:sp>
      <p:pic>
        <p:nvPicPr>
          <p:cNvPr id="64" name="图片 63">
            <a:extLst>
              <a:ext uri="{FF2B5EF4-FFF2-40B4-BE49-F238E27FC236}">
                <a16:creationId xmlns:a16="http://schemas.microsoft.com/office/drawing/2014/main" id="{D5A474A9-D358-4150-B8CF-96B627D5E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424" y="3645024"/>
            <a:ext cx="2156674" cy="2995380"/>
          </a:xfrm>
          <a:prstGeom prst="rect">
            <a:avLst/>
          </a:prstGeom>
        </p:spPr>
      </p:pic>
    </p:spTree>
    <p:extLst>
      <p:ext uri="{BB962C8B-B14F-4D97-AF65-F5344CB8AC3E}">
        <p14:creationId xmlns:p14="http://schemas.microsoft.com/office/powerpoint/2010/main" val="1880882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1000"/>
                                        <p:tgtEl>
                                          <p:spTgt spid="58">
                                            <p:txEl>
                                              <p:pRg st="0" end="0"/>
                                            </p:txEl>
                                          </p:spTgt>
                                        </p:tgtEl>
                                      </p:cBhvr>
                                    </p:animEffect>
                                    <p:anim calcmode="lin" valueType="num">
                                      <p:cBhvr>
                                        <p:cTn id="8" dur="10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xEl>
                                              <p:pRg st="1" end="1"/>
                                            </p:txEl>
                                          </p:spTgt>
                                        </p:tgtEl>
                                        <p:attrNameLst>
                                          <p:attrName>style.visibility</p:attrName>
                                        </p:attrNameLst>
                                      </p:cBhvr>
                                      <p:to>
                                        <p:strVal val="visible"/>
                                      </p:to>
                                    </p:set>
                                    <p:animEffect transition="in" filter="fade">
                                      <p:cBhvr>
                                        <p:cTn id="14" dur="1000"/>
                                        <p:tgtEl>
                                          <p:spTgt spid="58">
                                            <p:txEl>
                                              <p:pRg st="1" end="1"/>
                                            </p:txEl>
                                          </p:spTgt>
                                        </p:tgtEl>
                                      </p:cBhvr>
                                    </p:animEffect>
                                    <p:anim calcmode="lin" valueType="num">
                                      <p:cBhvr>
                                        <p:cTn id="15"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animEffect transition="in" filter="fade">
                                      <p:cBhvr>
                                        <p:cTn id="19" dur="1000"/>
                                        <p:tgtEl>
                                          <p:spTgt spid="58">
                                            <p:txEl>
                                              <p:pRg st="2" end="2"/>
                                            </p:txEl>
                                          </p:spTgt>
                                        </p:tgtEl>
                                      </p:cBhvr>
                                    </p:animEffect>
                                    <p:anim calcmode="lin" valueType="num">
                                      <p:cBhvr>
                                        <p:cTn id="20" dur="1000" fill="hold"/>
                                        <p:tgtEl>
                                          <p:spTgt spid="5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
                                            <p:txEl>
                                              <p:pRg st="3" end="3"/>
                                            </p:txEl>
                                          </p:spTgt>
                                        </p:tgtEl>
                                        <p:attrNameLst>
                                          <p:attrName>style.visibility</p:attrName>
                                        </p:attrNameLst>
                                      </p:cBhvr>
                                      <p:to>
                                        <p:strVal val="visible"/>
                                      </p:to>
                                    </p:set>
                                    <p:animEffect transition="in" filter="fade">
                                      <p:cBhvr>
                                        <p:cTn id="24" dur="1000"/>
                                        <p:tgtEl>
                                          <p:spTgt spid="58">
                                            <p:txEl>
                                              <p:pRg st="3" end="3"/>
                                            </p:txEl>
                                          </p:spTgt>
                                        </p:tgtEl>
                                      </p:cBhvr>
                                    </p:animEffect>
                                    <p:anim calcmode="lin" valueType="num">
                                      <p:cBhvr>
                                        <p:cTn id="25" dur="1000" fill="hold"/>
                                        <p:tgtEl>
                                          <p:spTgt spid="5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8">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8">
                                            <p:txEl>
                                              <p:pRg st="4" end="4"/>
                                            </p:txEl>
                                          </p:spTgt>
                                        </p:tgtEl>
                                        <p:attrNameLst>
                                          <p:attrName>style.visibility</p:attrName>
                                        </p:attrNameLst>
                                      </p:cBhvr>
                                      <p:to>
                                        <p:strVal val="visible"/>
                                      </p:to>
                                    </p:set>
                                    <p:animEffect transition="in" filter="fade">
                                      <p:cBhvr>
                                        <p:cTn id="29" dur="1000"/>
                                        <p:tgtEl>
                                          <p:spTgt spid="58">
                                            <p:txEl>
                                              <p:pRg st="4" end="4"/>
                                            </p:txEl>
                                          </p:spTgt>
                                        </p:tgtEl>
                                      </p:cBhvr>
                                    </p:animEffect>
                                    <p:anim calcmode="lin" valueType="num">
                                      <p:cBhvr>
                                        <p:cTn id="30" dur="1000" fill="hold"/>
                                        <p:tgtEl>
                                          <p:spTgt spid="5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33" name="图片 32">
            <a:extLst>
              <a:ext uri="{FF2B5EF4-FFF2-40B4-BE49-F238E27FC236}">
                <a16:creationId xmlns:a16="http://schemas.microsoft.com/office/drawing/2014/main" id="{3140E6ED-B8A3-47E4-8E6D-E83EDED6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424" y="3645024"/>
            <a:ext cx="2156674" cy="2995380"/>
          </a:xfrm>
          <a:prstGeom prst="rect">
            <a:avLst/>
          </a:prstGeom>
        </p:spPr>
      </p:pic>
      <p:sp>
        <p:nvSpPr>
          <p:cNvPr id="34" name="矩形 33">
            <a:extLst>
              <a:ext uri="{FF2B5EF4-FFF2-40B4-BE49-F238E27FC236}">
                <a16:creationId xmlns:a16="http://schemas.microsoft.com/office/drawing/2014/main" id="{D5D38FE2-8729-4576-B3FA-6DBECC5E4492}"/>
              </a:ext>
            </a:extLst>
          </p:cNvPr>
          <p:cNvSpPr/>
          <p:nvPr/>
        </p:nvSpPr>
        <p:spPr>
          <a:xfrm>
            <a:off x="1055440" y="1556792"/>
            <a:ext cx="9577064" cy="4461093"/>
          </a:xfrm>
          <a:prstGeom prst="rect">
            <a:avLst/>
          </a:prstGeom>
        </p:spPr>
        <p:txBody>
          <a:bodyPr wrap="square">
            <a:spAutoFit/>
          </a:bodyPr>
          <a:lstStyle/>
          <a:p>
            <a:pPr>
              <a:lnSpc>
                <a:spcPct val="150000"/>
              </a:lnSpc>
            </a:pPr>
            <a:r>
              <a:rPr lang="zh-CN" altLang="en-US" sz="2400" dirty="0"/>
              <a:t>下述表达式给出维护工作量的一个模型：</a:t>
            </a:r>
            <a:r>
              <a:rPr lang="en-US" altLang="zh-CN" sz="2400" dirty="0"/>
              <a:t>M=</a:t>
            </a:r>
            <a:r>
              <a:rPr lang="en-US" altLang="zh-CN" sz="2400" dirty="0" err="1"/>
              <a:t>P+K×exp</a:t>
            </a:r>
            <a:r>
              <a:rPr lang="en-US" altLang="zh-CN" sz="2400" dirty="0"/>
              <a:t>(c-d)</a:t>
            </a:r>
            <a:r>
              <a:rPr lang="zh-CN" altLang="en-US" sz="2400" dirty="0"/>
              <a:t>，其中：</a:t>
            </a:r>
            <a:endParaRPr lang="en-US" altLang="zh-CN" sz="2400" dirty="0"/>
          </a:p>
          <a:p>
            <a:pPr lvl="1">
              <a:lnSpc>
                <a:spcPct val="150000"/>
              </a:lnSpc>
            </a:pPr>
            <a:r>
              <a:rPr lang="en-US" altLang="zh-CN" sz="2400" dirty="0"/>
              <a:t>M</a:t>
            </a:r>
            <a:r>
              <a:rPr lang="zh-CN" altLang="en-US" sz="2400" dirty="0"/>
              <a:t>：维护用的总工作量</a:t>
            </a:r>
            <a:endParaRPr lang="en-US" altLang="zh-CN" sz="2400" dirty="0"/>
          </a:p>
          <a:p>
            <a:pPr lvl="1">
              <a:lnSpc>
                <a:spcPct val="150000"/>
              </a:lnSpc>
            </a:pPr>
            <a:r>
              <a:rPr lang="en-US" altLang="zh-CN" sz="2400" dirty="0"/>
              <a:t>P</a:t>
            </a:r>
            <a:r>
              <a:rPr lang="zh-CN" altLang="en-US" sz="2400" dirty="0"/>
              <a:t>：生产性工作量</a:t>
            </a:r>
            <a:endParaRPr lang="en-US" altLang="zh-CN" sz="2400" dirty="0"/>
          </a:p>
          <a:p>
            <a:pPr lvl="1">
              <a:lnSpc>
                <a:spcPct val="150000"/>
              </a:lnSpc>
            </a:pPr>
            <a:r>
              <a:rPr lang="en-US" altLang="zh-CN" sz="2400" dirty="0"/>
              <a:t>K</a:t>
            </a:r>
            <a:r>
              <a:rPr lang="zh-CN" altLang="en-US" sz="2400" dirty="0"/>
              <a:t>：经验常数</a:t>
            </a:r>
            <a:endParaRPr lang="en-US" altLang="zh-CN" sz="2400" dirty="0"/>
          </a:p>
          <a:p>
            <a:pPr lvl="1">
              <a:lnSpc>
                <a:spcPct val="150000"/>
              </a:lnSpc>
            </a:pPr>
            <a:r>
              <a:rPr lang="en-US" altLang="zh-CN" sz="2400" dirty="0"/>
              <a:t>c</a:t>
            </a:r>
            <a:r>
              <a:rPr lang="zh-CN" altLang="en-US" sz="2400" dirty="0"/>
              <a:t>：复杂程度</a:t>
            </a:r>
            <a:endParaRPr lang="en-US" altLang="zh-CN" sz="2400" dirty="0"/>
          </a:p>
          <a:p>
            <a:pPr lvl="1">
              <a:lnSpc>
                <a:spcPct val="150000"/>
              </a:lnSpc>
            </a:pPr>
            <a:r>
              <a:rPr lang="en-US" altLang="zh-CN" sz="2400" dirty="0"/>
              <a:t>d</a:t>
            </a:r>
            <a:r>
              <a:rPr lang="zh-CN" altLang="en-US" sz="2400" dirty="0"/>
              <a:t>：维护人员对软件的熟悉程度</a:t>
            </a:r>
          </a:p>
          <a:p>
            <a:pPr>
              <a:lnSpc>
                <a:spcPct val="150000"/>
              </a:lnSpc>
            </a:pPr>
            <a:r>
              <a:rPr lang="zh-CN" altLang="en-US" sz="2400" dirty="0"/>
              <a:t>上面的模型表明，如果软件的开发途径不好，而且原来的开发人员不能参加维护工作，那么维护工作量和费用将</a:t>
            </a:r>
            <a:r>
              <a:rPr lang="zh-CN" altLang="en-US" sz="2400" dirty="0">
                <a:solidFill>
                  <a:srgbClr val="D60C0C"/>
                </a:solidFill>
              </a:rPr>
              <a:t>指数地增加</a:t>
            </a:r>
            <a:r>
              <a:rPr lang="zh-CN" altLang="en-US" sz="2400" dirty="0"/>
              <a:t>。</a:t>
            </a:r>
          </a:p>
        </p:txBody>
      </p:sp>
    </p:spTree>
    <p:extLst>
      <p:ext uri="{BB962C8B-B14F-4D97-AF65-F5344CB8AC3E}">
        <p14:creationId xmlns:p14="http://schemas.microsoft.com/office/powerpoint/2010/main" val="3312161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、维护的问题很多</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8" name="文本框 1">
            <a:extLst>
              <a:ext uri="{FF2B5EF4-FFF2-40B4-BE49-F238E27FC236}">
                <a16:creationId xmlns:a16="http://schemas.microsoft.com/office/drawing/2014/main" id="{562FBAC4-C68B-4660-A07B-7747C9FA4CA9}"/>
              </a:ext>
            </a:extLst>
          </p:cNvPr>
          <p:cNvSpPr txBox="1">
            <a:spLocks noChangeArrowheads="1"/>
          </p:cNvSpPr>
          <p:nvPr/>
        </p:nvSpPr>
        <p:spPr bwMode="auto">
          <a:xfrm>
            <a:off x="611869" y="980728"/>
            <a:ext cx="9865096" cy="279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t>下面列出和软件维护有关的部分问题：</a:t>
            </a:r>
          </a:p>
          <a:p>
            <a:pPr>
              <a:lnSpc>
                <a:spcPct val="150000"/>
              </a:lnSpc>
            </a:pPr>
            <a:r>
              <a:rPr lang="zh-CN" altLang="en-US" sz="2400" dirty="0"/>
              <a:t>（</a:t>
            </a:r>
            <a:r>
              <a:rPr lang="en-US" altLang="zh-CN" sz="2400" dirty="0"/>
              <a:t>1</a:t>
            </a:r>
            <a:r>
              <a:rPr lang="zh-CN" altLang="en-US" sz="2400" dirty="0"/>
              <a:t>）</a:t>
            </a:r>
            <a:r>
              <a:rPr lang="zh-CN" altLang="en-US" sz="2400" u="sng" dirty="0"/>
              <a:t>理解别人写的程序通常非常困难，而且困难程度随着软件配置成分的减少而迅速增加。</a:t>
            </a:r>
            <a:r>
              <a:rPr lang="zh-CN" altLang="en-US" sz="2400" dirty="0"/>
              <a:t>如果仅有程序代码没有说明文档，则会出现严重的问题。</a:t>
            </a:r>
            <a:endParaRPr lang="en-US" altLang="zh-CN" sz="2400" dirty="0"/>
          </a:p>
          <a:p>
            <a:pPr>
              <a:lnSpc>
                <a:spcPct val="150000"/>
              </a:lnSpc>
            </a:pPr>
            <a:endParaRPr lang="zh-CN" altLang="en-US" sz="2400" dirty="0"/>
          </a:p>
        </p:txBody>
      </p:sp>
      <p:sp>
        <p:nvSpPr>
          <p:cNvPr id="2" name="文本框 1">
            <a:extLst>
              <a:ext uri="{FF2B5EF4-FFF2-40B4-BE49-F238E27FC236}">
                <a16:creationId xmlns:a16="http://schemas.microsoft.com/office/drawing/2014/main" id="{158C0132-E075-4E4B-9C73-94E4D8061EE3}"/>
              </a:ext>
            </a:extLst>
          </p:cNvPr>
          <p:cNvSpPr txBox="1"/>
          <p:nvPr/>
        </p:nvSpPr>
        <p:spPr>
          <a:xfrm>
            <a:off x="911424" y="5164961"/>
            <a:ext cx="9865096" cy="1424621"/>
          </a:xfrm>
          <a:prstGeom prst="rect">
            <a:avLst/>
          </a:prstGeom>
          <a:noFill/>
        </p:spPr>
        <p:txBody>
          <a:bodyPr wrap="square" rtlCol="0">
            <a:spAutoFit/>
          </a:bodyPr>
          <a:lstStyle/>
          <a:p>
            <a:pPr>
              <a:lnSpc>
                <a:spcPct val="150000"/>
              </a:lnSpc>
            </a:pPr>
            <a:r>
              <a:rPr lang="zh-CN" altLang="en-US" sz="2000" dirty="0"/>
              <a:t>例如：为程序中的变量、过程、函数、类、对象、数据库等</a:t>
            </a:r>
            <a:r>
              <a:rPr lang="zh-CN" altLang="en-US" sz="2000" dirty="0">
                <a:solidFill>
                  <a:srgbClr val="FF0000"/>
                </a:solidFill>
              </a:rPr>
              <a:t>命名</a:t>
            </a:r>
            <a:r>
              <a:rPr lang="zh-CN" altLang="en-US" sz="2000" dirty="0"/>
              <a:t>，是程序员最头疼的事。如何知道别人已命名的变量是什么意思需要花很多的时间去理解。还有特别是当这些代码写得很差，也没有注释和文档可以帮助到你时，那就很糟糕了。</a:t>
            </a:r>
          </a:p>
        </p:txBody>
      </p:sp>
      <p:sp>
        <p:nvSpPr>
          <p:cNvPr id="9" name="矩形 8">
            <a:extLst>
              <a:ext uri="{FF2B5EF4-FFF2-40B4-BE49-F238E27FC236}">
                <a16:creationId xmlns:a16="http://schemas.microsoft.com/office/drawing/2014/main" id="{C7AD5578-1675-4A11-9B12-8E754B1E1CFA}"/>
              </a:ext>
            </a:extLst>
          </p:cNvPr>
          <p:cNvSpPr/>
          <p:nvPr/>
        </p:nvSpPr>
        <p:spPr>
          <a:xfrm>
            <a:off x="611868" y="3146525"/>
            <a:ext cx="9865095" cy="1691104"/>
          </a:xfrm>
          <a:prstGeom prst="rect">
            <a:avLst/>
          </a:prstGeom>
        </p:spPr>
        <p:txBody>
          <a:bodyPr wrap="square">
            <a:spAutoFit/>
          </a:bodyPr>
          <a:lstStyle/>
          <a:p>
            <a:pPr>
              <a:lnSpc>
                <a:spcPct val="150000"/>
              </a:lnSpc>
            </a:pPr>
            <a:r>
              <a:rPr lang="zh-CN" altLang="en-US" sz="2400" dirty="0"/>
              <a:t>（</a:t>
            </a:r>
            <a:r>
              <a:rPr lang="en-US" altLang="zh-CN" sz="2400" dirty="0"/>
              <a:t>2</a:t>
            </a:r>
            <a:r>
              <a:rPr lang="zh-CN" altLang="en-US" sz="2400" dirty="0"/>
              <a:t>） </a:t>
            </a:r>
            <a:r>
              <a:rPr lang="zh-CN" altLang="en-US" sz="2400" u="sng" dirty="0"/>
              <a:t>需要维护的软件往往没有合格的文档，或者文档资料显著不足。</a:t>
            </a:r>
            <a:r>
              <a:rPr lang="zh-CN" altLang="en-US" sz="2400" dirty="0"/>
              <a:t>认识到软件必须有文档仅仅是第一步，容易理解的并且和程序代码完全一致的文档才真正有价值。</a:t>
            </a:r>
          </a:p>
        </p:txBody>
      </p:sp>
      <p:pic>
        <p:nvPicPr>
          <p:cNvPr id="4" name="图片 3">
            <a:extLst>
              <a:ext uri="{FF2B5EF4-FFF2-40B4-BE49-F238E27FC236}">
                <a16:creationId xmlns:a16="http://schemas.microsoft.com/office/drawing/2014/main" id="{9874B547-BB12-4DDC-9EDB-8C6E1163A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851" y="0"/>
            <a:ext cx="1340768" cy="1340768"/>
          </a:xfrm>
          <a:prstGeom prst="rect">
            <a:avLst/>
          </a:prstGeom>
        </p:spPr>
      </p:pic>
    </p:spTree>
    <p:extLst>
      <p:ext uri="{BB962C8B-B14F-4D97-AF65-F5344CB8AC3E}">
        <p14:creationId xmlns:p14="http://schemas.microsoft.com/office/powerpoint/2010/main" val="255434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914D03C-029C-455E-9AB8-FB217B688E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851" y="0"/>
            <a:ext cx="1340768" cy="1340768"/>
          </a:xfrm>
          <a:prstGeom prst="rect">
            <a:avLst/>
          </a:prstGeom>
        </p:spPr>
      </p:pic>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、维护的问题很多</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8" name="文本框 1">
            <a:extLst>
              <a:ext uri="{FF2B5EF4-FFF2-40B4-BE49-F238E27FC236}">
                <a16:creationId xmlns:a16="http://schemas.microsoft.com/office/drawing/2014/main" id="{562FBAC4-C68B-4660-A07B-7747C9FA4CA9}"/>
              </a:ext>
            </a:extLst>
          </p:cNvPr>
          <p:cNvSpPr txBox="1">
            <a:spLocks noChangeArrowheads="1"/>
          </p:cNvSpPr>
          <p:nvPr/>
        </p:nvSpPr>
        <p:spPr bwMode="auto">
          <a:xfrm>
            <a:off x="695400" y="1052736"/>
            <a:ext cx="11089232" cy="611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t>（</a:t>
            </a:r>
            <a:r>
              <a:rPr lang="en-US" altLang="zh-CN" sz="2400" dirty="0"/>
              <a:t>3</a:t>
            </a:r>
            <a:r>
              <a:rPr lang="zh-CN" altLang="en-US" sz="2400" dirty="0"/>
              <a:t>） </a:t>
            </a:r>
            <a:r>
              <a:rPr lang="zh-CN" altLang="en-US" sz="2400" u="sng" dirty="0"/>
              <a:t>当要求对软件进行维护时，不能指望由开发人员给人们仔细说明软件。</a:t>
            </a:r>
            <a:r>
              <a:rPr lang="zh-CN" altLang="en-US" sz="2400" dirty="0"/>
              <a:t>由于维护阶段持续的时间很长，因此，当需要解释软件时，往往原来写程序的人已经不在附近了。</a:t>
            </a:r>
          </a:p>
          <a:p>
            <a:pPr>
              <a:lnSpc>
                <a:spcPct val="150000"/>
              </a:lnSpc>
            </a:pPr>
            <a:r>
              <a:rPr lang="zh-CN" altLang="en-US" sz="2400" dirty="0"/>
              <a:t>（</a:t>
            </a:r>
            <a:r>
              <a:rPr lang="en-US" altLang="zh-CN" sz="2400" dirty="0"/>
              <a:t>4</a:t>
            </a:r>
            <a:r>
              <a:rPr lang="zh-CN" altLang="en-US" sz="2400" dirty="0"/>
              <a:t>） </a:t>
            </a:r>
            <a:r>
              <a:rPr lang="zh-CN" altLang="en-US" sz="2400" u="sng" dirty="0"/>
              <a:t>绝大多数软件在设计时没有考虑将来的修改。</a:t>
            </a:r>
            <a:r>
              <a:rPr lang="zh-CN" altLang="en-US" sz="2400" dirty="0"/>
              <a:t>除非使用强调模块独立原理的设计方法学，否则修改软件既困难又容易发生差错。</a:t>
            </a:r>
          </a:p>
          <a:p>
            <a:pPr>
              <a:lnSpc>
                <a:spcPct val="150000"/>
              </a:lnSpc>
            </a:pPr>
            <a:r>
              <a:rPr lang="zh-CN" altLang="en-US" sz="2400" dirty="0"/>
              <a:t>（</a:t>
            </a:r>
            <a:r>
              <a:rPr lang="en-US" altLang="zh-CN" sz="2400" dirty="0"/>
              <a:t>5</a:t>
            </a:r>
            <a:r>
              <a:rPr lang="zh-CN" altLang="en-US" sz="2400" dirty="0"/>
              <a:t>）  </a:t>
            </a:r>
            <a:r>
              <a:rPr lang="zh-CN" altLang="en-US" sz="2400" u="sng" dirty="0"/>
              <a:t>软件维护不是一项吸引人的工作。</a:t>
            </a:r>
            <a:r>
              <a:rPr lang="zh-CN" altLang="en-US" sz="2400" dirty="0"/>
              <a:t>形成这种观念很大程度上是因为维护工作经常遭受挫折。</a:t>
            </a:r>
          </a:p>
          <a:p>
            <a:pPr>
              <a:lnSpc>
                <a:spcPct val="150000"/>
              </a:lnSpc>
            </a:pPr>
            <a:r>
              <a:rPr lang="zh-CN" altLang="en-US" sz="2400" dirty="0"/>
              <a:t>       上述种种问题在现有的没采用软件工程思想开发出来的软件中，都或多或少地存在着。</a:t>
            </a:r>
            <a:r>
              <a:rPr lang="zh-CN" altLang="en-US" sz="2400" dirty="0">
                <a:solidFill>
                  <a:srgbClr val="D60C0C"/>
                </a:solidFill>
              </a:rPr>
              <a:t>不应该把一种科学的方法学看做万应灵药</a:t>
            </a:r>
            <a:r>
              <a:rPr lang="zh-CN" altLang="en-US" sz="2400" dirty="0"/>
              <a:t>，但是，软件工程至少部分地解决了与维护有关的每一个问题。</a:t>
            </a:r>
          </a:p>
          <a:p>
            <a:pPr>
              <a:lnSpc>
                <a:spcPct val="150000"/>
              </a:lnSpc>
            </a:pPr>
            <a:endParaRPr lang="zh-CN" altLang="en-US" sz="2400" dirty="0"/>
          </a:p>
        </p:txBody>
      </p:sp>
    </p:spTree>
    <p:extLst>
      <p:ext uri="{BB962C8B-B14F-4D97-AF65-F5344CB8AC3E}">
        <p14:creationId xmlns:p14="http://schemas.microsoft.com/office/powerpoint/2010/main" val="3205884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4</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979461" y="2773530"/>
            <a:ext cx="2954655"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问题时间</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2915391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组合 144"/>
          <p:cNvGrpSpPr/>
          <p:nvPr/>
        </p:nvGrpSpPr>
        <p:grpSpPr>
          <a:xfrm>
            <a:off x="2795804" y="1452348"/>
            <a:ext cx="831850" cy="831850"/>
            <a:chOff x="2725738" y="1484313"/>
            <a:chExt cx="831850" cy="831850"/>
          </a:xfrm>
        </p:grpSpPr>
        <p:sp>
          <p:nvSpPr>
            <p:cNvPr id="146" name="Oval 6"/>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8"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58" name="组合 157"/>
          <p:cNvGrpSpPr/>
          <p:nvPr/>
        </p:nvGrpSpPr>
        <p:grpSpPr>
          <a:xfrm>
            <a:off x="968900" y="2845883"/>
            <a:ext cx="1939925" cy="1939925"/>
            <a:chOff x="877888" y="2946400"/>
            <a:chExt cx="1939925" cy="1939925"/>
          </a:xfrm>
        </p:grpSpPr>
        <p:sp>
          <p:nvSpPr>
            <p:cNvPr id="159" name="Oval 5"/>
            <p:cNvSpPr>
              <a:spLocks noChangeArrowheads="1"/>
            </p:cNvSpPr>
            <p:nvPr/>
          </p:nvSpPr>
          <p:spPr bwMode="auto">
            <a:xfrm>
              <a:off x="877888" y="2946400"/>
              <a:ext cx="1939925" cy="1939925"/>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0" name="TextBox 34"/>
            <p:cNvSpPr txBox="1"/>
            <p:nvPr/>
          </p:nvSpPr>
          <p:spPr>
            <a:xfrm>
              <a:off x="1078684" y="3308391"/>
              <a:ext cx="1538332" cy="1200329"/>
            </a:xfrm>
            <a:prstGeom prst="rect">
              <a:avLst/>
            </a:prstGeom>
            <a:noFill/>
          </p:spPr>
          <p:txBody>
            <a:bodyPr wrap="square" rtlCol="0">
              <a:spAutoFit/>
            </a:bodyPr>
            <a:lstStyle/>
            <a:p>
              <a:pPr algn="ctr"/>
              <a:r>
                <a:rPr lang="zh-CN" altLang="en-US" sz="36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问题环节</a:t>
              </a:r>
            </a:p>
          </p:txBody>
        </p:sp>
      </p:grpSp>
      <p:sp>
        <p:nvSpPr>
          <p:cNvPr id="167" name="TextBox 41"/>
          <p:cNvSpPr txBox="1"/>
          <p:nvPr/>
        </p:nvSpPr>
        <p:spPr>
          <a:xfrm>
            <a:off x="3703274" y="1517187"/>
            <a:ext cx="4227905" cy="830997"/>
          </a:xfrm>
          <a:prstGeom prst="rect">
            <a:avLst/>
          </a:prstGeom>
          <a:noFill/>
        </p:spPr>
        <p:txBody>
          <a:bodyPr wrap="square" rtlCol="0">
            <a:spAutoFit/>
          </a:bodyPr>
          <a:lstStyle/>
          <a:p>
            <a:r>
              <a:rPr lang="zh-CN" altLang="en-US" sz="24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软件维护的活动可以分几类？分别是什么？</a:t>
            </a:r>
          </a:p>
        </p:txBody>
      </p:sp>
      <p:grpSp>
        <p:nvGrpSpPr>
          <p:cNvPr id="31" name="组合 30"/>
          <p:cNvGrpSpPr/>
          <p:nvPr/>
        </p:nvGrpSpPr>
        <p:grpSpPr>
          <a:xfrm>
            <a:off x="0" y="240001"/>
            <a:ext cx="2338624" cy="523220"/>
            <a:chOff x="1" y="378896"/>
            <a:chExt cx="2338624" cy="523220"/>
          </a:xfrm>
        </p:grpSpPr>
        <p:sp>
          <p:nvSpPr>
            <p:cNvPr id="32" name="文本框 31">
              <a:extLst>
                <a:ext uri="{FF2B5EF4-FFF2-40B4-BE49-F238E27FC236}">
                  <a16:creationId xmlns:a16="http://schemas.microsoft.com/office/drawing/2014/main" id="{A69D84BD-995A-40F3-9245-3A112D8B3EAF}"/>
                </a:ext>
              </a:extLst>
            </p:cNvPr>
            <p:cNvSpPr txBox="1"/>
            <p:nvPr/>
          </p:nvSpPr>
          <p:spPr>
            <a:xfrm>
              <a:off x="611870" y="378896"/>
              <a:ext cx="172675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Question</a:t>
              </a:r>
              <a:endParaRPr lang="zh-CN" altLang="en-US"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3" name="组合 32"/>
            <p:cNvGrpSpPr/>
            <p:nvPr/>
          </p:nvGrpSpPr>
          <p:grpSpPr>
            <a:xfrm>
              <a:off x="1" y="425063"/>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40" name="组合 39">
            <a:extLst>
              <a:ext uri="{FF2B5EF4-FFF2-40B4-BE49-F238E27FC236}">
                <a16:creationId xmlns:a16="http://schemas.microsoft.com/office/drawing/2014/main" id="{BDA97514-3260-465A-B4AE-51FE418DEB9E}"/>
              </a:ext>
            </a:extLst>
          </p:cNvPr>
          <p:cNvGrpSpPr/>
          <p:nvPr/>
        </p:nvGrpSpPr>
        <p:grpSpPr>
          <a:xfrm>
            <a:off x="2795804" y="4975799"/>
            <a:ext cx="831850" cy="831850"/>
            <a:chOff x="2725738" y="1484313"/>
            <a:chExt cx="831850" cy="831850"/>
          </a:xfrm>
        </p:grpSpPr>
        <p:sp>
          <p:nvSpPr>
            <p:cNvPr id="41" name="Oval 6">
              <a:extLst>
                <a:ext uri="{FF2B5EF4-FFF2-40B4-BE49-F238E27FC236}">
                  <a16:creationId xmlns:a16="http://schemas.microsoft.com/office/drawing/2014/main" id="{27AC658E-FB9A-41FC-8943-854F5D263CE4}"/>
                </a:ext>
              </a:extLst>
            </p:cNvPr>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2" name="Freeform 13">
              <a:extLst>
                <a:ext uri="{FF2B5EF4-FFF2-40B4-BE49-F238E27FC236}">
                  <a16:creationId xmlns:a16="http://schemas.microsoft.com/office/drawing/2014/main" id="{E484AA53-B702-4646-A17A-DE3025EE230E}"/>
                </a:ext>
              </a:extLst>
            </p:cNvPr>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3" name="组合 42">
            <a:extLst>
              <a:ext uri="{FF2B5EF4-FFF2-40B4-BE49-F238E27FC236}">
                <a16:creationId xmlns:a16="http://schemas.microsoft.com/office/drawing/2014/main" id="{E1027D77-E82A-49D4-9EF1-2D1B6178F731}"/>
              </a:ext>
            </a:extLst>
          </p:cNvPr>
          <p:cNvGrpSpPr/>
          <p:nvPr/>
        </p:nvGrpSpPr>
        <p:grpSpPr>
          <a:xfrm>
            <a:off x="3703274" y="3235694"/>
            <a:ext cx="831850" cy="831850"/>
            <a:chOff x="2725738" y="1484313"/>
            <a:chExt cx="831850" cy="831850"/>
          </a:xfrm>
        </p:grpSpPr>
        <p:sp>
          <p:nvSpPr>
            <p:cNvPr id="44" name="Oval 6">
              <a:extLst>
                <a:ext uri="{FF2B5EF4-FFF2-40B4-BE49-F238E27FC236}">
                  <a16:creationId xmlns:a16="http://schemas.microsoft.com/office/drawing/2014/main" id="{97CBB90C-E244-48C1-84C7-D62DDD7A4056}"/>
                </a:ext>
              </a:extLst>
            </p:cNvPr>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Freeform 13">
              <a:extLst>
                <a:ext uri="{FF2B5EF4-FFF2-40B4-BE49-F238E27FC236}">
                  <a16:creationId xmlns:a16="http://schemas.microsoft.com/office/drawing/2014/main" id="{BB091E63-38F9-4F15-8596-9927DDB37A04}"/>
                </a:ext>
              </a:extLst>
            </p:cNvPr>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64BDDCDD-5403-4FD5-B3AE-42C6B21F83EA}"/>
              </a:ext>
            </a:extLst>
          </p:cNvPr>
          <p:cNvSpPr txBox="1"/>
          <p:nvPr/>
        </p:nvSpPr>
        <p:spPr>
          <a:xfrm>
            <a:off x="9655497" y="1002343"/>
            <a:ext cx="2160240" cy="1323439"/>
          </a:xfrm>
          <a:prstGeom prst="rect">
            <a:avLst/>
          </a:prstGeom>
          <a:noFill/>
        </p:spPr>
        <p:txBody>
          <a:bodyPr wrap="square" rtlCol="0">
            <a:spAutoFit/>
          </a:bodyPr>
          <a:lstStyle/>
          <a:p>
            <a:r>
              <a:rPr lang="en-US" altLang="zh-CN" sz="2000" dirty="0"/>
              <a:t>1</a:t>
            </a:r>
            <a:r>
              <a:rPr lang="zh-CN" altLang="en-US" sz="2000" dirty="0"/>
              <a:t>、改正性维护</a:t>
            </a:r>
            <a:endParaRPr lang="en-US" altLang="zh-CN" sz="2000" dirty="0"/>
          </a:p>
          <a:p>
            <a:r>
              <a:rPr lang="en-US" altLang="zh-CN" sz="2000" dirty="0"/>
              <a:t>2</a:t>
            </a:r>
            <a:r>
              <a:rPr lang="zh-CN" altLang="en-US" sz="2000" dirty="0"/>
              <a:t>、适应性维护</a:t>
            </a:r>
            <a:endParaRPr lang="en-US" altLang="zh-CN" sz="2000" dirty="0"/>
          </a:p>
          <a:p>
            <a:r>
              <a:rPr lang="en-US" altLang="zh-CN" sz="2000" dirty="0"/>
              <a:t>3</a:t>
            </a:r>
            <a:r>
              <a:rPr lang="zh-CN" altLang="en-US" sz="2000" dirty="0"/>
              <a:t>、完善性维护</a:t>
            </a:r>
            <a:endParaRPr lang="en-US" altLang="zh-CN" sz="2000" dirty="0"/>
          </a:p>
          <a:p>
            <a:r>
              <a:rPr lang="en-US" altLang="zh-CN" sz="2000" dirty="0"/>
              <a:t>4</a:t>
            </a:r>
            <a:r>
              <a:rPr lang="zh-CN" altLang="en-US" sz="2000" dirty="0"/>
              <a:t>、预防性维护</a:t>
            </a:r>
          </a:p>
        </p:txBody>
      </p:sp>
      <p:sp>
        <p:nvSpPr>
          <p:cNvPr id="4" name="左大括号 3">
            <a:extLst>
              <a:ext uri="{FF2B5EF4-FFF2-40B4-BE49-F238E27FC236}">
                <a16:creationId xmlns:a16="http://schemas.microsoft.com/office/drawing/2014/main" id="{45DE8940-DCA6-4972-B73C-75E17919DF35}"/>
              </a:ext>
            </a:extLst>
          </p:cNvPr>
          <p:cNvSpPr/>
          <p:nvPr/>
        </p:nvSpPr>
        <p:spPr>
          <a:xfrm>
            <a:off x="9278891" y="1086281"/>
            <a:ext cx="258986" cy="1127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1">
            <a:extLst>
              <a:ext uri="{FF2B5EF4-FFF2-40B4-BE49-F238E27FC236}">
                <a16:creationId xmlns:a16="http://schemas.microsoft.com/office/drawing/2014/main" id="{F8D18880-CA03-45BE-B541-8723FA1F56F5}"/>
              </a:ext>
            </a:extLst>
          </p:cNvPr>
          <p:cNvSpPr txBox="1"/>
          <p:nvPr/>
        </p:nvSpPr>
        <p:spPr>
          <a:xfrm>
            <a:off x="4614192" y="3297675"/>
            <a:ext cx="4680520" cy="707886"/>
          </a:xfrm>
          <a:prstGeom prst="rect">
            <a:avLst/>
          </a:prstGeom>
          <a:noFill/>
        </p:spPr>
        <p:txBody>
          <a:bodyPr wrap="square" rtlCol="0">
            <a:spAutoFit/>
          </a:bodyPr>
          <a:lstStyle/>
          <a:p>
            <a:r>
              <a:rPr lang="zh-CN" altLang="en-US" sz="20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因计算机硬件和软件环境的变化而作出的修改软件的过程称为</a:t>
            </a:r>
          </a:p>
        </p:txBody>
      </p:sp>
      <p:sp>
        <p:nvSpPr>
          <p:cNvPr id="5" name="矩形 4">
            <a:extLst>
              <a:ext uri="{FF2B5EF4-FFF2-40B4-BE49-F238E27FC236}">
                <a16:creationId xmlns:a16="http://schemas.microsoft.com/office/drawing/2014/main" id="{E60D8D2F-F0A4-4BD4-A833-204220E46517}"/>
              </a:ext>
            </a:extLst>
          </p:cNvPr>
          <p:cNvSpPr/>
          <p:nvPr/>
        </p:nvSpPr>
        <p:spPr>
          <a:xfrm>
            <a:off x="9799744" y="3258695"/>
            <a:ext cx="1723549" cy="461665"/>
          </a:xfrm>
          <a:prstGeom prst="rect">
            <a:avLst/>
          </a:prstGeom>
        </p:spPr>
        <p:txBody>
          <a:bodyPr wrap="none">
            <a:spAutoFit/>
          </a:bodyPr>
          <a:lstStyle/>
          <a:p>
            <a:r>
              <a:rPr lang="zh-CN" altLang="en-US" sz="2400" dirty="0"/>
              <a:t>适应性维护</a:t>
            </a:r>
            <a:endParaRPr lang="zh-CN" altLang="en-US" dirty="0"/>
          </a:p>
        </p:txBody>
      </p:sp>
      <p:sp>
        <p:nvSpPr>
          <p:cNvPr id="47" name="TextBox 41">
            <a:extLst>
              <a:ext uri="{FF2B5EF4-FFF2-40B4-BE49-F238E27FC236}">
                <a16:creationId xmlns:a16="http://schemas.microsoft.com/office/drawing/2014/main" id="{3B115EF8-63FC-4108-8DC9-7AB44E8B01A7}"/>
              </a:ext>
            </a:extLst>
          </p:cNvPr>
          <p:cNvSpPr txBox="1"/>
          <p:nvPr/>
        </p:nvSpPr>
        <p:spPr>
          <a:xfrm>
            <a:off x="3762140" y="5085184"/>
            <a:ext cx="4227905" cy="830997"/>
          </a:xfrm>
          <a:prstGeom prst="rect">
            <a:avLst/>
          </a:prstGeom>
          <a:noFill/>
        </p:spPr>
        <p:txBody>
          <a:bodyPr wrap="square" rtlCol="0">
            <a:spAutoFit/>
          </a:bodyPr>
          <a:lstStyle/>
          <a:p>
            <a:r>
              <a:rPr lang="zh-CN" altLang="en-US" sz="24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从软件维护的角度上，为什么写文档很重要？</a:t>
            </a:r>
          </a:p>
        </p:txBody>
      </p:sp>
      <p:sp>
        <p:nvSpPr>
          <p:cNvPr id="48" name="矩形 47">
            <a:extLst>
              <a:ext uri="{FF2B5EF4-FFF2-40B4-BE49-F238E27FC236}">
                <a16:creationId xmlns:a16="http://schemas.microsoft.com/office/drawing/2014/main" id="{A76818E3-6BAF-4F3A-90F2-59187CB3E65C}"/>
              </a:ext>
            </a:extLst>
          </p:cNvPr>
          <p:cNvSpPr/>
          <p:nvPr/>
        </p:nvSpPr>
        <p:spPr>
          <a:xfrm>
            <a:off x="8350830" y="4656316"/>
            <a:ext cx="3874167" cy="1938992"/>
          </a:xfrm>
          <a:prstGeom prst="rect">
            <a:avLst/>
          </a:prstGeom>
        </p:spPr>
        <p:txBody>
          <a:bodyPr wrap="square">
            <a:spAutoFit/>
          </a:bodyPr>
          <a:lstStyle/>
          <a:p>
            <a:r>
              <a:rPr lang="zh-CN" altLang="en-US" sz="2000" dirty="0"/>
              <a:t>因为这些文档中包含了对每段程序的注释或者许多变量的命名等。即使代码写的比较乱，但在一定程度上可以帮助维护人员更好的看懂代码的内容，维护起来更方便。</a:t>
            </a:r>
          </a:p>
        </p:txBody>
      </p:sp>
    </p:spTree>
    <p:extLst>
      <p:ext uri="{BB962C8B-B14F-4D97-AF65-F5344CB8AC3E}">
        <p14:creationId xmlns:p14="http://schemas.microsoft.com/office/powerpoint/2010/main" val="2384605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Scale>
                                      <p:cBhvr>
                                        <p:cTn id="7" dur="1000" decel="50000" fill="hold">
                                          <p:stCondLst>
                                            <p:cond delay="0"/>
                                          </p:stCondLst>
                                        </p:cTn>
                                        <p:tgtEl>
                                          <p:spTgt spid="1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8"/>
                                        </p:tgtEl>
                                        <p:attrNameLst>
                                          <p:attrName>ppt_x</p:attrName>
                                          <p:attrName>ppt_y</p:attrName>
                                        </p:attrNameLst>
                                      </p:cBhvr>
                                    </p:animMotion>
                                    <p:animEffect transition="in" filter="fade">
                                      <p:cBhvr>
                                        <p:cTn id="9" dur="1000"/>
                                        <p:tgtEl>
                                          <p:spTgt spid="158"/>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1.45833E-6 -3.7037E-6 L -0.10586 0.29653 " pathEditMode="relative" rAng="0" ptsTypes="AA">
                                      <p:cBhvr>
                                        <p:cTn id="14" dur="500" spd="-100000" fill="hold"/>
                                        <p:tgtEl>
                                          <p:spTgt spid="145"/>
                                        </p:tgtEl>
                                        <p:attrNameLst>
                                          <p:attrName>ppt_x</p:attrName>
                                          <p:attrName>ppt_y</p:attrName>
                                        </p:attrNameLst>
                                      </p:cBhvr>
                                      <p:rCtr x="-5299" y="14815"/>
                                    </p:animMotion>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67"/>
                                        </p:tgtEl>
                                        <p:attrNameLst>
                                          <p:attrName>style.visibility</p:attrName>
                                        </p:attrNameLst>
                                      </p:cBhvr>
                                      <p:to>
                                        <p:strVal val="visible"/>
                                      </p:to>
                                    </p:set>
                                    <p:anim calcmode="lin" valueType="num">
                                      <p:cBhvr>
                                        <p:cTn id="18" dur="300" fill="hold"/>
                                        <p:tgtEl>
                                          <p:spTgt spid="167"/>
                                        </p:tgtEl>
                                        <p:attrNameLst>
                                          <p:attrName>ppt_w</p:attrName>
                                        </p:attrNameLst>
                                      </p:cBhvr>
                                      <p:tavLst>
                                        <p:tav tm="0">
                                          <p:val>
                                            <p:fltVal val="0"/>
                                          </p:val>
                                        </p:tav>
                                        <p:tav tm="100000">
                                          <p:val>
                                            <p:strVal val="#ppt_w"/>
                                          </p:val>
                                        </p:tav>
                                      </p:tavLst>
                                    </p:anim>
                                    <p:anim calcmode="lin" valueType="num">
                                      <p:cBhvr>
                                        <p:cTn id="19" dur="300" fill="hold"/>
                                        <p:tgtEl>
                                          <p:spTgt spid="167"/>
                                        </p:tgtEl>
                                        <p:attrNameLst>
                                          <p:attrName>ppt_h</p:attrName>
                                        </p:attrNameLst>
                                      </p:cBhvr>
                                      <p:tavLst>
                                        <p:tav tm="0">
                                          <p:val>
                                            <p:fltVal val="0"/>
                                          </p:val>
                                        </p:tav>
                                        <p:tav tm="100000">
                                          <p:val>
                                            <p:strVal val="#ppt_h"/>
                                          </p:val>
                                        </p:tav>
                                      </p:tavLst>
                                    </p:anim>
                                    <p:anim calcmode="lin" valueType="num">
                                      <p:cBhvr>
                                        <p:cTn id="20" dur="300" fill="hold"/>
                                        <p:tgtEl>
                                          <p:spTgt spid="167"/>
                                        </p:tgtEl>
                                        <p:attrNameLst>
                                          <p:attrName>style.rotation</p:attrName>
                                        </p:attrNameLst>
                                      </p:cBhvr>
                                      <p:tavLst>
                                        <p:tav tm="0">
                                          <p:val>
                                            <p:fltVal val="90"/>
                                          </p:val>
                                        </p:tav>
                                        <p:tav tm="100000">
                                          <p:val>
                                            <p:fltVal val="0"/>
                                          </p:val>
                                        </p:tav>
                                      </p:tavLst>
                                    </p:anim>
                                    <p:animEffect transition="in" filter="fade">
                                      <p:cBhvr>
                                        <p:cTn id="21" dur="300"/>
                                        <p:tgtEl>
                                          <p:spTgt spid="167"/>
                                        </p:tgtEl>
                                      </p:cBhvr>
                                    </p:animEffect>
                                  </p:childTnLst>
                                </p:cTn>
                              </p:par>
                            </p:childTnLst>
                          </p:cTn>
                        </p:par>
                        <p:par>
                          <p:cTn id="22" fill="hold">
                            <p:stCondLst>
                              <p:cond delay="18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5833E-6 -1.11111E-6 L -0.10586 0.29653 " pathEditMode="relative" rAng="0" ptsTypes="AA">
                                      <p:cBhvr>
                                        <p:cTn id="26" dur="500" spd="-100000" fill="hold"/>
                                        <p:tgtEl>
                                          <p:spTgt spid="40"/>
                                        </p:tgtEl>
                                        <p:attrNameLst>
                                          <p:attrName>ppt_x</p:attrName>
                                          <p:attrName>ppt_y</p:attrName>
                                        </p:attrNameLst>
                                      </p:cBhvr>
                                      <p:rCtr x="-5299" y="14815"/>
                                    </p:animMotion>
                                  </p:childTnLst>
                                </p:cTn>
                              </p:par>
                            </p:childTnLst>
                          </p:cTn>
                        </p:par>
                        <p:par>
                          <p:cTn id="27" fill="hold">
                            <p:stCondLst>
                              <p:cond delay="2300"/>
                            </p:stCondLst>
                            <p:childTnLst>
                              <p:par>
                                <p:cTn id="28" presetID="1" presetClass="entr" presetSubtype="0"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6.25E-7 2.59259E-6 L -0.10586 0.29653 " pathEditMode="relative" rAng="0" ptsTypes="AA">
                                      <p:cBhvr>
                                        <p:cTn id="31" dur="500" spd="-100000" fill="hold"/>
                                        <p:tgtEl>
                                          <p:spTgt spid="43"/>
                                        </p:tgtEl>
                                        <p:attrNameLst>
                                          <p:attrName>ppt_x</p:attrName>
                                          <p:attrName>ppt_y</p:attrName>
                                        </p:attrNameLst>
                                      </p:cBhvr>
                                      <p:rCtr x="-5299" y="14815"/>
                                    </p:animMotion>
                                  </p:childTnLst>
                                </p:cTn>
                              </p:par>
                            </p:childTnLst>
                          </p:cTn>
                        </p:par>
                        <p:par>
                          <p:cTn id="32" fill="hold">
                            <p:stCondLst>
                              <p:cond delay="2800"/>
                            </p:stCondLst>
                            <p:childTnLst>
                              <p:par>
                                <p:cTn id="33" presetID="31"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300" fill="hold"/>
                                        <p:tgtEl>
                                          <p:spTgt spid="46"/>
                                        </p:tgtEl>
                                        <p:attrNameLst>
                                          <p:attrName>ppt_w</p:attrName>
                                        </p:attrNameLst>
                                      </p:cBhvr>
                                      <p:tavLst>
                                        <p:tav tm="0">
                                          <p:val>
                                            <p:fltVal val="0"/>
                                          </p:val>
                                        </p:tav>
                                        <p:tav tm="100000">
                                          <p:val>
                                            <p:strVal val="#ppt_w"/>
                                          </p:val>
                                        </p:tav>
                                      </p:tavLst>
                                    </p:anim>
                                    <p:anim calcmode="lin" valueType="num">
                                      <p:cBhvr>
                                        <p:cTn id="36" dur="300" fill="hold"/>
                                        <p:tgtEl>
                                          <p:spTgt spid="46"/>
                                        </p:tgtEl>
                                        <p:attrNameLst>
                                          <p:attrName>ppt_h</p:attrName>
                                        </p:attrNameLst>
                                      </p:cBhvr>
                                      <p:tavLst>
                                        <p:tav tm="0">
                                          <p:val>
                                            <p:fltVal val="0"/>
                                          </p:val>
                                        </p:tav>
                                        <p:tav tm="100000">
                                          <p:val>
                                            <p:strVal val="#ppt_h"/>
                                          </p:val>
                                        </p:tav>
                                      </p:tavLst>
                                    </p:anim>
                                    <p:anim calcmode="lin" valueType="num">
                                      <p:cBhvr>
                                        <p:cTn id="37" dur="300" fill="hold"/>
                                        <p:tgtEl>
                                          <p:spTgt spid="46"/>
                                        </p:tgtEl>
                                        <p:attrNameLst>
                                          <p:attrName>style.rotation</p:attrName>
                                        </p:attrNameLst>
                                      </p:cBhvr>
                                      <p:tavLst>
                                        <p:tav tm="0">
                                          <p:val>
                                            <p:fltVal val="90"/>
                                          </p:val>
                                        </p:tav>
                                        <p:tav tm="100000">
                                          <p:val>
                                            <p:fltVal val="0"/>
                                          </p:val>
                                        </p:tav>
                                      </p:tavLst>
                                    </p:anim>
                                    <p:animEffect transition="in" filter="fade">
                                      <p:cBhvr>
                                        <p:cTn id="38" dur="300"/>
                                        <p:tgtEl>
                                          <p:spTgt spid="4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300" fill="hold"/>
                                        <p:tgtEl>
                                          <p:spTgt spid="47"/>
                                        </p:tgtEl>
                                        <p:attrNameLst>
                                          <p:attrName>ppt_w</p:attrName>
                                        </p:attrNameLst>
                                      </p:cBhvr>
                                      <p:tavLst>
                                        <p:tav tm="0">
                                          <p:val>
                                            <p:fltVal val="0"/>
                                          </p:val>
                                        </p:tav>
                                        <p:tav tm="100000">
                                          <p:val>
                                            <p:strVal val="#ppt_w"/>
                                          </p:val>
                                        </p:tav>
                                      </p:tavLst>
                                    </p:anim>
                                    <p:anim calcmode="lin" valueType="num">
                                      <p:cBhvr>
                                        <p:cTn id="42" dur="300" fill="hold"/>
                                        <p:tgtEl>
                                          <p:spTgt spid="47"/>
                                        </p:tgtEl>
                                        <p:attrNameLst>
                                          <p:attrName>ppt_h</p:attrName>
                                        </p:attrNameLst>
                                      </p:cBhvr>
                                      <p:tavLst>
                                        <p:tav tm="0">
                                          <p:val>
                                            <p:fltVal val="0"/>
                                          </p:val>
                                        </p:tav>
                                        <p:tav tm="100000">
                                          <p:val>
                                            <p:strVal val="#ppt_h"/>
                                          </p:val>
                                        </p:tav>
                                      </p:tavLst>
                                    </p:anim>
                                    <p:anim calcmode="lin" valueType="num">
                                      <p:cBhvr>
                                        <p:cTn id="43" dur="300" fill="hold"/>
                                        <p:tgtEl>
                                          <p:spTgt spid="47"/>
                                        </p:tgtEl>
                                        <p:attrNameLst>
                                          <p:attrName>style.rotation</p:attrName>
                                        </p:attrNameLst>
                                      </p:cBhvr>
                                      <p:tavLst>
                                        <p:tav tm="0">
                                          <p:val>
                                            <p:fltVal val="90"/>
                                          </p:val>
                                        </p:tav>
                                        <p:tav tm="100000">
                                          <p:val>
                                            <p:fltVal val="0"/>
                                          </p:val>
                                        </p:tav>
                                      </p:tavLst>
                                    </p:anim>
                                    <p:animEffect transition="in" filter="fade">
                                      <p:cBhvr>
                                        <p:cTn id="44" dur="3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fill="hold"/>
                                        <p:tgtEl>
                                          <p:spTgt spid="48"/>
                                        </p:tgtEl>
                                        <p:attrNameLst>
                                          <p:attrName>ppt_x</p:attrName>
                                        </p:attrNameLst>
                                      </p:cBhvr>
                                      <p:tavLst>
                                        <p:tav tm="0">
                                          <p:val>
                                            <p:strVal val="#ppt_x"/>
                                          </p:val>
                                        </p:tav>
                                        <p:tav tm="100000">
                                          <p:val>
                                            <p:strVal val="#ppt_x"/>
                                          </p:val>
                                        </p:tav>
                                      </p:tavLst>
                                    </p:anim>
                                    <p:anim calcmode="lin" valueType="num">
                                      <p:cBhvr additive="base">
                                        <p:cTn id="6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p:bldP spid="4" grpId="0" animBg="1"/>
      <p:bldP spid="46" grpId="0"/>
      <p:bldP spid="5" grpId="0"/>
      <p:bldP spid="47"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组合 144"/>
          <p:cNvGrpSpPr/>
          <p:nvPr/>
        </p:nvGrpSpPr>
        <p:grpSpPr>
          <a:xfrm>
            <a:off x="2795804" y="1452348"/>
            <a:ext cx="831850" cy="831850"/>
            <a:chOff x="2725738" y="1484313"/>
            <a:chExt cx="831850" cy="831850"/>
          </a:xfrm>
        </p:grpSpPr>
        <p:sp>
          <p:nvSpPr>
            <p:cNvPr id="146" name="Oval 6"/>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04</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8"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58" name="组合 157"/>
          <p:cNvGrpSpPr/>
          <p:nvPr/>
        </p:nvGrpSpPr>
        <p:grpSpPr>
          <a:xfrm>
            <a:off x="968900" y="2845883"/>
            <a:ext cx="1939925" cy="1939925"/>
            <a:chOff x="877888" y="2946400"/>
            <a:chExt cx="1939925" cy="1939925"/>
          </a:xfrm>
        </p:grpSpPr>
        <p:sp>
          <p:nvSpPr>
            <p:cNvPr id="159" name="Oval 5"/>
            <p:cNvSpPr>
              <a:spLocks noChangeArrowheads="1"/>
            </p:cNvSpPr>
            <p:nvPr/>
          </p:nvSpPr>
          <p:spPr bwMode="auto">
            <a:xfrm>
              <a:off x="877888" y="2946400"/>
              <a:ext cx="1939925" cy="1939925"/>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0" name="TextBox 34"/>
            <p:cNvSpPr txBox="1"/>
            <p:nvPr/>
          </p:nvSpPr>
          <p:spPr>
            <a:xfrm>
              <a:off x="1078684" y="3308391"/>
              <a:ext cx="1538332" cy="1200329"/>
            </a:xfrm>
            <a:prstGeom prst="rect">
              <a:avLst/>
            </a:prstGeom>
            <a:noFill/>
          </p:spPr>
          <p:txBody>
            <a:bodyPr wrap="square" rtlCol="0">
              <a:spAutoFit/>
            </a:bodyPr>
            <a:lstStyle/>
            <a:p>
              <a:pPr algn="ctr"/>
              <a:r>
                <a:rPr lang="zh-CN" altLang="en-US" sz="36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问题环节</a:t>
              </a:r>
            </a:p>
          </p:txBody>
        </p:sp>
      </p:grpSp>
      <p:sp>
        <p:nvSpPr>
          <p:cNvPr id="167" name="TextBox 41"/>
          <p:cNvSpPr txBox="1"/>
          <p:nvPr/>
        </p:nvSpPr>
        <p:spPr>
          <a:xfrm>
            <a:off x="3703274" y="1284340"/>
            <a:ext cx="4861074" cy="1323439"/>
          </a:xfrm>
          <a:prstGeom prst="rect">
            <a:avLst/>
          </a:prstGeom>
          <a:noFill/>
        </p:spPr>
        <p:txBody>
          <a:bodyPr wrap="square" rtlCol="0">
            <a:spAutoFit/>
          </a:bodyPr>
          <a:lstStyle/>
          <a:p>
            <a:r>
              <a:rPr lang="zh-CN" altLang="en-US" sz="20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在使用软件的过程中用户往往会提出增加新功能或修改已有功能的建议，还可能提出一般性的改进意见，请问需要进行哪类维护</a:t>
            </a:r>
          </a:p>
        </p:txBody>
      </p:sp>
      <p:grpSp>
        <p:nvGrpSpPr>
          <p:cNvPr id="31" name="组合 30"/>
          <p:cNvGrpSpPr/>
          <p:nvPr/>
        </p:nvGrpSpPr>
        <p:grpSpPr>
          <a:xfrm>
            <a:off x="0" y="240001"/>
            <a:ext cx="2338624" cy="523220"/>
            <a:chOff x="1" y="378896"/>
            <a:chExt cx="2338624" cy="523220"/>
          </a:xfrm>
        </p:grpSpPr>
        <p:sp>
          <p:nvSpPr>
            <p:cNvPr id="32" name="文本框 31">
              <a:extLst>
                <a:ext uri="{FF2B5EF4-FFF2-40B4-BE49-F238E27FC236}">
                  <a16:creationId xmlns:a16="http://schemas.microsoft.com/office/drawing/2014/main" id="{A69D84BD-995A-40F3-9245-3A112D8B3EAF}"/>
                </a:ext>
              </a:extLst>
            </p:cNvPr>
            <p:cNvSpPr txBox="1"/>
            <p:nvPr/>
          </p:nvSpPr>
          <p:spPr>
            <a:xfrm>
              <a:off x="611870" y="378896"/>
              <a:ext cx="172675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Question</a:t>
              </a:r>
              <a:endParaRPr lang="zh-CN" altLang="en-US"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3" name="组合 32"/>
            <p:cNvGrpSpPr/>
            <p:nvPr/>
          </p:nvGrpSpPr>
          <p:grpSpPr>
            <a:xfrm>
              <a:off x="1" y="425063"/>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40" name="组合 39">
            <a:extLst>
              <a:ext uri="{FF2B5EF4-FFF2-40B4-BE49-F238E27FC236}">
                <a16:creationId xmlns:a16="http://schemas.microsoft.com/office/drawing/2014/main" id="{BDA97514-3260-465A-B4AE-51FE418DEB9E}"/>
              </a:ext>
            </a:extLst>
          </p:cNvPr>
          <p:cNvGrpSpPr/>
          <p:nvPr/>
        </p:nvGrpSpPr>
        <p:grpSpPr>
          <a:xfrm>
            <a:off x="2795804" y="4975799"/>
            <a:ext cx="831850" cy="831850"/>
            <a:chOff x="2725738" y="1484313"/>
            <a:chExt cx="831850" cy="831850"/>
          </a:xfrm>
        </p:grpSpPr>
        <p:sp>
          <p:nvSpPr>
            <p:cNvPr id="41" name="Oval 6">
              <a:extLst>
                <a:ext uri="{FF2B5EF4-FFF2-40B4-BE49-F238E27FC236}">
                  <a16:creationId xmlns:a16="http://schemas.microsoft.com/office/drawing/2014/main" id="{27AC658E-FB9A-41FC-8943-854F5D263CE4}"/>
                </a:ext>
              </a:extLst>
            </p:cNvPr>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05</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2" name="Freeform 13">
              <a:extLst>
                <a:ext uri="{FF2B5EF4-FFF2-40B4-BE49-F238E27FC236}">
                  <a16:creationId xmlns:a16="http://schemas.microsoft.com/office/drawing/2014/main" id="{E484AA53-B702-4646-A17A-DE3025EE230E}"/>
                </a:ext>
              </a:extLst>
            </p:cNvPr>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47" name="TextBox 41">
            <a:extLst>
              <a:ext uri="{FF2B5EF4-FFF2-40B4-BE49-F238E27FC236}">
                <a16:creationId xmlns:a16="http://schemas.microsoft.com/office/drawing/2014/main" id="{3B115EF8-63FC-4108-8DC9-7AB44E8B01A7}"/>
              </a:ext>
            </a:extLst>
          </p:cNvPr>
          <p:cNvSpPr txBox="1"/>
          <p:nvPr/>
        </p:nvSpPr>
        <p:spPr>
          <a:xfrm>
            <a:off x="3762140" y="5085184"/>
            <a:ext cx="4227905" cy="830997"/>
          </a:xfrm>
          <a:prstGeom prst="rect">
            <a:avLst/>
          </a:prstGeom>
          <a:noFill/>
        </p:spPr>
        <p:txBody>
          <a:bodyPr wrap="square" rtlCol="0">
            <a:spAutoFit/>
          </a:bodyPr>
          <a:lstStyle/>
          <a:p>
            <a:r>
              <a:rPr lang="zh-CN" altLang="en-US" sz="24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结构化维护和非结构化维护有什么区别</a:t>
            </a:r>
          </a:p>
        </p:txBody>
      </p:sp>
      <p:sp>
        <p:nvSpPr>
          <p:cNvPr id="26" name="矩形 25">
            <a:extLst>
              <a:ext uri="{FF2B5EF4-FFF2-40B4-BE49-F238E27FC236}">
                <a16:creationId xmlns:a16="http://schemas.microsoft.com/office/drawing/2014/main" id="{4C6BDD12-B60E-4A2A-9456-FFB2067F431C}"/>
              </a:ext>
            </a:extLst>
          </p:cNvPr>
          <p:cNvSpPr/>
          <p:nvPr/>
        </p:nvSpPr>
        <p:spPr>
          <a:xfrm>
            <a:off x="9552384" y="1637440"/>
            <a:ext cx="1723549" cy="461665"/>
          </a:xfrm>
          <a:prstGeom prst="rect">
            <a:avLst/>
          </a:prstGeom>
        </p:spPr>
        <p:txBody>
          <a:bodyPr wrap="none">
            <a:spAutoFit/>
          </a:bodyPr>
          <a:lstStyle/>
          <a:p>
            <a:r>
              <a:rPr lang="zh-CN" altLang="en-US" sz="2400" dirty="0"/>
              <a:t>完善性维护</a:t>
            </a:r>
            <a:endParaRPr lang="zh-CN" altLang="en-US" dirty="0"/>
          </a:p>
        </p:txBody>
      </p:sp>
      <p:sp>
        <p:nvSpPr>
          <p:cNvPr id="27" name="矩形 26">
            <a:extLst>
              <a:ext uri="{FF2B5EF4-FFF2-40B4-BE49-F238E27FC236}">
                <a16:creationId xmlns:a16="http://schemas.microsoft.com/office/drawing/2014/main" id="{DF6D82CB-5417-4A0E-B138-C725F17F097C}"/>
              </a:ext>
            </a:extLst>
          </p:cNvPr>
          <p:cNvSpPr/>
          <p:nvPr/>
        </p:nvSpPr>
        <p:spPr>
          <a:xfrm>
            <a:off x="7990045" y="4364785"/>
            <a:ext cx="4201955" cy="2209451"/>
          </a:xfrm>
          <a:prstGeom prst="rect">
            <a:avLst/>
          </a:prstGeom>
        </p:spPr>
        <p:txBody>
          <a:bodyPr wrap="square">
            <a:spAutoFit/>
          </a:bodyPr>
          <a:lstStyle/>
          <a:p>
            <a:r>
              <a:rPr lang="zh-CN" altLang="en-US" dirty="0"/>
              <a:t>非结构化维护没有很好的文档支持进行对结构、接口的测试和维护。结构化维护有合格有全面的文档，对维护软件结构、数据结构和接口等都有很大的帮助</a:t>
            </a:r>
          </a:p>
        </p:txBody>
      </p:sp>
    </p:spTree>
    <p:extLst>
      <p:ext uri="{BB962C8B-B14F-4D97-AF65-F5344CB8AC3E}">
        <p14:creationId xmlns:p14="http://schemas.microsoft.com/office/powerpoint/2010/main" val="491204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Scale>
                                      <p:cBhvr>
                                        <p:cTn id="7" dur="1000" decel="50000" fill="hold">
                                          <p:stCondLst>
                                            <p:cond delay="0"/>
                                          </p:stCondLst>
                                        </p:cTn>
                                        <p:tgtEl>
                                          <p:spTgt spid="1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8"/>
                                        </p:tgtEl>
                                        <p:attrNameLst>
                                          <p:attrName>ppt_x</p:attrName>
                                          <p:attrName>ppt_y</p:attrName>
                                        </p:attrNameLst>
                                      </p:cBhvr>
                                    </p:animMotion>
                                    <p:animEffect transition="in" filter="fade">
                                      <p:cBhvr>
                                        <p:cTn id="9" dur="1000"/>
                                        <p:tgtEl>
                                          <p:spTgt spid="158"/>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1.45833E-6 -3.7037E-6 L -0.10586 0.29653 " pathEditMode="relative" rAng="0" ptsTypes="AA">
                                      <p:cBhvr>
                                        <p:cTn id="14" dur="500" spd="-100000" fill="hold"/>
                                        <p:tgtEl>
                                          <p:spTgt spid="145"/>
                                        </p:tgtEl>
                                        <p:attrNameLst>
                                          <p:attrName>ppt_x</p:attrName>
                                          <p:attrName>ppt_y</p:attrName>
                                        </p:attrNameLst>
                                      </p:cBhvr>
                                      <p:rCtr x="-5299" y="14815"/>
                                    </p:animMotion>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67"/>
                                        </p:tgtEl>
                                        <p:attrNameLst>
                                          <p:attrName>style.visibility</p:attrName>
                                        </p:attrNameLst>
                                      </p:cBhvr>
                                      <p:to>
                                        <p:strVal val="visible"/>
                                      </p:to>
                                    </p:set>
                                    <p:anim calcmode="lin" valueType="num">
                                      <p:cBhvr>
                                        <p:cTn id="18" dur="300" fill="hold"/>
                                        <p:tgtEl>
                                          <p:spTgt spid="167"/>
                                        </p:tgtEl>
                                        <p:attrNameLst>
                                          <p:attrName>ppt_w</p:attrName>
                                        </p:attrNameLst>
                                      </p:cBhvr>
                                      <p:tavLst>
                                        <p:tav tm="0">
                                          <p:val>
                                            <p:fltVal val="0"/>
                                          </p:val>
                                        </p:tav>
                                        <p:tav tm="100000">
                                          <p:val>
                                            <p:strVal val="#ppt_w"/>
                                          </p:val>
                                        </p:tav>
                                      </p:tavLst>
                                    </p:anim>
                                    <p:anim calcmode="lin" valueType="num">
                                      <p:cBhvr>
                                        <p:cTn id="19" dur="300" fill="hold"/>
                                        <p:tgtEl>
                                          <p:spTgt spid="167"/>
                                        </p:tgtEl>
                                        <p:attrNameLst>
                                          <p:attrName>ppt_h</p:attrName>
                                        </p:attrNameLst>
                                      </p:cBhvr>
                                      <p:tavLst>
                                        <p:tav tm="0">
                                          <p:val>
                                            <p:fltVal val="0"/>
                                          </p:val>
                                        </p:tav>
                                        <p:tav tm="100000">
                                          <p:val>
                                            <p:strVal val="#ppt_h"/>
                                          </p:val>
                                        </p:tav>
                                      </p:tavLst>
                                    </p:anim>
                                    <p:anim calcmode="lin" valueType="num">
                                      <p:cBhvr>
                                        <p:cTn id="20" dur="300" fill="hold"/>
                                        <p:tgtEl>
                                          <p:spTgt spid="167"/>
                                        </p:tgtEl>
                                        <p:attrNameLst>
                                          <p:attrName>style.rotation</p:attrName>
                                        </p:attrNameLst>
                                      </p:cBhvr>
                                      <p:tavLst>
                                        <p:tav tm="0">
                                          <p:val>
                                            <p:fltVal val="90"/>
                                          </p:val>
                                        </p:tav>
                                        <p:tav tm="100000">
                                          <p:val>
                                            <p:fltVal val="0"/>
                                          </p:val>
                                        </p:tav>
                                      </p:tavLst>
                                    </p:anim>
                                    <p:animEffect transition="in" filter="fade">
                                      <p:cBhvr>
                                        <p:cTn id="21" dur="300"/>
                                        <p:tgtEl>
                                          <p:spTgt spid="167"/>
                                        </p:tgtEl>
                                      </p:cBhvr>
                                    </p:animEffect>
                                  </p:childTnLst>
                                </p:cTn>
                              </p:par>
                            </p:childTnLst>
                          </p:cTn>
                        </p:par>
                        <p:par>
                          <p:cTn id="22" fill="hold">
                            <p:stCondLst>
                              <p:cond delay="18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5833E-6 -1.11111E-6 L -0.10586 0.29653 " pathEditMode="relative" rAng="0" ptsTypes="AA">
                                      <p:cBhvr>
                                        <p:cTn id="26" dur="500" spd="-100000" fill="hold"/>
                                        <p:tgtEl>
                                          <p:spTgt spid="40"/>
                                        </p:tgtEl>
                                        <p:attrNameLst>
                                          <p:attrName>ppt_x</p:attrName>
                                          <p:attrName>ppt_y</p:attrName>
                                        </p:attrNameLst>
                                      </p:cBhvr>
                                      <p:rCtr x="-5299" y="14815"/>
                                    </p:animMotion>
                                  </p:childTnLst>
                                </p:cTn>
                              </p:par>
                              <p:par>
                                <p:cTn id="27" presetID="3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300" fill="hold"/>
                                        <p:tgtEl>
                                          <p:spTgt spid="47"/>
                                        </p:tgtEl>
                                        <p:attrNameLst>
                                          <p:attrName>ppt_w</p:attrName>
                                        </p:attrNameLst>
                                      </p:cBhvr>
                                      <p:tavLst>
                                        <p:tav tm="0">
                                          <p:val>
                                            <p:fltVal val="0"/>
                                          </p:val>
                                        </p:tav>
                                        <p:tav tm="100000">
                                          <p:val>
                                            <p:strVal val="#ppt_w"/>
                                          </p:val>
                                        </p:tav>
                                      </p:tavLst>
                                    </p:anim>
                                    <p:anim calcmode="lin" valueType="num">
                                      <p:cBhvr>
                                        <p:cTn id="30" dur="300" fill="hold"/>
                                        <p:tgtEl>
                                          <p:spTgt spid="47"/>
                                        </p:tgtEl>
                                        <p:attrNameLst>
                                          <p:attrName>ppt_h</p:attrName>
                                        </p:attrNameLst>
                                      </p:cBhvr>
                                      <p:tavLst>
                                        <p:tav tm="0">
                                          <p:val>
                                            <p:fltVal val="0"/>
                                          </p:val>
                                        </p:tav>
                                        <p:tav tm="100000">
                                          <p:val>
                                            <p:strVal val="#ppt_h"/>
                                          </p:val>
                                        </p:tav>
                                      </p:tavLst>
                                    </p:anim>
                                    <p:anim calcmode="lin" valueType="num">
                                      <p:cBhvr>
                                        <p:cTn id="31" dur="300" fill="hold"/>
                                        <p:tgtEl>
                                          <p:spTgt spid="47"/>
                                        </p:tgtEl>
                                        <p:attrNameLst>
                                          <p:attrName>style.rotation</p:attrName>
                                        </p:attrNameLst>
                                      </p:cBhvr>
                                      <p:tavLst>
                                        <p:tav tm="0">
                                          <p:val>
                                            <p:fltVal val="90"/>
                                          </p:val>
                                        </p:tav>
                                        <p:tav tm="100000">
                                          <p:val>
                                            <p:fltVal val="0"/>
                                          </p:val>
                                        </p:tav>
                                      </p:tavLst>
                                    </p:anim>
                                    <p:animEffect transition="in" filter="fade">
                                      <p:cBhvr>
                                        <p:cTn id="32" dur="3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47"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5</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979461" y="2773530"/>
            <a:ext cx="2954655"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参考资料</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339083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0" y="286168"/>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21223BEB-5A65-4868-9A78-A2D6886E305E}"/>
              </a:ext>
            </a:extLst>
          </p:cNvPr>
          <p:cNvSpPr txBox="1"/>
          <p:nvPr/>
        </p:nvSpPr>
        <p:spPr>
          <a:xfrm>
            <a:off x="1379476" y="1844824"/>
            <a:ext cx="10117124" cy="2678554"/>
          </a:xfrm>
          <a:prstGeom prst="rect">
            <a:avLst/>
          </a:prstGeom>
          <a:noFill/>
        </p:spPr>
        <p:txBody>
          <a:bodyPr wrap="square" rtlCol="0">
            <a:spAutoFit/>
          </a:bodyPr>
          <a:lstStyle/>
          <a:p>
            <a:pPr indent="457200">
              <a:lnSpc>
                <a:spcPct val="150000"/>
              </a:lnSpc>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张海藩</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软件工程导论（第六版）</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北京</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清华大学出版社，</a:t>
            </a:r>
            <a:r>
              <a:rPr lang="en-US" altLang="zh-CN" kern="100" dirty="0">
                <a:latin typeface="Calibri" panose="020F0502020204030204" pitchFamily="34" charset="0"/>
                <a:cs typeface="Times New Roman" panose="02020603050405020304" pitchFamily="18" charset="0"/>
              </a:rPr>
              <a:t>2013</a:t>
            </a:r>
          </a:p>
          <a:p>
            <a:pPr indent="457200">
              <a:lnSpc>
                <a:spcPct val="150000"/>
              </a:lnSpc>
            </a:pPr>
            <a:r>
              <a:rPr lang="en-US" altLang="zh-CN" kern="100" dirty="0">
                <a:latin typeface="Calibri" panose="020F0502020204030204" pitchFamily="34" charset="0"/>
                <a:cs typeface="Times New Roman" panose="02020603050405020304" pitchFamily="18" charset="0"/>
              </a:rPr>
              <a:t>2.https://baike.baidu.com/item/%E8%BD%AF%E4%BB%B6%E7%BB%B4%E6%8A%A4/9853828?fr=Aladdin </a:t>
            </a:r>
            <a:r>
              <a:rPr lang="zh-CN" altLang="en-US" kern="100" dirty="0">
                <a:latin typeface="Calibri" panose="020F0502020204030204" pitchFamily="34" charset="0"/>
                <a:cs typeface="Times New Roman" panose="02020603050405020304" pitchFamily="18" charset="0"/>
              </a:rPr>
              <a:t>百度百科</a:t>
            </a:r>
            <a:endParaRPr lang="en-US" altLang="zh-CN" kern="100" dirty="0">
              <a:latin typeface="Calibri" panose="020F0502020204030204" pitchFamily="34" charset="0"/>
              <a:cs typeface="Times New Roman" panose="02020603050405020304" pitchFamily="18" charset="0"/>
            </a:endParaRPr>
          </a:p>
          <a:p>
            <a:pPr indent="457200">
              <a:lnSpc>
                <a:spcPct val="150000"/>
              </a:lnSpc>
            </a:pPr>
            <a:r>
              <a:rPr lang="en-US" altLang="zh-CN" kern="100" dirty="0">
                <a:latin typeface="Calibri" panose="020F0502020204030204" pitchFamily="34" charset="0"/>
                <a:cs typeface="Times New Roman" panose="02020603050405020304" pitchFamily="18" charset="0"/>
              </a:rPr>
              <a:t>3.bb</a:t>
            </a:r>
            <a:r>
              <a:rPr lang="zh-CN" altLang="en-US" kern="100" dirty="0">
                <a:latin typeface="Calibri" panose="020F0502020204030204" pitchFamily="34" charset="0"/>
                <a:cs typeface="Times New Roman" panose="02020603050405020304" pitchFamily="18" charset="0"/>
              </a:rPr>
              <a:t>平台里的</a:t>
            </a:r>
            <a:r>
              <a:rPr lang="en-US" altLang="zh-CN" kern="100" dirty="0">
                <a:latin typeface="Calibri" panose="020F0502020204030204" pitchFamily="34" charset="0"/>
                <a:cs typeface="Times New Roman" panose="02020603050405020304" pitchFamily="18" charset="0"/>
              </a:rPr>
              <a:t>PPT</a:t>
            </a:r>
          </a:p>
          <a:p>
            <a:pPr indent="457200">
              <a:lnSpc>
                <a:spcPct val="150000"/>
              </a:lnSpc>
            </a:pPr>
            <a:r>
              <a:rPr lang="en-US" altLang="zh-CN" kern="100" dirty="0">
                <a:latin typeface="Calibri" panose="020F0502020204030204" pitchFamily="34" charset="0"/>
                <a:cs typeface="Times New Roman" panose="02020603050405020304" pitchFamily="18" charset="0"/>
              </a:rPr>
              <a:t>4. https://blog.csdn.net/stereohomology/article/details/41950237  CSDN</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2778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6</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979461" y="2773530"/>
            <a:ext cx="2954655"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小组评价</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1584863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1</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608" y="2702269"/>
            <a:ext cx="5032147" cy="923330"/>
          </a:xfrm>
          <a:prstGeom prst="rect">
            <a:avLst/>
          </a:prstGeom>
          <a:noFill/>
        </p:spPr>
        <p:txBody>
          <a:bodyPr wrap="none" rtlCol="0">
            <a:spAutoFit/>
          </a:bodyPr>
          <a:lstStyle/>
          <a:p>
            <a:r>
              <a:rPr lang="zh-CN" altLang="en-US"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软件维护的含义</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747402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0" y="286168"/>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7" name="矩形 6">
            <a:extLst>
              <a:ext uri="{FF2B5EF4-FFF2-40B4-BE49-F238E27FC236}">
                <a16:creationId xmlns:a16="http://schemas.microsoft.com/office/drawing/2014/main" id="{349007A9-C5BB-419B-96F2-4EF89882F0A8}"/>
              </a:ext>
            </a:extLst>
          </p:cNvPr>
          <p:cNvSpPr/>
          <p:nvPr/>
        </p:nvSpPr>
        <p:spPr>
          <a:xfrm>
            <a:off x="1520824" y="4540250"/>
            <a:ext cx="8639175" cy="1408113"/>
          </a:xfrm>
          <a:prstGeom prst="rect">
            <a:avLst/>
          </a:prstGeom>
          <a:solidFill>
            <a:srgbClr val="97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id="{B4616F38-4F93-449D-925F-5219C2C613B2}"/>
              </a:ext>
            </a:extLst>
          </p:cNvPr>
          <p:cNvSpPr/>
          <p:nvPr/>
        </p:nvSpPr>
        <p:spPr>
          <a:xfrm>
            <a:off x="2051050" y="4583113"/>
            <a:ext cx="6096000" cy="1322387"/>
          </a:xfrm>
          <a:prstGeom prst="rect">
            <a:avLst/>
          </a:prstGeom>
        </p:spPr>
        <p:txBody>
          <a:bodyPr>
            <a:spAutoFit/>
          </a:bodyPr>
          <a:lstStyle/>
          <a:p>
            <a:pPr>
              <a:defRPr/>
            </a:pPr>
            <a:r>
              <a:rPr lang="zh-CN" altLang="en-US" sz="2000" spc="300" dirty="0">
                <a:latin typeface="+mn-ea"/>
              </a:rPr>
              <a:t>评分：</a:t>
            </a:r>
          </a:p>
          <a:p>
            <a:pPr>
              <a:defRPr/>
            </a:pPr>
            <a:r>
              <a:rPr lang="zh-CN" altLang="en-US" sz="2000" spc="300" dirty="0">
                <a:latin typeface="+mn-ea"/>
              </a:rPr>
              <a:t>盛泽文 </a:t>
            </a:r>
            <a:r>
              <a:rPr lang="en-US" altLang="zh-CN" sz="2000" spc="300" dirty="0">
                <a:latin typeface="+mn-ea"/>
              </a:rPr>
              <a:t>9.5/10</a:t>
            </a:r>
            <a:r>
              <a:rPr lang="zh-CN" altLang="en-US" sz="2000" spc="300" dirty="0">
                <a:latin typeface="+mn-ea"/>
              </a:rPr>
              <a:t>分</a:t>
            </a:r>
          </a:p>
          <a:p>
            <a:pPr>
              <a:defRPr/>
            </a:pPr>
            <a:r>
              <a:rPr lang="zh-CN" altLang="en-US" sz="2000" spc="300" dirty="0">
                <a:latin typeface="+mn-ea"/>
              </a:rPr>
              <a:t>王烨涵 </a:t>
            </a:r>
            <a:r>
              <a:rPr lang="en-US" altLang="zh-CN" sz="2000" spc="300" dirty="0">
                <a:latin typeface="+mn-ea"/>
              </a:rPr>
              <a:t>9.6/10</a:t>
            </a:r>
            <a:r>
              <a:rPr lang="zh-CN" altLang="en-US" sz="2000" spc="300" dirty="0">
                <a:latin typeface="+mn-ea"/>
              </a:rPr>
              <a:t>分</a:t>
            </a:r>
          </a:p>
          <a:p>
            <a:pPr>
              <a:defRPr/>
            </a:pPr>
            <a:r>
              <a:rPr lang="zh-CN" altLang="en-US" sz="2000" spc="300" dirty="0">
                <a:latin typeface="+mn-ea"/>
              </a:rPr>
              <a:t>韩宇 </a:t>
            </a:r>
            <a:r>
              <a:rPr lang="en-US" altLang="zh-CN" sz="2000" spc="300" dirty="0">
                <a:latin typeface="+mn-ea"/>
              </a:rPr>
              <a:t>9.4/10</a:t>
            </a:r>
            <a:r>
              <a:rPr lang="zh-CN" altLang="en-US" sz="2000" spc="300" dirty="0">
                <a:latin typeface="+mn-ea"/>
              </a:rPr>
              <a:t>分</a:t>
            </a:r>
          </a:p>
        </p:txBody>
      </p:sp>
      <p:graphicFrame>
        <p:nvGraphicFramePr>
          <p:cNvPr id="4" name="表格 3">
            <a:extLst>
              <a:ext uri="{FF2B5EF4-FFF2-40B4-BE49-F238E27FC236}">
                <a16:creationId xmlns:a16="http://schemas.microsoft.com/office/drawing/2014/main" id="{28479AF2-D1CD-4276-9DC0-062D5E552A12}"/>
              </a:ext>
            </a:extLst>
          </p:cNvPr>
          <p:cNvGraphicFramePr>
            <a:graphicFrameLocks noGrp="1"/>
          </p:cNvGraphicFramePr>
          <p:nvPr>
            <p:extLst>
              <p:ext uri="{D42A27DB-BD31-4B8C-83A1-F6EECF244321}">
                <p14:modId xmlns:p14="http://schemas.microsoft.com/office/powerpoint/2010/main" val="3633922987"/>
              </p:ext>
            </p:extLst>
          </p:nvPr>
        </p:nvGraphicFramePr>
        <p:xfrm>
          <a:off x="1520824" y="1636303"/>
          <a:ext cx="8639175" cy="1728192"/>
        </p:xfrm>
        <a:graphic>
          <a:graphicData uri="http://schemas.openxmlformats.org/drawingml/2006/table">
            <a:tbl>
              <a:tblPr firstRow="1" bandRow="1">
                <a:tableStyleId>{5C22544A-7EE6-4342-B048-85BDC9FD1C3A}</a:tableStyleId>
              </a:tblPr>
              <a:tblGrid>
                <a:gridCol w="2879725">
                  <a:extLst>
                    <a:ext uri="{9D8B030D-6E8A-4147-A177-3AD203B41FA5}">
                      <a16:colId xmlns:a16="http://schemas.microsoft.com/office/drawing/2014/main" val="4207291652"/>
                    </a:ext>
                  </a:extLst>
                </a:gridCol>
                <a:gridCol w="2879725">
                  <a:extLst>
                    <a:ext uri="{9D8B030D-6E8A-4147-A177-3AD203B41FA5}">
                      <a16:colId xmlns:a16="http://schemas.microsoft.com/office/drawing/2014/main" val="486874754"/>
                    </a:ext>
                  </a:extLst>
                </a:gridCol>
                <a:gridCol w="2879725">
                  <a:extLst>
                    <a:ext uri="{9D8B030D-6E8A-4147-A177-3AD203B41FA5}">
                      <a16:colId xmlns:a16="http://schemas.microsoft.com/office/drawing/2014/main" val="1833486343"/>
                    </a:ext>
                  </a:extLst>
                </a:gridCol>
              </a:tblGrid>
              <a:tr h="504056">
                <a:tc>
                  <a:txBody>
                    <a:bodyPr/>
                    <a:lstStyle/>
                    <a:p>
                      <a:pPr algn="ctr"/>
                      <a:r>
                        <a:rPr lang="zh-CN" altLang="en-US" dirty="0"/>
                        <a:t>盛泽文</a:t>
                      </a:r>
                    </a:p>
                  </a:txBody>
                  <a:tcPr/>
                </a:tc>
                <a:tc>
                  <a:txBody>
                    <a:bodyPr/>
                    <a:lstStyle/>
                    <a:p>
                      <a:pPr algn="ctr"/>
                      <a:r>
                        <a:rPr lang="zh-CN" altLang="en-US" dirty="0"/>
                        <a:t>王烨涵</a:t>
                      </a:r>
                    </a:p>
                  </a:txBody>
                  <a:tcPr/>
                </a:tc>
                <a:tc>
                  <a:txBody>
                    <a:bodyPr/>
                    <a:lstStyle/>
                    <a:p>
                      <a:pPr algn="ctr"/>
                      <a:r>
                        <a:rPr lang="zh-CN" altLang="en-US" dirty="0"/>
                        <a:t>韩宇</a:t>
                      </a:r>
                    </a:p>
                  </a:txBody>
                  <a:tcPr/>
                </a:tc>
                <a:extLst>
                  <a:ext uri="{0D108BD9-81ED-4DB2-BD59-A6C34878D82A}">
                    <a16:rowId xmlns:a16="http://schemas.microsoft.com/office/drawing/2014/main" val="3660923266"/>
                  </a:ext>
                </a:extLst>
              </a:tr>
              <a:tr h="1224136">
                <a:tc>
                  <a:txBody>
                    <a:bodyPr/>
                    <a:lstStyle/>
                    <a:p>
                      <a:r>
                        <a:rPr lang="zh-CN" altLang="en-US" dirty="0"/>
                        <a:t>制作</a:t>
                      </a:r>
                      <a:r>
                        <a:rPr lang="en-US" altLang="zh-CN" dirty="0"/>
                        <a:t>ppt</a:t>
                      </a:r>
                      <a:r>
                        <a:rPr lang="zh-CN" altLang="en-US" dirty="0"/>
                        <a:t>，查找相关资料</a:t>
                      </a:r>
                    </a:p>
                  </a:txBody>
                  <a:tcPr/>
                </a:tc>
                <a:tc>
                  <a:txBody>
                    <a:bodyPr/>
                    <a:lstStyle/>
                    <a:p>
                      <a:r>
                        <a:rPr lang="zh-CN" altLang="en-US" dirty="0"/>
                        <a:t>查找相关资料</a:t>
                      </a:r>
                    </a:p>
                  </a:txBody>
                  <a:tcPr/>
                </a:tc>
                <a:tc>
                  <a:txBody>
                    <a:bodyPr/>
                    <a:lstStyle/>
                    <a:p>
                      <a:pPr marL="0" marR="0" lvl="0" indent="0" algn="l" defTabSz="1136929" rtl="0" eaLnBrk="1" fontAlgn="auto" latinLnBrk="0" hangingPunct="1">
                        <a:lnSpc>
                          <a:spcPct val="100000"/>
                        </a:lnSpc>
                        <a:spcBef>
                          <a:spcPts val="0"/>
                        </a:spcBef>
                        <a:spcAft>
                          <a:spcPts val="0"/>
                        </a:spcAft>
                        <a:buClrTx/>
                        <a:buSzTx/>
                        <a:buFontTx/>
                        <a:buNone/>
                        <a:tabLst/>
                        <a:defRPr/>
                      </a:pPr>
                      <a:r>
                        <a:rPr lang="zh-CN" altLang="en-US" dirty="0"/>
                        <a:t>查找相关资料</a:t>
                      </a:r>
                    </a:p>
                  </a:txBody>
                  <a:tcPr/>
                </a:tc>
                <a:extLst>
                  <a:ext uri="{0D108BD9-81ED-4DB2-BD59-A6C34878D82A}">
                    <a16:rowId xmlns:a16="http://schemas.microsoft.com/office/drawing/2014/main" val="3591257915"/>
                  </a:ext>
                </a:extLst>
              </a:tr>
            </a:tbl>
          </a:graphicData>
        </a:graphic>
      </p:graphicFrame>
    </p:spTree>
    <p:extLst>
      <p:ext uri="{BB962C8B-B14F-4D97-AF65-F5344CB8AC3E}">
        <p14:creationId xmlns:p14="http://schemas.microsoft.com/office/powerpoint/2010/main" val="356835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0" y="286168"/>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21223BEB-5A65-4868-9A78-A2D6886E305E}"/>
              </a:ext>
            </a:extLst>
          </p:cNvPr>
          <p:cNvSpPr txBox="1"/>
          <p:nvPr/>
        </p:nvSpPr>
        <p:spPr>
          <a:xfrm>
            <a:off x="3935760" y="2132856"/>
            <a:ext cx="4140460" cy="1441998"/>
          </a:xfrm>
          <a:prstGeom prst="rect">
            <a:avLst/>
          </a:prstGeom>
          <a:noFill/>
        </p:spPr>
        <p:txBody>
          <a:bodyPr wrap="square" rtlCol="0">
            <a:spAutoFit/>
          </a:bodyPr>
          <a:lstStyle/>
          <a:p>
            <a:pPr>
              <a:lnSpc>
                <a:spcPct val="150000"/>
              </a:lnSpc>
            </a:pPr>
            <a:r>
              <a:rPr lang="en-US" altLang="zh-CN" sz="6600" kern="100" dirty="0">
                <a:latin typeface="Calibri" panose="020F0502020204030204" pitchFamily="34" charset="0"/>
                <a:cs typeface="Times New Roman" panose="02020603050405020304" pitchFamily="18" charset="0"/>
              </a:rPr>
              <a:t>Thank You</a:t>
            </a:r>
            <a:r>
              <a:rPr lang="zh-CN" altLang="en-US" sz="6600" kern="100" dirty="0">
                <a:latin typeface="Calibri" panose="020F0502020204030204" pitchFamily="34" charset="0"/>
                <a:cs typeface="Times New Roman" panose="02020603050405020304" pitchFamily="18" charset="0"/>
              </a:rPr>
              <a:t>！</a:t>
            </a:r>
            <a:endParaRPr lang="zh-CN" altLang="zh-CN" sz="6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97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1514680" cy="523220"/>
            <a:chOff x="1" y="378896"/>
            <a:chExt cx="1514680"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定义</a:t>
              </a:r>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2" name="文本框 1">
            <a:extLst>
              <a:ext uri="{FF2B5EF4-FFF2-40B4-BE49-F238E27FC236}">
                <a16:creationId xmlns:a16="http://schemas.microsoft.com/office/drawing/2014/main" id="{BBCE2030-E8A5-4EFC-A886-C720B7431EA8}"/>
              </a:ext>
            </a:extLst>
          </p:cNvPr>
          <p:cNvSpPr txBox="1"/>
          <p:nvPr/>
        </p:nvSpPr>
        <p:spPr>
          <a:xfrm>
            <a:off x="1063274" y="2276872"/>
            <a:ext cx="5328592" cy="2678554"/>
          </a:xfrm>
          <a:prstGeom prst="rect">
            <a:avLst/>
          </a:prstGeom>
          <a:noFill/>
        </p:spPr>
        <p:txBody>
          <a:bodyPr wrap="square" rtlCol="0">
            <a:spAutoFit/>
          </a:bodyPr>
          <a:lstStyle/>
          <a:p>
            <a:pPr indent="457200">
              <a:lnSpc>
                <a:spcPct val="150000"/>
              </a:lnSpc>
            </a:pPr>
            <a:r>
              <a:rPr lang="zh-CN" altLang="en-US" dirty="0"/>
              <a:t>  软件维护是指在软件产品发布后，因修正错误、提升性能或其他属性而进行的软件修改。</a:t>
            </a:r>
            <a:endParaRPr lang="en-US" altLang="zh-CN" dirty="0"/>
          </a:p>
          <a:p>
            <a:pPr indent="457200">
              <a:lnSpc>
                <a:spcPct val="150000"/>
              </a:lnSpc>
            </a:pPr>
            <a:r>
              <a:rPr lang="en-US" altLang="zh-CN" dirty="0"/>
              <a:t>  </a:t>
            </a:r>
            <a:r>
              <a:rPr lang="zh-CN" altLang="en-US" dirty="0"/>
              <a:t>可以通过描述软件交付使用后可能进行的</a:t>
            </a:r>
            <a:r>
              <a:rPr lang="en-US" altLang="zh-CN" dirty="0"/>
              <a:t>4</a:t>
            </a:r>
            <a:r>
              <a:rPr lang="zh-CN" altLang="en-US" dirty="0"/>
              <a:t>项活动，具体地定义软件维护</a:t>
            </a:r>
          </a:p>
        </p:txBody>
      </p:sp>
      <p:pic>
        <p:nvPicPr>
          <p:cNvPr id="4" name="图片 3">
            <a:extLst>
              <a:ext uri="{FF2B5EF4-FFF2-40B4-BE49-F238E27FC236}">
                <a16:creationId xmlns:a16="http://schemas.microsoft.com/office/drawing/2014/main" id="{9BBB9A5F-B2C3-4A0D-B759-4392C7DA6F26}"/>
              </a:ext>
            </a:extLst>
          </p:cNvPr>
          <p:cNvPicPr>
            <a:picLocks noChangeAspect="1"/>
          </p:cNvPicPr>
          <p:nvPr/>
        </p:nvPicPr>
        <p:blipFill rotWithShape="1">
          <a:blip r:embed="rId3">
            <a:extLst>
              <a:ext uri="{28A0092B-C50C-407E-A947-70E740481C1C}">
                <a14:useLocalDpi xmlns:a14="http://schemas.microsoft.com/office/drawing/2010/main" val="0"/>
              </a:ext>
            </a:extLst>
          </a:blip>
          <a:srcRect b="10526"/>
          <a:stretch/>
        </p:blipFill>
        <p:spPr>
          <a:xfrm>
            <a:off x="7032104" y="2492896"/>
            <a:ext cx="4632592" cy="3050683"/>
          </a:xfrm>
          <a:prstGeom prst="rect">
            <a:avLst/>
          </a:prstGeom>
        </p:spPr>
      </p:pic>
    </p:spTree>
    <p:extLst>
      <p:ext uri="{BB962C8B-B14F-4D97-AF65-F5344CB8AC3E}">
        <p14:creationId xmlns:p14="http://schemas.microsoft.com/office/powerpoint/2010/main" val="3176189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2</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608" y="2702269"/>
            <a:ext cx="5420074" cy="923330"/>
          </a:xfrm>
          <a:prstGeom prst="rect">
            <a:avLst/>
          </a:prstGeom>
          <a:noFill/>
        </p:spPr>
        <p:txBody>
          <a:bodyPr wrap="none" rtlCol="0">
            <a:spAutoFit/>
          </a:bodyPr>
          <a:lstStyle/>
          <a:p>
            <a:r>
              <a:rPr lang="en-US" altLang="zh-CN"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项软件维护活动</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2142419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0" y="240001"/>
            <a:ext cx="3151347" cy="523220"/>
            <a:chOff x="1" y="378896"/>
            <a:chExt cx="3151347"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2539478"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种维护的类型</a:t>
              </a:r>
            </a:p>
          </p:txBody>
        </p:sp>
        <p:grpSp>
          <p:nvGrpSpPr>
            <p:cNvPr id="41" name="组合 40"/>
            <p:cNvGrpSpPr/>
            <p:nvPr/>
          </p:nvGrpSpPr>
          <p:grpSpPr>
            <a:xfrm>
              <a:off x="1" y="425063"/>
              <a:ext cx="529962" cy="430887"/>
              <a:chOff x="1" y="363398"/>
              <a:chExt cx="529962" cy="430887"/>
            </a:xfrm>
          </p:grpSpPr>
          <p:sp>
            <p:nvSpPr>
              <p:cNvPr id="44" name="矩形 4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8" name="矩形 47">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aphicFrame>
        <p:nvGraphicFramePr>
          <p:cNvPr id="2" name="图示 1">
            <a:extLst>
              <a:ext uri="{FF2B5EF4-FFF2-40B4-BE49-F238E27FC236}">
                <a16:creationId xmlns:a16="http://schemas.microsoft.com/office/drawing/2014/main" id="{6E3430A9-CAFA-4B3D-A56B-7D54497EC496}"/>
              </a:ext>
            </a:extLst>
          </p:cNvPr>
          <p:cNvGraphicFramePr/>
          <p:nvPr>
            <p:extLst>
              <p:ext uri="{D42A27DB-BD31-4B8C-83A1-F6EECF244321}">
                <p14:modId xmlns:p14="http://schemas.microsoft.com/office/powerpoint/2010/main" val="2539583442"/>
              </p:ext>
            </p:extLst>
          </p:nvPr>
        </p:nvGraphicFramePr>
        <p:xfrm>
          <a:off x="1703512" y="1516198"/>
          <a:ext cx="7560840" cy="42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528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59671" cy="523220"/>
            <a:chOff x="1" y="378896"/>
            <a:chExt cx="5459671"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4780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、改正性维护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第一项维护活动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593072" y="1700808"/>
            <a:ext cx="6552728" cy="4266489"/>
          </a:xfrm>
          <a:prstGeom prst="rect">
            <a:avLst/>
          </a:prstGeom>
          <a:noFill/>
        </p:spPr>
        <p:txBody>
          <a:bodyPr wrap="square" rtlCol="0">
            <a:spAutoFit/>
          </a:bodyPr>
          <a:lstStyle/>
          <a:p>
            <a:pPr indent="457200">
              <a:lnSpc>
                <a:spcPct val="150000"/>
              </a:lnSpc>
            </a:pPr>
            <a:r>
              <a:rPr lang="zh-CN" altLang="en-US" dirty="0"/>
              <a:t>  改正性维护是指</a:t>
            </a:r>
            <a:r>
              <a:rPr lang="zh-CN" altLang="en-US" u="sng" dirty="0"/>
              <a:t>改正在系统开发阶段已发生而系统测试阶段尚未发现的错误。</a:t>
            </a:r>
            <a:endParaRPr lang="en-US" altLang="zh-CN" u="sng" dirty="0"/>
          </a:p>
          <a:p>
            <a:pPr indent="457200">
              <a:lnSpc>
                <a:spcPct val="150000"/>
              </a:lnSpc>
            </a:pPr>
            <a:r>
              <a:rPr lang="en-US" altLang="zh-CN" dirty="0"/>
              <a:t>  </a:t>
            </a:r>
            <a:r>
              <a:rPr lang="zh-CN" altLang="en-US" dirty="0"/>
              <a:t>这方面的维护工作量要占整个维护工作量的</a:t>
            </a:r>
            <a:r>
              <a:rPr lang="en-US" altLang="zh-CN" dirty="0"/>
              <a:t>17%</a:t>
            </a:r>
            <a:r>
              <a:rPr lang="zh-CN" altLang="en-US" dirty="0"/>
              <a:t>～</a:t>
            </a:r>
            <a:r>
              <a:rPr lang="en-US" altLang="zh-CN" dirty="0"/>
              <a:t>21%</a:t>
            </a:r>
            <a:r>
              <a:rPr lang="zh-CN" altLang="en-US" dirty="0"/>
              <a:t>。所发现的错误有的不太重要，不影响系统的正常运行，其维护工作可随时进行：而有的错误非常重要，甚至影响整个系统的正常运行，其维护工作必须制定计划，进行修改，并且要进行复查和控制。</a:t>
            </a:r>
          </a:p>
        </p:txBody>
      </p:sp>
      <p:pic>
        <p:nvPicPr>
          <p:cNvPr id="30" name="Picture 2">
            <a:extLst>
              <a:ext uri="{FF2B5EF4-FFF2-40B4-BE49-F238E27FC236}">
                <a16:creationId xmlns:a16="http://schemas.microsoft.com/office/drawing/2014/main" id="{5FA479E4-AEC8-4B15-96D9-D1D80A7DD8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320136" y="2204864"/>
            <a:ext cx="4555430" cy="303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anim calcmode="lin" valueType="num">
                                      <p:cBhvr>
                                        <p:cTn id="21" dur="1000" fill="hold"/>
                                        <p:tgtEl>
                                          <p:spTgt spid="30"/>
                                        </p:tgtEl>
                                        <p:attrNameLst>
                                          <p:attrName>ppt_x</p:attrName>
                                        </p:attrNameLst>
                                      </p:cBhvr>
                                      <p:tavLst>
                                        <p:tav tm="0">
                                          <p:val>
                                            <p:strVal val="#ppt_x"/>
                                          </p:val>
                                        </p:tav>
                                        <p:tav tm="100000">
                                          <p:val>
                                            <p:strVal val="#ppt_x"/>
                                          </p:val>
                                        </p:tav>
                                      </p:tavLst>
                                    </p:anim>
                                    <p:anim calcmode="lin" valueType="num">
                                      <p:cBhvr>
                                        <p:cTn id="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21199" cy="523220"/>
            <a:chOff x="1" y="378896"/>
            <a:chExt cx="5421199"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0933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、适应性维护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第二项维护活动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395049" y="1556792"/>
            <a:ext cx="7933199" cy="4795800"/>
          </a:xfrm>
          <a:prstGeom prst="rect">
            <a:avLst/>
          </a:prstGeom>
          <a:noFill/>
        </p:spPr>
        <p:txBody>
          <a:bodyPr wrap="square" rtlCol="0">
            <a:spAutoFit/>
          </a:bodyPr>
          <a:lstStyle/>
          <a:p>
            <a:pPr indent="457200">
              <a:lnSpc>
                <a:spcPct val="150000"/>
              </a:lnSpc>
            </a:pPr>
            <a:r>
              <a:rPr lang="zh-CN" altLang="en-US" dirty="0"/>
              <a:t>  适应性维护是指</a:t>
            </a:r>
            <a:r>
              <a:rPr lang="zh-CN" altLang="en-US" u="sng" dirty="0"/>
              <a:t>使用软件适应信息技术变化和管理需求变化而进行的修改。</a:t>
            </a:r>
            <a:endParaRPr lang="en-US" altLang="zh-CN" u="sng" dirty="0"/>
          </a:p>
          <a:p>
            <a:pPr indent="457200">
              <a:lnSpc>
                <a:spcPct val="150000"/>
              </a:lnSpc>
            </a:pPr>
            <a:r>
              <a:rPr lang="zh-CN" altLang="en-US" dirty="0"/>
              <a:t>  这方面的维护工作量占整个维护工作量的</a:t>
            </a:r>
            <a:r>
              <a:rPr lang="en-US" altLang="zh-CN" dirty="0"/>
              <a:t>18%</a:t>
            </a:r>
            <a:r>
              <a:rPr lang="zh-CN" altLang="en-US" dirty="0"/>
              <a:t>～</a:t>
            </a:r>
            <a:r>
              <a:rPr lang="en-US" altLang="zh-CN" dirty="0"/>
              <a:t>25%</a:t>
            </a:r>
            <a:r>
              <a:rPr lang="zh-CN" altLang="en-US"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这方面的维护工作也要像系统开发一样，有计划、有步骤地进行。</a:t>
            </a:r>
          </a:p>
        </p:txBody>
      </p:sp>
      <p:graphicFrame>
        <p:nvGraphicFramePr>
          <p:cNvPr id="10" name="图示 9">
            <a:extLst>
              <a:ext uri="{FF2B5EF4-FFF2-40B4-BE49-F238E27FC236}">
                <a16:creationId xmlns:a16="http://schemas.microsoft.com/office/drawing/2014/main" id="{9CC7E8E5-5EB0-4075-A6FB-E553F24C43DD}"/>
              </a:ext>
            </a:extLst>
          </p:cNvPr>
          <p:cNvGraphicFramePr/>
          <p:nvPr>
            <p:extLst>
              <p:ext uri="{D42A27DB-BD31-4B8C-83A1-F6EECF244321}">
                <p14:modId xmlns:p14="http://schemas.microsoft.com/office/powerpoint/2010/main" val="3382790449"/>
              </p:ext>
            </p:extLst>
          </p:nvPr>
        </p:nvGraphicFramePr>
        <p:xfrm>
          <a:off x="7608168" y="2326845"/>
          <a:ext cx="4704184" cy="3255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496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562263" cy="523220"/>
            <a:chOff x="1" y="378896"/>
            <a:chExt cx="5562263"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95039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、完善性维护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第三项维护活动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462505" y="1628800"/>
            <a:ext cx="7141111" cy="4795800"/>
          </a:xfrm>
          <a:prstGeom prst="rect">
            <a:avLst/>
          </a:prstGeom>
          <a:noFill/>
        </p:spPr>
        <p:txBody>
          <a:bodyPr wrap="square" rtlCol="0">
            <a:spAutoFit/>
          </a:bodyPr>
          <a:lstStyle/>
          <a:p>
            <a:pPr indent="457200">
              <a:lnSpc>
                <a:spcPct val="150000"/>
              </a:lnSpc>
            </a:pPr>
            <a:r>
              <a:rPr lang="zh-CN" altLang="en-US" dirty="0"/>
              <a:t>  完善性维护是</a:t>
            </a:r>
            <a:r>
              <a:rPr lang="zh-CN" altLang="en-US" u="sng" dirty="0"/>
              <a:t>为扩充功能和改善性能而进行的修改，主要是指对已有的软件系统增加一些在系统分析和设计阶段中没有规定的功能与性能特征。</a:t>
            </a:r>
            <a:r>
              <a:rPr lang="zh-CN" altLang="en-US" dirty="0"/>
              <a:t>这些功能对完善系统功能是非常必要的。</a:t>
            </a:r>
            <a:endParaRPr lang="en-US" altLang="zh-CN" dirty="0"/>
          </a:p>
          <a:p>
            <a:pPr indent="457200">
              <a:lnSpc>
                <a:spcPct val="150000"/>
              </a:lnSpc>
            </a:pPr>
            <a:r>
              <a:rPr lang="zh-CN" altLang="en-US" dirty="0"/>
              <a:t>  另外，还包括对处理效率和编写程序的改进，这方面的维护占整个维护工作的</a:t>
            </a:r>
            <a:r>
              <a:rPr lang="en-US" altLang="zh-CN" dirty="0"/>
              <a:t>50%</a:t>
            </a:r>
            <a:r>
              <a:rPr lang="zh-CN" altLang="en-US" dirty="0"/>
              <a:t>～</a:t>
            </a:r>
            <a:r>
              <a:rPr lang="en-US" altLang="zh-CN" dirty="0"/>
              <a:t>60%</a:t>
            </a:r>
            <a:r>
              <a:rPr lang="zh-CN" altLang="en-US" dirty="0"/>
              <a:t>，比重较大．也是关系到系统开发质量的重要方面。这方面的维护除了要有计划、有步骤地完成外．还要注意将相关的文档资料加入到前面相应的文档中去。</a:t>
            </a:r>
          </a:p>
        </p:txBody>
      </p:sp>
      <p:sp>
        <p:nvSpPr>
          <p:cNvPr id="8" name="Rectangle 2">
            <a:extLst>
              <a:ext uri="{FF2B5EF4-FFF2-40B4-BE49-F238E27FC236}">
                <a16:creationId xmlns:a16="http://schemas.microsoft.com/office/drawing/2014/main" id="{1000B969-2C04-473B-9F61-65C27413E0A3}"/>
              </a:ext>
            </a:extLst>
          </p:cNvPr>
          <p:cNvSpPr/>
          <p:nvPr/>
        </p:nvSpPr>
        <p:spPr>
          <a:xfrm>
            <a:off x="7752184" y="3068960"/>
            <a:ext cx="4239369" cy="2808312"/>
          </a:xfrm>
          <a:prstGeom prst="rect">
            <a:avLst/>
          </a:prstGeom>
          <a:blipFill>
            <a:blip r:embed="rId3"/>
            <a:srcRect/>
            <a:stretch>
              <a:fillRect l="-3587" t="-4012" r="3587" b="-7100"/>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extLst>
      <p:ext uri="{BB962C8B-B14F-4D97-AF65-F5344CB8AC3E}">
        <p14:creationId xmlns:p14="http://schemas.microsoft.com/office/powerpoint/2010/main" val="64644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大气创业融资"/>
  <p:tag name="ISPRING_RESOURCE_PATHS_HASH_PRESENTER" val="c382a02a887896559a47a69b9d843758d6ecb6f"/>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FFFFFF"/>
      </a:dk2>
      <a:lt2>
        <a:srgbClr val="EEECE1"/>
      </a:lt2>
      <a:accent1>
        <a:srgbClr val="E20000"/>
      </a:accent1>
      <a:accent2>
        <a:srgbClr val="10D6E0"/>
      </a:accent2>
      <a:accent3>
        <a:srgbClr val="129FAE"/>
      </a:accent3>
      <a:accent4>
        <a:srgbClr val="24CABA"/>
      </a:accent4>
      <a:accent5>
        <a:srgbClr val="FFFFFF"/>
      </a:accent5>
      <a:accent6>
        <a:srgbClr val="FFFFFF"/>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1990</Words>
  <Application>Microsoft Office PowerPoint</Application>
  <PresentationFormat>宽屏</PresentationFormat>
  <Paragraphs>193</Paragraphs>
  <Slides>31</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华文中宋</vt:lpstr>
      <vt:lpstr>宋体</vt:lpstr>
      <vt:lpstr>微软雅黑</vt:lpstr>
      <vt:lpstr>Arial</vt:lpstr>
      <vt:lpstr>Calibri</vt:lpstr>
      <vt:lpstr>Century Gothic</vt:lpstr>
      <vt:lpstr>Office 主题​​</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大侠素材铺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dc:creator>
  <dc:description>大侠素材铺_x000d_
淘宝店：https://dxpu.taobao.com/</dc:description>
  <cp:lastModifiedBy>盛 泽文</cp:lastModifiedBy>
  <cp:revision>131</cp:revision>
  <dcterms:created xsi:type="dcterms:W3CDTF">2015-10-23T06:19:39Z</dcterms:created>
  <dcterms:modified xsi:type="dcterms:W3CDTF">2019-05-20T13:03:09Z</dcterms:modified>
</cp:coreProperties>
</file>