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1007" r:id="rId2"/>
    <p:sldId id="1009" r:id="rId3"/>
    <p:sldId id="1011" r:id="rId4"/>
    <p:sldId id="1042" r:id="rId5"/>
    <p:sldId id="1012" r:id="rId6"/>
    <p:sldId id="977" r:id="rId7"/>
    <p:sldId id="1044" r:id="rId8"/>
    <p:sldId id="1013" r:id="rId9"/>
    <p:sldId id="1045" r:id="rId10"/>
    <p:sldId id="1046" r:id="rId11"/>
    <p:sldId id="1047" r:id="rId12"/>
    <p:sldId id="980" r:id="rId13"/>
    <p:sldId id="1049" r:id="rId14"/>
    <p:sldId id="1055" r:id="rId15"/>
    <p:sldId id="1014" r:id="rId16"/>
    <p:sldId id="986" r:id="rId17"/>
    <p:sldId id="987" r:id="rId18"/>
    <p:sldId id="1015" r:id="rId19"/>
    <p:sldId id="1050" r:id="rId20"/>
    <p:sldId id="1051" r:id="rId21"/>
    <p:sldId id="1016" r:id="rId22"/>
    <p:sldId id="996" r:id="rId23"/>
    <p:sldId id="997" r:id="rId24"/>
    <p:sldId id="1057" r:id="rId25"/>
    <p:sldId id="1052" r:id="rId26"/>
    <p:sldId id="1053" r:id="rId27"/>
    <p:sldId id="1017" r:id="rId28"/>
    <p:sldId id="1056" r:id="rId29"/>
  </p:sldIdLst>
  <p:sldSz cx="12196763" cy="6858000"/>
  <p:notesSz cx="6858000" cy="9144000"/>
  <p:custDataLst>
    <p:tags r:id="rId32"/>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4">
          <p15:clr>
            <a:srgbClr val="A4A3A4"/>
          </p15:clr>
        </p15:guide>
        <p15:guide id="2" pos="3855">
          <p15:clr>
            <a:srgbClr val="A4A3A4"/>
          </p15:clr>
        </p15:guide>
      </p15:sldGuideLst>
    </p:ext>
    <p:ext uri="{2D200454-40CA-4A62-9FC3-DE9A4176ACB9}">
      <p15:notesGuideLst xmlns:p15="http://schemas.microsoft.com/office/powerpoint/2012/main">
        <p15:guide id="1" orient="horz" pos="2872">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115"/>
    <a:srgbClr val="C34C23"/>
    <a:srgbClr val="FEA451"/>
    <a:srgbClr val="FE8C1A"/>
    <a:srgbClr val="FE9730"/>
    <a:srgbClr val="586AC4"/>
    <a:srgbClr val="EE716D"/>
    <a:srgbClr val="FE9F41"/>
    <a:srgbClr val="5480D9"/>
    <a:srgbClr val="FEA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49635" autoAdjust="0"/>
  </p:normalViewPr>
  <p:slideViewPr>
    <p:cSldViewPr snapToObjects="1">
      <p:cViewPr varScale="1">
        <p:scale>
          <a:sx n="72" d="100"/>
          <a:sy n="72" d="100"/>
        </p:scale>
        <p:origin x="570" y="72"/>
      </p:cViewPr>
      <p:guideLst>
        <p:guide orient="horz" pos="2154"/>
        <p:guide pos="385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69" d="100"/>
          <a:sy n="69" d="100"/>
        </p:scale>
        <p:origin x="-2838" y="-90"/>
      </p:cViewPr>
      <p:guideLst>
        <p:guide orient="horz" pos="2872"/>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2019/5/12</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6FBA6-9C2B-4D4F-AA95-FDDBD2FE666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12</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22</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23</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xStyles>
    <p:titleStyle>
      <a:lvl1pPr algn="l" rtl="0" fontAlgn="base">
        <a:spcBef>
          <a:spcPct val="0"/>
        </a:spcBef>
        <a:spcAft>
          <a:spcPct val="0"/>
        </a:spcAft>
        <a:defRPr sz="2400">
          <a:solidFill>
            <a:schemeClr val="tx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157" r="25769"/>
          <a:stretch>
            <a:fillRect/>
          </a:stretch>
        </p:blipFill>
        <p:spPr>
          <a:xfrm>
            <a:off x="0" y="-2679"/>
            <a:ext cx="12196763" cy="6860679"/>
          </a:xfrm>
          <a:prstGeom prst="rect">
            <a:avLst/>
          </a:prstGeom>
          <a:ln>
            <a:solidFill>
              <a:srgbClr val="C34C23"/>
            </a:solidFill>
          </a:ln>
        </p:spPr>
      </p:pic>
      <p:sp>
        <p:nvSpPr>
          <p:cNvPr id="2" name="文本框 1"/>
          <p:cNvSpPr txBox="1"/>
          <p:nvPr/>
        </p:nvSpPr>
        <p:spPr>
          <a:xfrm>
            <a:off x="4082157" y="1721485"/>
            <a:ext cx="5151755" cy="768350"/>
          </a:xfrm>
          <a:prstGeom prst="rect">
            <a:avLst/>
          </a:prstGeom>
          <a:noFill/>
        </p:spPr>
        <p:txBody>
          <a:bodyPr wrap="square" rtlCol="0">
            <a:spAutoFit/>
          </a:bodyPr>
          <a:lstStyle/>
          <a:p>
            <a:r>
              <a:rPr lang="en-US" altLang="zh-CN" sz="4400" b="1" dirty="0">
                <a:solidFill>
                  <a:schemeClr val="accent2"/>
                </a:solidFill>
              </a:rPr>
              <a:t>7.4 </a:t>
            </a:r>
            <a:r>
              <a:rPr lang="zh-CN" altLang="en-US" sz="4400" b="1" dirty="0">
                <a:solidFill>
                  <a:schemeClr val="accent2"/>
                </a:solidFill>
              </a:rPr>
              <a:t>集成测试介绍</a:t>
            </a:r>
          </a:p>
        </p:txBody>
      </p:sp>
      <p:sp>
        <p:nvSpPr>
          <p:cNvPr id="4" name="文本框 3"/>
          <p:cNvSpPr txBox="1"/>
          <p:nvPr/>
        </p:nvSpPr>
        <p:spPr>
          <a:xfrm>
            <a:off x="9448800" y="4382770"/>
            <a:ext cx="2287905" cy="1077218"/>
          </a:xfrm>
          <a:prstGeom prst="rect">
            <a:avLst/>
          </a:prstGeom>
          <a:noFill/>
        </p:spPr>
        <p:txBody>
          <a:bodyPr wrap="square" rtlCol="0">
            <a:spAutoFit/>
          </a:bodyPr>
          <a:lstStyle/>
          <a:p>
            <a:r>
              <a:rPr lang="en-US" altLang="zh-CN" sz="2800" b="1" dirty="0">
                <a:solidFill>
                  <a:schemeClr val="accent2"/>
                </a:solidFill>
              </a:rPr>
              <a:t>G03</a:t>
            </a:r>
            <a:r>
              <a:rPr lang="zh-CN" altLang="en-US" sz="2800" b="1" dirty="0">
                <a:solidFill>
                  <a:schemeClr val="accent2"/>
                </a:solidFill>
              </a:rPr>
              <a:t>小组</a:t>
            </a:r>
            <a:endParaRPr lang="zh-CN" altLang="en-US" b="1" dirty="0">
              <a:solidFill>
                <a:schemeClr val="accent2"/>
              </a:solidFill>
            </a:endParaRPr>
          </a:p>
          <a:p>
            <a:r>
              <a:rPr lang="zh-CN" altLang="en-US" b="1" dirty="0">
                <a:solidFill>
                  <a:schemeClr val="accent2"/>
                </a:solidFill>
              </a:rPr>
              <a:t>组长：盛泽文</a:t>
            </a:r>
          </a:p>
          <a:p>
            <a:r>
              <a:rPr lang="zh-CN" altLang="en-US" b="1" dirty="0">
                <a:solidFill>
                  <a:schemeClr val="accent2"/>
                </a:solidFill>
              </a:rPr>
              <a:t>组员：韩宇、王烨涵</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82882" y="4294633"/>
            <a:ext cx="622052" cy="6239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7821" y="2164993"/>
            <a:ext cx="3016885" cy="3693319"/>
          </a:xfrm>
          <a:prstGeom prst="rect">
            <a:avLst/>
          </a:prstGeom>
          <a:noFill/>
        </p:spPr>
        <p:txBody>
          <a:bodyPr wrap="square" rtlCol="0">
            <a:spAutoFit/>
          </a:bodyPr>
          <a:lstStyle/>
          <a:p>
            <a:r>
              <a:rPr lang="zh-CN" altLang="en-US" sz="2000" dirty="0">
                <a:solidFill>
                  <a:schemeClr val="tx1"/>
                </a:solidFill>
                <a:latin typeface="华文仿宋" panose="02010600040101010101" pitchFamily="2" charset="-122"/>
                <a:ea typeface="华文仿宋" panose="02010600040101010101" pitchFamily="2" charset="-122"/>
              </a:rPr>
              <a:t>深度优先的结合方法先组装在软件结构的一条主控制通道上的所有模块</a:t>
            </a:r>
            <a:endParaRPr lang="en-US" altLang="zh-CN" sz="2000" dirty="0">
              <a:solidFill>
                <a:schemeClr val="tx1"/>
              </a:solidFill>
              <a:latin typeface="华文仿宋" panose="02010600040101010101" pitchFamily="2" charset="-122"/>
              <a:ea typeface="华文仿宋" panose="02010600040101010101" pitchFamily="2" charset="-122"/>
            </a:endParaRPr>
          </a:p>
          <a:p>
            <a:endParaRPr lang="zh-CN" altLang="en-US" sz="2000" dirty="0">
              <a:solidFill>
                <a:schemeClr val="tx1"/>
              </a:solidFill>
              <a:latin typeface="华文仿宋" panose="02010600040101010101" pitchFamily="2" charset="-122"/>
              <a:ea typeface="华文仿宋" panose="02010600040101010101" pitchFamily="2" charset="-122"/>
            </a:endParaRPr>
          </a:p>
          <a:p>
            <a:r>
              <a:rPr lang="zh-CN" altLang="en-US" sz="2000" dirty="0">
                <a:solidFill>
                  <a:schemeClr val="tx1"/>
                </a:solidFill>
                <a:latin typeface="华文仿宋" panose="02010600040101010101" pitchFamily="2" charset="-122"/>
                <a:ea typeface="华文仿宋" panose="02010600040101010101" pitchFamily="2" charset="-122"/>
              </a:rPr>
              <a:t>列如，选取左通路，首先结合模块</a:t>
            </a:r>
            <a:r>
              <a:rPr lang="en-US" altLang="zh-CN" sz="2000" dirty="0">
                <a:solidFill>
                  <a:schemeClr val="tx1"/>
                </a:solidFill>
                <a:latin typeface="华文仿宋" panose="02010600040101010101" pitchFamily="2" charset="-122"/>
                <a:ea typeface="华文仿宋" panose="02010600040101010101" pitchFamily="2" charset="-122"/>
              </a:rPr>
              <a:t>M1</a:t>
            </a:r>
            <a:r>
              <a:rPr lang="zh-CN" altLang="en-US" sz="2000" dirty="0">
                <a:solidFill>
                  <a:schemeClr val="tx1"/>
                </a:solidFill>
                <a:latin typeface="华文仿宋" panose="02010600040101010101" pitchFamily="2" charset="-122"/>
                <a:ea typeface="华文仿宋" panose="02010600040101010101" pitchFamily="2" charset="-122"/>
              </a:rPr>
              <a:t>、</a:t>
            </a:r>
            <a:r>
              <a:rPr lang="en-US" altLang="zh-CN" sz="2000" dirty="0">
                <a:solidFill>
                  <a:schemeClr val="tx1"/>
                </a:solidFill>
                <a:latin typeface="华文仿宋" panose="02010600040101010101" pitchFamily="2" charset="-122"/>
                <a:ea typeface="华文仿宋" panose="02010600040101010101" pitchFamily="2" charset="-122"/>
              </a:rPr>
              <a:t>M2</a:t>
            </a:r>
            <a:r>
              <a:rPr lang="zh-CN" altLang="en-US" sz="2000" dirty="0">
                <a:solidFill>
                  <a:schemeClr val="tx1"/>
                </a:solidFill>
                <a:latin typeface="华文仿宋" panose="02010600040101010101" pitchFamily="2" charset="-122"/>
                <a:ea typeface="华文仿宋" panose="02010600040101010101" pitchFamily="2" charset="-122"/>
              </a:rPr>
              <a:t>和</a:t>
            </a:r>
            <a:r>
              <a:rPr lang="en-US" altLang="zh-CN" sz="2000" dirty="0">
                <a:solidFill>
                  <a:schemeClr val="tx1"/>
                </a:solidFill>
                <a:latin typeface="华文仿宋" panose="02010600040101010101" pitchFamily="2" charset="-122"/>
                <a:ea typeface="华文仿宋" panose="02010600040101010101" pitchFamily="2" charset="-122"/>
              </a:rPr>
              <a:t>M5</a:t>
            </a:r>
            <a:r>
              <a:rPr lang="zh-CN" altLang="en-US" sz="2000" dirty="0">
                <a:solidFill>
                  <a:schemeClr val="tx1"/>
                </a:solidFill>
                <a:latin typeface="华文仿宋" panose="02010600040101010101" pitchFamily="2" charset="-122"/>
                <a:ea typeface="华文仿宋" panose="02010600040101010101" pitchFamily="2" charset="-122"/>
              </a:rPr>
              <a:t>，其次，</a:t>
            </a:r>
            <a:r>
              <a:rPr lang="en-US" altLang="zh-CN" sz="2000" dirty="0">
                <a:solidFill>
                  <a:schemeClr val="tx1"/>
                </a:solidFill>
                <a:latin typeface="华文仿宋" panose="02010600040101010101" pitchFamily="2" charset="-122"/>
                <a:ea typeface="华文仿宋" panose="02010600040101010101" pitchFamily="2" charset="-122"/>
              </a:rPr>
              <a:t>M8</a:t>
            </a:r>
            <a:r>
              <a:rPr lang="zh-CN" altLang="en-US" sz="2000" dirty="0">
                <a:solidFill>
                  <a:schemeClr val="tx1"/>
                </a:solidFill>
                <a:latin typeface="华文仿宋" panose="02010600040101010101" pitchFamily="2" charset="-122"/>
                <a:ea typeface="华文仿宋" panose="02010600040101010101" pitchFamily="2" charset="-122"/>
              </a:rPr>
              <a:t>或</a:t>
            </a:r>
            <a:r>
              <a:rPr lang="en-US" altLang="zh-CN" sz="2000" dirty="0">
                <a:solidFill>
                  <a:schemeClr val="tx1"/>
                </a:solidFill>
                <a:latin typeface="华文仿宋" panose="02010600040101010101" pitchFamily="2" charset="-122"/>
                <a:ea typeface="华文仿宋" panose="02010600040101010101" pitchFamily="2" charset="-122"/>
              </a:rPr>
              <a:t>M6</a:t>
            </a:r>
            <a:r>
              <a:rPr lang="zh-CN" altLang="en-US" sz="2000" dirty="0">
                <a:solidFill>
                  <a:schemeClr val="tx1"/>
                </a:solidFill>
                <a:latin typeface="华文仿宋" panose="02010600040101010101" pitchFamily="2" charset="-122"/>
                <a:ea typeface="华文仿宋" panose="02010600040101010101" pitchFamily="2" charset="-122"/>
              </a:rPr>
              <a:t>将被结合起来。然后构造中央的和右侧的控制通路。</a:t>
            </a:r>
            <a:endParaRPr lang="zh-CN" altLang="en-US" sz="2000" dirty="0">
              <a:latin typeface="华文仿宋" panose="02010600040101010101" pitchFamily="2" charset="-122"/>
              <a:ea typeface="华文仿宋" panose="02010600040101010101" pitchFamily="2" charset="-122"/>
            </a:endParaRPr>
          </a:p>
          <a:p>
            <a:endParaRPr lang="zh-CN" altLang="en-US" dirty="0"/>
          </a:p>
          <a:p>
            <a:endParaRPr lang="zh-CN" altLang="en-US" dirty="0"/>
          </a:p>
          <a:p>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418" y="476672"/>
            <a:ext cx="7809524" cy="5142857"/>
          </a:xfrm>
          <a:prstGeom prst="rect">
            <a:avLst/>
          </a:prstGeom>
        </p:spPr>
      </p:pic>
      <p:sp>
        <p:nvSpPr>
          <p:cNvPr id="3" name="文本框 2"/>
          <p:cNvSpPr txBox="1"/>
          <p:nvPr/>
        </p:nvSpPr>
        <p:spPr>
          <a:xfrm>
            <a:off x="6890469" y="5708338"/>
            <a:ext cx="3667125" cy="460375"/>
          </a:xfrm>
          <a:prstGeom prst="rect">
            <a:avLst/>
          </a:prstGeom>
          <a:noFill/>
        </p:spPr>
        <p:txBody>
          <a:bodyPr wrap="square" rtlCol="0">
            <a:spAutoFit/>
          </a:bodyPr>
          <a:lstStyle/>
          <a:p>
            <a:r>
              <a:rPr lang="en-US" altLang="zh-CN" dirty="0"/>
              <a:t>        </a:t>
            </a:r>
            <a:r>
              <a:rPr lang="en-US" altLang="zh-CN" b="1" dirty="0"/>
              <a:t> </a:t>
            </a:r>
            <a:r>
              <a:rPr lang="zh-CN" altLang="en-US" sz="2400" b="1" dirty="0"/>
              <a:t>深度优先结合方法</a:t>
            </a:r>
          </a:p>
        </p:txBody>
      </p:sp>
      <p:sp>
        <p:nvSpPr>
          <p:cNvPr id="6" name="TextBox 42">
            <a:extLst>
              <a:ext uri="{FF2B5EF4-FFF2-40B4-BE49-F238E27FC236}">
                <a16:creationId xmlns:a16="http://schemas.microsoft.com/office/drawing/2014/main" id="{9CDC3F8D-5992-41FB-BC42-831292433C60}"/>
              </a:ext>
            </a:extLst>
          </p:cNvPr>
          <p:cNvSpPr txBox="1"/>
          <p:nvPr/>
        </p:nvSpPr>
        <p:spPr>
          <a:xfrm>
            <a:off x="-742379" y="188640"/>
            <a:ext cx="3506093" cy="338554"/>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1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自顶向下集成</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197" y="407678"/>
            <a:ext cx="7809524" cy="5142857"/>
          </a:xfrm>
          <a:prstGeom prst="rect">
            <a:avLst/>
          </a:prstGeom>
        </p:spPr>
      </p:pic>
      <p:sp>
        <p:nvSpPr>
          <p:cNvPr id="3" name="文本框 2"/>
          <p:cNvSpPr txBox="1"/>
          <p:nvPr/>
        </p:nvSpPr>
        <p:spPr>
          <a:xfrm>
            <a:off x="7106493" y="5661248"/>
            <a:ext cx="3667125" cy="460375"/>
          </a:xfrm>
          <a:prstGeom prst="rect">
            <a:avLst/>
          </a:prstGeom>
          <a:noFill/>
        </p:spPr>
        <p:txBody>
          <a:bodyPr wrap="square" rtlCol="0">
            <a:spAutoFit/>
          </a:bodyPr>
          <a:lstStyle/>
          <a:p>
            <a:r>
              <a:rPr lang="en-US" altLang="zh-CN" dirty="0"/>
              <a:t>            </a:t>
            </a:r>
            <a:r>
              <a:rPr lang="en-US" altLang="zh-CN" sz="2400" dirty="0"/>
              <a:t> </a:t>
            </a:r>
            <a:r>
              <a:rPr lang="zh-CN" altLang="en-US" sz="2400" b="1" dirty="0"/>
              <a:t>宽度优先结合方法</a:t>
            </a:r>
          </a:p>
        </p:txBody>
      </p:sp>
      <p:sp>
        <p:nvSpPr>
          <p:cNvPr id="4" name="文本框 3"/>
          <p:cNvSpPr txBox="1"/>
          <p:nvPr/>
        </p:nvSpPr>
        <p:spPr>
          <a:xfrm>
            <a:off x="1011067" y="1583055"/>
            <a:ext cx="3016885" cy="3939540"/>
          </a:xfrm>
          <a:prstGeom prst="rect">
            <a:avLst/>
          </a:prstGeom>
          <a:noFill/>
        </p:spPr>
        <p:txBody>
          <a:bodyPr wrap="square" rtlCol="0">
            <a:spAutoFit/>
          </a:bodyPr>
          <a:lstStyle/>
          <a:p>
            <a:pPr>
              <a:lnSpc>
                <a:spcPct val="150000"/>
              </a:lnSpc>
            </a:pPr>
            <a:r>
              <a:rPr lang="zh-CN" altLang="en-US"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宽度优先的结合方法是沿软件结构水平地移动。</a:t>
            </a:r>
            <a:endPar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endParaRPr>
          </a:p>
          <a:p>
            <a:pPr>
              <a:lnSpc>
                <a:spcPct val="150000"/>
              </a:lnSpc>
            </a:pPr>
            <a:endPar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endParaRPr>
          </a:p>
          <a:p>
            <a:pPr>
              <a:lnSpc>
                <a:spcPct val="150000"/>
              </a:lnSpc>
            </a:pPr>
            <a:r>
              <a:rPr lang="zh-CN" altLang="en-US"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例如：选取左通路，首先结合模块</a:t>
            </a:r>
            <a:r>
              <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M2</a:t>
            </a:r>
            <a:r>
              <a:rPr lang="zh-CN" altLang="en-US"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a:t>
            </a:r>
            <a:r>
              <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M3</a:t>
            </a:r>
            <a:r>
              <a:rPr lang="zh-CN" altLang="en-US"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a:t>
            </a:r>
            <a:r>
              <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M4</a:t>
            </a:r>
            <a:r>
              <a:rPr lang="zh-CN" altLang="en-US"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，然后结合下一个控制层次中的模块</a:t>
            </a:r>
            <a:r>
              <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M5</a:t>
            </a:r>
            <a:r>
              <a:rPr lang="zh-CN" altLang="en-US"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a:t>
            </a:r>
            <a:r>
              <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M6</a:t>
            </a:r>
            <a:r>
              <a:rPr lang="zh-CN" altLang="en-US"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a:t>
            </a:r>
            <a:r>
              <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M7</a:t>
            </a:r>
            <a:r>
              <a:rPr lang="zh-CN" altLang="en-US"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sym typeface="+mn-ea"/>
              </a:rPr>
              <a:t>；</a:t>
            </a:r>
            <a:endPar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endParaRPr>
          </a:p>
          <a:p>
            <a:r>
              <a:rPr lang="zh-CN" altLang="en-US"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如此继续下去，直到所有模块都被结合进来为止。</a:t>
            </a:r>
            <a:endParaRPr lang="en-US" altLang="zh-CN" sz="20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endParaRPr>
          </a:p>
        </p:txBody>
      </p:sp>
      <p:sp>
        <p:nvSpPr>
          <p:cNvPr id="6" name="TextBox 42">
            <a:extLst>
              <a:ext uri="{FF2B5EF4-FFF2-40B4-BE49-F238E27FC236}">
                <a16:creationId xmlns:a16="http://schemas.microsoft.com/office/drawing/2014/main" id="{7FDCD419-EA21-4A1F-A2A3-304E712418B8}"/>
              </a:ext>
            </a:extLst>
          </p:cNvPr>
          <p:cNvSpPr txBox="1"/>
          <p:nvPr/>
        </p:nvSpPr>
        <p:spPr>
          <a:xfrm>
            <a:off x="-742379" y="188640"/>
            <a:ext cx="3506093" cy="338554"/>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1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自顶向下集成</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6"/>
          <p:cNvSpPr>
            <a:spLocks noChangeArrowheads="1"/>
          </p:cNvSpPr>
          <p:nvPr/>
        </p:nvSpPr>
        <p:spPr bwMode="auto">
          <a:xfrm>
            <a:off x="1382713" y="1203325"/>
            <a:ext cx="5026025" cy="5027613"/>
          </a:xfrm>
          <a:prstGeom prst="ellipse">
            <a:avLst/>
          </a:prstGeom>
          <a:noFill/>
          <a:ln w="9" cap="flat">
            <a:solidFill>
              <a:schemeClr val="tx2">
                <a:lumMod val="5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entury Gothic" panose="020B0502020202020204" pitchFamily="34" charset="0"/>
              <a:ea typeface="黑体" panose="02010609060101010101" charset="-122"/>
              <a:sym typeface="Century Gothic" panose="020B0502020202020204" pitchFamily="34" charset="0"/>
            </a:endParaRPr>
          </a:p>
        </p:txBody>
      </p:sp>
      <p:sp>
        <p:nvSpPr>
          <p:cNvPr id="26" name="Oval 11"/>
          <p:cNvSpPr>
            <a:spLocks noChangeArrowheads="1"/>
          </p:cNvSpPr>
          <p:nvPr/>
        </p:nvSpPr>
        <p:spPr bwMode="auto">
          <a:xfrm>
            <a:off x="5384360" y="5178948"/>
            <a:ext cx="585788" cy="585788"/>
          </a:xfrm>
          <a:prstGeom prst="ellipse">
            <a:avLst/>
          </a:prstGeom>
          <a:solidFill>
            <a:srgbClr val="F7A115"/>
          </a:solidFill>
          <a:ln w="28575">
            <a:solidFill>
              <a:schemeClr val="accent2"/>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2000" dirty="0">
                <a:solidFill>
                  <a:schemeClr val="accent2"/>
                </a:solidFill>
                <a:latin typeface="Century Gothic" panose="020B0502020202020204" pitchFamily="34" charset="0"/>
                <a:ea typeface="黑体" panose="02010609060101010101" charset="-122"/>
                <a:sym typeface="Century Gothic" panose="020B0502020202020204" pitchFamily="34" charset="0"/>
              </a:rPr>
              <a:t>4</a:t>
            </a:r>
          </a:p>
        </p:txBody>
      </p:sp>
      <p:sp>
        <p:nvSpPr>
          <p:cNvPr id="27" name="Oval 12"/>
          <p:cNvSpPr>
            <a:spLocks noChangeArrowheads="1"/>
          </p:cNvSpPr>
          <p:nvPr/>
        </p:nvSpPr>
        <p:spPr bwMode="auto">
          <a:xfrm>
            <a:off x="5955665" y="4153853"/>
            <a:ext cx="587375" cy="585788"/>
          </a:xfrm>
          <a:prstGeom prst="ellipse">
            <a:avLst/>
          </a:prstGeom>
          <a:solidFill>
            <a:srgbClr val="F7A115"/>
          </a:solidFill>
          <a:ln w="28575">
            <a:solidFill>
              <a:schemeClr val="accent2"/>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2000" dirty="0">
                <a:solidFill>
                  <a:schemeClr val="accent2"/>
                </a:solidFill>
                <a:latin typeface="Century Gothic" panose="020B0502020202020204" pitchFamily="34" charset="0"/>
                <a:ea typeface="黑体" panose="02010609060101010101" charset="-122"/>
                <a:sym typeface="Century Gothic" panose="020B0502020202020204" pitchFamily="34" charset="0"/>
              </a:rPr>
              <a:t>3</a:t>
            </a:r>
          </a:p>
        </p:txBody>
      </p:sp>
      <p:sp>
        <p:nvSpPr>
          <p:cNvPr id="28" name="Oval 13"/>
          <p:cNvSpPr>
            <a:spLocks noChangeArrowheads="1"/>
          </p:cNvSpPr>
          <p:nvPr/>
        </p:nvSpPr>
        <p:spPr bwMode="auto">
          <a:xfrm>
            <a:off x="5854700" y="2156143"/>
            <a:ext cx="587375" cy="585788"/>
          </a:xfrm>
          <a:prstGeom prst="ellipse">
            <a:avLst/>
          </a:prstGeom>
          <a:solidFill>
            <a:srgbClr val="F7A115"/>
          </a:solidFill>
          <a:ln w="28575">
            <a:solidFill>
              <a:schemeClr val="accent2"/>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2000" dirty="0">
                <a:solidFill>
                  <a:schemeClr val="accent2"/>
                </a:solidFill>
                <a:latin typeface="Century Gothic" panose="020B0502020202020204" pitchFamily="34" charset="0"/>
                <a:ea typeface="黑体" panose="02010609060101010101" charset="-122"/>
                <a:sym typeface="Century Gothic" panose="020B0502020202020204" pitchFamily="34" charset="0"/>
              </a:rPr>
              <a:t>1</a:t>
            </a:r>
          </a:p>
        </p:txBody>
      </p:sp>
      <p:sp>
        <p:nvSpPr>
          <p:cNvPr id="29" name="Oval 14"/>
          <p:cNvSpPr>
            <a:spLocks noChangeArrowheads="1"/>
          </p:cNvSpPr>
          <p:nvPr/>
        </p:nvSpPr>
        <p:spPr bwMode="auto">
          <a:xfrm>
            <a:off x="6083300" y="3094038"/>
            <a:ext cx="585788" cy="585788"/>
          </a:xfrm>
          <a:prstGeom prst="ellipse">
            <a:avLst/>
          </a:prstGeom>
          <a:solidFill>
            <a:srgbClr val="F7A115"/>
          </a:solidFill>
          <a:ln w="28575">
            <a:solidFill>
              <a:schemeClr val="accent2"/>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2000" dirty="0">
                <a:solidFill>
                  <a:schemeClr val="accent2"/>
                </a:solidFill>
                <a:latin typeface="Century Gothic" panose="020B0502020202020204" pitchFamily="34" charset="0"/>
                <a:ea typeface="黑体" panose="02010609060101010101" charset="-122"/>
                <a:sym typeface="Century Gothic" panose="020B0502020202020204" pitchFamily="34" charset="0"/>
              </a:rPr>
              <a:t>2</a:t>
            </a:r>
            <a:endParaRPr lang="zh-CN" altLang="en-US" sz="2000" dirty="0">
              <a:solidFill>
                <a:schemeClr val="accent2"/>
              </a:solidFill>
              <a:latin typeface="Century Gothic" panose="020B0502020202020204" pitchFamily="34" charset="0"/>
              <a:ea typeface="黑体" panose="02010609060101010101" charset="-122"/>
              <a:sym typeface="Century Gothic" panose="020B0502020202020204" pitchFamily="34" charset="0"/>
            </a:endParaRPr>
          </a:p>
        </p:txBody>
      </p:sp>
      <p:sp>
        <p:nvSpPr>
          <p:cNvPr id="30" name="TextBox 19"/>
          <p:cNvSpPr txBox="1"/>
          <p:nvPr/>
        </p:nvSpPr>
        <p:spPr>
          <a:xfrm>
            <a:off x="5854700" y="1203117"/>
            <a:ext cx="5199657" cy="953135"/>
          </a:xfrm>
          <a:prstGeom prst="rect">
            <a:avLst/>
          </a:prstGeom>
          <a:noFill/>
        </p:spPr>
        <p:txBody>
          <a:bodyPr wrap="square" rtlCol="0">
            <a:spAutoFit/>
          </a:bodyPr>
          <a:lstStyle>
            <a:defPPr>
              <a:defRPr lang="zh-CN"/>
            </a:defPPr>
            <a:lvl1pPr algn="just">
              <a:defRPr sz="2200">
                <a:latin typeface="+mj-ea"/>
                <a:ea typeface="+mj-ea"/>
              </a:defRPr>
            </a:lvl1pPr>
          </a:lstStyle>
          <a:p>
            <a:r>
              <a:rPr lang="zh-CN" altLang="zh-CN" sz="2000" dirty="0">
                <a:latin typeface="华文仿宋" panose="02010600040101010101" charset="-122"/>
                <a:ea typeface="华文仿宋" panose="02010600040101010101" charset="-122"/>
                <a:cs typeface="华文仿宋" panose="02010600040101010101" charset="-122"/>
                <a:sym typeface="+mn-ea"/>
              </a:rPr>
              <a:t>模块结合进软件结构的具体过程由下述</a:t>
            </a:r>
            <a:r>
              <a:rPr lang="en-US" altLang="zh-CN" sz="2000" dirty="0">
                <a:latin typeface="华文仿宋" panose="02010600040101010101" charset="-122"/>
                <a:ea typeface="华文仿宋" panose="02010600040101010101" charset="-122"/>
                <a:cs typeface="华文仿宋" panose="02010600040101010101" charset="-122"/>
                <a:sym typeface="+mn-ea"/>
              </a:rPr>
              <a:t>4</a:t>
            </a:r>
            <a:r>
              <a:rPr lang="zh-CN" altLang="zh-CN" sz="2000" dirty="0">
                <a:latin typeface="华文仿宋" panose="02010600040101010101" charset="-122"/>
                <a:ea typeface="华文仿宋" panose="02010600040101010101" charset="-122"/>
                <a:cs typeface="华文仿宋" panose="02010600040101010101" charset="-122"/>
                <a:sym typeface="+mn-ea"/>
              </a:rPr>
              <a:t>个步骤完成</a:t>
            </a:r>
            <a:r>
              <a:rPr lang="zh-CN" altLang="en-US" sz="1600" dirty="0">
                <a:latin typeface="华文仿宋" panose="02010600040101010101" charset="-122"/>
                <a:ea typeface="华文仿宋" panose="02010600040101010101" charset="-122"/>
                <a:cs typeface="华文仿宋" panose="02010600040101010101" charset="-122"/>
                <a:sym typeface="+mn-ea"/>
              </a:rPr>
              <a:t>：</a:t>
            </a:r>
            <a:endParaRPr lang="en-US" altLang="zh-CN" sz="1600" dirty="0">
              <a:latin typeface="华文仿宋" panose="02010600040101010101" charset="-122"/>
              <a:ea typeface="华文仿宋" panose="02010600040101010101" charset="-122"/>
              <a:cs typeface="华文仿宋" panose="02010600040101010101" charset="-122"/>
            </a:endParaRPr>
          </a:p>
          <a:p>
            <a:endParaRPr lang="zh-CN" altLang="en-US" sz="1600" dirty="0">
              <a:solidFill>
                <a:schemeClr val="bg1"/>
              </a:solidFill>
              <a:latin typeface="Century Gothic" panose="020B0502020202020204" pitchFamily="34" charset="0"/>
              <a:ea typeface="黑体" panose="02010609060101010101" charset="-122"/>
              <a:sym typeface="Century Gothic" panose="020B0502020202020204" pitchFamily="34" charset="0"/>
            </a:endParaRPr>
          </a:p>
        </p:txBody>
      </p:sp>
      <p:sp>
        <p:nvSpPr>
          <p:cNvPr id="31" name="TextBox 20"/>
          <p:cNvSpPr txBox="1"/>
          <p:nvPr/>
        </p:nvSpPr>
        <p:spPr>
          <a:xfrm>
            <a:off x="6442217" y="2126725"/>
            <a:ext cx="5048558" cy="645160"/>
          </a:xfrm>
          <a:prstGeom prst="rect">
            <a:avLst/>
          </a:prstGeom>
          <a:noFill/>
        </p:spPr>
        <p:txBody>
          <a:bodyPr wrap="square" rtlCol="0">
            <a:spAutoFit/>
          </a:bodyPr>
          <a:lstStyle>
            <a:defPPr>
              <a:defRPr lang="zh-CN"/>
            </a:defPPr>
            <a:lvl1pPr algn="just">
              <a:defRPr sz="2200">
                <a:latin typeface="+mj-ea"/>
                <a:ea typeface="+mj-ea"/>
              </a:defRPr>
            </a:lvl1pPr>
          </a:lstStyle>
          <a:p>
            <a:r>
              <a:rPr lang="zh-CN" altLang="zh-CN" sz="1800" dirty="0">
                <a:latin typeface="华文仿宋" panose="02010600040101010101" charset="-122"/>
                <a:ea typeface="华文仿宋" panose="02010600040101010101" charset="-122"/>
                <a:sym typeface="+mn-ea"/>
              </a:rPr>
              <a:t>对主控制模块进行测试，测试时用存根程序代替所有直接附属于主控制模块的模块</a:t>
            </a:r>
            <a:r>
              <a:rPr lang="zh-CN" altLang="en-US" sz="1800" dirty="0">
                <a:latin typeface="华文仿宋" panose="02010600040101010101" charset="-122"/>
                <a:ea typeface="华文仿宋" panose="02010600040101010101" charset="-122"/>
                <a:sym typeface="+mn-ea"/>
              </a:rPr>
              <a:t>；</a:t>
            </a:r>
            <a:endParaRPr lang="zh-CN" altLang="en-US" sz="1800" dirty="0">
              <a:solidFill>
                <a:schemeClr val="bg1"/>
              </a:solidFill>
              <a:latin typeface="华文仿宋" panose="02010600040101010101" charset="-122"/>
              <a:ea typeface="华文仿宋" panose="02010600040101010101" charset="-122"/>
              <a:sym typeface="Century Gothic" panose="020B0502020202020204" pitchFamily="34" charset="0"/>
            </a:endParaRPr>
          </a:p>
        </p:txBody>
      </p:sp>
      <p:sp>
        <p:nvSpPr>
          <p:cNvPr id="32" name="TextBox 21"/>
          <p:cNvSpPr txBox="1"/>
          <p:nvPr/>
        </p:nvSpPr>
        <p:spPr>
          <a:xfrm>
            <a:off x="6705998" y="2829670"/>
            <a:ext cx="4517269" cy="1198880"/>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sz="1600" b="1" dirty="0">
                <a:latin typeface="楷体" panose="02010609060101010101" charset="-122"/>
                <a:ea typeface="楷体" panose="02010609060101010101" charset="-122"/>
                <a:sym typeface="+mn-ea"/>
              </a:rPr>
              <a:t> </a:t>
            </a:r>
            <a:r>
              <a:rPr lang="zh-CN" altLang="zh-CN" sz="1800" dirty="0">
                <a:latin typeface="华文仿宋" panose="02010600040101010101" charset="-122"/>
                <a:ea typeface="华文仿宋" panose="02010600040101010101" charset="-122"/>
                <a:cs typeface="华文仿宋" panose="02010600040101010101" charset="-122"/>
                <a:sym typeface="+mn-ea"/>
              </a:rPr>
              <a:t>根据选定的结合策略</a:t>
            </a:r>
            <a:r>
              <a:rPr lang="en-US" altLang="zh-CN" sz="1800" dirty="0">
                <a:latin typeface="华文仿宋" panose="02010600040101010101" charset="-122"/>
                <a:ea typeface="华文仿宋" panose="02010600040101010101" charset="-122"/>
                <a:cs typeface="华文仿宋" panose="02010600040101010101" charset="-122"/>
                <a:sym typeface="+mn-ea"/>
              </a:rPr>
              <a:t>(</a:t>
            </a:r>
            <a:r>
              <a:rPr lang="zh-CN" altLang="zh-CN" sz="1800" dirty="0">
                <a:latin typeface="华文仿宋" panose="02010600040101010101" charset="-122"/>
                <a:ea typeface="华文仿宋" panose="02010600040101010101" charset="-122"/>
                <a:cs typeface="华文仿宋" panose="02010600040101010101" charset="-122"/>
                <a:sym typeface="+mn-ea"/>
              </a:rPr>
              <a:t>深度优先或宽度优先</a:t>
            </a:r>
            <a:r>
              <a:rPr lang="en-US" altLang="zh-CN" sz="1800" dirty="0">
                <a:latin typeface="华文仿宋" panose="02010600040101010101" charset="-122"/>
                <a:ea typeface="华文仿宋" panose="02010600040101010101" charset="-122"/>
                <a:cs typeface="华文仿宋" panose="02010600040101010101" charset="-122"/>
                <a:sym typeface="+mn-ea"/>
              </a:rPr>
              <a:t>)</a:t>
            </a:r>
            <a:r>
              <a:rPr lang="zh-CN" altLang="zh-CN" sz="1800" dirty="0">
                <a:latin typeface="华文仿宋" panose="02010600040101010101" charset="-122"/>
                <a:ea typeface="华文仿宋" panose="02010600040101010101" charset="-122"/>
                <a:cs typeface="华文仿宋" panose="02010600040101010101" charset="-122"/>
                <a:sym typeface="+mn-ea"/>
              </a:rPr>
              <a:t>，每次用一个实际模块代换一个存根程序</a:t>
            </a:r>
            <a:r>
              <a:rPr lang="en-US" altLang="zh-CN" sz="1800" dirty="0">
                <a:latin typeface="华文仿宋" panose="02010600040101010101" charset="-122"/>
                <a:ea typeface="华文仿宋" panose="02010600040101010101" charset="-122"/>
                <a:cs typeface="华文仿宋" panose="02010600040101010101" charset="-122"/>
                <a:sym typeface="+mn-ea"/>
              </a:rPr>
              <a:t>(</a:t>
            </a:r>
            <a:r>
              <a:rPr lang="zh-CN" altLang="zh-CN" sz="1800" dirty="0">
                <a:latin typeface="华文仿宋" panose="02010600040101010101" charset="-122"/>
                <a:ea typeface="华文仿宋" panose="02010600040101010101" charset="-122"/>
                <a:cs typeface="华文仿宋" panose="02010600040101010101" charset="-122"/>
                <a:sym typeface="+mn-ea"/>
              </a:rPr>
              <a:t>新结合进来的模块往往又需要新的存根程序</a:t>
            </a:r>
            <a:r>
              <a:rPr lang="en-US" altLang="zh-CN" sz="1800" dirty="0">
                <a:latin typeface="华文仿宋" panose="02010600040101010101" charset="-122"/>
                <a:ea typeface="华文仿宋" panose="02010600040101010101" charset="-122"/>
                <a:cs typeface="华文仿宋" panose="02010600040101010101" charset="-122"/>
                <a:sym typeface="+mn-ea"/>
              </a:rPr>
              <a:t>)</a:t>
            </a:r>
            <a:r>
              <a:rPr lang="zh-CN" altLang="en-US" sz="1800" dirty="0">
                <a:latin typeface="华文仿宋" panose="02010600040101010101" charset="-122"/>
                <a:ea typeface="华文仿宋" panose="02010600040101010101" charset="-122"/>
                <a:cs typeface="华文仿宋" panose="02010600040101010101" charset="-122"/>
                <a:sym typeface="+mn-ea"/>
              </a:rPr>
              <a:t>；</a:t>
            </a:r>
            <a:endParaRPr lang="zh-CN" altLang="en-US" sz="1800" dirty="0">
              <a:solidFill>
                <a:schemeClr val="bg1"/>
              </a:solidFill>
              <a:latin typeface="华文仿宋" panose="02010600040101010101" charset="-122"/>
              <a:ea typeface="华文仿宋" panose="02010600040101010101" charset="-122"/>
              <a:cs typeface="华文仿宋" panose="02010600040101010101" charset="-122"/>
              <a:sym typeface="+mn-ea"/>
            </a:endParaRPr>
          </a:p>
        </p:txBody>
      </p:sp>
      <p:sp>
        <p:nvSpPr>
          <p:cNvPr id="33" name="TextBox 22"/>
          <p:cNvSpPr txBox="1"/>
          <p:nvPr/>
        </p:nvSpPr>
        <p:spPr>
          <a:xfrm>
            <a:off x="6669576" y="4262865"/>
            <a:ext cx="5136616" cy="368300"/>
          </a:xfrm>
          <a:prstGeom prst="rect">
            <a:avLst/>
          </a:prstGeom>
          <a:noFill/>
        </p:spPr>
        <p:txBody>
          <a:bodyPr wrap="square" rtlCol="0">
            <a:spAutoFit/>
          </a:bodyPr>
          <a:lstStyle>
            <a:defPPr>
              <a:defRPr lang="zh-CN"/>
            </a:defPPr>
            <a:lvl1pPr algn="just">
              <a:defRPr sz="2200">
                <a:latin typeface="+mj-ea"/>
                <a:ea typeface="+mj-ea"/>
              </a:defRPr>
            </a:lvl1pPr>
          </a:lstStyle>
          <a:p>
            <a:r>
              <a:rPr lang="zh-CN" altLang="zh-CN" sz="1800" dirty="0">
                <a:latin typeface="华文仿宋" panose="02010600040101010101" charset="-122"/>
                <a:ea typeface="华文仿宋" panose="02010600040101010101" charset="-122"/>
                <a:sym typeface="+mn-ea"/>
              </a:rPr>
              <a:t>在结合进一个模块的同时进行测试</a:t>
            </a:r>
            <a:r>
              <a:rPr lang="zh-CN" altLang="en-US" sz="1800" dirty="0">
                <a:latin typeface="华文仿宋" panose="02010600040101010101" charset="-122"/>
                <a:ea typeface="华文仿宋" panose="02010600040101010101" charset="-122"/>
                <a:sym typeface="+mn-ea"/>
              </a:rPr>
              <a:t>；</a:t>
            </a:r>
            <a:endParaRPr lang="zh-CN" altLang="en-US" sz="1800" dirty="0">
              <a:solidFill>
                <a:schemeClr val="bg1"/>
              </a:solidFill>
              <a:latin typeface="华文仿宋" panose="02010600040101010101" charset="-122"/>
              <a:ea typeface="华文仿宋" panose="02010600040101010101" charset="-122"/>
              <a:sym typeface="Century Gothic" panose="020B0502020202020204" pitchFamily="34" charset="0"/>
            </a:endParaRPr>
          </a:p>
        </p:txBody>
      </p:sp>
      <p:sp>
        <p:nvSpPr>
          <p:cNvPr id="34" name="TextBox 23"/>
          <p:cNvSpPr txBox="1"/>
          <p:nvPr/>
        </p:nvSpPr>
        <p:spPr>
          <a:xfrm>
            <a:off x="6083300" y="4973956"/>
            <a:ext cx="5267895" cy="1732915"/>
          </a:xfrm>
          <a:prstGeom prst="rect">
            <a:avLst/>
          </a:prstGeom>
          <a:noFill/>
        </p:spPr>
        <p:txBody>
          <a:bodyPr wrap="square" rtlCol="0">
            <a:spAutoFit/>
          </a:bodyPr>
          <a:lstStyle>
            <a:defPPr>
              <a:defRPr lang="zh-CN"/>
            </a:defPPr>
            <a:lvl1pPr algn="just">
              <a:defRPr sz="2200">
                <a:latin typeface="+mj-ea"/>
                <a:ea typeface="+mj-ea"/>
              </a:defRPr>
            </a:lvl1pPr>
          </a:lstStyle>
          <a:p>
            <a:pPr indent="612140">
              <a:lnSpc>
                <a:spcPts val="3200"/>
              </a:lnSpc>
              <a:spcBef>
                <a:spcPts val="1200"/>
              </a:spcBef>
              <a:defRPr/>
            </a:pPr>
            <a:r>
              <a:rPr lang="zh-CN" altLang="zh-CN" sz="1800" dirty="0">
                <a:latin typeface="华文仿宋" panose="02010600040101010101" charset="-122"/>
                <a:ea typeface="华文仿宋" panose="02010600040101010101" charset="-122"/>
                <a:cs typeface="华文仿宋" panose="02010600040101010101" charset="-122"/>
                <a:sym typeface="+mn-ea"/>
              </a:rPr>
              <a:t>为了保证加入模块没有引进新的错误，可能需要进行回归测试</a:t>
            </a:r>
            <a:r>
              <a:rPr lang="en-US" altLang="zh-CN" sz="1800" dirty="0">
                <a:latin typeface="华文仿宋" panose="02010600040101010101" charset="-122"/>
                <a:ea typeface="华文仿宋" panose="02010600040101010101" charset="-122"/>
                <a:cs typeface="华文仿宋" panose="02010600040101010101" charset="-122"/>
                <a:sym typeface="+mn-ea"/>
              </a:rPr>
              <a:t>(</a:t>
            </a:r>
            <a:r>
              <a:rPr lang="zh-CN" altLang="zh-CN" sz="1800" dirty="0">
                <a:latin typeface="华文仿宋" panose="02010600040101010101" charset="-122"/>
                <a:ea typeface="华文仿宋" panose="02010600040101010101" charset="-122"/>
                <a:cs typeface="华文仿宋" panose="02010600040101010101" charset="-122"/>
                <a:sym typeface="+mn-ea"/>
              </a:rPr>
              <a:t>即全部或部分地重复以前做过的测试</a:t>
            </a:r>
            <a:r>
              <a:rPr lang="en-US" altLang="zh-CN" sz="1800" dirty="0">
                <a:latin typeface="华文仿宋" panose="02010600040101010101" charset="-122"/>
                <a:ea typeface="华文仿宋" panose="02010600040101010101" charset="-122"/>
                <a:cs typeface="华文仿宋" panose="02010600040101010101" charset="-122"/>
                <a:sym typeface="+mn-ea"/>
              </a:rPr>
              <a:t>)</a:t>
            </a:r>
            <a:r>
              <a:rPr lang="zh-CN" altLang="zh-CN" sz="1800" dirty="0">
                <a:latin typeface="华文仿宋" panose="02010600040101010101" charset="-122"/>
                <a:ea typeface="华文仿宋" panose="02010600040101010101" charset="-122"/>
                <a:cs typeface="华文仿宋" panose="02010600040101010101" charset="-122"/>
                <a:sym typeface="+mn-ea"/>
              </a:rPr>
              <a:t>。从</a:t>
            </a:r>
            <a:r>
              <a:rPr lang="zh-CN" altLang="zh-CN" sz="1800" b="1" dirty="0">
                <a:latin typeface="华文仿宋" panose="02010600040101010101" charset="-122"/>
                <a:ea typeface="华文仿宋" panose="02010600040101010101" charset="-122"/>
                <a:cs typeface="华文仿宋" panose="02010600040101010101" charset="-122"/>
                <a:sym typeface="+mn-ea"/>
              </a:rPr>
              <a:t>②</a:t>
            </a:r>
            <a:r>
              <a:rPr lang="zh-CN" altLang="zh-CN" sz="1800" dirty="0">
                <a:latin typeface="华文仿宋" panose="02010600040101010101" charset="-122"/>
                <a:ea typeface="华文仿宋" panose="02010600040101010101" charset="-122"/>
                <a:cs typeface="华文仿宋" panose="02010600040101010101" charset="-122"/>
                <a:sym typeface="+mn-ea"/>
              </a:rPr>
              <a:t>开始不断地重复进行上述过程，直到构造起完整的软件结构为止。</a:t>
            </a:r>
            <a:endParaRPr lang="zh-CN" altLang="en-US" sz="1800" dirty="0">
              <a:solidFill>
                <a:schemeClr val="bg1"/>
              </a:solidFill>
              <a:latin typeface="华文仿宋" panose="02010600040101010101" charset="-122"/>
              <a:ea typeface="华文仿宋" panose="02010600040101010101" charset="-122"/>
              <a:cs typeface="华文仿宋" panose="02010600040101010101" charset="-122"/>
              <a:sym typeface="Century Gothic" panose="020B0502020202020204" pitchFamily="34" charset="0"/>
            </a:endParaRPr>
          </a:p>
        </p:txBody>
      </p:sp>
      <p:sp>
        <p:nvSpPr>
          <p:cNvPr id="35" name="Oval 7"/>
          <p:cNvSpPr>
            <a:spLocks noChangeArrowheads="1"/>
          </p:cNvSpPr>
          <p:nvPr/>
        </p:nvSpPr>
        <p:spPr bwMode="auto">
          <a:xfrm>
            <a:off x="1266190" y="1468755"/>
            <a:ext cx="4452938" cy="4449763"/>
          </a:xfrm>
          <a:prstGeom prst="ellipse">
            <a:avLst/>
          </a:prstGeom>
          <a:solidFill>
            <a:schemeClr val="accent2">
              <a:lumMod val="85000"/>
            </a:schemeClr>
          </a:solidFill>
          <a:ln>
            <a:noFill/>
          </a:ln>
        </p:spPr>
        <p:txBody>
          <a:bodyPr vert="horz" wrap="square" lIns="91440" tIns="45720" rIns="91440" bIns="45720" numCol="1" anchor="t" anchorCtr="0" compatLnSpc="1"/>
          <a:lstStyle/>
          <a:p>
            <a:endParaRPr lang="zh-CN" altLang="en-US">
              <a:latin typeface="Century Gothic" panose="020B0502020202020204" pitchFamily="34" charset="0"/>
              <a:ea typeface="黑体" panose="02010609060101010101" charset="-122"/>
              <a:sym typeface="Century Gothic" panose="020B0502020202020204" pitchFamily="34" charset="0"/>
            </a:endParaRPr>
          </a:p>
        </p:txBody>
      </p:sp>
      <p:sp>
        <p:nvSpPr>
          <p:cNvPr id="17" name="Oval 8"/>
          <p:cNvSpPr>
            <a:spLocks noChangeArrowheads="1"/>
          </p:cNvSpPr>
          <p:nvPr/>
        </p:nvSpPr>
        <p:spPr bwMode="auto">
          <a:xfrm>
            <a:off x="1611625" y="1812821"/>
            <a:ext cx="3762480" cy="3762478"/>
          </a:xfrm>
          <a:prstGeom prst="ellipse">
            <a:avLst/>
          </a:prstGeom>
          <a:blipFill>
            <a:blip r:embed="rId3"/>
            <a:stretch>
              <a:fillRect/>
            </a:stretch>
          </a:blipFill>
          <a:ln w="9" cap="flat">
            <a:noFill/>
            <a:prstDash val="solid"/>
            <a:miter lim="800000"/>
          </a:ln>
        </p:spPr>
        <p:txBody>
          <a:bodyPr vert="horz" wrap="square" lIns="91440" tIns="45720" rIns="91440" bIns="45720" numCol="1" anchor="t" anchorCtr="0" compatLnSpc="1"/>
          <a:lstStyle/>
          <a:p>
            <a:endParaRPr lang="zh-CN" altLang="en-US">
              <a:latin typeface="Century Gothic" panose="020B0502020202020204" pitchFamily="34" charset="0"/>
              <a:ea typeface="黑体" panose="02010609060101010101" charset="-122"/>
              <a:sym typeface="Century Gothic" panose="020B0502020202020204" pitchFamily="34" charset="0"/>
            </a:endParaRPr>
          </a:p>
        </p:txBody>
      </p:sp>
      <p:sp>
        <p:nvSpPr>
          <p:cNvPr id="42" name="TextBox 42"/>
          <p:cNvSpPr txBox="1"/>
          <p:nvPr/>
        </p:nvSpPr>
        <p:spPr>
          <a:xfrm>
            <a:off x="3630192" y="312848"/>
            <a:ext cx="4679911" cy="64516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3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自顶向下集成</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7729" y="840729"/>
            <a:ext cx="6864788" cy="5573770"/>
          </a:xfrm>
          <a:prstGeom prst="rect">
            <a:avLst/>
          </a:prstGeom>
        </p:spPr>
        <p:txBody>
          <a:bodyPr wrap="square">
            <a:spAutoFit/>
          </a:bodyPr>
          <a:lstStyle/>
          <a:p>
            <a:pPr>
              <a:lnSpc>
                <a:spcPts val="3300"/>
              </a:lnSpc>
              <a:buSzPct val="70000"/>
              <a:buFont typeface="Wingdings" panose="05000000000000000000" pitchFamily="2" charset="2"/>
              <a:buChar char="l"/>
              <a:defRPr/>
            </a:pPr>
            <a:r>
              <a:rPr lang="zh-CN" altLang="zh-CN" sz="2400" b="1" dirty="0">
                <a:solidFill>
                  <a:srgbClr val="FF0000"/>
                </a:solidFill>
                <a:uFillTx/>
                <a:latin typeface="华文仿宋" panose="02010600040101010101" charset="-122"/>
                <a:ea typeface="华文仿宋" panose="02010600040101010101" charset="-122"/>
              </a:rPr>
              <a:t>自顶向下的结合策略</a:t>
            </a:r>
            <a:r>
              <a:rPr lang="zh-CN" altLang="zh-CN" sz="2400" dirty="0">
                <a:solidFill>
                  <a:schemeClr val="tx2">
                    <a:lumMod val="10000"/>
                  </a:schemeClr>
                </a:solidFill>
                <a:uFillTx/>
                <a:latin typeface="华文仿宋" panose="02010600040101010101" charset="-122"/>
                <a:ea typeface="华文仿宋" panose="02010600040101010101" charset="-122"/>
              </a:rPr>
              <a:t>能够在测试的早期对主要的控制或关键的抉择进行检验。在一个分解得好的软件结构中，关键的抉择位于层次系统的较上层，因此首先碰到。</a:t>
            </a:r>
            <a:endParaRPr lang="en-US" altLang="zh-CN" sz="2400" dirty="0">
              <a:solidFill>
                <a:schemeClr val="tx2">
                  <a:lumMod val="10000"/>
                </a:schemeClr>
              </a:solidFill>
              <a:uFillTx/>
              <a:latin typeface="华文仿宋" panose="02010600040101010101" charset="-122"/>
              <a:ea typeface="华文仿宋" panose="02010600040101010101" charset="-122"/>
            </a:endParaRPr>
          </a:p>
          <a:p>
            <a:pPr>
              <a:lnSpc>
                <a:spcPts val="3300"/>
              </a:lnSpc>
              <a:buSzPct val="70000"/>
              <a:buFont typeface="Wingdings" panose="05000000000000000000" pitchFamily="2" charset="2"/>
              <a:buChar char="l"/>
              <a:defRPr/>
            </a:pPr>
            <a:r>
              <a:rPr lang="zh-CN" altLang="zh-CN" sz="2400" dirty="0">
                <a:solidFill>
                  <a:schemeClr val="tx2">
                    <a:lumMod val="10000"/>
                  </a:schemeClr>
                </a:solidFill>
                <a:uFillTx/>
                <a:latin typeface="华文仿宋" panose="02010600040101010101" charset="-122"/>
                <a:ea typeface="华文仿宋" panose="02010600040101010101" charset="-122"/>
              </a:rPr>
              <a:t>如果选择</a:t>
            </a:r>
            <a:r>
              <a:rPr lang="zh-CN" altLang="zh-CN" sz="2400" b="1" dirty="0">
                <a:solidFill>
                  <a:srgbClr val="FF0000"/>
                </a:solidFill>
                <a:uFillTx/>
                <a:latin typeface="华文仿宋" panose="02010600040101010101" charset="-122"/>
                <a:ea typeface="华文仿宋" panose="02010600040101010101" charset="-122"/>
              </a:rPr>
              <a:t>深度优先</a:t>
            </a:r>
            <a:r>
              <a:rPr lang="zh-CN" altLang="zh-CN" sz="2400" dirty="0">
                <a:solidFill>
                  <a:schemeClr val="tx2">
                    <a:lumMod val="10000"/>
                  </a:schemeClr>
                </a:solidFill>
                <a:uFillTx/>
                <a:latin typeface="华文仿宋" panose="02010600040101010101" charset="-122"/>
                <a:ea typeface="华文仿宋" panose="02010600040101010101" charset="-122"/>
              </a:rPr>
              <a:t>的结合方法，可以在早期实现软件的一个完整的功能并且验证这个功能。</a:t>
            </a:r>
            <a:endParaRPr lang="en-US" altLang="zh-CN" sz="2400" dirty="0">
              <a:solidFill>
                <a:schemeClr val="tx2">
                  <a:lumMod val="10000"/>
                </a:schemeClr>
              </a:solidFill>
              <a:uFillTx/>
              <a:latin typeface="华文仿宋" panose="02010600040101010101" charset="-122"/>
              <a:ea typeface="华文仿宋" panose="02010600040101010101" charset="-122"/>
            </a:endParaRPr>
          </a:p>
          <a:p>
            <a:pPr>
              <a:lnSpc>
                <a:spcPts val="3300"/>
              </a:lnSpc>
              <a:buSzPct val="70000"/>
              <a:buFont typeface="Wingdings" panose="05000000000000000000" pitchFamily="2" charset="2"/>
              <a:buChar char="l"/>
              <a:defRPr/>
            </a:pPr>
            <a:r>
              <a:rPr lang="zh-CN" altLang="zh-CN" sz="2400" dirty="0">
                <a:solidFill>
                  <a:schemeClr val="tx2">
                    <a:lumMod val="10000"/>
                  </a:schemeClr>
                </a:solidFill>
                <a:uFillTx/>
                <a:latin typeface="华文仿宋" panose="02010600040101010101" charset="-122"/>
                <a:ea typeface="华文仿宋" panose="02010600040101010101" charset="-122"/>
              </a:rPr>
              <a:t>在自顶向下测试的初期，存根程序代替了低层次的模块，因此，在软件结构中没有重要的数据自下往上流。为了解决这个问题，测试人员有两种选择：</a:t>
            </a:r>
            <a:endParaRPr lang="en-US" altLang="zh-CN" sz="2400" dirty="0">
              <a:solidFill>
                <a:schemeClr val="tx2">
                  <a:lumMod val="10000"/>
                </a:schemeClr>
              </a:solidFill>
              <a:uFillTx/>
              <a:latin typeface="华文仿宋" panose="02010600040101010101" charset="-122"/>
              <a:ea typeface="华文仿宋" panose="02010600040101010101" charset="-122"/>
            </a:endParaRPr>
          </a:p>
          <a:p>
            <a:pPr>
              <a:lnSpc>
                <a:spcPts val="3300"/>
              </a:lnSpc>
              <a:buSzPct val="70000"/>
              <a:defRPr/>
            </a:pPr>
            <a:r>
              <a:rPr lang="en-US" altLang="zh-CN" sz="2400" dirty="0">
                <a:solidFill>
                  <a:schemeClr val="tx2">
                    <a:lumMod val="10000"/>
                  </a:schemeClr>
                </a:solidFill>
                <a:uFillTx/>
                <a:latin typeface="华文仿宋" panose="02010600040101010101" charset="-122"/>
                <a:ea typeface="华文仿宋" panose="02010600040101010101" charset="-122"/>
              </a:rPr>
              <a:t>	</a:t>
            </a:r>
            <a:r>
              <a:rPr lang="zh-CN" altLang="zh-CN" sz="2400" dirty="0">
                <a:solidFill>
                  <a:schemeClr val="tx2">
                    <a:lumMod val="10000"/>
                  </a:schemeClr>
                </a:solidFill>
                <a:uFillTx/>
                <a:latin typeface="华文仿宋" panose="02010600040101010101" charset="-122"/>
                <a:ea typeface="华文仿宋" panose="02010600040101010101" charset="-122"/>
              </a:rPr>
              <a:t>①把许多测试推迟到用真实模块代替了存根程序以后再进行；</a:t>
            </a:r>
            <a:endParaRPr lang="en-US" altLang="zh-CN" sz="2400" dirty="0">
              <a:solidFill>
                <a:schemeClr val="tx2">
                  <a:lumMod val="10000"/>
                </a:schemeClr>
              </a:solidFill>
              <a:uFillTx/>
              <a:latin typeface="华文仿宋" panose="02010600040101010101" charset="-122"/>
              <a:ea typeface="华文仿宋" panose="02010600040101010101" charset="-122"/>
            </a:endParaRPr>
          </a:p>
          <a:p>
            <a:pPr>
              <a:lnSpc>
                <a:spcPts val="3300"/>
              </a:lnSpc>
              <a:buSzPct val="70000"/>
              <a:defRPr/>
            </a:pPr>
            <a:r>
              <a:rPr lang="en-US" altLang="zh-CN" sz="2400" dirty="0">
                <a:solidFill>
                  <a:schemeClr val="tx2">
                    <a:lumMod val="10000"/>
                  </a:schemeClr>
                </a:solidFill>
                <a:uFillTx/>
                <a:latin typeface="华文仿宋" panose="02010600040101010101" charset="-122"/>
                <a:ea typeface="华文仿宋" panose="02010600040101010101" charset="-122"/>
              </a:rPr>
              <a:t>	</a:t>
            </a:r>
            <a:r>
              <a:rPr lang="zh-CN" altLang="zh-CN" sz="2400" dirty="0">
                <a:solidFill>
                  <a:schemeClr val="tx2">
                    <a:lumMod val="10000"/>
                  </a:schemeClr>
                </a:solidFill>
                <a:uFillTx/>
                <a:latin typeface="华文仿宋" panose="02010600040101010101" charset="-122"/>
                <a:ea typeface="华文仿宋" panose="02010600040101010101" charset="-122"/>
              </a:rPr>
              <a:t>②从层次系统的底部向上组装软件。</a:t>
            </a:r>
          </a:p>
        </p:txBody>
      </p:sp>
      <p:pic>
        <p:nvPicPr>
          <p:cNvPr id="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447819" y="1124744"/>
            <a:ext cx="4729634" cy="47296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2">
            <a:extLst>
              <a:ext uri="{FF2B5EF4-FFF2-40B4-BE49-F238E27FC236}">
                <a16:creationId xmlns:a16="http://schemas.microsoft.com/office/drawing/2014/main" id="{C890713E-CCB8-4571-A9C4-9997825884BC}"/>
              </a:ext>
            </a:extLst>
          </p:cNvPr>
          <p:cNvSpPr txBox="1"/>
          <p:nvPr/>
        </p:nvSpPr>
        <p:spPr>
          <a:xfrm>
            <a:off x="-742379" y="188640"/>
            <a:ext cx="3506093" cy="338554"/>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1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自顶向下集成</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2">
            <a:extLst>
              <a:ext uri="{FF2B5EF4-FFF2-40B4-BE49-F238E27FC236}">
                <a16:creationId xmlns:a16="http://schemas.microsoft.com/office/drawing/2014/main" id="{2799BA07-49B0-4853-A877-6291238F4D84}"/>
              </a:ext>
            </a:extLst>
          </p:cNvPr>
          <p:cNvSpPr txBox="1"/>
          <p:nvPr/>
        </p:nvSpPr>
        <p:spPr>
          <a:xfrm>
            <a:off x="121717" y="332535"/>
            <a:ext cx="3506093" cy="5847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en-US" altLang="zh-CN" sz="32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question</a:t>
            </a:r>
            <a:endParaRPr lang="zh-CN" altLang="en-US" sz="32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endParaRPr>
          </a:p>
        </p:txBody>
      </p:sp>
      <p:sp>
        <p:nvSpPr>
          <p:cNvPr id="4" name="TextBox 20">
            <a:extLst>
              <a:ext uri="{FF2B5EF4-FFF2-40B4-BE49-F238E27FC236}">
                <a16:creationId xmlns:a16="http://schemas.microsoft.com/office/drawing/2014/main" id="{F98EF293-BA59-4354-8BDF-2AB886755FE4}"/>
              </a:ext>
            </a:extLst>
          </p:cNvPr>
          <p:cNvSpPr txBox="1"/>
          <p:nvPr/>
        </p:nvSpPr>
        <p:spPr>
          <a:xfrm>
            <a:off x="841797" y="1360509"/>
            <a:ext cx="4248473" cy="461665"/>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sz="2400" dirty="0">
                <a:latin typeface="华文仿宋" panose="02010600040101010101" charset="-122"/>
                <a:ea typeface="华文仿宋" panose="02010600040101010101" charset="-122"/>
                <a:sym typeface="+mn-ea"/>
              </a:rPr>
              <a:t>自顶向下测试有什么优缺点</a:t>
            </a:r>
            <a:endParaRPr lang="zh-CN" altLang="en-US" sz="2400" dirty="0">
              <a:solidFill>
                <a:schemeClr val="bg1"/>
              </a:solidFill>
              <a:latin typeface="华文仿宋" panose="02010600040101010101" charset="-122"/>
              <a:ea typeface="华文仿宋" panose="02010600040101010101" charset="-122"/>
              <a:sym typeface="Century Gothic" panose="020B0502020202020204" pitchFamily="34" charset="0"/>
            </a:endParaRPr>
          </a:p>
        </p:txBody>
      </p:sp>
      <p:sp>
        <p:nvSpPr>
          <p:cNvPr id="7" name="TextBox 20">
            <a:extLst>
              <a:ext uri="{FF2B5EF4-FFF2-40B4-BE49-F238E27FC236}">
                <a16:creationId xmlns:a16="http://schemas.microsoft.com/office/drawing/2014/main" id="{CB99A613-5E57-4586-984B-8760C5A44E54}"/>
              </a:ext>
            </a:extLst>
          </p:cNvPr>
          <p:cNvSpPr txBox="1"/>
          <p:nvPr/>
        </p:nvSpPr>
        <p:spPr>
          <a:xfrm>
            <a:off x="3362077" y="2654911"/>
            <a:ext cx="6120680" cy="1107996"/>
          </a:xfrm>
          <a:prstGeom prst="rect">
            <a:avLst/>
          </a:prstGeom>
          <a:noFill/>
        </p:spPr>
        <p:txBody>
          <a:bodyPr wrap="square" rtlCol="0">
            <a:spAutoFit/>
          </a:bodyPr>
          <a:lstStyle>
            <a:defPPr>
              <a:defRPr lang="zh-CN"/>
            </a:defPPr>
            <a:lvl1pPr algn="just">
              <a:defRPr sz="2200">
                <a:latin typeface="+mj-ea"/>
                <a:ea typeface="+mj-ea"/>
              </a:defRPr>
            </a:lvl1pPr>
          </a:lstStyle>
          <a:p>
            <a:pPr algn="l"/>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不需要测试驱动程序，能够在测试阶段的早期实现并验证系统的主要功能</a:t>
            </a:r>
            <a:endParaRPr lang="en-US" altLang="zh-CN" dirty="0">
              <a:latin typeface="华文仿宋" panose="02010600040101010101" pitchFamily="2" charset="-122"/>
              <a:ea typeface="华文仿宋" panose="02010600040101010101" pitchFamily="2" charset="-122"/>
            </a:endParaRPr>
          </a:p>
          <a:p>
            <a:pPr algn="l"/>
            <a:r>
              <a:rPr lang="en-US" altLang="zh-CN"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能在早期发现上层模块的接口错误</a:t>
            </a:r>
            <a:r>
              <a:rPr lang="zh-CN" altLang="en-US" dirty="0"/>
              <a:t>。</a:t>
            </a:r>
            <a:endParaRPr lang="zh-CN" altLang="en-US" sz="2400" dirty="0">
              <a:solidFill>
                <a:schemeClr val="bg1"/>
              </a:solidFill>
              <a:latin typeface="华文仿宋" panose="02010600040101010101" charset="-122"/>
              <a:ea typeface="华文仿宋" panose="02010600040101010101" charset="-122"/>
              <a:sym typeface="Century Gothic" panose="020B0502020202020204" pitchFamily="34" charset="0"/>
            </a:endParaRPr>
          </a:p>
        </p:txBody>
      </p:sp>
      <p:sp>
        <p:nvSpPr>
          <p:cNvPr id="10" name="TextBox 20">
            <a:extLst>
              <a:ext uri="{FF2B5EF4-FFF2-40B4-BE49-F238E27FC236}">
                <a16:creationId xmlns:a16="http://schemas.microsoft.com/office/drawing/2014/main" id="{C6E3C19E-2E4C-442A-A11E-60120A2B6F81}"/>
              </a:ext>
            </a:extLst>
          </p:cNvPr>
          <p:cNvSpPr txBox="1"/>
          <p:nvPr/>
        </p:nvSpPr>
        <p:spPr>
          <a:xfrm>
            <a:off x="2353965" y="2636912"/>
            <a:ext cx="792088" cy="430887"/>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b="1" dirty="0">
                <a:latin typeface="华文仿宋" panose="02010600040101010101" pitchFamily="2" charset="-122"/>
                <a:ea typeface="华文仿宋" panose="02010600040101010101" pitchFamily="2" charset="-122"/>
              </a:rPr>
              <a:t>优点</a:t>
            </a:r>
            <a:endParaRPr lang="zh-CN" altLang="en-US" sz="2400" b="1" dirty="0">
              <a:solidFill>
                <a:schemeClr val="bg1"/>
              </a:solidFill>
              <a:latin typeface="华文仿宋" panose="02010600040101010101" charset="-122"/>
              <a:ea typeface="华文仿宋" panose="02010600040101010101" charset="-122"/>
              <a:sym typeface="Century Gothic" panose="020B0502020202020204" pitchFamily="34" charset="0"/>
            </a:endParaRPr>
          </a:p>
        </p:txBody>
      </p:sp>
      <p:sp>
        <p:nvSpPr>
          <p:cNvPr id="11" name="TextBox 20">
            <a:extLst>
              <a:ext uri="{FF2B5EF4-FFF2-40B4-BE49-F238E27FC236}">
                <a16:creationId xmlns:a16="http://schemas.microsoft.com/office/drawing/2014/main" id="{15BFF1A0-381F-437A-8CF7-821BDF4C1CB7}"/>
              </a:ext>
            </a:extLst>
          </p:cNvPr>
          <p:cNvSpPr txBox="1"/>
          <p:nvPr/>
        </p:nvSpPr>
        <p:spPr>
          <a:xfrm>
            <a:off x="2353965" y="4509700"/>
            <a:ext cx="792088" cy="430887"/>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b="1" dirty="0">
                <a:latin typeface="华文仿宋" panose="02010600040101010101" pitchFamily="2" charset="-122"/>
                <a:ea typeface="华文仿宋" panose="02010600040101010101" pitchFamily="2" charset="-122"/>
              </a:rPr>
              <a:t>缺点</a:t>
            </a:r>
            <a:endParaRPr lang="zh-CN" altLang="en-US" sz="2400" b="1" dirty="0">
              <a:solidFill>
                <a:schemeClr val="bg1"/>
              </a:solidFill>
              <a:latin typeface="华文仿宋" panose="02010600040101010101" charset="-122"/>
              <a:ea typeface="华文仿宋" panose="02010600040101010101" charset="-122"/>
              <a:sym typeface="Century Gothic" panose="020B0502020202020204" pitchFamily="34" charset="0"/>
            </a:endParaRPr>
          </a:p>
        </p:txBody>
      </p:sp>
      <p:sp>
        <p:nvSpPr>
          <p:cNvPr id="12" name="TextBox 20">
            <a:extLst>
              <a:ext uri="{FF2B5EF4-FFF2-40B4-BE49-F238E27FC236}">
                <a16:creationId xmlns:a16="http://schemas.microsoft.com/office/drawing/2014/main" id="{3F9EA576-C7B0-447D-A048-6C03AEAED444}"/>
              </a:ext>
            </a:extLst>
          </p:cNvPr>
          <p:cNvSpPr txBox="1"/>
          <p:nvPr/>
        </p:nvSpPr>
        <p:spPr>
          <a:xfrm>
            <a:off x="3362077" y="4498493"/>
            <a:ext cx="6616352" cy="1107996"/>
          </a:xfrm>
          <a:prstGeom prst="rect">
            <a:avLst/>
          </a:prstGeom>
          <a:noFill/>
        </p:spPr>
        <p:txBody>
          <a:bodyPr wrap="square" rtlCol="0">
            <a:spAutoFit/>
          </a:bodyPr>
          <a:lstStyle>
            <a:defPPr>
              <a:defRPr lang="zh-CN"/>
            </a:defPPr>
            <a:lvl1pPr algn="just">
              <a:defRPr sz="2200">
                <a:latin typeface="+mj-ea"/>
                <a:ea typeface="+mj-ea"/>
              </a:defRPr>
            </a:lvl1pPr>
          </a:lstStyle>
          <a:p>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需要存根程序，可能遇到与此相联系的测试困难</a:t>
            </a:r>
            <a:endParaRPr lang="en-US" altLang="zh-CN" dirty="0">
              <a:latin typeface="华文仿宋" panose="02010600040101010101" pitchFamily="2" charset="-122"/>
              <a:ea typeface="华文仿宋" panose="02010600040101010101" pitchFamily="2" charset="-122"/>
            </a:endParaRPr>
          </a:p>
          <a:p>
            <a:pPr algn="l"/>
            <a:r>
              <a:rPr lang="en-US" altLang="zh-CN"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低层关键模块中的错误发现较晚，</a:t>
            </a:r>
            <a:endParaRPr lang="en-US" altLang="zh-CN" dirty="0">
              <a:latin typeface="华文仿宋" panose="02010600040101010101" pitchFamily="2" charset="-122"/>
              <a:ea typeface="华文仿宋" panose="02010600040101010101" pitchFamily="2" charset="-122"/>
            </a:endParaRPr>
          </a:p>
          <a:p>
            <a:pPr algn="l"/>
            <a:r>
              <a:rPr lang="en-US" altLang="zh-CN" dirty="0">
                <a:latin typeface="华文仿宋" panose="02010600040101010101" pitchFamily="2" charset="-122"/>
                <a:ea typeface="华文仿宋" panose="02010600040101010101" pitchFamily="2" charset="-122"/>
              </a:rPr>
              <a:t>3.</a:t>
            </a:r>
            <a:r>
              <a:rPr lang="zh-CN" altLang="en-US" dirty="0">
                <a:latin typeface="华文仿宋" panose="02010600040101010101" pitchFamily="2" charset="-122"/>
                <a:ea typeface="华文仿宋" panose="02010600040101010101" pitchFamily="2" charset="-122"/>
              </a:rPr>
              <a:t>在早期不能充分展开人力。</a:t>
            </a:r>
            <a:endParaRPr lang="zh-CN" altLang="en-US" sz="2400" dirty="0">
              <a:solidFill>
                <a:schemeClr val="bg1"/>
              </a:solidFill>
              <a:latin typeface="华文仿宋" panose="02010600040101010101" pitchFamily="2" charset="-122"/>
              <a:ea typeface="华文仿宋" panose="02010600040101010101" pitchFamily="2" charset="-122"/>
              <a:sym typeface="Century Gothic" panose="020B0502020202020204" pitchFamily="34" charset="0"/>
            </a:endParaRPr>
          </a:p>
        </p:txBody>
      </p:sp>
    </p:spTree>
    <p:extLst>
      <p:ext uri="{BB962C8B-B14F-4D97-AF65-F5344CB8AC3E}">
        <p14:creationId xmlns:p14="http://schemas.microsoft.com/office/powerpoint/2010/main" val="768150043"/>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55999" y="1901750"/>
              <a:ext cx="2071401" cy="2215991"/>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03</a:t>
              </a:r>
              <a:endParaRPr lang="zh-CN" altLang="en-US" sz="13800" dirty="0">
                <a:solidFill>
                  <a:schemeClr val="tx2"/>
                </a:solidFill>
                <a:latin typeface="Impact" panose="020B0806030902050204" pitchFamily="34" charset="0"/>
              </a:endParaRPr>
            </a:p>
          </p:txBody>
        </p:sp>
      </p:grpSp>
      <p:sp>
        <p:nvSpPr>
          <p:cNvPr id="28" name="文本框 27"/>
          <p:cNvSpPr txBox="1"/>
          <p:nvPr/>
        </p:nvSpPr>
        <p:spPr>
          <a:xfrm>
            <a:off x="4433570" y="2306955"/>
            <a:ext cx="5798185" cy="922020"/>
          </a:xfrm>
          <a:prstGeom prst="rect">
            <a:avLst/>
          </a:prstGeom>
          <a:noFill/>
        </p:spPr>
        <p:txBody>
          <a:bodyPr wrap="square" rtlCol="0">
            <a:spAutoFit/>
          </a:bodyPr>
          <a:lstStyle/>
          <a:p>
            <a:r>
              <a:rPr lang="zh-CN" altLang="en-US" sz="5400" dirty="0">
                <a:latin typeface="黑体" panose="02010609060101010101" charset="-122"/>
                <a:ea typeface="黑体" panose="02010609060101010101" charset="-122"/>
                <a:sym typeface="Century Gothic" panose="020B0502020202020204" pitchFamily="34" charset="0"/>
              </a:rPr>
              <a:t>自底向上集成</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041258" y="1572967"/>
            <a:ext cx="4729634" cy="47296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42"/>
          <p:cNvSpPr txBox="1"/>
          <p:nvPr/>
        </p:nvSpPr>
        <p:spPr>
          <a:xfrm>
            <a:off x="265733" y="216647"/>
            <a:ext cx="1944215" cy="369332"/>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18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自底向上集成</a:t>
            </a:r>
          </a:p>
        </p:txBody>
      </p:sp>
      <p:sp>
        <p:nvSpPr>
          <p:cNvPr id="44" name="矩形 43"/>
          <p:cNvSpPr/>
          <p:nvPr/>
        </p:nvSpPr>
        <p:spPr>
          <a:xfrm>
            <a:off x="687123" y="1059703"/>
            <a:ext cx="6510511" cy="5259070"/>
          </a:xfrm>
          <a:prstGeom prst="rect">
            <a:avLst/>
          </a:prstGeom>
        </p:spPr>
        <p:txBody>
          <a:bodyPr wrap="square">
            <a:spAutoFit/>
          </a:bodyPr>
          <a:lstStyle/>
          <a:p>
            <a:pPr>
              <a:lnSpc>
                <a:spcPts val="3100"/>
              </a:lnSpc>
              <a:defRPr/>
            </a:pPr>
            <a:r>
              <a:rPr lang="zh-CN" altLang="zh-CN" sz="2400" b="1" dirty="0">
                <a:solidFill>
                  <a:schemeClr val="tx1"/>
                </a:solidFill>
                <a:uFillTx/>
                <a:latin typeface="华文仿宋" panose="02010600040101010101" charset="-122"/>
                <a:ea typeface="华文仿宋" panose="02010600040101010101" charset="-122"/>
                <a:cs typeface="华文仿宋" panose="02010600040101010101" charset="-122"/>
              </a:rPr>
              <a:t>自底向上测试</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从“原子”模块</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即在软件结构最低层的模块</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开始组装和测试。因为是从底部向上结合模块，总能得到所需的下层模块处理功能，所以不需要</a:t>
            </a:r>
            <a:r>
              <a:rPr lang="zh-CN" altLang="zh-CN" sz="2400" b="1" dirty="0">
                <a:solidFill>
                  <a:schemeClr val="tx2">
                    <a:lumMod val="10000"/>
                  </a:schemeClr>
                </a:solidFill>
                <a:uFillTx/>
                <a:latin typeface="华文仿宋" panose="02010600040101010101" charset="-122"/>
                <a:ea typeface="华文仿宋" panose="02010600040101010101" charset="-122"/>
                <a:cs typeface="华文仿宋" panose="02010600040101010101" charset="-122"/>
                <a:hlinkClick r:id="rId4" action="ppaction://hlinksldjump"/>
              </a:rPr>
              <a:t>存根程序</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a:t>
            </a:r>
          </a:p>
          <a:p>
            <a:pPr>
              <a:lnSpc>
                <a:spcPts val="3100"/>
              </a:lnSpc>
              <a:defRPr/>
            </a:pP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    </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用下述步骤可以实现自底向上的结合策略。</a:t>
            </a:r>
          </a:p>
          <a:p>
            <a:pPr indent="612140">
              <a:lnSpc>
                <a:spcPts val="3100"/>
              </a:lnSpc>
              <a:defRPr/>
            </a:pPr>
            <a:r>
              <a:rPr lang="zh-CN" altLang="zh-CN" sz="2400" b="1"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①</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 把低层模块组合成实现某个特定的软件子功能的族</a:t>
            </a:r>
            <a:r>
              <a:rPr lang="zh-CN" altLang="en-US"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a:t>
            </a:r>
            <a:endPar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endParaRPr>
          </a:p>
          <a:p>
            <a:pPr indent="612140">
              <a:lnSpc>
                <a:spcPts val="3100"/>
              </a:lnSpc>
              <a:defRPr/>
            </a:pPr>
            <a:r>
              <a:rPr lang="zh-CN" altLang="zh-CN" sz="2400" b="1"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②</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 写一个驱动程序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用于测试的控制程序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，协调测试数据的输入和输出</a:t>
            </a:r>
            <a:r>
              <a:rPr lang="zh-CN" altLang="en-US"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a:t>
            </a:r>
            <a:endPar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endParaRPr>
          </a:p>
          <a:p>
            <a:pPr indent="612140">
              <a:lnSpc>
                <a:spcPts val="3100"/>
              </a:lnSpc>
              <a:defRPr/>
            </a:pPr>
            <a:r>
              <a:rPr lang="zh-CN" altLang="zh-CN" sz="2400" b="1"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③</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 对由模块组成的子功能族进行测试</a:t>
            </a:r>
            <a:r>
              <a:rPr lang="zh-CN" altLang="en-US"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a:t>
            </a:r>
            <a:endPar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endParaRPr>
          </a:p>
          <a:p>
            <a:pPr indent="612140">
              <a:lnSpc>
                <a:spcPts val="3100"/>
              </a:lnSpc>
              <a:defRPr/>
            </a:pPr>
            <a:r>
              <a:rPr lang="zh-CN" altLang="zh-CN" sz="2400" b="1"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④</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 去掉驱动程序，沿软件结构自下向上移动，把子功能族组合起来形成更大的子功能族。</a:t>
            </a:r>
          </a:p>
          <a:p>
            <a:pPr>
              <a:lnSpc>
                <a:spcPts val="3100"/>
              </a:lnSpc>
              <a:defRPr/>
            </a:pP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    </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上述第</a:t>
            </a:r>
            <a:r>
              <a:rPr lang="zh-CN" altLang="zh-CN" sz="2400" b="1"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②～④</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rPr>
              <a:t>步实质上构成了一个循环。</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7846" y="764704"/>
            <a:ext cx="6024698" cy="554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129829" y="1083819"/>
            <a:ext cx="3947160" cy="5291641"/>
          </a:xfrm>
          <a:prstGeom prst="rect">
            <a:avLst/>
          </a:prstGeom>
          <a:noFill/>
        </p:spPr>
        <p:txBody>
          <a:bodyPr wrap="square" rtlCol="0">
            <a:spAutoFit/>
          </a:bodyPr>
          <a:lstStyle/>
          <a:p>
            <a:pPr>
              <a:lnSpc>
                <a:spcPts val="2900"/>
              </a:lnSpc>
              <a:defRPr/>
            </a:pPr>
            <a:r>
              <a:rPr lang="zh-CN" altLang="en-US"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右图</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描绘了自底向上的结合过程。</a:t>
            </a:r>
            <a:endPar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endParaRPr>
          </a:p>
          <a:p>
            <a:pPr>
              <a:lnSpc>
                <a:spcPts val="2900"/>
              </a:lnSpc>
              <a:defRPr/>
            </a:pPr>
            <a:r>
              <a:rPr lang="en-US"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sym typeface="+mn-ea"/>
              </a:rPr>
              <a:t>1.</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把模块组合成族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1</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2</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和族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3</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，使用驱动程序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图中用虚线方框表示</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对每个子功能族进行测试。</a:t>
            </a:r>
            <a:endPar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endParaRPr>
          </a:p>
          <a:p>
            <a:pPr>
              <a:lnSpc>
                <a:spcPts val="2900"/>
              </a:lnSpc>
              <a:defRPr/>
            </a:pPr>
            <a:r>
              <a:rPr lang="en-US"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sym typeface="+mn-ea"/>
              </a:rPr>
              <a:t>2.</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1</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和族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2</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中的模块附属于模块</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M</a:t>
            </a:r>
            <a:r>
              <a:rPr lang="en-US" altLang="zh-CN" sz="2400" baseline="-250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a</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去掉驱动程序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D</a:t>
            </a:r>
            <a:r>
              <a:rPr lang="en-US" altLang="zh-CN" sz="2400" baseline="-250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1</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和</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D</a:t>
            </a:r>
            <a:r>
              <a:rPr lang="en-US" altLang="zh-CN" sz="2400" baseline="-250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2</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，把这两个族直接同</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M</a:t>
            </a:r>
            <a:r>
              <a:rPr lang="en-US" altLang="zh-CN" sz="2400" baseline="-250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a</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连接起来。</a:t>
            </a:r>
            <a:endPar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endParaRPr>
          </a:p>
          <a:p>
            <a:pPr>
              <a:lnSpc>
                <a:spcPts val="2900"/>
              </a:lnSpc>
              <a:defRPr/>
            </a:pPr>
            <a:r>
              <a:rPr lang="en-US"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sym typeface="+mn-ea"/>
              </a:rPr>
              <a:t>3.</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类似地，在和模块</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M</a:t>
            </a:r>
            <a:r>
              <a:rPr lang="en-US" altLang="zh-CN" sz="2400" baseline="-250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b</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结合之前去掉族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3</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的驱动程序</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D</a:t>
            </a:r>
            <a:r>
              <a:rPr lang="en-US" altLang="zh-CN" sz="2400" baseline="-250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3</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。最终</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M</a:t>
            </a:r>
            <a:r>
              <a:rPr lang="en-US" altLang="zh-CN" sz="2400" baseline="-250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a</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和</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M</a:t>
            </a:r>
            <a:r>
              <a:rPr lang="en-US" altLang="zh-CN" sz="2400" baseline="-250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b</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这两个模块都与模块</a:t>
            </a:r>
            <a:r>
              <a:rPr lang="en-US"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M</a:t>
            </a:r>
            <a:r>
              <a:rPr lang="en-US" altLang="zh-CN" sz="2400" baseline="-250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c</a:t>
            </a:r>
            <a:r>
              <a:rPr lang="zh-CN" altLang="zh-CN" sz="2400" dirty="0">
                <a:solidFill>
                  <a:schemeClr val="tx2">
                    <a:lumMod val="10000"/>
                  </a:schemeClr>
                </a:solidFill>
                <a:uFillTx/>
                <a:latin typeface="华文仿宋" panose="02010600040101010101" charset="-122"/>
                <a:ea typeface="华文仿宋" panose="02010600040101010101" charset="-122"/>
                <a:cs typeface="华文仿宋" panose="02010600040101010101" charset="-122"/>
                <a:sym typeface="+mn-ea"/>
              </a:rPr>
              <a:t>结合起来</a:t>
            </a:r>
            <a:endParaRPr lang="zh-CN" altLang="en-US" sz="2400" dirty="0">
              <a:latin typeface="华文仿宋" panose="02010600040101010101" charset="-122"/>
              <a:ea typeface="华文仿宋" panose="02010600040101010101" charset="-122"/>
              <a:cs typeface="华文仿宋" panose="02010600040101010101" charset="-122"/>
            </a:endParaRPr>
          </a:p>
        </p:txBody>
      </p:sp>
      <p:sp>
        <p:nvSpPr>
          <p:cNvPr id="5" name="TextBox 42">
            <a:extLst>
              <a:ext uri="{FF2B5EF4-FFF2-40B4-BE49-F238E27FC236}">
                <a16:creationId xmlns:a16="http://schemas.microsoft.com/office/drawing/2014/main" id="{FDD19DB3-E644-4EBB-BB0C-8A251ECD1A83}"/>
              </a:ext>
            </a:extLst>
          </p:cNvPr>
          <p:cNvSpPr txBox="1"/>
          <p:nvPr/>
        </p:nvSpPr>
        <p:spPr>
          <a:xfrm>
            <a:off x="265733" y="216647"/>
            <a:ext cx="1944215" cy="369332"/>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18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自底向上集成</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3250" y="1901750"/>
              <a:ext cx="2016899" cy="2215991"/>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04</a:t>
              </a:r>
              <a:endParaRPr lang="zh-CN" altLang="en-US" sz="13800" dirty="0">
                <a:solidFill>
                  <a:schemeClr val="tx2"/>
                </a:solidFill>
                <a:latin typeface="Impact" panose="020B0806030902050204" pitchFamily="34" charset="0"/>
              </a:endParaRPr>
            </a:p>
          </p:txBody>
        </p:sp>
      </p:grpSp>
      <p:sp>
        <p:nvSpPr>
          <p:cNvPr id="28" name="文本框 27"/>
          <p:cNvSpPr txBox="1"/>
          <p:nvPr/>
        </p:nvSpPr>
        <p:spPr>
          <a:xfrm>
            <a:off x="4500880" y="2306955"/>
            <a:ext cx="5798185" cy="1753235"/>
          </a:xfrm>
          <a:prstGeom prst="rect">
            <a:avLst/>
          </a:prstGeom>
          <a:noFill/>
        </p:spPr>
        <p:txBody>
          <a:bodyPr wrap="square" rtlCol="0">
            <a:spAutoFit/>
          </a:bodyPr>
          <a:lstStyle/>
          <a:p>
            <a:r>
              <a:rPr lang="zh-CN" altLang="en-US" sz="5400" dirty="0">
                <a:latin typeface="黑体" panose="02010609060101010101" charset="-122"/>
                <a:ea typeface="黑体" panose="02010609060101010101" charset="-122"/>
                <a:sym typeface="Century Gothic" panose="020B0502020202020204" pitchFamily="34" charset="0"/>
              </a:rPr>
              <a:t>不同集成测试策略的比较</a:t>
            </a:r>
          </a:p>
        </p:txBody>
      </p:sp>
      <p:sp>
        <p:nvSpPr>
          <p:cNvPr id="4" name="文本框 3"/>
          <p:cNvSpPr txBox="1"/>
          <p:nvPr/>
        </p:nvSpPr>
        <p:spPr>
          <a:xfrm>
            <a:off x="4874245" y="4797152"/>
            <a:ext cx="3145155" cy="1200329"/>
          </a:xfrm>
          <a:prstGeom prst="rect">
            <a:avLst/>
          </a:prstGeom>
          <a:noFill/>
        </p:spPr>
        <p:txBody>
          <a:bodyPr wrap="square" rtlCol="0">
            <a:spAutoFit/>
          </a:bodyPr>
          <a:lstStyle/>
          <a:p>
            <a:r>
              <a:rPr lang="zh-CN" altLang="en-US" sz="3600" b="1" dirty="0">
                <a:latin typeface="华文仿宋" panose="02010600040101010101" pitchFamily="2" charset="-122"/>
                <a:ea typeface="华文仿宋" panose="02010600040101010101" pitchFamily="2" charset="-122"/>
              </a:rPr>
              <a:t>一</a:t>
            </a:r>
            <a:r>
              <a:rPr lang="en-US" altLang="zh-CN" sz="3600" b="1" dirty="0">
                <a:latin typeface="华文仿宋" panose="02010600040101010101" pitchFamily="2" charset="-122"/>
                <a:ea typeface="华文仿宋" panose="02010600040101010101" pitchFamily="2" charset="-122"/>
              </a:rPr>
              <a:t>.  </a:t>
            </a:r>
            <a:r>
              <a:rPr lang="zh-CN" altLang="en-US" sz="3600" b="1" dirty="0">
                <a:latin typeface="华文仿宋" panose="02010600040101010101" pitchFamily="2" charset="-122"/>
                <a:ea typeface="华文仿宋" panose="02010600040101010101" pitchFamily="2" charset="-122"/>
              </a:rPr>
              <a:t>自 顶 向 上</a:t>
            </a:r>
          </a:p>
          <a:p>
            <a:r>
              <a:rPr lang="zh-CN" altLang="en-US" sz="3600" b="1" dirty="0">
                <a:latin typeface="华文仿宋" panose="02010600040101010101" pitchFamily="2" charset="-122"/>
                <a:ea typeface="华文仿宋" panose="02010600040101010101" pitchFamily="2" charset="-122"/>
              </a:rPr>
              <a:t>二 </a:t>
            </a:r>
            <a:r>
              <a:rPr lang="en-US" altLang="zh-CN" sz="3600" b="1" dirty="0">
                <a:latin typeface="华文仿宋" panose="02010600040101010101" pitchFamily="2" charset="-122"/>
                <a:ea typeface="华文仿宋" panose="02010600040101010101" pitchFamily="2" charset="-122"/>
              </a:rPr>
              <a:t>. </a:t>
            </a:r>
            <a:r>
              <a:rPr lang="zh-CN" altLang="en-US" sz="3600" b="1" dirty="0">
                <a:latin typeface="华文仿宋" panose="02010600040101010101" pitchFamily="2" charset="-122"/>
                <a:ea typeface="华文仿宋" panose="02010600040101010101" pitchFamily="2" charset="-122"/>
              </a:rPr>
              <a:t>自 顶 向 下</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6600" y="332105"/>
            <a:ext cx="5933440" cy="645160"/>
          </a:xfrm>
          <a:prstGeom prst="rect">
            <a:avLst/>
          </a:prstGeom>
          <a:noFill/>
        </p:spPr>
        <p:txBody>
          <a:bodyPr wrap="square" rtlCol="0">
            <a:spAutoFit/>
          </a:bodyPr>
          <a:lstStyle/>
          <a:p>
            <a:r>
              <a:rPr lang="zh-CN" altLang="en-US" sz="3600" dirty="0">
                <a:latin typeface="黑体" panose="02010609060101010101" charset="-122"/>
                <a:ea typeface="黑体" panose="02010609060101010101" charset="-122"/>
                <a:sym typeface="Century Gothic" panose="020B0502020202020204" pitchFamily="34" charset="0"/>
              </a:rPr>
              <a:t>不同集成测试策略的比较</a:t>
            </a:r>
            <a:endParaRPr lang="zh-CN" altLang="en-US" sz="3600" dirty="0"/>
          </a:p>
        </p:txBody>
      </p:sp>
      <p:sp>
        <p:nvSpPr>
          <p:cNvPr id="44" name="矩形 43"/>
          <p:cNvSpPr/>
          <p:nvPr/>
        </p:nvSpPr>
        <p:spPr>
          <a:xfrm>
            <a:off x="716333" y="1369583"/>
            <a:ext cx="6510511" cy="4707890"/>
          </a:xfrm>
          <a:prstGeom prst="rect">
            <a:avLst/>
          </a:prstGeom>
        </p:spPr>
        <p:txBody>
          <a:bodyPr wrap="square">
            <a:spAutoFit/>
          </a:bodyPr>
          <a:lstStyle/>
          <a:p>
            <a:pPr>
              <a:lnSpc>
                <a:spcPts val="3600"/>
              </a:lnSpc>
              <a:buSzPct val="70000"/>
              <a:buFont typeface="Wingdings" panose="05000000000000000000" pitchFamily="2" charset="2"/>
              <a:buChar char="l"/>
              <a:defRPr/>
            </a:pPr>
            <a:r>
              <a:rPr lang="zh-CN" altLang="zh-CN" sz="2400" b="1" dirty="0">
                <a:solidFill>
                  <a:schemeClr val="tx2">
                    <a:lumMod val="10000"/>
                  </a:schemeClr>
                </a:solidFill>
                <a:latin typeface="华文仿宋" panose="02010600040101010101" pitchFamily="2" charset="-122"/>
                <a:ea typeface="华文仿宋" panose="02010600040101010101" pitchFamily="2" charset="-122"/>
              </a:rPr>
              <a:t>自顶向下测试方法</a:t>
            </a:r>
            <a:r>
              <a:rPr lang="zh-CN" altLang="zh-CN" sz="2400" dirty="0">
                <a:solidFill>
                  <a:schemeClr val="tx2">
                    <a:lumMod val="10000"/>
                  </a:schemeClr>
                </a:solidFill>
                <a:latin typeface="华文仿宋" panose="02010600040101010101" pitchFamily="2" charset="-122"/>
                <a:ea typeface="华文仿宋" panose="02010600040101010101" pitchFamily="2" charset="-122"/>
              </a:rPr>
              <a:t>的</a:t>
            </a:r>
            <a:r>
              <a:rPr lang="zh-CN" altLang="zh-CN" sz="2400" b="1" dirty="0">
                <a:solidFill>
                  <a:schemeClr val="tx2">
                    <a:lumMod val="10000"/>
                  </a:schemeClr>
                </a:solidFill>
                <a:latin typeface="华文仿宋" panose="02010600040101010101" pitchFamily="2" charset="-122"/>
                <a:ea typeface="华文仿宋" panose="02010600040101010101" pitchFamily="2" charset="-122"/>
              </a:rPr>
              <a:t>主要优点</a:t>
            </a:r>
            <a:r>
              <a:rPr lang="zh-CN" altLang="zh-CN" sz="2400" dirty="0">
                <a:solidFill>
                  <a:schemeClr val="tx2">
                    <a:lumMod val="10000"/>
                  </a:schemeClr>
                </a:solidFill>
                <a:latin typeface="华文仿宋" panose="02010600040101010101" pitchFamily="2" charset="-122"/>
                <a:ea typeface="华文仿宋" panose="02010600040101010101" pitchFamily="2" charset="-122"/>
              </a:rPr>
              <a:t>是不需要测试驱动程序，能够在测试阶段的早期实现并验证系统的主要功能，而且能在早期发现上层模块的接口错误。</a:t>
            </a:r>
            <a:endParaRPr lang="en-US" altLang="zh-CN" sz="2400" dirty="0">
              <a:solidFill>
                <a:schemeClr val="tx2">
                  <a:lumMod val="10000"/>
                </a:schemeClr>
              </a:solidFill>
              <a:latin typeface="华文仿宋" panose="02010600040101010101" pitchFamily="2" charset="-122"/>
              <a:ea typeface="华文仿宋" panose="02010600040101010101" pitchFamily="2" charset="-122"/>
            </a:endParaRPr>
          </a:p>
          <a:p>
            <a:pPr>
              <a:lnSpc>
                <a:spcPts val="3600"/>
              </a:lnSpc>
              <a:buSzPct val="70000"/>
              <a:buFont typeface="Wingdings" panose="05000000000000000000" pitchFamily="2" charset="2"/>
              <a:buChar char="l"/>
              <a:defRPr/>
            </a:pPr>
            <a:r>
              <a:rPr lang="zh-CN" altLang="zh-CN" sz="2400" b="1" dirty="0">
                <a:solidFill>
                  <a:schemeClr val="tx2">
                    <a:lumMod val="10000"/>
                  </a:schemeClr>
                </a:solidFill>
                <a:latin typeface="华文仿宋" panose="02010600040101010101" pitchFamily="2" charset="-122"/>
                <a:ea typeface="华文仿宋" panose="02010600040101010101" pitchFamily="2" charset="-122"/>
              </a:rPr>
              <a:t>自顶向下测试方法</a:t>
            </a:r>
            <a:r>
              <a:rPr lang="zh-CN" altLang="zh-CN" sz="2400" dirty="0">
                <a:solidFill>
                  <a:schemeClr val="tx2">
                    <a:lumMod val="10000"/>
                  </a:schemeClr>
                </a:solidFill>
                <a:latin typeface="华文仿宋" panose="02010600040101010101" pitchFamily="2" charset="-122"/>
                <a:ea typeface="华文仿宋" panose="02010600040101010101" pitchFamily="2" charset="-122"/>
              </a:rPr>
              <a:t>的</a:t>
            </a:r>
            <a:r>
              <a:rPr lang="zh-CN" altLang="zh-CN" sz="2400" b="1" dirty="0">
                <a:solidFill>
                  <a:schemeClr val="tx2">
                    <a:lumMod val="10000"/>
                  </a:schemeClr>
                </a:solidFill>
                <a:latin typeface="华文仿宋" panose="02010600040101010101" pitchFamily="2" charset="-122"/>
                <a:ea typeface="华文仿宋" panose="02010600040101010101" pitchFamily="2" charset="-122"/>
              </a:rPr>
              <a:t>主要缺点</a:t>
            </a:r>
            <a:r>
              <a:rPr lang="zh-CN" altLang="zh-CN" sz="2400" dirty="0">
                <a:solidFill>
                  <a:schemeClr val="tx2">
                    <a:lumMod val="10000"/>
                  </a:schemeClr>
                </a:solidFill>
                <a:latin typeface="华文仿宋" panose="02010600040101010101" pitchFamily="2" charset="-122"/>
                <a:ea typeface="华文仿宋" panose="02010600040101010101" pitchFamily="2" charset="-122"/>
              </a:rPr>
              <a:t>是需要存根程序，可能遇到与此相联系的测试困难，低层关键模块中的错误发现较晚，而且用这种方法在早期不能充分展开人力。</a:t>
            </a:r>
            <a:endParaRPr lang="en-US" altLang="zh-CN" sz="2400" dirty="0">
              <a:solidFill>
                <a:schemeClr val="tx2">
                  <a:lumMod val="10000"/>
                </a:schemeClr>
              </a:solidFill>
              <a:latin typeface="华文仿宋" panose="02010600040101010101" pitchFamily="2" charset="-122"/>
              <a:ea typeface="华文仿宋" panose="02010600040101010101" pitchFamily="2" charset="-122"/>
            </a:endParaRPr>
          </a:p>
          <a:p>
            <a:pPr>
              <a:lnSpc>
                <a:spcPts val="3600"/>
              </a:lnSpc>
              <a:buSzPct val="70000"/>
              <a:buFont typeface="Wingdings" panose="05000000000000000000" pitchFamily="2" charset="2"/>
              <a:buChar char="l"/>
              <a:defRPr/>
            </a:pPr>
            <a:r>
              <a:rPr lang="zh-CN" altLang="zh-CN" sz="2400" b="1" dirty="0">
                <a:solidFill>
                  <a:schemeClr val="tx2">
                    <a:lumMod val="10000"/>
                  </a:schemeClr>
                </a:solidFill>
                <a:latin typeface="华文仿宋" panose="02010600040101010101" pitchFamily="2" charset="-122"/>
                <a:ea typeface="华文仿宋" panose="02010600040101010101" pitchFamily="2" charset="-122"/>
              </a:rPr>
              <a:t>自底向上测试方法的优缺点与上述自顶向下测试方法的优缺点刚好相反。</a:t>
            </a:r>
          </a:p>
        </p:txBody>
      </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154" y="2420888"/>
            <a:ext cx="4715533" cy="282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9491" b="6135"/>
          <a:stretch>
            <a:fillRect/>
          </a:stretch>
        </p:blipFill>
        <p:spPr>
          <a:xfrm>
            <a:off x="-1" y="-1"/>
            <a:ext cx="12192001" cy="6858001"/>
          </a:xfrm>
          <a:prstGeom prst="rect">
            <a:avLst/>
          </a:prstGeom>
        </p:spPr>
      </p:pic>
      <p:sp>
        <p:nvSpPr>
          <p:cNvPr id="12" name="矩形 11"/>
          <p:cNvSpPr/>
          <p:nvPr/>
        </p:nvSpPr>
        <p:spPr bwMode="auto">
          <a:xfrm flipH="1">
            <a:off x="-2" y="-1"/>
            <a:ext cx="12192001" cy="6858001"/>
          </a:xfrm>
          <a:prstGeom prst="rect">
            <a:avLst/>
          </a:prstGeom>
          <a:gradFill>
            <a:gsLst>
              <a:gs pos="66000">
                <a:srgbClr val="FE9730">
                  <a:alpha val="40000"/>
                </a:srgbClr>
              </a:gs>
              <a:gs pos="0">
                <a:srgbClr val="586AC4">
                  <a:alpha val="60000"/>
                </a:srgbClr>
              </a:gs>
              <a:gs pos="100000">
                <a:srgbClr val="EE716D">
                  <a:alpha val="70000"/>
                </a:srgbClr>
              </a:gs>
            </a:gsLst>
            <a:lin ang="189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矩形 2"/>
          <p:cNvSpPr/>
          <p:nvPr/>
        </p:nvSpPr>
        <p:spPr bwMode="auto">
          <a:xfrm>
            <a:off x="2540" y="4581128"/>
            <a:ext cx="12192000" cy="227687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黑体" panose="02010609060101010101" charset="-122"/>
            </a:endParaRPr>
          </a:p>
        </p:txBody>
      </p:sp>
      <p:sp>
        <p:nvSpPr>
          <p:cNvPr id="4" name="圆角矩形 3"/>
          <p:cNvSpPr/>
          <p:nvPr/>
        </p:nvSpPr>
        <p:spPr bwMode="auto">
          <a:xfrm>
            <a:off x="803410" y="3711788"/>
            <a:ext cx="10585176" cy="3312368"/>
          </a:xfrm>
          <a:prstGeom prst="roundRect">
            <a:avLst>
              <a:gd name="adj" fmla="val 4956"/>
            </a:avLst>
          </a:prstGeom>
          <a:solidFill>
            <a:schemeClr val="tx2"/>
          </a:solidFill>
          <a:ln w="9525" cap="flat" cmpd="sng" algn="ctr">
            <a:noFill/>
            <a:prstDash val="solid"/>
            <a:round/>
            <a:headEnd type="none" w="med" len="med"/>
            <a:tailEnd type="none" w="med" len="med"/>
          </a:ln>
          <a:effectLst>
            <a:outerShdw blurRad="1270000" algn="ctr" rotWithShape="0">
              <a:prstClr val="black">
                <a:alpha val="2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黑体" panose="02010609060101010101" charset="-122"/>
            </a:endParaRPr>
          </a:p>
        </p:txBody>
      </p:sp>
      <p:sp>
        <p:nvSpPr>
          <p:cNvPr id="49" name="文本框 48"/>
          <p:cNvSpPr txBox="1"/>
          <p:nvPr/>
        </p:nvSpPr>
        <p:spPr>
          <a:xfrm>
            <a:off x="1129829" y="3096253"/>
            <a:ext cx="3888432" cy="646331"/>
          </a:xfrm>
          <a:prstGeom prst="rect">
            <a:avLst/>
          </a:prstGeom>
          <a:noFill/>
        </p:spPr>
        <p:txBody>
          <a:bodyPr wrap="square" rtlCol="0">
            <a:spAutoFit/>
          </a:bodyPr>
          <a:lstStyle/>
          <a:p>
            <a:r>
              <a:rPr lang="zh-CN" altLang="en-US" sz="3600" dirty="0">
                <a:latin typeface="黑体" panose="02010609060101010101" charset="-122"/>
                <a:ea typeface="黑体" panose="02010609060101010101" charset="-122"/>
                <a:sym typeface="Century Gothic" panose="020B0502020202020204" pitchFamily="34" charset="0"/>
              </a:rPr>
              <a:t>目 录 </a:t>
            </a:r>
            <a:r>
              <a:rPr lang="en-US" altLang="zh-CN" sz="2800" b="1" dirty="0">
                <a:latin typeface="Century Gothic" panose="020B0502020202020204" pitchFamily="34" charset="0"/>
                <a:ea typeface="黑体" panose="02010609060101010101" charset="-122"/>
                <a:cs typeface="Verdana" panose="020B0604030504040204" pitchFamily="34" charset="0"/>
                <a:sym typeface="Century Gothic" panose="020B0502020202020204" pitchFamily="34" charset="0"/>
              </a:rPr>
              <a:t>/ CONTENTS</a:t>
            </a:r>
            <a:endParaRPr lang="zh-CN" altLang="en-US" sz="2800" b="1" dirty="0">
              <a:latin typeface="Century Gothic" panose="020B0502020202020204" pitchFamily="34" charset="0"/>
              <a:ea typeface="黑体" panose="02010609060101010101" charset="-122"/>
              <a:cs typeface="Verdana" panose="020B0604030504040204" pitchFamily="34" charset="0"/>
              <a:sym typeface="Century Gothic" panose="020B0502020202020204" pitchFamily="34" charset="0"/>
            </a:endParaRPr>
          </a:p>
        </p:txBody>
      </p:sp>
      <p:sp>
        <p:nvSpPr>
          <p:cNvPr id="77" name="文本框 76"/>
          <p:cNvSpPr txBox="1"/>
          <p:nvPr/>
        </p:nvSpPr>
        <p:spPr>
          <a:xfrm>
            <a:off x="1367155" y="4107180"/>
            <a:ext cx="979805" cy="706755"/>
          </a:xfrm>
          <a:prstGeom prst="rect">
            <a:avLst/>
          </a:prstGeom>
          <a:noFill/>
        </p:spPr>
        <p:txBody>
          <a:bodyPr wrap="square" rtlCol="0">
            <a:spAutoFit/>
          </a:bodyPr>
          <a:lstStyle/>
          <a:p>
            <a:pPr algn="ctr"/>
            <a:r>
              <a:rPr lang="en-US" altLang="zh-CN" sz="4000" dirty="0">
                <a:solidFill>
                  <a:srgbClr val="F7A115"/>
                </a:solidFill>
                <a:latin typeface="Impact" panose="020B0806030902050204" pitchFamily="34" charset="0"/>
              </a:rPr>
              <a:t>01</a:t>
            </a:r>
            <a:endParaRPr lang="zh-CN" altLang="en-US" sz="4000" dirty="0">
              <a:solidFill>
                <a:srgbClr val="F7A115"/>
              </a:solidFill>
              <a:latin typeface="Impact" panose="020B0806030902050204" pitchFamily="34" charset="0"/>
            </a:endParaRPr>
          </a:p>
        </p:txBody>
      </p:sp>
      <p:sp>
        <p:nvSpPr>
          <p:cNvPr id="78" name="TextBox 47"/>
          <p:cNvSpPr txBox="1"/>
          <p:nvPr/>
        </p:nvSpPr>
        <p:spPr>
          <a:xfrm>
            <a:off x="1202055" y="4857115"/>
            <a:ext cx="1448435" cy="42989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pPr algn="ctr"/>
            <a:r>
              <a:rPr lang="zh-CN" altLang="en-US" sz="2200" dirty="0">
                <a:solidFill>
                  <a:schemeClr val="tx1"/>
                </a:solidFill>
                <a:latin typeface="Century Gothic" panose="020B0502020202020204" pitchFamily="34" charset="0"/>
                <a:ea typeface="黑体" panose="02010609060101010101" charset="-122"/>
                <a:sym typeface="Century Gothic" panose="020B0502020202020204" pitchFamily="34" charset="0"/>
              </a:rPr>
              <a:t>概要介绍</a:t>
            </a:r>
          </a:p>
        </p:txBody>
      </p:sp>
      <p:sp>
        <p:nvSpPr>
          <p:cNvPr id="79" name="文本框 78"/>
          <p:cNvSpPr txBox="1"/>
          <p:nvPr/>
        </p:nvSpPr>
        <p:spPr>
          <a:xfrm>
            <a:off x="3042285" y="4150995"/>
            <a:ext cx="1224915" cy="706755"/>
          </a:xfrm>
          <a:prstGeom prst="rect">
            <a:avLst/>
          </a:prstGeom>
          <a:noFill/>
        </p:spPr>
        <p:txBody>
          <a:bodyPr wrap="square" rtlCol="0">
            <a:spAutoFit/>
          </a:bodyPr>
          <a:lstStyle/>
          <a:p>
            <a:pPr algn="ctr"/>
            <a:r>
              <a:rPr lang="en-US" altLang="zh-CN" sz="4000" dirty="0">
                <a:solidFill>
                  <a:srgbClr val="F7A115"/>
                </a:solidFill>
                <a:latin typeface="Impact" panose="020B0806030902050204" pitchFamily="34" charset="0"/>
              </a:rPr>
              <a:t>02</a:t>
            </a:r>
            <a:endParaRPr lang="zh-CN" altLang="en-US" sz="4000" dirty="0">
              <a:solidFill>
                <a:srgbClr val="F7A115"/>
              </a:solidFill>
              <a:latin typeface="Impact" panose="020B0806030902050204" pitchFamily="34" charset="0"/>
            </a:endParaRPr>
          </a:p>
        </p:txBody>
      </p:sp>
      <p:sp>
        <p:nvSpPr>
          <p:cNvPr id="80" name="TextBox 48"/>
          <p:cNvSpPr txBox="1"/>
          <p:nvPr/>
        </p:nvSpPr>
        <p:spPr>
          <a:xfrm>
            <a:off x="2650490" y="4857115"/>
            <a:ext cx="1691005" cy="76835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pPr algn="ctr"/>
            <a:r>
              <a:rPr lang="en-US" altLang="zh-CN" sz="2200" dirty="0">
                <a:solidFill>
                  <a:schemeClr val="tx1"/>
                </a:solidFill>
                <a:latin typeface="Century Gothic" panose="020B0502020202020204" pitchFamily="34" charset="0"/>
                <a:ea typeface="黑体" panose="02010609060101010101" charset="-122"/>
                <a:sym typeface="Century Gothic" panose="020B0502020202020204" pitchFamily="34" charset="0"/>
              </a:rPr>
              <a:t>  </a:t>
            </a:r>
            <a:r>
              <a:rPr lang="zh-CN" altLang="en-US" sz="2200" dirty="0">
                <a:solidFill>
                  <a:schemeClr val="tx1"/>
                </a:solidFill>
                <a:latin typeface="Century Gothic" panose="020B0502020202020204" pitchFamily="34" charset="0"/>
                <a:ea typeface="黑体" panose="02010609060101010101" charset="-122"/>
                <a:sym typeface="Century Gothic" panose="020B0502020202020204" pitchFamily="34" charset="0"/>
              </a:rPr>
              <a:t>自顶向     下集成</a:t>
            </a:r>
          </a:p>
        </p:txBody>
      </p:sp>
      <p:sp>
        <p:nvSpPr>
          <p:cNvPr id="81" name="文本框 80"/>
          <p:cNvSpPr txBox="1"/>
          <p:nvPr/>
        </p:nvSpPr>
        <p:spPr>
          <a:xfrm>
            <a:off x="4899660" y="4150995"/>
            <a:ext cx="1218565" cy="706755"/>
          </a:xfrm>
          <a:prstGeom prst="rect">
            <a:avLst/>
          </a:prstGeom>
          <a:noFill/>
        </p:spPr>
        <p:txBody>
          <a:bodyPr wrap="square" rtlCol="0">
            <a:spAutoFit/>
          </a:bodyPr>
          <a:lstStyle/>
          <a:p>
            <a:pPr algn="ctr"/>
            <a:r>
              <a:rPr lang="en-US" altLang="zh-CN" sz="4000" dirty="0">
                <a:solidFill>
                  <a:srgbClr val="F7A115"/>
                </a:solidFill>
                <a:latin typeface="Impact" panose="020B0806030902050204" pitchFamily="34" charset="0"/>
              </a:rPr>
              <a:t>03</a:t>
            </a:r>
            <a:endParaRPr lang="zh-CN" altLang="en-US" sz="4000" dirty="0">
              <a:solidFill>
                <a:srgbClr val="F7A115"/>
              </a:solidFill>
              <a:latin typeface="Impact" panose="020B0806030902050204" pitchFamily="34" charset="0"/>
            </a:endParaRPr>
          </a:p>
        </p:txBody>
      </p:sp>
      <p:sp>
        <p:nvSpPr>
          <p:cNvPr id="82" name="TextBox 55"/>
          <p:cNvSpPr txBox="1"/>
          <p:nvPr/>
        </p:nvSpPr>
        <p:spPr>
          <a:xfrm>
            <a:off x="4659630" y="4813300"/>
            <a:ext cx="1698625" cy="76835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pPr algn="ctr"/>
            <a:r>
              <a:rPr lang="zh-CN" altLang="en-US" sz="2200" dirty="0">
                <a:solidFill>
                  <a:schemeClr val="tx1"/>
                </a:solidFill>
                <a:latin typeface="Century Gothic" panose="020B0502020202020204" pitchFamily="34" charset="0"/>
                <a:ea typeface="黑体" panose="02010609060101010101" charset="-122"/>
                <a:sym typeface="Century Gothic" panose="020B0502020202020204" pitchFamily="34" charset="0"/>
              </a:rPr>
              <a:t>自顶向上</a:t>
            </a:r>
          </a:p>
          <a:p>
            <a:pPr algn="ctr"/>
            <a:r>
              <a:rPr lang="zh-CN" altLang="en-US" sz="2200" dirty="0">
                <a:solidFill>
                  <a:schemeClr val="tx1"/>
                </a:solidFill>
                <a:latin typeface="Century Gothic" panose="020B0502020202020204" pitchFamily="34" charset="0"/>
                <a:ea typeface="黑体" panose="02010609060101010101" charset="-122"/>
                <a:sym typeface="Century Gothic" panose="020B0502020202020204" pitchFamily="34" charset="0"/>
              </a:rPr>
              <a:t>集成</a:t>
            </a:r>
          </a:p>
        </p:txBody>
      </p:sp>
      <p:sp>
        <p:nvSpPr>
          <p:cNvPr id="83" name="文本框 82"/>
          <p:cNvSpPr txBox="1"/>
          <p:nvPr/>
        </p:nvSpPr>
        <p:spPr>
          <a:xfrm>
            <a:off x="6519545" y="4150995"/>
            <a:ext cx="1242060" cy="706755"/>
          </a:xfrm>
          <a:prstGeom prst="rect">
            <a:avLst/>
          </a:prstGeom>
          <a:noFill/>
        </p:spPr>
        <p:txBody>
          <a:bodyPr wrap="square" rtlCol="0">
            <a:spAutoFit/>
          </a:bodyPr>
          <a:lstStyle/>
          <a:p>
            <a:pPr algn="ctr"/>
            <a:r>
              <a:rPr lang="en-US" altLang="zh-CN" sz="4000" dirty="0">
                <a:solidFill>
                  <a:srgbClr val="F7A115"/>
                </a:solidFill>
                <a:latin typeface="Impact" panose="020B0806030902050204" pitchFamily="34" charset="0"/>
              </a:rPr>
              <a:t>04</a:t>
            </a:r>
            <a:endParaRPr lang="zh-CN" altLang="en-US" sz="4000" dirty="0">
              <a:solidFill>
                <a:srgbClr val="F7A115"/>
              </a:solidFill>
              <a:latin typeface="Impact" panose="020B0806030902050204" pitchFamily="34" charset="0"/>
            </a:endParaRPr>
          </a:p>
        </p:txBody>
      </p:sp>
      <p:sp>
        <p:nvSpPr>
          <p:cNvPr id="84" name="TextBox 56"/>
          <p:cNvSpPr txBox="1"/>
          <p:nvPr/>
        </p:nvSpPr>
        <p:spPr>
          <a:xfrm>
            <a:off x="6519545" y="4814570"/>
            <a:ext cx="1570990" cy="110680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pPr algn="ctr"/>
            <a:r>
              <a:rPr lang="zh-CN" altLang="en-US" sz="2200" dirty="0">
                <a:solidFill>
                  <a:schemeClr val="tx1"/>
                </a:solidFill>
                <a:latin typeface="Century Gothic" panose="020B0502020202020204" pitchFamily="34" charset="0"/>
                <a:ea typeface="黑体" panose="02010609060101010101" charset="-122"/>
                <a:sym typeface="Century Gothic" panose="020B0502020202020204" pitchFamily="34" charset="0"/>
              </a:rPr>
              <a:t>不同集成测试之间的比较</a:t>
            </a:r>
          </a:p>
        </p:txBody>
      </p:sp>
      <p:sp>
        <p:nvSpPr>
          <p:cNvPr id="85" name="文本框 84"/>
          <p:cNvSpPr txBox="1"/>
          <p:nvPr/>
        </p:nvSpPr>
        <p:spPr>
          <a:xfrm>
            <a:off x="8201025" y="4150995"/>
            <a:ext cx="1130300" cy="706755"/>
          </a:xfrm>
          <a:prstGeom prst="rect">
            <a:avLst/>
          </a:prstGeom>
          <a:noFill/>
        </p:spPr>
        <p:txBody>
          <a:bodyPr wrap="square" rtlCol="0">
            <a:spAutoFit/>
          </a:bodyPr>
          <a:lstStyle/>
          <a:p>
            <a:pPr algn="ctr"/>
            <a:r>
              <a:rPr lang="en-US" altLang="zh-CN" sz="4000" dirty="0">
                <a:solidFill>
                  <a:srgbClr val="F7A115"/>
                </a:solidFill>
                <a:latin typeface="Impact" panose="020B0806030902050204" pitchFamily="34" charset="0"/>
              </a:rPr>
              <a:t>05</a:t>
            </a:r>
            <a:endParaRPr lang="zh-CN" altLang="en-US" sz="4000" dirty="0">
              <a:solidFill>
                <a:srgbClr val="F7A115"/>
              </a:solidFill>
              <a:latin typeface="Impact" panose="020B0806030902050204" pitchFamily="34" charset="0"/>
            </a:endParaRPr>
          </a:p>
        </p:txBody>
      </p:sp>
      <p:sp>
        <p:nvSpPr>
          <p:cNvPr id="86" name="TextBox 57"/>
          <p:cNvSpPr txBox="1"/>
          <p:nvPr/>
        </p:nvSpPr>
        <p:spPr>
          <a:xfrm>
            <a:off x="8201025" y="4857115"/>
            <a:ext cx="1048385" cy="76835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pPr algn="ctr"/>
            <a:r>
              <a:rPr lang="zh-CN" altLang="en-US" sz="2200" dirty="0">
                <a:solidFill>
                  <a:schemeClr val="tx1"/>
                </a:solidFill>
                <a:latin typeface="Century Gothic" panose="020B0502020202020204" pitchFamily="34" charset="0"/>
                <a:ea typeface="黑体" panose="02010609060101010101" charset="-122"/>
                <a:sym typeface="Century Gothic" panose="020B0502020202020204" pitchFamily="34" charset="0"/>
              </a:rPr>
              <a:t>回归测试</a:t>
            </a:r>
          </a:p>
        </p:txBody>
      </p:sp>
      <p:sp>
        <p:nvSpPr>
          <p:cNvPr id="5" name="文本框 4"/>
          <p:cNvSpPr txBox="1"/>
          <p:nvPr/>
        </p:nvSpPr>
        <p:spPr>
          <a:xfrm>
            <a:off x="9770745" y="4150995"/>
            <a:ext cx="972820" cy="706755"/>
          </a:xfrm>
          <a:prstGeom prst="rect">
            <a:avLst/>
          </a:prstGeom>
          <a:noFill/>
        </p:spPr>
        <p:txBody>
          <a:bodyPr wrap="square" rtlCol="0">
            <a:spAutoFit/>
          </a:bodyPr>
          <a:lstStyle/>
          <a:p>
            <a:pPr algn="ctr"/>
            <a:r>
              <a:rPr lang="en-US" altLang="zh-CN" sz="4000" dirty="0">
                <a:solidFill>
                  <a:srgbClr val="F7A115"/>
                </a:solidFill>
                <a:latin typeface="Impact" panose="020B0806030902050204" pitchFamily="34" charset="0"/>
              </a:rPr>
              <a:t>06</a:t>
            </a:r>
            <a:endParaRPr lang="zh-CN" altLang="en-US" sz="4000" dirty="0">
              <a:solidFill>
                <a:srgbClr val="F7A115"/>
              </a:solidFill>
              <a:latin typeface="Impact" panose="020B0806030902050204" pitchFamily="34" charset="0"/>
            </a:endParaRPr>
          </a:p>
        </p:txBody>
      </p:sp>
      <p:sp>
        <p:nvSpPr>
          <p:cNvPr id="6" name="文本框 5"/>
          <p:cNvSpPr txBox="1"/>
          <p:nvPr/>
        </p:nvSpPr>
        <p:spPr>
          <a:xfrm>
            <a:off x="10221595" y="5151755"/>
            <a:ext cx="309880" cy="368300"/>
          </a:xfrm>
          <a:prstGeom prst="rect">
            <a:avLst/>
          </a:prstGeom>
          <a:noFill/>
        </p:spPr>
        <p:txBody>
          <a:bodyPr wrap="none" rtlCol="0">
            <a:spAutoFit/>
          </a:bodyPr>
          <a:lstStyle/>
          <a:p>
            <a:endParaRPr lang="zh-CN" altLang="en-US"/>
          </a:p>
        </p:txBody>
      </p:sp>
      <p:sp>
        <p:nvSpPr>
          <p:cNvPr id="8" name="TextBox 57"/>
          <p:cNvSpPr txBox="1"/>
          <p:nvPr/>
        </p:nvSpPr>
        <p:spPr>
          <a:xfrm>
            <a:off x="9656445" y="4857115"/>
            <a:ext cx="1417320" cy="42989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pPr algn="ctr"/>
            <a:r>
              <a:rPr lang="zh-CN" altLang="en-US" sz="2200" dirty="0">
                <a:solidFill>
                  <a:schemeClr val="tx1"/>
                </a:solidFill>
                <a:latin typeface="Century Gothic" panose="020B0502020202020204" pitchFamily="34" charset="0"/>
                <a:ea typeface="黑体" panose="02010609060101010101" charset="-122"/>
                <a:sym typeface="Century Gothic" panose="020B0502020202020204" pitchFamily="34" charset="0"/>
              </a:rPr>
              <a:t>参考资料</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6600" y="332105"/>
            <a:ext cx="5933440" cy="645160"/>
          </a:xfrm>
          <a:prstGeom prst="rect">
            <a:avLst/>
          </a:prstGeom>
          <a:noFill/>
        </p:spPr>
        <p:txBody>
          <a:bodyPr wrap="square" rtlCol="0">
            <a:spAutoFit/>
          </a:bodyPr>
          <a:lstStyle/>
          <a:p>
            <a:r>
              <a:rPr lang="zh-CN" altLang="en-US" sz="3600" dirty="0">
                <a:latin typeface="黑体" panose="02010609060101010101" charset="-122"/>
                <a:ea typeface="黑体" panose="02010609060101010101" charset="-122"/>
                <a:sym typeface="Century Gothic" panose="020B0502020202020204" pitchFamily="34" charset="0"/>
              </a:rPr>
              <a:t>不同集成测试策略的比较</a:t>
            </a:r>
            <a:endParaRPr lang="zh-CN" altLang="en-US" sz="3600" dirty="0"/>
          </a:p>
        </p:txBody>
      </p:sp>
      <p:sp>
        <p:nvSpPr>
          <p:cNvPr id="3" name="文本框 2"/>
          <p:cNvSpPr txBox="1"/>
          <p:nvPr/>
        </p:nvSpPr>
        <p:spPr>
          <a:xfrm>
            <a:off x="309245" y="1090295"/>
            <a:ext cx="6689090" cy="5862320"/>
          </a:xfrm>
          <a:prstGeom prst="rect">
            <a:avLst/>
          </a:prstGeom>
          <a:noFill/>
        </p:spPr>
        <p:txBody>
          <a:bodyPr wrap="square" rtlCol="0" anchor="t">
            <a:spAutoFit/>
          </a:bodyPr>
          <a:lstStyle/>
          <a:p>
            <a:pPr>
              <a:lnSpc>
                <a:spcPts val="3000"/>
              </a:lnSpc>
              <a:defRPr/>
            </a:pPr>
            <a:r>
              <a:rPr lang="zh-CN" altLang="zh-CN" sz="2400" dirty="0">
                <a:solidFill>
                  <a:schemeClr val="tx2">
                    <a:lumMod val="10000"/>
                  </a:schemeClr>
                </a:solidFill>
                <a:latin typeface="+mn-ea"/>
                <a:sym typeface="+mn-ea"/>
              </a:rPr>
              <a:t>一般说来，纯粹自顶向下或纯粹自底向上的策略可能都不实用，人们在实践中创造出许多混合策略。</a:t>
            </a:r>
            <a:endParaRPr lang="zh-CN" altLang="zh-CN" sz="2400" dirty="0">
              <a:solidFill>
                <a:schemeClr val="tx2">
                  <a:lumMod val="10000"/>
                </a:schemeClr>
              </a:solidFill>
              <a:latin typeface="+mn-ea"/>
            </a:endParaRPr>
          </a:p>
          <a:p>
            <a:pPr>
              <a:lnSpc>
                <a:spcPts val="3000"/>
              </a:lnSpc>
              <a:defRPr/>
            </a:pPr>
            <a:r>
              <a:rPr lang="en-US" altLang="zh-CN" sz="2400" dirty="0">
                <a:solidFill>
                  <a:schemeClr val="tx2">
                    <a:lumMod val="10000"/>
                  </a:schemeClr>
                </a:solidFill>
                <a:latin typeface="+mn-ea"/>
                <a:sym typeface="+mn-ea"/>
              </a:rPr>
              <a:t>   (1) </a:t>
            </a:r>
            <a:r>
              <a:rPr lang="zh-CN" altLang="zh-CN" sz="2400" b="1" dirty="0">
                <a:solidFill>
                  <a:schemeClr val="tx2">
                    <a:lumMod val="10000"/>
                  </a:schemeClr>
                </a:solidFill>
                <a:latin typeface="+mn-ea"/>
                <a:sym typeface="+mn-ea"/>
              </a:rPr>
              <a:t>改进的自顶向下测试方法：</a:t>
            </a:r>
            <a:r>
              <a:rPr lang="zh-CN" altLang="zh-CN" sz="2400" dirty="0">
                <a:solidFill>
                  <a:schemeClr val="tx2">
                    <a:lumMod val="10000"/>
                  </a:schemeClr>
                </a:solidFill>
                <a:latin typeface="+mn-ea"/>
                <a:sym typeface="+mn-ea"/>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endParaRPr lang="zh-CN" altLang="zh-CN" sz="2400" dirty="0">
              <a:solidFill>
                <a:schemeClr val="tx2">
                  <a:lumMod val="10000"/>
                </a:schemeClr>
              </a:solidFill>
              <a:latin typeface="+mn-ea"/>
            </a:endParaRPr>
          </a:p>
          <a:p>
            <a:pPr>
              <a:lnSpc>
                <a:spcPts val="3000"/>
              </a:lnSpc>
              <a:defRPr/>
            </a:pPr>
            <a:r>
              <a:rPr lang="en-US" altLang="zh-CN" sz="2400" dirty="0">
                <a:solidFill>
                  <a:schemeClr val="tx2">
                    <a:lumMod val="10000"/>
                  </a:schemeClr>
                </a:solidFill>
                <a:latin typeface="+mn-ea"/>
                <a:sym typeface="+mn-ea"/>
              </a:rPr>
              <a:t>   (2) </a:t>
            </a:r>
            <a:r>
              <a:rPr lang="zh-CN" altLang="zh-CN" sz="2400" b="1" dirty="0">
                <a:solidFill>
                  <a:schemeClr val="tx2">
                    <a:lumMod val="10000"/>
                  </a:schemeClr>
                </a:solidFill>
                <a:latin typeface="+mn-ea"/>
                <a:sym typeface="+mn-ea"/>
              </a:rPr>
              <a:t>混合法：</a:t>
            </a:r>
            <a:r>
              <a:rPr lang="zh-CN" altLang="zh-CN" sz="2400" dirty="0">
                <a:solidFill>
                  <a:schemeClr val="tx2">
                    <a:lumMod val="10000"/>
                  </a:schemeClr>
                </a:solidFill>
                <a:latin typeface="+mn-ea"/>
                <a:sym typeface="+mn-ea"/>
              </a:rPr>
              <a:t>对软件结构中较上层使用的自顶向下方法与对软件结构中较下层使用的自底向上方法相结合。这种方法兼有两种方法的优点和缺点，当被测试的软件中关键模块比较多时，这种混合法可能是最好的折衷方法。</a:t>
            </a:r>
          </a:p>
        </p:txBody>
      </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464" y="3270274"/>
            <a:ext cx="4715533" cy="282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50388" y="1901750"/>
              <a:ext cx="2082622" cy="2215991"/>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05</a:t>
              </a:r>
              <a:endParaRPr lang="zh-CN" altLang="en-US" sz="13800" dirty="0">
                <a:solidFill>
                  <a:schemeClr val="tx2"/>
                </a:solidFill>
                <a:latin typeface="Impact" panose="020B0806030902050204" pitchFamily="34" charset="0"/>
              </a:endParaRPr>
            </a:p>
          </p:txBody>
        </p:sp>
      </p:grpSp>
      <p:sp>
        <p:nvSpPr>
          <p:cNvPr id="28" name="文本框 27"/>
          <p:cNvSpPr txBox="1"/>
          <p:nvPr/>
        </p:nvSpPr>
        <p:spPr>
          <a:xfrm>
            <a:off x="4433570" y="2292350"/>
            <a:ext cx="5798185" cy="922020"/>
          </a:xfrm>
          <a:prstGeom prst="rect">
            <a:avLst/>
          </a:prstGeom>
          <a:noFill/>
        </p:spPr>
        <p:txBody>
          <a:bodyPr wrap="square" rtlCol="0">
            <a:spAutoFit/>
          </a:bodyPr>
          <a:lstStyle/>
          <a:p>
            <a:r>
              <a:rPr lang="zh-CN" altLang="en-US" sz="5400" dirty="0">
                <a:latin typeface="黑体" panose="02010609060101010101" charset="-122"/>
                <a:ea typeface="黑体" panose="02010609060101010101" charset="-122"/>
                <a:cs typeface="宋体" panose="02010600030101010101" pitchFamily="2" charset="-122"/>
                <a:sym typeface="Century Gothic" panose="020B0502020202020204" pitchFamily="34" charset="0"/>
              </a:rPr>
              <a:t>回归测试</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3758426" y="327649"/>
            <a:ext cx="4679911" cy="64516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3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回归测试</a:t>
            </a:r>
          </a:p>
        </p:txBody>
      </p:sp>
      <p:sp>
        <p:nvSpPr>
          <p:cNvPr id="44" name="矩形 43"/>
          <p:cNvSpPr/>
          <p:nvPr/>
        </p:nvSpPr>
        <p:spPr>
          <a:xfrm>
            <a:off x="1417861" y="1268760"/>
            <a:ext cx="9721080" cy="4054123"/>
          </a:xfrm>
          <a:prstGeom prst="rect">
            <a:avLst/>
          </a:prstGeom>
        </p:spPr>
        <p:txBody>
          <a:bodyPr wrap="square">
            <a:spAutoFit/>
          </a:bodyPr>
          <a:lstStyle/>
          <a:p>
            <a:pPr algn="l">
              <a:lnSpc>
                <a:spcPts val="3100"/>
              </a:lnSpc>
              <a:buSzPct val="70000"/>
              <a:buFont typeface="Wingdings" panose="05000000000000000000" pitchFamily="2" charset="2"/>
              <a:buChar char="l"/>
              <a:defRPr/>
            </a:pPr>
            <a:r>
              <a:rPr lang="zh-CN"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rPr>
              <a:t>在集成测试过程中</a:t>
            </a:r>
            <a:r>
              <a:rPr lang="zh-CN" altLang="en-US" sz="2400" dirty="0">
                <a:solidFill>
                  <a:schemeClr val="tx2">
                    <a:lumMod val="10000"/>
                  </a:schemeClr>
                </a:solidFill>
                <a:latin typeface="华文仿宋" panose="02010600040101010101" charset="-122"/>
                <a:ea typeface="华文仿宋" panose="02010600040101010101" charset="-122"/>
                <a:cs typeface="华文仿宋" panose="02010600040101010101" charset="-122"/>
              </a:rPr>
              <a:t>，</a:t>
            </a:r>
            <a:r>
              <a:rPr lang="zh-CN"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rPr>
              <a:t>每当一个新模块结合进来时，程序就发生了变化：建立了新的数据流路径，可能出现了新的</a:t>
            </a:r>
            <a:r>
              <a:rPr lang="en-US"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rPr>
              <a:t>I/O</a:t>
            </a:r>
            <a:r>
              <a:rPr lang="zh-CN"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rPr>
              <a:t>操作，激活了新的控制逻辑。在集成测试的范畴中，</a:t>
            </a:r>
            <a:r>
              <a:rPr lang="zh-CN" altLang="zh-CN" sz="2400" b="1" dirty="0">
                <a:solidFill>
                  <a:schemeClr val="tx2">
                    <a:lumMod val="10000"/>
                  </a:schemeClr>
                </a:solidFill>
                <a:latin typeface="华文仿宋" panose="02010600040101010101" charset="-122"/>
                <a:ea typeface="华文仿宋" panose="02010600040101010101" charset="-122"/>
                <a:cs typeface="华文仿宋" panose="02010600040101010101" charset="-122"/>
              </a:rPr>
              <a:t>回归测试</a:t>
            </a:r>
            <a:r>
              <a:rPr lang="zh-CN"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rPr>
              <a:t>是指重新执行已经做过的测试的某个子集，以保证上述这些变化没有带来非预期的副作用。</a:t>
            </a:r>
            <a:endParaRPr lang="en-US"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endParaRPr>
          </a:p>
          <a:p>
            <a:pPr algn="l">
              <a:lnSpc>
                <a:spcPts val="3100"/>
              </a:lnSpc>
              <a:buSzPct val="70000"/>
              <a:buFont typeface="Wingdings" panose="05000000000000000000" pitchFamily="2" charset="2"/>
              <a:buChar char="l"/>
              <a:defRPr/>
            </a:pPr>
            <a:r>
              <a:rPr lang="zh-CN" altLang="zh-CN" sz="2400" b="1" dirty="0">
                <a:solidFill>
                  <a:schemeClr val="tx2">
                    <a:lumMod val="10000"/>
                  </a:schemeClr>
                </a:solidFill>
                <a:latin typeface="华文仿宋" panose="02010600040101010101" charset="-122"/>
                <a:ea typeface="华文仿宋" panose="02010600040101010101" charset="-122"/>
                <a:cs typeface="华文仿宋" panose="02010600040101010101" charset="-122"/>
              </a:rPr>
              <a:t>回归测试</a:t>
            </a:r>
            <a:r>
              <a:rPr lang="zh-CN"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rPr>
              <a:t>就是用于保证由于调试或其他原因引起的变化，不会导致非预期的软件行为或额外错误的测试活动。</a:t>
            </a:r>
            <a:endParaRPr lang="en-US"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endParaRPr>
          </a:p>
          <a:p>
            <a:pPr algn="l">
              <a:lnSpc>
                <a:spcPts val="3100"/>
              </a:lnSpc>
              <a:buSzPct val="70000"/>
              <a:buFont typeface="Wingdings" panose="05000000000000000000" pitchFamily="2" charset="2"/>
              <a:buChar char="l"/>
              <a:defRPr/>
            </a:pPr>
            <a:r>
              <a:rPr lang="zh-CN" altLang="zh-CN" sz="2400" b="1" dirty="0">
                <a:solidFill>
                  <a:schemeClr val="tx2">
                    <a:lumMod val="10000"/>
                  </a:schemeClr>
                </a:solidFill>
                <a:latin typeface="华文仿宋" panose="02010600040101010101" charset="-122"/>
                <a:ea typeface="华文仿宋" panose="02010600040101010101" charset="-122"/>
                <a:cs typeface="华文仿宋" panose="02010600040101010101" charset="-122"/>
              </a:rPr>
              <a:t>回归测试</a:t>
            </a:r>
            <a:r>
              <a:rPr lang="zh-CN" altLang="zh-CN" sz="2400" dirty="0">
                <a:solidFill>
                  <a:schemeClr val="tx2">
                    <a:lumMod val="10000"/>
                  </a:schemeClr>
                </a:solidFill>
                <a:latin typeface="华文仿宋" panose="02010600040101010101" charset="-122"/>
                <a:ea typeface="华文仿宋" panose="02010600040101010101" charset="-122"/>
                <a:cs typeface="华文仿宋" panose="02010600040101010101" charset="-122"/>
              </a:rPr>
              <a:t>可以通过人工地进行，也可以使用自动化的捕获回放工具自动进行。利用捕获回放工具，软件工程师能够捕获测试用例和实际运行结果，然后可以回放（即重新执行测试用例），并且比较软件变化前后所得到的运行结果。</a:t>
            </a:r>
            <a:endParaRPr lang="zh-CN" altLang="zh-CN" sz="2400" b="1" dirty="0">
              <a:solidFill>
                <a:schemeClr val="tx2">
                  <a:lumMod val="10000"/>
                </a:schemeClr>
              </a:solidFill>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2"/>
          <p:cNvSpPr txBox="1"/>
          <p:nvPr/>
        </p:nvSpPr>
        <p:spPr>
          <a:xfrm>
            <a:off x="3506093" y="297946"/>
            <a:ext cx="4679911" cy="64516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3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回归测试</a:t>
            </a:r>
          </a:p>
        </p:txBody>
      </p:sp>
      <p:sp>
        <p:nvSpPr>
          <p:cNvPr id="3" name="矩形 2"/>
          <p:cNvSpPr/>
          <p:nvPr/>
        </p:nvSpPr>
        <p:spPr>
          <a:xfrm>
            <a:off x="2209949" y="1412776"/>
            <a:ext cx="7516351" cy="4361815"/>
          </a:xfrm>
          <a:prstGeom prst="rect">
            <a:avLst/>
          </a:prstGeom>
        </p:spPr>
        <p:txBody>
          <a:bodyPr wrap="square">
            <a:spAutoFit/>
          </a:bodyPr>
          <a:lstStyle/>
          <a:p>
            <a:pPr>
              <a:lnSpc>
                <a:spcPts val="3700"/>
              </a:lnSpc>
              <a:defRPr/>
            </a:pPr>
            <a:r>
              <a:rPr lang="en-US" altLang="zh-CN" sz="2400" dirty="0">
                <a:latin typeface="华文仿宋" panose="02010600040101010101" pitchFamily="2" charset="-122"/>
                <a:ea typeface="华文仿宋" panose="02010600040101010101" pitchFamily="2" charset="-122"/>
              </a:rPr>
              <a:t> </a:t>
            </a:r>
            <a:r>
              <a:rPr lang="zh-CN" altLang="zh-CN" sz="24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回归测试集（已执行过的测试用例的子集）包括下述</a:t>
            </a:r>
            <a:r>
              <a:rPr lang="en-US" altLang="zh-CN" sz="24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3</a:t>
            </a:r>
            <a:r>
              <a:rPr lang="zh-CN" altLang="zh-CN" sz="24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类不同的测试用例。</a:t>
            </a:r>
          </a:p>
          <a:p>
            <a:pPr>
              <a:lnSpc>
                <a:spcPts val="3700"/>
              </a:lnSpc>
              <a:defRPr/>
            </a:pPr>
            <a:r>
              <a:rPr lang="en-US" altLang="zh-CN" sz="2400" b="1"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    (1) </a:t>
            </a:r>
            <a:r>
              <a:rPr lang="zh-CN" altLang="zh-CN" sz="24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检测软件全部功能的代表性测试用例。</a:t>
            </a:r>
          </a:p>
          <a:p>
            <a:pPr>
              <a:lnSpc>
                <a:spcPts val="3700"/>
              </a:lnSpc>
              <a:defRPr/>
            </a:pPr>
            <a:r>
              <a:rPr lang="en-US" altLang="zh-CN" sz="2400" b="1"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    (2) </a:t>
            </a:r>
            <a:r>
              <a:rPr lang="zh-CN" altLang="zh-CN" sz="24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专门针对可能受修改影响的软件功能的附加测试。</a:t>
            </a:r>
          </a:p>
          <a:p>
            <a:pPr>
              <a:lnSpc>
                <a:spcPts val="3700"/>
              </a:lnSpc>
              <a:defRPr/>
            </a:pPr>
            <a:r>
              <a:rPr lang="en-US" altLang="zh-CN" sz="2400" b="1"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    (3) </a:t>
            </a:r>
            <a:r>
              <a:rPr lang="zh-CN" altLang="zh-CN" sz="24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针对被修改过的软件成分的测试。</a:t>
            </a:r>
          </a:p>
          <a:p>
            <a:pPr>
              <a:lnSpc>
                <a:spcPts val="3700"/>
              </a:lnSpc>
              <a:defRPr/>
            </a:pPr>
            <a:r>
              <a:rPr lang="en-US" altLang="zh-CN" sz="24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    </a:t>
            </a:r>
            <a:r>
              <a:rPr lang="zh-CN" altLang="zh-CN" sz="2400"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rPr>
              <a:t>在集成测试过程中，回归测试用例的数量可能变得非常大。因此，应该把回归测试集设计成只包括可以检测程序每个主要功能中的一类或多类错误的那样一些测试用例。</a:t>
            </a:r>
            <a:endParaRPr lang="zh-CN" altLang="zh-CN" sz="2400" b="1"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2">
            <a:extLst>
              <a:ext uri="{FF2B5EF4-FFF2-40B4-BE49-F238E27FC236}">
                <a16:creationId xmlns:a16="http://schemas.microsoft.com/office/drawing/2014/main" id="{2799BA07-49B0-4853-A877-6291238F4D84}"/>
              </a:ext>
            </a:extLst>
          </p:cNvPr>
          <p:cNvSpPr txBox="1"/>
          <p:nvPr/>
        </p:nvSpPr>
        <p:spPr>
          <a:xfrm>
            <a:off x="121717" y="332535"/>
            <a:ext cx="3506093" cy="5847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en-US" altLang="zh-CN" sz="32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question2</a:t>
            </a:r>
            <a:endParaRPr lang="zh-CN" altLang="en-US" sz="32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endParaRPr>
          </a:p>
        </p:txBody>
      </p:sp>
      <p:sp>
        <p:nvSpPr>
          <p:cNvPr id="4" name="TextBox 20">
            <a:extLst>
              <a:ext uri="{FF2B5EF4-FFF2-40B4-BE49-F238E27FC236}">
                <a16:creationId xmlns:a16="http://schemas.microsoft.com/office/drawing/2014/main" id="{F98EF293-BA59-4354-8BDF-2AB886755FE4}"/>
              </a:ext>
            </a:extLst>
          </p:cNvPr>
          <p:cNvSpPr txBox="1"/>
          <p:nvPr/>
        </p:nvSpPr>
        <p:spPr>
          <a:xfrm>
            <a:off x="2173944" y="1590296"/>
            <a:ext cx="6228693" cy="461665"/>
          </a:xfrm>
          <a:prstGeom prst="rect">
            <a:avLst/>
          </a:prstGeom>
          <a:noFill/>
        </p:spPr>
        <p:txBody>
          <a:bodyPr wrap="square" rtlCol="0">
            <a:spAutoFit/>
          </a:bodyPr>
          <a:lstStyle>
            <a:defPPr>
              <a:defRPr lang="zh-CN"/>
            </a:defPPr>
            <a:lvl1pPr algn="just">
              <a:defRPr sz="2200">
                <a:latin typeface="+mj-ea"/>
                <a:ea typeface="+mj-ea"/>
              </a:defRPr>
            </a:lvl1pPr>
          </a:lstStyle>
          <a:p>
            <a:r>
              <a:rPr lang="en-US" altLang="zh-CN" sz="2400" b="1" dirty="0">
                <a:latin typeface="华文仿宋" panose="02010600040101010101" charset="-122"/>
                <a:ea typeface="华文仿宋" panose="02010600040101010101" charset="-122"/>
                <a:sym typeface="+mn-ea"/>
              </a:rPr>
              <a:t>1.</a:t>
            </a:r>
            <a:r>
              <a:rPr lang="zh-CN" altLang="en-US" sz="2400" b="1" dirty="0">
                <a:latin typeface="华文仿宋" panose="02010600040101010101" charset="-122"/>
                <a:ea typeface="华文仿宋" panose="02010600040101010101" charset="-122"/>
                <a:sym typeface="+mn-ea"/>
              </a:rPr>
              <a:t>渐增式测试包括哪两种？</a:t>
            </a:r>
            <a:endParaRPr lang="zh-CN" altLang="en-US" sz="2400" b="1" dirty="0">
              <a:solidFill>
                <a:schemeClr val="bg1"/>
              </a:solidFill>
              <a:latin typeface="华文仿宋" panose="02010600040101010101" charset="-122"/>
              <a:ea typeface="华文仿宋" panose="02010600040101010101" charset="-122"/>
              <a:sym typeface="Century Gothic" panose="020B0502020202020204" pitchFamily="34" charset="0"/>
            </a:endParaRPr>
          </a:p>
        </p:txBody>
      </p:sp>
      <p:sp>
        <p:nvSpPr>
          <p:cNvPr id="8" name="TextBox 20">
            <a:extLst>
              <a:ext uri="{FF2B5EF4-FFF2-40B4-BE49-F238E27FC236}">
                <a16:creationId xmlns:a16="http://schemas.microsoft.com/office/drawing/2014/main" id="{E54F8053-E5A4-4E95-AACD-50EDB82941F0}"/>
              </a:ext>
            </a:extLst>
          </p:cNvPr>
          <p:cNvSpPr txBox="1"/>
          <p:nvPr/>
        </p:nvSpPr>
        <p:spPr>
          <a:xfrm>
            <a:off x="2199108" y="3211700"/>
            <a:ext cx="6228693" cy="461665"/>
          </a:xfrm>
          <a:prstGeom prst="rect">
            <a:avLst/>
          </a:prstGeom>
          <a:noFill/>
        </p:spPr>
        <p:txBody>
          <a:bodyPr wrap="square" rtlCol="0">
            <a:spAutoFit/>
          </a:bodyPr>
          <a:lstStyle>
            <a:defPPr>
              <a:defRPr lang="zh-CN"/>
            </a:defPPr>
            <a:lvl1pPr algn="just">
              <a:defRPr sz="2200">
                <a:latin typeface="+mj-ea"/>
                <a:ea typeface="+mj-ea"/>
              </a:defRPr>
            </a:lvl1pPr>
          </a:lstStyle>
          <a:p>
            <a:r>
              <a:rPr lang="en-US" altLang="zh-CN" sz="2400" b="1" dirty="0">
                <a:latin typeface="华文仿宋" panose="02010600040101010101" charset="-122"/>
                <a:ea typeface="华文仿宋" panose="02010600040101010101" charset="-122"/>
                <a:sym typeface="+mn-ea"/>
              </a:rPr>
              <a:t>2.</a:t>
            </a:r>
            <a:r>
              <a:rPr lang="zh-CN" altLang="en-US" sz="2400" b="1" dirty="0">
                <a:latin typeface="华文仿宋" panose="02010600040101010101" charset="-122"/>
                <a:ea typeface="华文仿宋" panose="02010600040101010101" charset="-122"/>
                <a:sym typeface="+mn-ea"/>
              </a:rPr>
              <a:t>自顶向下集成有哪两种方式？</a:t>
            </a:r>
            <a:endParaRPr lang="zh-CN" altLang="en-US" sz="2400" b="1" dirty="0">
              <a:solidFill>
                <a:schemeClr val="bg1"/>
              </a:solidFill>
              <a:latin typeface="华文仿宋" panose="02010600040101010101" charset="-122"/>
              <a:ea typeface="华文仿宋" panose="02010600040101010101" charset="-122"/>
              <a:sym typeface="Century Gothic" panose="020B0502020202020204" pitchFamily="34" charset="0"/>
            </a:endParaRPr>
          </a:p>
        </p:txBody>
      </p:sp>
      <p:sp>
        <p:nvSpPr>
          <p:cNvPr id="9" name="TextBox 20">
            <a:extLst>
              <a:ext uri="{FF2B5EF4-FFF2-40B4-BE49-F238E27FC236}">
                <a16:creationId xmlns:a16="http://schemas.microsoft.com/office/drawing/2014/main" id="{71699F54-8CF8-4C6C-BC33-45A6C2A50043}"/>
              </a:ext>
            </a:extLst>
          </p:cNvPr>
          <p:cNvSpPr txBox="1"/>
          <p:nvPr/>
        </p:nvSpPr>
        <p:spPr>
          <a:xfrm>
            <a:off x="2199108" y="4833103"/>
            <a:ext cx="6228693" cy="461665"/>
          </a:xfrm>
          <a:prstGeom prst="rect">
            <a:avLst/>
          </a:prstGeom>
          <a:noFill/>
        </p:spPr>
        <p:txBody>
          <a:bodyPr wrap="square" rtlCol="0">
            <a:spAutoFit/>
          </a:bodyPr>
          <a:lstStyle>
            <a:defPPr>
              <a:defRPr lang="zh-CN"/>
            </a:defPPr>
            <a:lvl1pPr algn="just">
              <a:defRPr sz="2200">
                <a:latin typeface="+mj-ea"/>
                <a:ea typeface="+mj-ea"/>
              </a:defRPr>
            </a:lvl1pPr>
          </a:lstStyle>
          <a:p>
            <a:r>
              <a:rPr lang="en-US" altLang="zh-CN" sz="2400" b="1" dirty="0">
                <a:solidFill>
                  <a:schemeClr val="bg1"/>
                </a:solidFill>
                <a:latin typeface="华文仿宋" panose="02010600040101010101" charset="-122"/>
                <a:ea typeface="华文仿宋" panose="02010600040101010101" charset="-122"/>
                <a:sym typeface="+mn-ea"/>
              </a:rPr>
              <a:t>3.</a:t>
            </a:r>
            <a:r>
              <a:rPr lang="zh-CN" altLang="en-US" sz="2400" b="1" dirty="0">
                <a:solidFill>
                  <a:schemeClr val="bg1"/>
                </a:solidFill>
                <a:latin typeface="华文仿宋" panose="02010600040101010101" charset="-122"/>
                <a:ea typeface="华文仿宋" panose="02010600040101010101" charset="-122"/>
                <a:sym typeface="+mn-ea"/>
              </a:rPr>
              <a:t>为什么要进行回归测试？</a:t>
            </a:r>
            <a:endParaRPr lang="zh-CN" altLang="en-US" sz="2400" b="1" dirty="0">
              <a:solidFill>
                <a:schemeClr val="bg1"/>
              </a:solidFill>
              <a:latin typeface="华文仿宋" panose="02010600040101010101" charset="-122"/>
              <a:ea typeface="华文仿宋" panose="02010600040101010101" charset="-122"/>
              <a:sym typeface="Century Gothic" panose="020B0502020202020204" pitchFamily="34" charset="0"/>
            </a:endParaRPr>
          </a:p>
        </p:txBody>
      </p:sp>
      <p:sp>
        <p:nvSpPr>
          <p:cNvPr id="13" name="TextBox 20">
            <a:extLst>
              <a:ext uri="{FF2B5EF4-FFF2-40B4-BE49-F238E27FC236}">
                <a16:creationId xmlns:a16="http://schemas.microsoft.com/office/drawing/2014/main" id="{E12A4FB6-FD09-4DCE-86BC-22C3C07810BA}"/>
              </a:ext>
            </a:extLst>
          </p:cNvPr>
          <p:cNvSpPr txBox="1"/>
          <p:nvPr/>
        </p:nvSpPr>
        <p:spPr>
          <a:xfrm>
            <a:off x="2425973" y="2400997"/>
            <a:ext cx="6228693" cy="461665"/>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sz="2400" dirty="0">
                <a:solidFill>
                  <a:schemeClr val="bg1"/>
                </a:solidFill>
                <a:latin typeface="华文仿宋" panose="02010600040101010101" charset="-122"/>
                <a:ea typeface="华文仿宋" panose="02010600040101010101" charset="-122"/>
                <a:sym typeface="Century Gothic" panose="020B0502020202020204" pitchFamily="34" charset="0"/>
              </a:rPr>
              <a:t>自顶向下集成和自底向上集成</a:t>
            </a:r>
          </a:p>
        </p:txBody>
      </p:sp>
      <p:sp>
        <p:nvSpPr>
          <p:cNvPr id="14" name="TextBox 20">
            <a:extLst>
              <a:ext uri="{FF2B5EF4-FFF2-40B4-BE49-F238E27FC236}">
                <a16:creationId xmlns:a16="http://schemas.microsoft.com/office/drawing/2014/main" id="{4BE9F746-439B-4347-9AA5-23DB7D523AAC}"/>
              </a:ext>
            </a:extLst>
          </p:cNvPr>
          <p:cNvSpPr txBox="1"/>
          <p:nvPr/>
        </p:nvSpPr>
        <p:spPr>
          <a:xfrm>
            <a:off x="2590824" y="3995339"/>
            <a:ext cx="6228693" cy="461665"/>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sz="2400" dirty="0">
                <a:solidFill>
                  <a:schemeClr val="bg1"/>
                </a:solidFill>
                <a:latin typeface="华文仿宋" panose="02010600040101010101" charset="-122"/>
                <a:ea typeface="华文仿宋" panose="02010600040101010101" charset="-122"/>
                <a:sym typeface="Century Gothic" panose="020B0502020202020204" pitchFamily="34" charset="0"/>
              </a:rPr>
              <a:t>深度优先和宽度优先</a:t>
            </a:r>
          </a:p>
        </p:txBody>
      </p:sp>
      <p:sp>
        <p:nvSpPr>
          <p:cNvPr id="15" name="TextBox 20">
            <a:extLst>
              <a:ext uri="{FF2B5EF4-FFF2-40B4-BE49-F238E27FC236}">
                <a16:creationId xmlns:a16="http://schemas.microsoft.com/office/drawing/2014/main" id="{63085C80-BA0B-4CD8-B3DC-44CEA5253411}"/>
              </a:ext>
            </a:extLst>
          </p:cNvPr>
          <p:cNvSpPr txBox="1"/>
          <p:nvPr/>
        </p:nvSpPr>
        <p:spPr>
          <a:xfrm>
            <a:off x="2613542" y="5616742"/>
            <a:ext cx="7157247" cy="461665"/>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sz="2400" dirty="0">
                <a:solidFill>
                  <a:schemeClr val="bg1"/>
                </a:solidFill>
                <a:latin typeface="华文仿宋" panose="02010600040101010101" charset="-122"/>
                <a:ea typeface="华文仿宋" panose="02010600040101010101" charset="-122"/>
                <a:sym typeface="Century Gothic" panose="020B0502020202020204" pitchFamily="34" charset="0"/>
              </a:rPr>
              <a:t>确保新的模块进来后没有带来非预期的副作用</a:t>
            </a:r>
          </a:p>
        </p:txBody>
      </p:sp>
    </p:spTree>
    <p:extLst>
      <p:ext uri="{BB962C8B-B14F-4D97-AF65-F5344CB8AC3E}">
        <p14:creationId xmlns:p14="http://schemas.microsoft.com/office/powerpoint/2010/main" val="634666532"/>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55697" y="1901750"/>
              <a:ext cx="2072005" cy="2214880"/>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06</a:t>
              </a:r>
              <a:endParaRPr lang="zh-CN" altLang="en-US" sz="13800" dirty="0">
                <a:solidFill>
                  <a:schemeClr val="tx2"/>
                </a:solidFill>
                <a:latin typeface="Impact" panose="020B0806030902050204" pitchFamily="34" charset="0"/>
              </a:endParaRPr>
            </a:p>
          </p:txBody>
        </p:sp>
      </p:grpSp>
      <p:sp>
        <p:nvSpPr>
          <p:cNvPr id="28" name="文本框 27"/>
          <p:cNvSpPr txBox="1"/>
          <p:nvPr/>
        </p:nvSpPr>
        <p:spPr>
          <a:xfrm>
            <a:off x="4500880" y="2277745"/>
            <a:ext cx="5798185" cy="922020"/>
          </a:xfrm>
          <a:prstGeom prst="rect">
            <a:avLst/>
          </a:prstGeom>
          <a:noFill/>
        </p:spPr>
        <p:txBody>
          <a:bodyPr wrap="square" rtlCol="0">
            <a:spAutoFit/>
          </a:bodyPr>
          <a:lstStyle/>
          <a:p>
            <a:r>
              <a:rPr lang="zh-CN" altLang="en-US" sz="5400" dirty="0">
                <a:latin typeface="黑体" panose="02010609060101010101" charset="-122"/>
                <a:ea typeface="黑体" panose="02010609060101010101" charset="-122"/>
                <a:cs typeface="宋体" panose="02010600030101010101" pitchFamily="2" charset="-122"/>
                <a:sym typeface="Century Gothic" panose="020B0502020202020204" pitchFamily="34" charset="0"/>
              </a:rPr>
              <a:t>参考资料</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3757791" y="327649"/>
            <a:ext cx="4679911" cy="64516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3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参考资料</a:t>
            </a:r>
          </a:p>
        </p:txBody>
      </p:sp>
      <p:sp>
        <p:nvSpPr>
          <p:cNvPr id="2" name="文本框 1"/>
          <p:cNvSpPr txBox="1"/>
          <p:nvPr/>
        </p:nvSpPr>
        <p:spPr>
          <a:xfrm>
            <a:off x="1518285" y="1702435"/>
            <a:ext cx="1442085" cy="368300"/>
          </a:xfrm>
          <a:prstGeom prst="rect">
            <a:avLst/>
          </a:prstGeom>
          <a:noFill/>
        </p:spPr>
        <p:txBody>
          <a:bodyPr wrap="square" rtlCol="0">
            <a:spAutoFit/>
          </a:bodyPr>
          <a:lstStyle/>
          <a:p>
            <a:r>
              <a:rPr lang="zh-CN" altLang="en-US" b="1"/>
              <a:t>参考文献</a:t>
            </a:r>
          </a:p>
        </p:txBody>
      </p:sp>
      <p:sp>
        <p:nvSpPr>
          <p:cNvPr id="4" name="文本框 4"/>
          <p:cNvSpPr txBox="1"/>
          <p:nvPr/>
        </p:nvSpPr>
        <p:spPr>
          <a:xfrm>
            <a:off x="1171851" y="2328669"/>
            <a:ext cx="9562233" cy="1569660"/>
          </a:xfrm>
          <a:prstGeom prst="rect">
            <a:avLst/>
          </a:prstGeom>
          <a:noFill/>
        </p:spPr>
        <p:txBody>
          <a:bodyPr wrap="none" rtlCol="0">
            <a:spAutoFit/>
          </a:bodyPr>
          <a:lstStyle/>
          <a:p>
            <a:r>
              <a:rPr lang="zh-CN" altLang="zh-CN" sz="2400" dirty="0">
                <a:latin typeface="华文仿宋" panose="02010600040101010101" charset="-122"/>
                <a:ea typeface="华文仿宋" panose="02010600040101010101" charset="-122"/>
                <a:cs typeface="华文仿宋" panose="02010600040101010101" charset="-122"/>
              </a:rPr>
              <a:t>《软件工程导论（第</a:t>
            </a:r>
            <a:r>
              <a:rPr lang="en-US" altLang="zh-CN" sz="2400" dirty="0">
                <a:latin typeface="华文仿宋" panose="02010600040101010101" charset="-122"/>
                <a:ea typeface="华文仿宋" panose="02010600040101010101" charset="-122"/>
                <a:cs typeface="华文仿宋" panose="02010600040101010101" charset="-122"/>
              </a:rPr>
              <a:t>6</a:t>
            </a:r>
            <a:r>
              <a:rPr lang="zh-CN" altLang="zh-CN" sz="2400" dirty="0">
                <a:latin typeface="华文仿宋" panose="02010600040101010101" charset="-122"/>
                <a:ea typeface="华文仿宋" panose="02010600040101010101" charset="-122"/>
                <a:cs typeface="华文仿宋" panose="02010600040101010101" charset="-122"/>
              </a:rPr>
              <a:t>版）》张海藩 牟永敏 编著 清华大学出版社 出版</a:t>
            </a:r>
          </a:p>
          <a:p>
            <a:r>
              <a:rPr lang="zh-CN" altLang="zh-CN" sz="2400" dirty="0">
                <a:latin typeface="华文仿宋" panose="02010600040101010101" charset="-122"/>
                <a:ea typeface="华文仿宋" panose="02010600040101010101" charset="-122"/>
                <a:cs typeface="华文仿宋" panose="02010600040101010101" charset="-122"/>
              </a:rPr>
              <a:t>学堂在线 软件工程（自主模式）清华大学刘强副教授授课</a:t>
            </a:r>
          </a:p>
          <a:p>
            <a:r>
              <a:rPr lang="zh-CN" altLang="zh-CN" sz="2400" dirty="0">
                <a:latin typeface="华文仿宋" panose="02010600040101010101" charset="-122"/>
                <a:ea typeface="华文仿宋" panose="02010600040101010101" charset="-122"/>
                <a:cs typeface="华文仿宋" panose="02010600040101010101" charset="-122"/>
              </a:rPr>
              <a:t>《软件工程导论学习指导（第</a:t>
            </a:r>
            <a:r>
              <a:rPr lang="en-US" altLang="zh-CN" sz="2400" dirty="0">
                <a:latin typeface="华文仿宋" panose="02010600040101010101" charset="-122"/>
                <a:ea typeface="华文仿宋" panose="02010600040101010101" charset="-122"/>
                <a:cs typeface="华文仿宋" panose="02010600040101010101" charset="-122"/>
              </a:rPr>
              <a:t>6</a:t>
            </a:r>
            <a:r>
              <a:rPr lang="zh-CN" altLang="zh-CN" sz="2400" dirty="0">
                <a:latin typeface="华文仿宋" panose="02010600040101010101" charset="-122"/>
                <a:ea typeface="华文仿宋" panose="02010600040101010101" charset="-122"/>
                <a:cs typeface="华文仿宋" panose="02010600040101010101" charset="-122"/>
              </a:rPr>
              <a:t>版）》中文版</a:t>
            </a:r>
            <a:r>
              <a:rPr lang="en-US" altLang="zh-CN" sz="2400" dirty="0">
                <a:latin typeface="华文仿宋" panose="02010600040101010101" charset="-122"/>
                <a:ea typeface="华文仿宋" panose="02010600040101010101" charset="-122"/>
                <a:cs typeface="华文仿宋" panose="02010600040101010101" charset="-122"/>
              </a:rPr>
              <a:t> - 07</a:t>
            </a:r>
            <a:r>
              <a:rPr lang="zh-CN" altLang="en-US" sz="2400" dirty="0">
                <a:latin typeface="华文仿宋" panose="02010600040101010101" charset="-122"/>
                <a:ea typeface="华文仿宋" panose="02010600040101010101" charset="-122"/>
                <a:cs typeface="华文仿宋" panose="02010600040101010101" charset="-122"/>
              </a:rPr>
              <a:t>章</a:t>
            </a:r>
            <a:r>
              <a:rPr lang="en-US" altLang="zh-CN" sz="2400" dirty="0">
                <a:latin typeface="华文仿宋" panose="02010600040101010101" charset="-122"/>
                <a:ea typeface="华文仿宋" panose="02010600040101010101" charset="-122"/>
                <a:cs typeface="华文仿宋" panose="02010600040101010101" charset="-122"/>
              </a:rPr>
              <a:t>-</a:t>
            </a:r>
            <a:r>
              <a:rPr lang="zh-CN" altLang="en-US" sz="2400" dirty="0">
                <a:latin typeface="华文仿宋" panose="02010600040101010101" charset="-122"/>
                <a:ea typeface="华文仿宋" panose="02010600040101010101" charset="-122"/>
                <a:cs typeface="华文仿宋" panose="02010600040101010101" charset="-122"/>
              </a:rPr>
              <a:t>集成测试</a:t>
            </a:r>
            <a:endParaRPr lang="en-US" altLang="zh-CN" sz="2400" dirty="0">
              <a:latin typeface="华文仿宋" panose="02010600040101010101" charset="-122"/>
              <a:ea typeface="华文仿宋" panose="02010600040101010101" charset="-122"/>
              <a:cs typeface="华文仿宋" panose="02010600040101010101" charset="-122"/>
            </a:endParaRPr>
          </a:p>
          <a:p>
            <a:r>
              <a:rPr lang="en-US" altLang="zh-CN" sz="2400" dirty="0">
                <a:latin typeface="华文仿宋" panose="02010600040101010101" charset="-122"/>
                <a:ea typeface="华文仿宋" panose="02010600040101010101" charset="-122"/>
                <a:cs typeface="华文仿宋" panose="02010600040101010101" charset="-122"/>
              </a:rPr>
              <a:t>《</a:t>
            </a:r>
            <a:r>
              <a:rPr lang="zh-CN" altLang="en-US" sz="2400" dirty="0">
                <a:latin typeface="华文仿宋" panose="02010600040101010101" charset="-122"/>
                <a:ea typeface="华文仿宋" panose="02010600040101010101" charset="-122"/>
                <a:cs typeface="华文仿宋" panose="02010600040101010101" charset="-122"/>
              </a:rPr>
              <a:t>软件工程基础</a:t>
            </a:r>
            <a:r>
              <a:rPr lang="en-US" altLang="zh-CN" sz="2400" dirty="0">
                <a:latin typeface="华文仿宋" panose="02010600040101010101" charset="-122"/>
                <a:ea typeface="华文仿宋" panose="02010600040101010101" charset="-122"/>
                <a:cs typeface="华文仿宋" panose="02010600040101010101" charset="-122"/>
              </a:rPr>
              <a:t>》 7.4ppt</a:t>
            </a:r>
            <a:endParaRPr lang="zh-CN" altLang="en-US" sz="2400" dirty="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157" r="25769"/>
          <a:stretch>
            <a:fillRect/>
          </a:stretch>
        </p:blipFill>
        <p:spPr>
          <a:xfrm>
            <a:off x="0" y="-1339"/>
            <a:ext cx="12196763" cy="6860679"/>
          </a:xfrm>
          <a:prstGeom prst="rect">
            <a:avLst/>
          </a:prstGeom>
          <a:ln>
            <a:solidFill>
              <a:srgbClr val="C34C23"/>
            </a:solidFill>
          </a:ln>
        </p:spPr>
      </p:pic>
      <p:sp>
        <p:nvSpPr>
          <p:cNvPr id="2" name="文本框 1"/>
          <p:cNvSpPr txBox="1"/>
          <p:nvPr/>
        </p:nvSpPr>
        <p:spPr>
          <a:xfrm>
            <a:off x="3215680" y="2252995"/>
            <a:ext cx="5760640" cy="1446550"/>
          </a:xfrm>
          <a:prstGeom prst="rect">
            <a:avLst/>
          </a:prstGeom>
          <a:noFill/>
        </p:spPr>
        <p:txBody>
          <a:bodyPr wrap="square" rtlCol="0">
            <a:spAutoFit/>
          </a:bodyPr>
          <a:lstStyle/>
          <a:p>
            <a:r>
              <a:rPr lang="en-US" altLang="zh-CN" sz="8800" dirty="0">
                <a:solidFill>
                  <a:schemeClr val="accent2"/>
                </a:solidFill>
              </a:rPr>
              <a:t>Thank you!</a:t>
            </a:r>
            <a:endParaRPr lang="zh-CN" altLang="en-US" sz="88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a:extLst>
              <a:ext uri="{FF2B5EF4-FFF2-40B4-BE49-F238E27FC236}">
                <a16:creationId xmlns:a16="http://schemas.microsoft.com/office/drawing/2014/main" id="{4F716B33-937C-4BCB-BE85-1170DF77EE4C}"/>
              </a:ext>
            </a:extLst>
          </p:cNvPr>
          <p:cNvSpPr txBox="1"/>
          <p:nvPr/>
        </p:nvSpPr>
        <p:spPr>
          <a:xfrm>
            <a:off x="10058821" y="5805264"/>
            <a:ext cx="1871272" cy="646331"/>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3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hlinkClick r:id="rId2" action="ppaction://hlinksldjump"/>
              </a:rPr>
              <a:t>返回</a:t>
            </a:r>
            <a:endParaRPr lang="zh-CN" altLang="en-US" sz="3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endParaRPr>
          </a:p>
        </p:txBody>
      </p:sp>
      <p:sp>
        <p:nvSpPr>
          <p:cNvPr id="3" name="矩形 2">
            <a:extLst>
              <a:ext uri="{FF2B5EF4-FFF2-40B4-BE49-F238E27FC236}">
                <a16:creationId xmlns:a16="http://schemas.microsoft.com/office/drawing/2014/main" id="{96077482-78FE-462C-AD07-33D93756F2DF}"/>
              </a:ext>
            </a:extLst>
          </p:cNvPr>
          <p:cNvSpPr/>
          <p:nvPr/>
        </p:nvSpPr>
        <p:spPr>
          <a:xfrm>
            <a:off x="2003676" y="1556792"/>
            <a:ext cx="7516351" cy="2899192"/>
          </a:xfrm>
          <a:prstGeom prst="rect">
            <a:avLst/>
          </a:prstGeom>
        </p:spPr>
        <p:txBody>
          <a:bodyPr wrap="square">
            <a:spAutoFit/>
          </a:bodyPr>
          <a:lstStyle/>
          <a:p>
            <a:pPr>
              <a:lnSpc>
                <a:spcPts val="3700"/>
              </a:lnSpc>
              <a:defRPr/>
            </a:pPr>
            <a:r>
              <a:rPr lang="zh-CN" altLang="en-US" sz="2400" dirty="0"/>
              <a:t>存根程序是一种小程序，它替代以后可能装载或远程定位的较长程序。例如，将使用远程过程调用的程序与替代该程序，提供被请求过程的存根程序一起编译。存根程序接受该请求，然后将请求（通过另一程序）传递给远程过程。当过程完成其服务时，它将结果或其它状态返回到存根程序，存根程序再将其送回提出请求的程序</a:t>
            </a:r>
            <a:endParaRPr lang="zh-CN" altLang="zh-CN" sz="2400" b="1"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endParaRPr>
          </a:p>
        </p:txBody>
      </p:sp>
      <p:sp>
        <p:nvSpPr>
          <p:cNvPr id="4" name="矩形 3">
            <a:extLst>
              <a:ext uri="{FF2B5EF4-FFF2-40B4-BE49-F238E27FC236}">
                <a16:creationId xmlns:a16="http://schemas.microsoft.com/office/drawing/2014/main" id="{418E309D-E09E-4D1E-BA3A-3C0EF94D1A9E}"/>
              </a:ext>
            </a:extLst>
          </p:cNvPr>
          <p:cNvSpPr/>
          <p:nvPr/>
        </p:nvSpPr>
        <p:spPr>
          <a:xfrm>
            <a:off x="1691549" y="1625020"/>
            <a:ext cx="8367272" cy="3046988"/>
          </a:xfrm>
          <a:prstGeom prst="rect">
            <a:avLst/>
          </a:prstGeom>
          <a:solidFill>
            <a:schemeClr val="accent2"/>
          </a:solidFill>
        </p:spPr>
        <p:txBody>
          <a:bodyPr wrap="square">
            <a:spAutoFit/>
          </a:bodyPr>
          <a:lstStyle/>
          <a:p>
            <a:pPr>
              <a:defRPr/>
            </a:pPr>
            <a:r>
              <a:rPr lang="zh-CN" altLang="en-US" sz="4800" b="1" dirty="0">
                <a:latin typeface="华文仿宋" panose="02010600040101010101" pitchFamily="2" charset="-122"/>
                <a:ea typeface="华文仿宋" panose="02010600040101010101" pitchFamily="2" charset="-122"/>
              </a:rPr>
              <a:t>存根程序代替被测试的模块所调用的模块，它使用被它代替的模块接口，</a:t>
            </a:r>
            <a:r>
              <a:rPr lang="zh-CN" altLang="en-US" sz="4800" b="1" dirty="0"/>
              <a:t>只做尽可能少的数据操作。</a:t>
            </a:r>
            <a:endParaRPr lang="zh-CN" altLang="zh-CN" sz="4800" b="1" dirty="0">
              <a:solidFill>
                <a:schemeClr val="tx2">
                  <a:lumMod val="10000"/>
                </a:schemeClr>
              </a:solidFill>
              <a:uFillTx/>
              <a:latin typeface="华文仿宋" panose="02010600040101010101" pitchFamily="2" charset="-122"/>
              <a:ea typeface="华文仿宋" panose="02010600040101010101" pitchFamily="2" charset="-122"/>
              <a:cs typeface="华文仿宋" panose="02010600040101010101" charset="-122"/>
            </a:endParaRPr>
          </a:p>
        </p:txBody>
      </p:sp>
      <p:sp>
        <p:nvSpPr>
          <p:cNvPr id="7" name="TextBox 42">
            <a:extLst>
              <a:ext uri="{FF2B5EF4-FFF2-40B4-BE49-F238E27FC236}">
                <a16:creationId xmlns:a16="http://schemas.microsoft.com/office/drawing/2014/main" id="{AA9C4EAA-D136-42D7-BC45-21B7188B177B}"/>
              </a:ext>
            </a:extLst>
          </p:cNvPr>
          <p:cNvSpPr txBox="1"/>
          <p:nvPr/>
        </p:nvSpPr>
        <p:spPr>
          <a:xfrm>
            <a:off x="3010421" y="629072"/>
            <a:ext cx="5796974" cy="646331"/>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3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补充概念：什么是存根程序</a:t>
            </a:r>
          </a:p>
        </p:txBody>
      </p:sp>
    </p:spTree>
    <p:extLst>
      <p:ext uri="{BB962C8B-B14F-4D97-AF65-F5344CB8AC3E}">
        <p14:creationId xmlns:p14="http://schemas.microsoft.com/office/powerpoint/2010/main" val="2951944042"/>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88247" y="1901750"/>
              <a:ext cx="1806905" cy="2215991"/>
            </a:xfrm>
            <a:prstGeom prst="rect">
              <a:avLst/>
            </a:prstGeom>
            <a:noFill/>
          </p:spPr>
          <p:txBody>
            <a:bodyPr wrap="none" rtlCol="0">
              <a:spAutoFit/>
            </a:bodyPr>
            <a:lstStyle/>
            <a:p>
              <a:r>
                <a:rPr lang="en-US" altLang="zh-CN" sz="13800" dirty="0">
                  <a:solidFill>
                    <a:schemeClr val="tx2"/>
                  </a:solidFill>
                  <a:latin typeface="Impact" panose="020B0806030902050204" pitchFamily="34" charset="0"/>
                </a:rPr>
                <a:t>01</a:t>
              </a:r>
              <a:endParaRPr lang="zh-CN" altLang="en-US" sz="13800" dirty="0">
                <a:solidFill>
                  <a:schemeClr val="tx2"/>
                </a:solidFill>
                <a:latin typeface="Impact" panose="020B0806030902050204" pitchFamily="34" charset="0"/>
              </a:endParaRPr>
            </a:p>
          </p:txBody>
        </p:sp>
      </p:grpSp>
      <p:sp>
        <p:nvSpPr>
          <p:cNvPr id="28" name="文本框 27"/>
          <p:cNvSpPr txBox="1"/>
          <p:nvPr/>
        </p:nvSpPr>
        <p:spPr>
          <a:xfrm>
            <a:off x="4500880" y="2292350"/>
            <a:ext cx="5798185" cy="829945"/>
          </a:xfrm>
          <a:prstGeom prst="rect">
            <a:avLst/>
          </a:prstGeom>
          <a:noFill/>
        </p:spPr>
        <p:txBody>
          <a:bodyPr wrap="square" rtlCol="0">
            <a:spAutoFit/>
          </a:bodyPr>
          <a:lstStyle/>
          <a:p>
            <a:r>
              <a:rPr lang="zh-CN" altLang="en-US" sz="4800" dirty="0">
                <a:latin typeface="黑体" panose="02010609060101010101" charset="-122"/>
                <a:ea typeface="黑体" panose="02010609060101010101" charset="-122"/>
                <a:sym typeface="Century Gothic" panose="020B0502020202020204" pitchFamily="34" charset="0"/>
              </a:rPr>
              <a:t>概要介绍</a:t>
            </a:r>
          </a:p>
        </p:txBody>
      </p:sp>
      <p:sp>
        <p:nvSpPr>
          <p:cNvPr id="21" name="TextBox 65"/>
          <p:cNvSpPr txBox="1"/>
          <p:nvPr/>
        </p:nvSpPr>
        <p:spPr>
          <a:xfrm>
            <a:off x="4864735" y="4524375"/>
            <a:ext cx="3910330" cy="1384995"/>
          </a:xfrm>
          <a:prstGeom prst="rect">
            <a:avLst/>
          </a:prstGeom>
          <a:noFill/>
        </p:spPr>
        <p:txBody>
          <a:bodyPr wrap="square" rtlCol="0">
            <a:spAutoFit/>
          </a:bodyPr>
          <a:lstStyle/>
          <a:p>
            <a:r>
              <a:rPr lang="zh-CN" altLang="en-US" sz="2800" b="1" dirty="0">
                <a:latin typeface="Century Gothic" panose="020B0502020202020204" pitchFamily="34" charset="0"/>
                <a:ea typeface="黑体" panose="02010609060101010101" charset="-122"/>
                <a:sym typeface="Century Gothic" panose="020B0502020202020204" pitchFamily="34" charset="0"/>
              </a:rPr>
              <a:t>一</a:t>
            </a:r>
            <a:r>
              <a:rPr lang="en-US" altLang="zh-CN" sz="2800" b="1" dirty="0">
                <a:latin typeface="Century Gothic" panose="020B0502020202020204" pitchFamily="34" charset="0"/>
                <a:ea typeface="黑体" panose="02010609060101010101" charset="-122"/>
                <a:sym typeface="Century Gothic" panose="020B0502020202020204" pitchFamily="34" charset="0"/>
              </a:rPr>
              <a:t>.</a:t>
            </a:r>
            <a:r>
              <a:rPr lang="zh-CN" altLang="en-US" sz="2800" b="1" dirty="0">
                <a:latin typeface="Century Gothic" panose="020B0502020202020204" pitchFamily="34" charset="0"/>
                <a:ea typeface="黑体" panose="02010609060101010101" charset="-122"/>
                <a:sym typeface="Century Gothic" panose="020B0502020202020204" pitchFamily="34" charset="0"/>
              </a:rPr>
              <a:t>非渐增式测试</a:t>
            </a:r>
          </a:p>
          <a:p>
            <a:endParaRPr lang="zh-CN" altLang="en-US" sz="2800" b="1" dirty="0">
              <a:latin typeface="Century Gothic" panose="020B0502020202020204" pitchFamily="34" charset="0"/>
              <a:ea typeface="黑体" panose="02010609060101010101" charset="-122"/>
              <a:sym typeface="Century Gothic" panose="020B0502020202020204" pitchFamily="34" charset="0"/>
            </a:endParaRPr>
          </a:p>
          <a:p>
            <a:r>
              <a:rPr lang="zh-CN" altLang="en-US" sz="2800" b="1" dirty="0">
                <a:latin typeface="Century Gothic" panose="020B0502020202020204" pitchFamily="34" charset="0"/>
                <a:ea typeface="黑体" panose="02010609060101010101" charset="-122"/>
                <a:sym typeface="Century Gothic" panose="020B0502020202020204" pitchFamily="34" charset="0"/>
              </a:rPr>
              <a:t>二</a:t>
            </a:r>
            <a:r>
              <a:rPr lang="en-US" altLang="zh-CN" sz="2800" b="1" dirty="0">
                <a:latin typeface="Century Gothic" panose="020B0502020202020204" pitchFamily="34" charset="0"/>
                <a:ea typeface="黑体" panose="02010609060101010101" charset="-122"/>
                <a:sym typeface="Century Gothic" panose="020B0502020202020204" pitchFamily="34" charset="0"/>
              </a:rPr>
              <a:t>.</a:t>
            </a:r>
            <a:r>
              <a:rPr lang="zh-CN" altLang="en-US" sz="2800" b="1" dirty="0">
                <a:latin typeface="Century Gothic" panose="020B0502020202020204" pitchFamily="34" charset="0"/>
                <a:ea typeface="黑体" panose="02010609060101010101" charset="-122"/>
                <a:sym typeface="Century Gothic" panose="020B0502020202020204" pitchFamily="34" charset="0"/>
              </a:rPr>
              <a:t>渐增式测试</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2"/>
          <p:cNvSpPr txBox="1"/>
          <p:nvPr/>
        </p:nvSpPr>
        <p:spPr>
          <a:xfrm>
            <a:off x="3758426" y="327649"/>
            <a:ext cx="4679911" cy="64516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3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概要介绍</a:t>
            </a:r>
          </a:p>
        </p:txBody>
      </p:sp>
      <p:sp>
        <p:nvSpPr>
          <p:cNvPr id="2" name="文本框 1"/>
          <p:cNvSpPr txBox="1"/>
          <p:nvPr/>
        </p:nvSpPr>
        <p:spPr>
          <a:xfrm>
            <a:off x="1647825" y="1388745"/>
            <a:ext cx="2110740" cy="460375"/>
          </a:xfrm>
          <a:prstGeom prst="rect">
            <a:avLst/>
          </a:prstGeom>
          <a:noFill/>
        </p:spPr>
        <p:txBody>
          <a:bodyPr wrap="square" rtlCol="0">
            <a:spAutoFit/>
          </a:bodyPr>
          <a:lstStyle/>
          <a:p>
            <a:r>
              <a:rPr lang="zh-CN" altLang="en-US" sz="2400" b="1" dirty="0"/>
              <a:t>集成测试</a:t>
            </a:r>
          </a:p>
        </p:txBody>
      </p:sp>
      <p:sp>
        <p:nvSpPr>
          <p:cNvPr id="4" name="文本框 3"/>
          <p:cNvSpPr txBox="1"/>
          <p:nvPr/>
        </p:nvSpPr>
        <p:spPr>
          <a:xfrm>
            <a:off x="1342390" y="2077720"/>
            <a:ext cx="5692095" cy="3376758"/>
          </a:xfrm>
          <a:prstGeom prst="rect">
            <a:avLst/>
          </a:prstGeom>
          <a:noFill/>
        </p:spPr>
        <p:txBody>
          <a:bodyPr wrap="square" rtlCol="0">
            <a:spAutoFit/>
          </a:bodyPr>
          <a:lstStyle/>
          <a:p>
            <a:pPr>
              <a:lnSpc>
                <a:spcPct val="150000"/>
              </a:lnSpc>
            </a:pPr>
            <a:r>
              <a:rPr lang="zh-CN" altLang="en-US" dirty="0">
                <a:latin typeface="华文仿宋" panose="02010600040101010101" pitchFamily="2" charset="-122"/>
                <a:ea typeface="华文仿宋" panose="02010600040101010101" pitchFamily="2" charset="-122"/>
                <a:cs typeface="华文宋体" panose="02010600040101010101" charset="-122"/>
                <a:sym typeface="+mn-ea"/>
              </a:rPr>
              <a:t>集成测试时测试和组装软件的系统化技术，例如，子系统测试即是在把模块按照设计要求组装起来的同时进行测试，主要目标是发现与接口有关的问题，例如：</a:t>
            </a:r>
          </a:p>
          <a:p>
            <a:pPr>
              <a:lnSpc>
                <a:spcPct val="150000"/>
              </a:lnSpc>
            </a:pPr>
            <a:r>
              <a:rPr lang="zh-CN" altLang="en-US" dirty="0">
                <a:latin typeface="华文仿宋" panose="02010600040101010101" pitchFamily="2" charset="-122"/>
                <a:ea typeface="华文仿宋" panose="02010600040101010101" pitchFamily="2" charset="-122"/>
                <a:cs typeface="华文宋体" panose="02010600040101010101" charset="-122"/>
                <a:sym typeface="+mn-ea"/>
              </a:rPr>
              <a:t> </a:t>
            </a:r>
          </a:p>
          <a:p>
            <a:pPr>
              <a:lnSpc>
                <a:spcPct val="150000"/>
              </a:lnSpc>
            </a:pPr>
            <a:r>
              <a:rPr lang="en-US" altLang="zh-CN" dirty="0">
                <a:latin typeface="华文仿宋" panose="02010600040101010101" pitchFamily="2" charset="-122"/>
                <a:ea typeface="华文仿宋" panose="02010600040101010101" pitchFamily="2" charset="-122"/>
                <a:cs typeface="华文宋体" panose="02010600040101010101" charset="-122"/>
                <a:sym typeface="+mn-ea"/>
              </a:rPr>
              <a:t>1.</a:t>
            </a:r>
            <a:r>
              <a:rPr lang="zh-CN" altLang="en-US" dirty="0">
                <a:latin typeface="华文仿宋" panose="02010600040101010101" pitchFamily="2" charset="-122"/>
                <a:ea typeface="华文仿宋" panose="02010600040101010101" pitchFamily="2" charset="-122"/>
                <a:cs typeface="华文宋体" panose="02010600040101010101" charset="-122"/>
                <a:sym typeface="+mn-ea"/>
              </a:rPr>
              <a:t> 数据穿过接口时可能丢失</a:t>
            </a:r>
            <a:endParaRPr lang="en-US" altLang="zh-CN" dirty="0">
              <a:latin typeface="华文仿宋" panose="02010600040101010101" pitchFamily="2" charset="-122"/>
              <a:ea typeface="华文仿宋" panose="02010600040101010101" pitchFamily="2" charset="-122"/>
              <a:cs typeface="华文宋体" panose="02010600040101010101" charset="-122"/>
              <a:sym typeface="+mn-ea"/>
            </a:endParaRPr>
          </a:p>
          <a:p>
            <a:pPr>
              <a:lnSpc>
                <a:spcPct val="150000"/>
              </a:lnSpc>
            </a:pPr>
            <a:r>
              <a:rPr lang="en-US" altLang="zh-CN" dirty="0">
                <a:latin typeface="华文仿宋" panose="02010600040101010101" pitchFamily="2" charset="-122"/>
                <a:ea typeface="华文仿宋" panose="02010600040101010101" pitchFamily="2" charset="-122"/>
                <a:cs typeface="华文宋体" panose="02010600040101010101" charset="-122"/>
                <a:sym typeface="+mn-ea"/>
              </a:rPr>
              <a:t>2.</a:t>
            </a:r>
            <a:r>
              <a:rPr lang="zh-CN" altLang="en-US" dirty="0">
                <a:latin typeface="华文仿宋" panose="02010600040101010101" pitchFamily="2" charset="-122"/>
                <a:ea typeface="华文仿宋" panose="02010600040101010101" pitchFamily="2" charset="-122"/>
                <a:cs typeface="华文宋体" panose="02010600040101010101" charset="-122"/>
                <a:sym typeface="+mn-ea"/>
              </a:rPr>
              <a:t>一个模块对另一个模块可能由于疏忽而造成 有害影响</a:t>
            </a:r>
            <a:endParaRPr lang="en-US" altLang="zh-CN" dirty="0">
              <a:latin typeface="华文仿宋" panose="02010600040101010101" pitchFamily="2" charset="-122"/>
              <a:ea typeface="华文仿宋" panose="02010600040101010101" pitchFamily="2" charset="-122"/>
              <a:cs typeface="华文宋体" panose="02010600040101010101" charset="-122"/>
            </a:endParaRPr>
          </a:p>
          <a:p>
            <a:pPr>
              <a:lnSpc>
                <a:spcPct val="150000"/>
              </a:lnSpc>
            </a:pPr>
            <a:r>
              <a:rPr lang="en-US" altLang="zh-CN" dirty="0">
                <a:latin typeface="华文仿宋" panose="02010600040101010101" pitchFamily="2" charset="-122"/>
                <a:ea typeface="华文仿宋" panose="02010600040101010101" pitchFamily="2" charset="-122"/>
                <a:cs typeface="华文宋体" panose="02010600040101010101" charset="-122"/>
                <a:sym typeface="+mn-ea"/>
              </a:rPr>
              <a:t>3.</a:t>
            </a:r>
            <a:r>
              <a:rPr lang="zh-CN" altLang="en-US" dirty="0">
                <a:latin typeface="华文仿宋" panose="02010600040101010101" pitchFamily="2" charset="-122"/>
                <a:ea typeface="华文仿宋" panose="02010600040101010101" pitchFamily="2" charset="-122"/>
                <a:cs typeface="华文宋体" panose="02010600040101010101" charset="-122"/>
                <a:sym typeface="+mn-ea"/>
              </a:rPr>
              <a:t>把子功能组合起来可能不会产生预期的主功能等等</a:t>
            </a:r>
            <a:endParaRPr lang="zh-CN" altLang="en-US" dirty="0">
              <a:latin typeface="华文仿宋" panose="02010600040101010101" pitchFamily="2" charset="-122"/>
              <a:ea typeface="华文仿宋" panose="02010600040101010101" pitchFamily="2" charset="-122"/>
              <a:cs typeface="华文宋体" panose="02010600040101010101" charset="-122"/>
            </a:endParaRPr>
          </a:p>
          <a:p>
            <a:pPr>
              <a:lnSpc>
                <a:spcPct val="150000"/>
              </a:lnSpc>
            </a:pPr>
            <a:endParaRPr lang="zh-CN" altLang="en-US" dirty="0">
              <a:latin typeface="华文仿宋" panose="02010600040101010101" pitchFamily="2" charset="-122"/>
              <a:ea typeface="华文仿宋" panose="02010600040101010101" pitchFamily="2" charset="-122"/>
              <a:cs typeface="华文宋体" panose="02010600040101010101" charset="-122"/>
            </a:endParaRPr>
          </a:p>
        </p:txBody>
      </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889" y="2905784"/>
            <a:ext cx="4715533" cy="282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p:nvPr/>
        </p:nvSpPr>
        <p:spPr bwMode="auto">
          <a:xfrm>
            <a:off x="4057374" y="1835212"/>
            <a:ext cx="2825750" cy="4860925"/>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tx2"/>
          </a:solidFill>
          <a:ln w="12700" cap="flat">
            <a:solidFill>
              <a:schemeClr val="bg1">
                <a:lumMod val="40000"/>
                <a:lumOff val="60000"/>
              </a:schemeClr>
            </a:solidFill>
            <a:prstDash val="solid"/>
            <a:miter lim="800000"/>
          </a:ln>
        </p:spPr>
        <p:txBody>
          <a:bodyPr vert="horz" wrap="square" lIns="91440" tIns="45720" rIns="91440" bIns="45720" numCol="1" anchor="t" anchorCtr="0" compatLnSpc="1"/>
          <a:lstStyle/>
          <a:p>
            <a:endParaRPr lang="zh-CN" altLang="en-US">
              <a:latin typeface="Century Gothic" panose="020B0502020202020204" pitchFamily="34" charset="0"/>
              <a:ea typeface="黑体" panose="02010609060101010101" charset="-122"/>
              <a:sym typeface="Century Gothic" panose="020B0502020202020204" pitchFamily="34" charset="0"/>
            </a:endParaRPr>
          </a:p>
        </p:txBody>
      </p:sp>
      <p:sp>
        <p:nvSpPr>
          <p:cNvPr id="14" name="Rectangle 6"/>
          <p:cNvSpPr>
            <a:spLocks noChangeArrowheads="1"/>
          </p:cNvSpPr>
          <p:nvPr/>
        </p:nvSpPr>
        <p:spPr bwMode="auto">
          <a:xfrm>
            <a:off x="4189943" y="2874697"/>
            <a:ext cx="2560612" cy="525416"/>
          </a:xfrm>
          <a:prstGeom prst="rect">
            <a:avLst/>
          </a:prstGeom>
          <a:solidFill>
            <a:srgbClr val="F7A115"/>
          </a:solidFill>
          <a:ln>
            <a:noFill/>
          </a:ln>
        </p:spPr>
        <p:txBody>
          <a:bodyPr vert="horz" wrap="square" lIns="91440" tIns="45720" rIns="91440" bIns="45720" numCol="1" anchor="t" anchorCtr="0" compatLnSpc="1"/>
          <a:lstStyle/>
          <a:p>
            <a:r>
              <a:rPr lang="zh-CN" altLang="en-US" sz="2400" dirty="0">
                <a:latin typeface="楷体" panose="02010609060101010101" charset="-122"/>
                <a:ea typeface="楷体" panose="02010609060101010101" charset="-122"/>
                <a:sym typeface="+mn-ea"/>
              </a:rPr>
              <a:t>渐增式测试</a:t>
            </a:r>
            <a:endParaRPr lang="zh-CN" altLang="en-US" sz="2400">
              <a:latin typeface="Century Gothic" panose="020B0502020202020204" pitchFamily="34" charset="0"/>
              <a:ea typeface="黑体" panose="02010609060101010101" charset="-122"/>
              <a:sym typeface="Century Gothic" panose="020B0502020202020204" pitchFamily="34" charset="0"/>
            </a:endParaRPr>
          </a:p>
        </p:txBody>
      </p:sp>
      <p:sp>
        <p:nvSpPr>
          <p:cNvPr id="15" name="文本框 14"/>
          <p:cNvSpPr txBox="1"/>
          <p:nvPr/>
        </p:nvSpPr>
        <p:spPr>
          <a:xfrm>
            <a:off x="737235" y="3716020"/>
            <a:ext cx="3145155" cy="707886"/>
          </a:xfrm>
          <a:prstGeom prst="rect">
            <a:avLst/>
          </a:prstGeom>
          <a:noFill/>
        </p:spPr>
        <p:txBody>
          <a:bodyPr wrap="square" rtlCol="0">
            <a:spAutoFit/>
          </a:bodyPr>
          <a:lstStyle/>
          <a:p>
            <a:r>
              <a:rPr lang="zh-CN" altLang="en-US" sz="2000" dirty="0">
                <a:latin typeface="楷体" panose="02010609060101010101" charset="-122"/>
                <a:ea typeface="楷体" panose="02010609060101010101" charset="-122"/>
                <a:sym typeface="+mn-ea"/>
              </a:rPr>
              <a:t>由模块组装成程序时有两种方法。</a:t>
            </a:r>
            <a:endParaRPr lang="zh-CN" altLang="en-US" sz="2400" b="1" dirty="0">
              <a:solidFill>
                <a:schemeClr val="accent2"/>
              </a:solidFill>
              <a:latin typeface="Century Gothic" panose="020B0502020202020204" pitchFamily="34" charset="0"/>
              <a:ea typeface="黑体" panose="02010609060101010101" charset="-122"/>
              <a:sym typeface="Century Gothic" panose="020B0502020202020204" pitchFamily="34" charset="0"/>
            </a:endParaRPr>
          </a:p>
        </p:txBody>
      </p:sp>
      <p:sp>
        <p:nvSpPr>
          <p:cNvPr id="16" name="TextBox 10"/>
          <p:cNvSpPr txBox="1"/>
          <p:nvPr/>
        </p:nvSpPr>
        <p:spPr>
          <a:xfrm>
            <a:off x="4409440" y="3399790"/>
            <a:ext cx="2341115" cy="2999740"/>
          </a:xfrm>
          <a:prstGeom prst="rect">
            <a:avLst/>
          </a:prstGeom>
          <a:noFill/>
        </p:spPr>
        <p:txBody>
          <a:bodyPr wrap="square" rtlCol="0">
            <a:spAutoFit/>
          </a:bodyPr>
          <a:lstStyle>
            <a:defPPr>
              <a:defRPr lang="zh-CN"/>
            </a:defPPr>
            <a:lvl1pPr algn="just">
              <a:defRPr sz="2000">
                <a:latin typeface="+mn-ea"/>
                <a:ea typeface="+mn-ea"/>
              </a:defRPr>
            </a:lvl1pPr>
          </a:lstStyle>
          <a:p>
            <a:pPr>
              <a:lnSpc>
                <a:spcPct val="150000"/>
              </a:lnSpc>
            </a:pPr>
            <a:r>
              <a:rPr lang="zh-CN" altLang="en-US" sz="1800" dirty="0">
                <a:latin typeface="华文仿宋" panose="02010600040101010101" pitchFamily="2" charset="-122"/>
                <a:ea typeface="华文仿宋" panose="02010600040101010101" pitchFamily="2" charset="-122"/>
                <a:sym typeface="+mn-ea"/>
              </a:rPr>
              <a:t>就是把下一个要测试的模块同已经测试好的那些模块结合起来进行测试，测试完以后再把下一个应该测试的模块结合进来测试。</a:t>
            </a:r>
            <a:endParaRPr lang="zh-CN" altLang="en-US" sz="1800" dirty="0">
              <a:solidFill>
                <a:schemeClr val="bg1"/>
              </a:solidFill>
              <a:latin typeface="华文仿宋" panose="02010600040101010101" pitchFamily="2" charset="-122"/>
              <a:ea typeface="华文仿宋" panose="02010600040101010101" pitchFamily="2" charset="-122"/>
              <a:sym typeface="+mn-ea"/>
            </a:endParaRPr>
          </a:p>
        </p:txBody>
      </p:sp>
      <p:sp>
        <p:nvSpPr>
          <p:cNvPr id="2" name="文本框 1"/>
          <p:cNvSpPr txBox="1"/>
          <p:nvPr/>
        </p:nvSpPr>
        <p:spPr>
          <a:xfrm>
            <a:off x="5303520" y="2184400"/>
            <a:ext cx="684530" cy="583565"/>
          </a:xfrm>
          <a:prstGeom prst="rect">
            <a:avLst/>
          </a:prstGeom>
          <a:noFill/>
        </p:spPr>
        <p:txBody>
          <a:bodyPr wrap="square" rtlCol="0">
            <a:spAutoFit/>
          </a:bodyPr>
          <a:lstStyle/>
          <a:p>
            <a:r>
              <a:rPr lang="en-US" altLang="zh-CN" sz="3200" b="1"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01</a:t>
            </a:r>
            <a:endParaRPr lang="zh-CN" altLang="en-US" sz="3200" b="1"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endParaRPr>
          </a:p>
        </p:txBody>
      </p:sp>
      <p:sp>
        <p:nvSpPr>
          <p:cNvPr id="20" name="Freeform 5"/>
          <p:cNvSpPr/>
          <p:nvPr/>
        </p:nvSpPr>
        <p:spPr bwMode="auto">
          <a:xfrm>
            <a:off x="7852410" y="1854200"/>
            <a:ext cx="3107055" cy="4947285"/>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tx2"/>
          </a:solidFill>
          <a:ln w="12700" cap="flat">
            <a:solidFill>
              <a:schemeClr val="bg1">
                <a:lumMod val="40000"/>
                <a:lumOff val="60000"/>
              </a:schemeClr>
            </a:solidFill>
            <a:prstDash val="solid"/>
            <a:miter lim="800000"/>
          </a:ln>
        </p:spPr>
        <p:txBody>
          <a:bodyPr vert="horz" wrap="square" lIns="91440" tIns="45720" rIns="91440" bIns="45720" numCol="1" anchor="t" anchorCtr="0" compatLnSpc="1"/>
          <a:lstStyle/>
          <a:p>
            <a:endParaRPr lang="zh-CN" altLang="en-US">
              <a:latin typeface="Century Gothic" panose="020B0502020202020204" pitchFamily="34" charset="0"/>
              <a:ea typeface="黑体" panose="02010609060101010101" charset="-122"/>
              <a:sym typeface="Century Gothic" panose="020B0502020202020204" pitchFamily="34" charset="0"/>
            </a:endParaRPr>
          </a:p>
        </p:txBody>
      </p:sp>
      <p:sp>
        <p:nvSpPr>
          <p:cNvPr id="21" name="Rectangle 6"/>
          <p:cNvSpPr>
            <a:spLocks noChangeArrowheads="1"/>
          </p:cNvSpPr>
          <p:nvPr/>
        </p:nvSpPr>
        <p:spPr bwMode="auto">
          <a:xfrm>
            <a:off x="8029270" y="2874697"/>
            <a:ext cx="2560612" cy="525416"/>
          </a:xfrm>
          <a:prstGeom prst="rect">
            <a:avLst/>
          </a:prstGeom>
          <a:solidFill>
            <a:srgbClr val="F7A115"/>
          </a:solidFill>
          <a:ln>
            <a:noFill/>
          </a:ln>
        </p:spPr>
        <p:txBody>
          <a:bodyPr vert="horz" wrap="square" lIns="91440" tIns="45720" rIns="91440" bIns="45720" numCol="1" anchor="t" anchorCtr="0" compatLnSpc="1"/>
          <a:lstStyle/>
          <a:p>
            <a:r>
              <a:rPr lang="zh-CN" altLang="en-US" sz="2400" dirty="0">
                <a:latin typeface="楷体" panose="02010609060101010101" charset="-122"/>
                <a:ea typeface="楷体" panose="02010609060101010101" charset="-122"/>
                <a:sym typeface="+mn-ea"/>
              </a:rPr>
              <a:t>非渐增式测试</a:t>
            </a:r>
            <a:endParaRPr lang="zh-CN" altLang="en-US" sz="2400">
              <a:latin typeface="Century Gothic" panose="020B0502020202020204" pitchFamily="34" charset="0"/>
              <a:ea typeface="黑体" panose="02010609060101010101" charset="-122"/>
              <a:sym typeface="Century Gothic" panose="020B0502020202020204" pitchFamily="34" charset="0"/>
            </a:endParaRPr>
          </a:p>
        </p:txBody>
      </p:sp>
      <p:sp>
        <p:nvSpPr>
          <p:cNvPr id="23" name="TextBox 10"/>
          <p:cNvSpPr txBox="1"/>
          <p:nvPr/>
        </p:nvSpPr>
        <p:spPr>
          <a:xfrm>
            <a:off x="8169136" y="3498177"/>
            <a:ext cx="2280880" cy="2584450"/>
          </a:xfrm>
          <a:prstGeom prst="rect">
            <a:avLst/>
          </a:prstGeom>
          <a:noFill/>
        </p:spPr>
        <p:txBody>
          <a:bodyPr wrap="square" rtlCol="0">
            <a:spAutoFit/>
          </a:bodyPr>
          <a:lstStyle>
            <a:defPPr>
              <a:defRPr lang="zh-CN"/>
            </a:defPPr>
            <a:lvl1pPr algn="just">
              <a:lnSpc>
                <a:spcPct val="150000"/>
              </a:lnSpc>
              <a:defRPr sz="2000">
                <a:latin typeface="+mn-ea"/>
                <a:ea typeface="+mn-ea"/>
              </a:defRPr>
            </a:lvl1pPr>
          </a:lstStyle>
          <a:p>
            <a:pPr>
              <a:lnSpc>
                <a:spcPct val="150000"/>
              </a:lnSpc>
            </a:pPr>
            <a:r>
              <a:rPr lang="zh-CN" altLang="en-US" sz="1800" dirty="0">
                <a:latin typeface="华文仿宋" panose="02010600040101010101" pitchFamily="2" charset="-122"/>
                <a:ea typeface="华文仿宋" panose="02010600040101010101" pitchFamily="2" charset="-122"/>
                <a:sym typeface="+mn-ea"/>
              </a:rPr>
              <a:t>就是先分别测试每个模块，再把所有模块按设计要求放在一起结合成所要的程序</a:t>
            </a:r>
            <a:endParaRPr lang="en-US" altLang="zh-CN" sz="1800" dirty="0">
              <a:latin typeface="华文仿宋" panose="02010600040101010101" pitchFamily="2" charset="-122"/>
              <a:ea typeface="华文仿宋" panose="02010600040101010101" pitchFamily="2" charset="-122"/>
            </a:endParaRPr>
          </a:p>
          <a:p>
            <a:pPr>
              <a:lnSpc>
                <a:spcPct val="150000"/>
              </a:lnSpc>
            </a:pPr>
            <a:endParaRPr lang="en-US" altLang="zh-CN" sz="1800" dirty="0">
              <a:latin typeface="华文仿宋" panose="02010600040101010101" pitchFamily="2" charset="-122"/>
              <a:ea typeface="华文仿宋" panose="02010600040101010101" pitchFamily="2" charset="-122"/>
            </a:endParaRPr>
          </a:p>
          <a:p>
            <a:endParaRPr lang="zh-CN" altLang="en-US" sz="1800" dirty="0">
              <a:solidFill>
                <a:schemeClr val="bg1"/>
              </a:solidFill>
              <a:latin typeface="华文仿宋" panose="02010600040101010101" pitchFamily="2" charset="-122"/>
              <a:ea typeface="华文仿宋" panose="02010600040101010101" pitchFamily="2" charset="-122"/>
              <a:sym typeface="Century Gothic" panose="020B0502020202020204" pitchFamily="34" charset="0"/>
            </a:endParaRPr>
          </a:p>
        </p:txBody>
      </p:sp>
      <p:sp>
        <p:nvSpPr>
          <p:cNvPr id="24" name="文本框 23"/>
          <p:cNvSpPr txBox="1"/>
          <p:nvPr/>
        </p:nvSpPr>
        <p:spPr>
          <a:xfrm>
            <a:off x="8875395" y="2184400"/>
            <a:ext cx="959485" cy="583565"/>
          </a:xfrm>
          <a:prstGeom prst="rect">
            <a:avLst/>
          </a:prstGeom>
          <a:noFill/>
        </p:spPr>
        <p:txBody>
          <a:bodyPr wrap="square" rtlCol="0">
            <a:spAutoFit/>
          </a:bodyPr>
          <a:lstStyle/>
          <a:p>
            <a:r>
              <a:rPr lang="en-US" altLang="zh-CN" sz="3200" b="1"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02</a:t>
            </a:r>
            <a:endParaRPr lang="zh-CN" altLang="en-US" sz="3200" b="1"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endParaRPr>
          </a:p>
        </p:txBody>
      </p:sp>
      <p:sp>
        <p:nvSpPr>
          <p:cNvPr id="18" name="TextBox 42"/>
          <p:cNvSpPr txBox="1"/>
          <p:nvPr/>
        </p:nvSpPr>
        <p:spPr>
          <a:xfrm>
            <a:off x="0" y="188640"/>
            <a:ext cx="1259835" cy="40011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20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概要介绍</a:t>
            </a:r>
          </a:p>
        </p:txBody>
      </p:sp>
      <p:sp>
        <p:nvSpPr>
          <p:cNvPr id="3" name="文本框 2"/>
          <p:cNvSpPr txBox="1"/>
          <p:nvPr/>
        </p:nvSpPr>
        <p:spPr>
          <a:xfrm>
            <a:off x="1018540" y="2767965"/>
            <a:ext cx="2110740" cy="460375"/>
          </a:xfrm>
          <a:prstGeom prst="rect">
            <a:avLst/>
          </a:prstGeom>
          <a:noFill/>
        </p:spPr>
        <p:txBody>
          <a:bodyPr wrap="square" rtlCol="0">
            <a:spAutoFit/>
          </a:bodyPr>
          <a:lstStyle/>
          <a:p>
            <a:r>
              <a:rPr lang="zh-CN" altLang="en-US" sz="2400" b="1" dirty="0"/>
              <a:t>集成测试</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2" grpId="0"/>
      <p:bldP spid="20" grpId="0" animBg="1"/>
      <p:bldP spid="21" grpId="0" animBg="1"/>
      <p:bldP spid="23" grpId="0"/>
      <p:bldP spid="2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4057506" y="1244930"/>
            <a:ext cx="4069080" cy="460375"/>
          </a:xfrm>
          <a:prstGeom prst="rect">
            <a:avLst/>
          </a:prstGeom>
          <a:noFill/>
        </p:spPr>
        <p:txBody>
          <a:bodyPr wrap="square" rtlCol="0">
            <a:spAutoFit/>
          </a:bodyPr>
          <a:lstStyle/>
          <a:p>
            <a:pPr algn="ctr"/>
            <a:r>
              <a:rPr lang="zh-CN" altLang="en-US" sz="2400" b="1"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两种方法的优缺点比较</a:t>
            </a:r>
          </a:p>
        </p:txBody>
      </p:sp>
      <p:sp>
        <p:nvSpPr>
          <p:cNvPr id="42" name="TextBox 42"/>
          <p:cNvSpPr txBox="1"/>
          <p:nvPr/>
        </p:nvSpPr>
        <p:spPr>
          <a:xfrm>
            <a:off x="3755886" y="372099"/>
            <a:ext cx="4679911" cy="64516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3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概要介绍</a:t>
            </a:r>
          </a:p>
        </p:txBody>
      </p:sp>
      <p:sp>
        <p:nvSpPr>
          <p:cNvPr id="16" name="Rectangle 6"/>
          <p:cNvSpPr>
            <a:spLocks noChangeArrowheads="1"/>
          </p:cNvSpPr>
          <p:nvPr/>
        </p:nvSpPr>
        <p:spPr bwMode="auto">
          <a:xfrm>
            <a:off x="1458731" y="2310432"/>
            <a:ext cx="980525" cy="443865"/>
          </a:xfrm>
          <a:prstGeom prst="rect">
            <a:avLst/>
          </a:prstGeom>
          <a:solidFill>
            <a:srgbClr val="F7A115"/>
          </a:solidFill>
          <a:ln>
            <a:noFill/>
          </a:ln>
        </p:spPr>
        <p:txBody>
          <a:bodyPr vert="horz" wrap="square" lIns="91440" tIns="45720" rIns="91440" bIns="45720" numCol="1" anchor="t" anchorCtr="0" compatLnSpc="1"/>
          <a:lstStyle/>
          <a:p>
            <a:r>
              <a:rPr lang="zh-CN" altLang="en-US" sz="2400" dirty="0">
                <a:latin typeface="楷体" panose="02010609060101010101" charset="-122"/>
                <a:ea typeface="楷体" panose="02010609060101010101" charset="-122"/>
                <a:sym typeface="+mn-ea"/>
              </a:rPr>
              <a:t>优点</a:t>
            </a:r>
            <a:endParaRPr lang="zh-CN" altLang="en-US" sz="2400" dirty="0">
              <a:latin typeface="Century Gothic" panose="020B0502020202020204" pitchFamily="34" charset="0"/>
              <a:ea typeface="黑体" panose="02010609060101010101" charset="-122"/>
              <a:sym typeface="Century Gothic" panose="020B0502020202020204" pitchFamily="34" charset="0"/>
            </a:endParaRPr>
          </a:p>
        </p:txBody>
      </p:sp>
      <p:sp>
        <p:nvSpPr>
          <p:cNvPr id="22" name="TextBox 10"/>
          <p:cNvSpPr txBox="1"/>
          <p:nvPr/>
        </p:nvSpPr>
        <p:spPr>
          <a:xfrm>
            <a:off x="2898891" y="2252467"/>
            <a:ext cx="6624736" cy="468270"/>
          </a:xfrm>
          <a:prstGeom prst="rect">
            <a:avLst/>
          </a:prstGeom>
          <a:noFill/>
        </p:spPr>
        <p:txBody>
          <a:bodyPr wrap="square" rtlCol="0">
            <a:spAutoFit/>
          </a:bodyPr>
          <a:lstStyle>
            <a:defPPr>
              <a:defRPr lang="zh-CN"/>
            </a:defPPr>
            <a:lvl1pPr algn="just">
              <a:defRPr sz="2000">
                <a:latin typeface="+mn-ea"/>
                <a:ea typeface="+mn-ea"/>
              </a:defRPr>
            </a:lvl1pPr>
          </a:lstStyle>
          <a:p>
            <a:pPr algn="l">
              <a:lnSpc>
                <a:spcPct val="150000"/>
              </a:lnSpc>
            </a:pPr>
            <a:r>
              <a:rPr lang="zh-CN" altLang="en-US" sz="1800" b="1" dirty="0">
                <a:latin typeface="华文仿宋" panose="02010600040101010101" pitchFamily="2" charset="-122"/>
                <a:ea typeface="华文仿宋" panose="02010600040101010101" pitchFamily="2" charset="-122"/>
                <a:sym typeface="+mn-ea"/>
              </a:rPr>
              <a:t>渐增式测试：</a:t>
            </a:r>
            <a:r>
              <a:rPr lang="en-US" altLang="zh-CN" sz="1800" b="1" dirty="0">
                <a:latin typeface="华文仿宋" panose="02010600040101010101" pitchFamily="2" charset="-122"/>
                <a:ea typeface="华文仿宋" panose="02010600040101010101" pitchFamily="2" charset="-122"/>
                <a:sym typeface="+mn-ea"/>
              </a:rPr>
              <a:t>1.</a:t>
            </a:r>
            <a:r>
              <a:rPr lang="zh-CN" altLang="en-US" sz="1800" b="1" dirty="0">
                <a:latin typeface="华文仿宋" panose="02010600040101010101" pitchFamily="2" charset="-122"/>
                <a:ea typeface="华文仿宋" panose="02010600040101010101" pitchFamily="2" charset="-122"/>
                <a:sym typeface="+mn-ea"/>
              </a:rPr>
              <a:t>可以较早地发现模块界面之间的错误</a:t>
            </a:r>
            <a:endParaRPr lang="zh-CN" altLang="en-US" sz="1800" b="1" dirty="0">
              <a:solidFill>
                <a:schemeClr val="tx2">
                  <a:lumMod val="10000"/>
                </a:schemeClr>
              </a:solidFill>
              <a:uFillTx/>
              <a:latin typeface="华文仿宋" panose="02010600040101010101" pitchFamily="2" charset="-122"/>
              <a:ea typeface="华文仿宋" panose="02010600040101010101" pitchFamily="2" charset="-122"/>
              <a:cs typeface="华文宋体" panose="02010600040101010101" charset="-122"/>
              <a:sym typeface="+mn-ea"/>
            </a:endParaRPr>
          </a:p>
        </p:txBody>
      </p:sp>
      <p:sp>
        <p:nvSpPr>
          <p:cNvPr id="26" name="Rectangle 6"/>
          <p:cNvSpPr>
            <a:spLocks noChangeArrowheads="1"/>
          </p:cNvSpPr>
          <p:nvPr/>
        </p:nvSpPr>
        <p:spPr bwMode="auto">
          <a:xfrm>
            <a:off x="1458730" y="4559355"/>
            <a:ext cx="980525" cy="443865"/>
          </a:xfrm>
          <a:prstGeom prst="rect">
            <a:avLst/>
          </a:prstGeom>
          <a:solidFill>
            <a:srgbClr val="F7A115"/>
          </a:solidFill>
          <a:ln>
            <a:noFill/>
          </a:ln>
        </p:spPr>
        <p:txBody>
          <a:bodyPr vert="horz" wrap="square" lIns="91440" tIns="45720" rIns="91440" bIns="45720" numCol="1" anchor="t" anchorCtr="0" compatLnSpc="1"/>
          <a:lstStyle/>
          <a:p>
            <a:r>
              <a:rPr lang="zh-CN" altLang="en-US" sz="2400" dirty="0">
                <a:latin typeface="楷体" panose="02010609060101010101" charset="-122"/>
                <a:ea typeface="楷体" panose="02010609060101010101" charset="-122"/>
                <a:sym typeface="+mn-ea"/>
              </a:rPr>
              <a:t>缺点</a:t>
            </a:r>
            <a:endParaRPr lang="zh-CN" altLang="en-US" sz="2400" dirty="0">
              <a:latin typeface="Century Gothic" panose="020B0502020202020204" pitchFamily="34" charset="0"/>
              <a:ea typeface="黑体" panose="02010609060101010101" charset="-122"/>
              <a:sym typeface="Century Gothic" panose="020B0502020202020204" pitchFamily="34" charset="0"/>
            </a:endParaRPr>
          </a:p>
        </p:txBody>
      </p:sp>
      <p:sp>
        <p:nvSpPr>
          <p:cNvPr id="11" name="TextBox 10">
            <a:extLst>
              <a:ext uri="{FF2B5EF4-FFF2-40B4-BE49-F238E27FC236}">
                <a16:creationId xmlns:a16="http://schemas.microsoft.com/office/drawing/2014/main" id="{854E15D9-534C-4EFC-B470-9FE3D889253D}"/>
              </a:ext>
            </a:extLst>
          </p:cNvPr>
          <p:cNvSpPr txBox="1"/>
          <p:nvPr/>
        </p:nvSpPr>
        <p:spPr>
          <a:xfrm>
            <a:off x="4241322" y="2754297"/>
            <a:ext cx="6624736" cy="468270"/>
          </a:xfrm>
          <a:prstGeom prst="rect">
            <a:avLst/>
          </a:prstGeom>
          <a:noFill/>
        </p:spPr>
        <p:txBody>
          <a:bodyPr wrap="square" rtlCol="0">
            <a:spAutoFit/>
          </a:bodyPr>
          <a:lstStyle>
            <a:defPPr>
              <a:defRPr lang="zh-CN"/>
            </a:defPPr>
            <a:lvl1pPr algn="just">
              <a:defRPr sz="2000">
                <a:latin typeface="+mn-ea"/>
                <a:ea typeface="+mn-ea"/>
              </a:defRPr>
            </a:lvl1pPr>
          </a:lstStyle>
          <a:p>
            <a:pPr algn="l">
              <a:lnSpc>
                <a:spcPct val="150000"/>
              </a:lnSpc>
            </a:pPr>
            <a:r>
              <a:rPr lang="en-US" altLang="zh-CN" sz="1800" b="1" dirty="0">
                <a:solidFill>
                  <a:schemeClr val="tx2">
                    <a:lumMod val="10000"/>
                  </a:schemeClr>
                </a:solidFill>
                <a:latin typeface="华文仿宋" panose="02010600040101010101" pitchFamily="2" charset="-122"/>
                <a:ea typeface="华文仿宋" panose="02010600040101010101" pitchFamily="2" charset="-122"/>
                <a:cs typeface="华文宋体" panose="02010600040101010101" charset="-122"/>
                <a:sym typeface="+mn-ea"/>
              </a:rPr>
              <a:t>2.</a:t>
            </a:r>
            <a:r>
              <a:rPr lang="zh-CN" altLang="en-US" sz="1800" b="1" dirty="0">
                <a:solidFill>
                  <a:schemeClr val="tx2">
                    <a:lumMod val="10000"/>
                  </a:schemeClr>
                </a:solidFill>
                <a:latin typeface="华文仿宋" panose="02010600040101010101" pitchFamily="2" charset="-122"/>
                <a:ea typeface="华文仿宋" panose="02010600040101010101" pitchFamily="2" charset="-122"/>
                <a:cs typeface="华文宋体" panose="02010600040101010101" charset="-122"/>
                <a:sym typeface="+mn-ea"/>
              </a:rPr>
              <a:t>有利于排错，较容易找到错误，同时可以比较彻底改错</a:t>
            </a:r>
            <a:endParaRPr lang="zh-CN" altLang="en-US" sz="1800" b="1" dirty="0">
              <a:solidFill>
                <a:schemeClr val="tx2">
                  <a:lumMod val="10000"/>
                </a:schemeClr>
              </a:solidFill>
              <a:uFillTx/>
              <a:latin typeface="华文仿宋" panose="02010600040101010101" pitchFamily="2" charset="-122"/>
              <a:ea typeface="华文仿宋" panose="02010600040101010101" pitchFamily="2" charset="-122"/>
              <a:cs typeface="华文宋体" panose="02010600040101010101" charset="-122"/>
              <a:sym typeface="+mn-ea"/>
            </a:endParaRPr>
          </a:p>
        </p:txBody>
      </p:sp>
      <p:sp>
        <p:nvSpPr>
          <p:cNvPr id="12" name="TextBox 10">
            <a:extLst>
              <a:ext uri="{FF2B5EF4-FFF2-40B4-BE49-F238E27FC236}">
                <a16:creationId xmlns:a16="http://schemas.microsoft.com/office/drawing/2014/main" id="{51CF7AEC-0E98-43EE-B314-92D0FEA4D789}"/>
              </a:ext>
            </a:extLst>
          </p:cNvPr>
          <p:cNvSpPr txBox="1"/>
          <p:nvPr/>
        </p:nvSpPr>
        <p:spPr>
          <a:xfrm>
            <a:off x="2881537" y="3424746"/>
            <a:ext cx="7200800" cy="883768"/>
          </a:xfrm>
          <a:prstGeom prst="rect">
            <a:avLst/>
          </a:prstGeom>
          <a:noFill/>
        </p:spPr>
        <p:txBody>
          <a:bodyPr wrap="square" rtlCol="0">
            <a:spAutoFit/>
          </a:bodyPr>
          <a:lstStyle>
            <a:defPPr>
              <a:defRPr lang="zh-CN"/>
            </a:defPPr>
            <a:lvl1pPr algn="just">
              <a:defRPr sz="2000">
                <a:latin typeface="+mn-ea"/>
                <a:ea typeface="+mn-ea"/>
              </a:defRPr>
            </a:lvl1pPr>
          </a:lstStyle>
          <a:p>
            <a:pPr algn="l">
              <a:lnSpc>
                <a:spcPct val="150000"/>
              </a:lnSpc>
            </a:pPr>
            <a:r>
              <a:rPr lang="zh-CN" altLang="en-US" sz="1800" b="1" dirty="0">
                <a:latin typeface="华文仿宋" panose="02010600040101010101" pitchFamily="2" charset="-122"/>
                <a:ea typeface="华文仿宋" panose="02010600040101010101" pitchFamily="2" charset="-122"/>
                <a:sym typeface="+mn-ea"/>
              </a:rPr>
              <a:t>非渐增式测试：</a:t>
            </a:r>
            <a:r>
              <a:rPr lang="en-US" altLang="zh-CN" sz="1800" b="1" dirty="0">
                <a:latin typeface="华文仿宋" panose="02010600040101010101" pitchFamily="2" charset="-122"/>
                <a:ea typeface="华文仿宋" panose="02010600040101010101" pitchFamily="2" charset="-122"/>
                <a:sym typeface="+mn-ea"/>
              </a:rPr>
              <a:t>1.</a:t>
            </a:r>
            <a:r>
              <a:rPr lang="zh-CN" altLang="en-US" sz="1800" b="1" dirty="0">
                <a:latin typeface="华文仿宋" panose="02010600040101010101" pitchFamily="2" charset="-122"/>
                <a:ea typeface="华文仿宋" panose="02010600040101010101" pitchFamily="2" charset="-122"/>
                <a:sym typeface="+mn-ea"/>
              </a:rPr>
              <a:t>开始时允许几个测试人员并行工作，对大型系统来说，是很有意义的。</a:t>
            </a:r>
            <a:endParaRPr lang="zh-CN" altLang="en-US" sz="1800" b="1" dirty="0">
              <a:solidFill>
                <a:schemeClr val="tx2">
                  <a:lumMod val="10000"/>
                </a:schemeClr>
              </a:solidFill>
              <a:uFillTx/>
              <a:latin typeface="华文仿宋" panose="02010600040101010101" pitchFamily="2" charset="-122"/>
              <a:ea typeface="华文仿宋" panose="02010600040101010101" pitchFamily="2" charset="-122"/>
              <a:cs typeface="华文宋体" panose="02010600040101010101" charset="-122"/>
              <a:sym typeface="+mn-ea"/>
            </a:endParaRPr>
          </a:p>
        </p:txBody>
      </p:sp>
      <p:sp>
        <p:nvSpPr>
          <p:cNvPr id="13" name="TextBox 10">
            <a:extLst>
              <a:ext uri="{FF2B5EF4-FFF2-40B4-BE49-F238E27FC236}">
                <a16:creationId xmlns:a16="http://schemas.microsoft.com/office/drawing/2014/main" id="{DE26A768-B3DF-45E5-976D-72A9A70D97F1}"/>
              </a:ext>
            </a:extLst>
          </p:cNvPr>
          <p:cNvSpPr txBox="1"/>
          <p:nvPr/>
        </p:nvSpPr>
        <p:spPr>
          <a:xfrm>
            <a:off x="2970899" y="4435884"/>
            <a:ext cx="6624736" cy="468270"/>
          </a:xfrm>
          <a:prstGeom prst="rect">
            <a:avLst/>
          </a:prstGeom>
          <a:noFill/>
        </p:spPr>
        <p:txBody>
          <a:bodyPr wrap="square" rtlCol="0">
            <a:spAutoFit/>
          </a:bodyPr>
          <a:lstStyle>
            <a:defPPr>
              <a:defRPr lang="zh-CN"/>
            </a:defPPr>
            <a:lvl1pPr algn="just">
              <a:defRPr sz="2000">
                <a:latin typeface="+mn-ea"/>
                <a:ea typeface="+mn-ea"/>
              </a:defRPr>
            </a:lvl1pPr>
          </a:lstStyle>
          <a:p>
            <a:pPr algn="l">
              <a:lnSpc>
                <a:spcPct val="150000"/>
              </a:lnSpc>
            </a:pPr>
            <a:r>
              <a:rPr lang="zh-CN" altLang="en-US" sz="1800" b="1" dirty="0">
                <a:latin typeface="华文仿宋" panose="02010600040101010101" pitchFamily="2" charset="-122"/>
                <a:ea typeface="华文仿宋" panose="02010600040101010101" pitchFamily="2" charset="-122"/>
                <a:sym typeface="+mn-ea"/>
              </a:rPr>
              <a:t>渐增式测试：需要较多的机器时间。</a:t>
            </a:r>
            <a:endParaRPr lang="zh-CN" altLang="en-US" sz="1800" b="1" dirty="0">
              <a:solidFill>
                <a:schemeClr val="tx2">
                  <a:lumMod val="10000"/>
                </a:schemeClr>
              </a:solidFill>
              <a:uFillTx/>
              <a:latin typeface="华文仿宋" panose="02010600040101010101" pitchFamily="2" charset="-122"/>
              <a:ea typeface="华文仿宋" panose="02010600040101010101" pitchFamily="2" charset="-122"/>
              <a:cs typeface="华文宋体" panose="02010600040101010101" charset="-122"/>
              <a:sym typeface="+mn-ea"/>
            </a:endParaRPr>
          </a:p>
        </p:txBody>
      </p:sp>
      <p:sp>
        <p:nvSpPr>
          <p:cNvPr id="14" name="TextBox 10">
            <a:extLst>
              <a:ext uri="{FF2B5EF4-FFF2-40B4-BE49-F238E27FC236}">
                <a16:creationId xmlns:a16="http://schemas.microsoft.com/office/drawing/2014/main" id="{CBB8F7A1-DE0D-4BF0-A7B3-9E040F963755}"/>
              </a:ext>
            </a:extLst>
          </p:cNvPr>
          <p:cNvSpPr txBox="1"/>
          <p:nvPr/>
        </p:nvSpPr>
        <p:spPr>
          <a:xfrm>
            <a:off x="2970899" y="5018625"/>
            <a:ext cx="7200800" cy="883768"/>
          </a:xfrm>
          <a:prstGeom prst="rect">
            <a:avLst/>
          </a:prstGeom>
          <a:noFill/>
        </p:spPr>
        <p:txBody>
          <a:bodyPr wrap="square" rtlCol="0">
            <a:spAutoFit/>
          </a:bodyPr>
          <a:lstStyle>
            <a:defPPr>
              <a:defRPr lang="zh-CN"/>
            </a:defPPr>
            <a:lvl1pPr algn="just">
              <a:defRPr sz="2000">
                <a:latin typeface="+mn-ea"/>
                <a:ea typeface="+mn-ea"/>
              </a:defRPr>
            </a:lvl1pPr>
          </a:lstStyle>
          <a:p>
            <a:pPr algn="l">
              <a:lnSpc>
                <a:spcPct val="150000"/>
              </a:lnSpc>
            </a:pPr>
            <a:r>
              <a:rPr lang="zh-CN" altLang="en-US" sz="1800" b="1" dirty="0">
                <a:latin typeface="华文仿宋" panose="02010600040101010101" pitchFamily="2" charset="-122"/>
                <a:ea typeface="华文仿宋" panose="02010600040101010101" pitchFamily="2" charset="-122"/>
                <a:sym typeface="+mn-ea"/>
              </a:rPr>
              <a:t>非渐增式测试：如果模块界面间有错，这类错误到最后联合测试时才能发现，此时很难判断错误发生在哪一部分，</a:t>
            </a:r>
            <a:endParaRPr lang="zh-CN" altLang="en-US" sz="1800" b="1" dirty="0">
              <a:solidFill>
                <a:schemeClr val="tx2">
                  <a:lumMod val="10000"/>
                </a:schemeClr>
              </a:solidFill>
              <a:uFillTx/>
              <a:latin typeface="华文仿宋" panose="02010600040101010101" pitchFamily="2" charset="-122"/>
              <a:ea typeface="华文仿宋" panose="02010600040101010101" pitchFamily="2" charset="-122"/>
              <a:cs typeface="华文宋体" panose="02010600040101010101"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2"/>
          <p:cNvSpPr txBox="1"/>
          <p:nvPr/>
        </p:nvSpPr>
        <p:spPr>
          <a:xfrm>
            <a:off x="3506093" y="620688"/>
            <a:ext cx="4679911" cy="92333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54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渐增测试方法</a:t>
            </a:r>
          </a:p>
        </p:txBody>
      </p:sp>
      <p:sp>
        <p:nvSpPr>
          <p:cNvPr id="4" name="文本框 3">
            <a:extLst>
              <a:ext uri="{FF2B5EF4-FFF2-40B4-BE49-F238E27FC236}">
                <a16:creationId xmlns:a16="http://schemas.microsoft.com/office/drawing/2014/main" id="{44C8D6FB-9F7C-4E25-A4D4-053FAF63AE0C}"/>
              </a:ext>
            </a:extLst>
          </p:cNvPr>
          <p:cNvSpPr txBox="1"/>
          <p:nvPr/>
        </p:nvSpPr>
        <p:spPr>
          <a:xfrm>
            <a:off x="2425973" y="2420888"/>
            <a:ext cx="684530" cy="707886"/>
          </a:xfrm>
          <a:prstGeom prst="rect">
            <a:avLst/>
          </a:prstGeom>
          <a:noFill/>
        </p:spPr>
        <p:txBody>
          <a:bodyPr wrap="square" rtlCol="0">
            <a:spAutoFit/>
          </a:bodyPr>
          <a:lstStyle/>
          <a:p>
            <a:r>
              <a:rPr lang="en-US" altLang="zh-CN" sz="4000" b="1"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1</a:t>
            </a:r>
            <a:endParaRPr lang="zh-CN" altLang="en-US" sz="4000" b="1"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endParaRPr>
          </a:p>
        </p:txBody>
      </p:sp>
      <p:sp>
        <p:nvSpPr>
          <p:cNvPr id="5" name="文本框 4">
            <a:extLst>
              <a:ext uri="{FF2B5EF4-FFF2-40B4-BE49-F238E27FC236}">
                <a16:creationId xmlns:a16="http://schemas.microsoft.com/office/drawing/2014/main" id="{A19FA15D-C742-4914-A168-379D9068139C}"/>
              </a:ext>
            </a:extLst>
          </p:cNvPr>
          <p:cNvSpPr txBox="1"/>
          <p:nvPr/>
        </p:nvSpPr>
        <p:spPr>
          <a:xfrm>
            <a:off x="8618661" y="2420888"/>
            <a:ext cx="684530" cy="707886"/>
          </a:xfrm>
          <a:prstGeom prst="rect">
            <a:avLst/>
          </a:prstGeom>
          <a:noFill/>
        </p:spPr>
        <p:txBody>
          <a:bodyPr wrap="square" rtlCol="0">
            <a:spAutoFit/>
          </a:bodyPr>
          <a:lstStyle/>
          <a:p>
            <a:r>
              <a:rPr lang="en-US" altLang="zh-CN" sz="4000" b="1"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2</a:t>
            </a:r>
            <a:endParaRPr lang="zh-CN" altLang="en-US" sz="4000" b="1"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endParaRPr>
          </a:p>
        </p:txBody>
      </p:sp>
      <p:sp>
        <p:nvSpPr>
          <p:cNvPr id="6" name="TextBox 10">
            <a:extLst>
              <a:ext uri="{FF2B5EF4-FFF2-40B4-BE49-F238E27FC236}">
                <a16:creationId xmlns:a16="http://schemas.microsoft.com/office/drawing/2014/main" id="{D1315B7A-3B75-4845-8DB8-18E3CD1BF37E}"/>
              </a:ext>
            </a:extLst>
          </p:cNvPr>
          <p:cNvSpPr txBox="1"/>
          <p:nvPr/>
        </p:nvSpPr>
        <p:spPr>
          <a:xfrm>
            <a:off x="1237967" y="3830149"/>
            <a:ext cx="3060541" cy="677108"/>
          </a:xfrm>
          <a:prstGeom prst="rect">
            <a:avLst/>
          </a:prstGeom>
          <a:noFill/>
        </p:spPr>
        <p:txBody>
          <a:bodyPr wrap="square" rtlCol="0">
            <a:spAutoFit/>
          </a:bodyPr>
          <a:lstStyle>
            <a:defPPr>
              <a:defRPr lang="zh-CN"/>
            </a:defPPr>
            <a:lvl1pPr algn="just">
              <a:defRPr sz="2000">
                <a:latin typeface="+mn-ea"/>
                <a:ea typeface="+mn-ea"/>
              </a:defRPr>
            </a:lvl1pPr>
          </a:lstStyle>
          <a:p>
            <a:pPr>
              <a:lnSpc>
                <a:spcPct val="150000"/>
              </a:lnSpc>
            </a:pPr>
            <a:r>
              <a:rPr lang="zh-CN" altLang="en-US" sz="2800" b="1" dirty="0">
                <a:latin typeface="华文仿宋" panose="02010600040101010101" pitchFamily="2" charset="-122"/>
                <a:ea typeface="华文仿宋" panose="02010600040101010101" pitchFamily="2" charset="-122"/>
                <a:sym typeface="+mn-ea"/>
              </a:rPr>
              <a:t>自顶向下集成策略</a:t>
            </a:r>
            <a:endParaRPr lang="zh-CN" altLang="en-US" sz="2800" b="1" dirty="0">
              <a:solidFill>
                <a:schemeClr val="bg1"/>
              </a:solidFill>
              <a:latin typeface="华文仿宋" panose="02010600040101010101" pitchFamily="2" charset="-122"/>
              <a:ea typeface="华文仿宋" panose="02010600040101010101" pitchFamily="2" charset="-122"/>
              <a:sym typeface="+mn-ea"/>
            </a:endParaRPr>
          </a:p>
        </p:txBody>
      </p:sp>
      <p:sp>
        <p:nvSpPr>
          <p:cNvPr id="7" name="TextBox 10">
            <a:extLst>
              <a:ext uri="{FF2B5EF4-FFF2-40B4-BE49-F238E27FC236}">
                <a16:creationId xmlns:a16="http://schemas.microsoft.com/office/drawing/2014/main" id="{7F32166A-8520-49C1-BC02-B602B7104E7F}"/>
              </a:ext>
            </a:extLst>
          </p:cNvPr>
          <p:cNvSpPr txBox="1"/>
          <p:nvPr/>
        </p:nvSpPr>
        <p:spPr>
          <a:xfrm>
            <a:off x="7354566" y="3830149"/>
            <a:ext cx="3212720" cy="677108"/>
          </a:xfrm>
          <a:prstGeom prst="rect">
            <a:avLst/>
          </a:prstGeom>
          <a:noFill/>
        </p:spPr>
        <p:txBody>
          <a:bodyPr wrap="square" rtlCol="0">
            <a:spAutoFit/>
          </a:bodyPr>
          <a:lstStyle>
            <a:defPPr>
              <a:defRPr lang="zh-CN"/>
            </a:defPPr>
            <a:lvl1pPr algn="just">
              <a:defRPr sz="2000">
                <a:latin typeface="+mn-ea"/>
                <a:ea typeface="+mn-ea"/>
              </a:defRPr>
            </a:lvl1pPr>
          </a:lstStyle>
          <a:p>
            <a:pPr>
              <a:lnSpc>
                <a:spcPct val="150000"/>
              </a:lnSpc>
            </a:pPr>
            <a:r>
              <a:rPr lang="zh-CN" altLang="en-US" sz="2800" b="1" dirty="0">
                <a:latin typeface="华文仿宋" panose="02010600040101010101" pitchFamily="2" charset="-122"/>
                <a:ea typeface="华文仿宋" panose="02010600040101010101" pitchFamily="2" charset="-122"/>
                <a:sym typeface="+mn-ea"/>
              </a:rPr>
              <a:t>自底向上集成策略</a:t>
            </a:r>
            <a:endParaRPr lang="zh-CN" altLang="en-US" sz="2800" b="1" dirty="0">
              <a:solidFill>
                <a:schemeClr val="bg1"/>
              </a:solidFill>
              <a:latin typeface="华文仿宋" panose="02010600040101010101" pitchFamily="2" charset="-122"/>
              <a:ea typeface="华文仿宋" panose="0201060004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0846" y="1901750"/>
              <a:ext cx="2021707" cy="2215991"/>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02</a:t>
              </a:r>
              <a:endParaRPr lang="zh-CN" altLang="en-US" sz="13800" dirty="0">
                <a:solidFill>
                  <a:schemeClr val="tx2"/>
                </a:solidFill>
                <a:latin typeface="Impact" panose="020B0806030902050204" pitchFamily="34" charset="0"/>
              </a:endParaRPr>
            </a:p>
          </p:txBody>
        </p:sp>
      </p:grpSp>
      <p:sp>
        <p:nvSpPr>
          <p:cNvPr id="28" name="文本框 27"/>
          <p:cNvSpPr txBox="1"/>
          <p:nvPr/>
        </p:nvSpPr>
        <p:spPr>
          <a:xfrm>
            <a:off x="4433570" y="2306955"/>
            <a:ext cx="5798185" cy="922020"/>
          </a:xfrm>
          <a:prstGeom prst="rect">
            <a:avLst/>
          </a:prstGeom>
          <a:noFill/>
        </p:spPr>
        <p:txBody>
          <a:bodyPr wrap="square" rtlCol="0">
            <a:spAutoFit/>
          </a:bodyPr>
          <a:lstStyle/>
          <a:p>
            <a:r>
              <a:rPr lang="zh-CN" altLang="en-US" sz="5400" dirty="0">
                <a:latin typeface="黑体" panose="02010609060101010101" charset="-122"/>
                <a:ea typeface="黑体" panose="02010609060101010101" charset="-122"/>
                <a:sym typeface="Century Gothic" panose="020B0502020202020204" pitchFamily="34" charset="0"/>
              </a:rPr>
              <a:t>自顶向下集成</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2"/>
          <p:cNvSpPr txBox="1"/>
          <p:nvPr/>
        </p:nvSpPr>
        <p:spPr>
          <a:xfrm>
            <a:off x="-742379" y="188640"/>
            <a:ext cx="3506093" cy="338554"/>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algn="ctr"/>
            <a:r>
              <a:rPr lang="zh-CN" altLang="en-US" sz="1600" dirty="0">
                <a:solidFill>
                  <a:schemeClr val="bg1">
                    <a:lumMod val="75000"/>
                  </a:schemeClr>
                </a:solidFill>
                <a:latin typeface="Century Gothic" panose="020B0502020202020204" pitchFamily="34" charset="0"/>
                <a:ea typeface="黑体" panose="02010609060101010101" charset="-122"/>
                <a:sym typeface="Century Gothic" panose="020B0502020202020204" pitchFamily="34" charset="0"/>
              </a:rPr>
              <a:t>自顶向下集成</a:t>
            </a:r>
          </a:p>
        </p:txBody>
      </p:sp>
      <p:sp>
        <p:nvSpPr>
          <p:cNvPr id="3" name="文本框 2"/>
          <p:cNvSpPr txBox="1"/>
          <p:nvPr/>
        </p:nvSpPr>
        <p:spPr>
          <a:xfrm>
            <a:off x="1715612" y="1233368"/>
            <a:ext cx="5624830" cy="1569660"/>
          </a:xfrm>
          <a:prstGeom prst="rect">
            <a:avLst/>
          </a:prstGeom>
          <a:noFill/>
        </p:spPr>
        <p:txBody>
          <a:bodyPr wrap="square" rtlCol="0">
            <a:spAutoFit/>
          </a:bodyPr>
          <a:lstStyle/>
          <a:p>
            <a:r>
              <a:rPr lang="zh-CN" altLang="en-US" sz="2400" dirty="0">
                <a:solidFill>
                  <a:schemeClr val="tx2">
                    <a:lumMod val="10000"/>
                  </a:schemeClr>
                </a:solidFill>
                <a:uFillTx/>
                <a:latin typeface="华文仿宋" panose="02010600040101010101" pitchFamily="2" charset="-122"/>
                <a:ea typeface="华文仿宋" panose="02010600040101010101" pitchFamily="2" charset="-122"/>
              </a:rPr>
              <a:t>自顶向下集成是一个日已为人们广泛采用的测试和组装软件的途径，从主控制模式开始，沿着程序的控制层次向下移动，逐渐把各个模式结合起来</a:t>
            </a:r>
          </a:p>
        </p:txBody>
      </p:sp>
      <p:pic>
        <p:nvPicPr>
          <p:cNvPr id="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338067" y="1412776"/>
            <a:ext cx="4729634" cy="472963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37D3AFC-492F-46BE-9701-1E35C9C17AD5}"/>
              </a:ext>
            </a:extLst>
          </p:cNvPr>
          <p:cNvSpPr txBox="1"/>
          <p:nvPr/>
        </p:nvSpPr>
        <p:spPr>
          <a:xfrm>
            <a:off x="1715612" y="3274604"/>
            <a:ext cx="5624830" cy="1569660"/>
          </a:xfrm>
          <a:prstGeom prst="rect">
            <a:avLst/>
          </a:prstGeom>
          <a:noFill/>
        </p:spPr>
        <p:txBody>
          <a:bodyPr wrap="square" rtlCol="0">
            <a:spAutoFit/>
          </a:bodyPr>
          <a:lstStyle/>
          <a:p>
            <a:endParaRPr lang="zh-CN" altLang="en-US" sz="2400" dirty="0">
              <a:solidFill>
                <a:schemeClr val="tx2">
                  <a:lumMod val="10000"/>
                </a:schemeClr>
              </a:solidFill>
              <a:uFillTx/>
              <a:latin typeface="华文仿宋" panose="02010600040101010101" pitchFamily="2" charset="-122"/>
              <a:ea typeface="华文仿宋" panose="02010600040101010101" pitchFamily="2" charset="-122"/>
            </a:endParaRPr>
          </a:p>
          <a:p>
            <a:r>
              <a:rPr lang="zh-CN" altLang="en-US" sz="2400" dirty="0">
                <a:solidFill>
                  <a:schemeClr val="tx2">
                    <a:lumMod val="10000"/>
                  </a:schemeClr>
                </a:solidFill>
                <a:uFillTx/>
                <a:latin typeface="华文仿宋" panose="02010600040101010101" pitchFamily="2" charset="-122"/>
                <a:ea typeface="华文仿宋" panose="02010600040101010101" pitchFamily="2" charset="-122"/>
              </a:rPr>
              <a:t>在把附属于主控制模式的那些模块组装到程序结构中去时，有</a:t>
            </a:r>
            <a:r>
              <a:rPr lang="zh-CN" altLang="en-US" sz="2400" b="1" dirty="0">
                <a:solidFill>
                  <a:schemeClr val="tx2">
                    <a:lumMod val="10000"/>
                  </a:schemeClr>
                </a:solidFill>
                <a:uFillTx/>
                <a:latin typeface="华文仿宋" panose="02010600040101010101" pitchFamily="2" charset="-122"/>
                <a:ea typeface="华文仿宋" panose="02010600040101010101" pitchFamily="2" charset="-122"/>
              </a:rPr>
              <a:t>深度优先</a:t>
            </a:r>
            <a:r>
              <a:rPr lang="zh-CN" altLang="en-US" sz="2400" dirty="0">
                <a:solidFill>
                  <a:schemeClr val="tx2">
                    <a:lumMod val="10000"/>
                  </a:schemeClr>
                </a:solidFill>
                <a:uFillTx/>
                <a:latin typeface="华文仿宋" panose="02010600040101010101" pitchFamily="2" charset="-122"/>
                <a:ea typeface="华文仿宋" panose="02010600040101010101" pitchFamily="2" charset="-122"/>
              </a:rPr>
              <a:t>和</a:t>
            </a:r>
            <a:r>
              <a:rPr lang="zh-CN" altLang="en-US" sz="2400" b="1" dirty="0">
                <a:solidFill>
                  <a:schemeClr val="tx2">
                    <a:lumMod val="10000"/>
                  </a:schemeClr>
                </a:solidFill>
                <a:uFillTx/>
                <a:latin typeface="华文仿宋" panose="02010600040101010101" pitchFamily="2" charset="-122"/>
                <a:ea typeface="华文仿宋" panose="02010600040101010101" pitchFamily="2" charset="-122"/>
              </a:rPr>
              <a:t>宽度优先</a:t>
            </a:r>
            <a:r>
              <a:rPr lang="zh-CN" altLang="en-US" sz="2400" dirty="0">
                <a:solidFill>
                  <a:schemeClr val="tx2">
                    <a:lumMod val="10000"/>
                  </a:schemeClr>
                </a:solidFill>
                <a:uFillTx/>
                <a:latin typeface="华文仿宋" panose="02010600040101010101" pitchFamily="2" charset="-122"/>
                <a:ea typeface="华文仿宋" panose="02010600040101010101" pitchFamily="2" charset="-122"/>
              </a:rPr>
              <a:t>两种策略，</a:t>
            </a:r>
          </a:p>
        </p:txBody>
      </p:sp>
    </p:spTree>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6F5E94C-85F9-4A18-80F6-62BB1CEBBC8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CSUeE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klHhJ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SUeEno+bxyugIAAFMKAAAhAAAAdW5pdmVyc2FsL2ZsYXNoX3NraW5fc2V0dGluZ3MueG1slVbbbuIwEH3vVyD2nXSvdCUXiVJWqtTdVm3VdycZEgvHjmyHLn+/HsdpbCAly6gSnjnHc/HMUKK3TCwuJhOSSS7VMxjDRKFR0+kmLL+epo0xUswyKQwIMxNSVZRPF59+uQ9JHPIcS+5AjeVsaAa9m7n7jKF4H9/nKEOETFY1Fft7WchZSrNtoWQj8rOhlfsaFGdia5GXP+er9aADzrS5M1BFMa2vUMZRagVaA4b0Y41ylsVpCrzzdOk+Izm9q4+zP6DtmGbG0ZafUYZoNS0gLvLVEmUYL+zt8avMUT4mGPhrLPTrF5RBKKd7UPHlt99QBhmybur/6ZFayQILGnM+fsR3Dpc0t+OHUV2inCVgQujo7Cv48rhcbwOQ/xrOPcFxVZI/Yl0PFgI+esphYVQDJOlOrU2X8u2hMXY+YLGhXFtAqOpBjzboR9roCNYre+ATvDGRe2eBoke8St5UsGoDDoCxvsevVjduV4Se33VBhAp2XtnfGSh75B9b1yNkoOyRz5zl8CD4/gh+aGk53RvfUP+aQfl99FH9rRkEtceuYN2ps6KrexxdHWbvNR2okjksNAb0wirAhyOJ07VBJUdREUF3rKCGSfEbcenepaNJcmDwzXa6tYhhhsOpjnMx2j0dxYzni7MVIe3vQp9ce54Yu8avp9QYmpWV/V3S04nn2TmxpZsmpxm4KC0c1J3YyJGciqotqBcp+VgvQhoIsS6zIbBsh2sITpKgBCQ5XWTiLzlVfdFUKai1fTQG2vdVrGtxJStKbv/MK4M3yGPCgLFlmtJeJyjjHTpQ+A4AqrKym5f20FqqhhvGYQfd6AcKl/BQZkTbFh3qtqW5h40J+81rRjWk3xR9o0RLLjKcILzauGS8c0LDiJ43NNUus2juuyXc3xyt5W6ZYeuFe8ydfSdFF1v7cQWtEv+Z/AdQSwMEFAACAAgAJJR4SS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JJR4SUIXX1ykAQAAMAYAAB8AAAB1bml2ZXJzYWwvaHRtbF9za2luX3NldHRpbmdzLmpzjZRLb8IwDMfvfAqUXSfEnmW7ocEkJA6Txm3aIS2mVKRxlQQGQ3z31eHVpOkgvjTur38/KnvbapeHJaz92t7aZ3v/cO/WB+Qzagm3rl+Qf8aF9l/k9IJpkU1hkuUgMgnMQ1anb0/+3RnZS7shmbSq8eaTdHVFkGEgEVaEnCqgqwO+VcD3E/CtQ0F+j2CrUta+pEqn46UxKDsJSgPSdCSqnFuG3bzbU63Qg3EF6gI64wk4opE9TeRZ8Skiq3IJ5gWXmzGm2Il5skgVLuW0Kf58U4Aqf/liD3RforehIycybUYGcj/wsEfWTBYKtIZD3OchWRAWPAZR0e3a8w/qCNcL8uhVpjNzpPt3ZFW64CnUutTrk7mYLLVq3YzI6pyBtdkTD/dkDiH4BlRNavBI5oBYLIsrfmChMKWO1NB6z0+oQD7NZHoI3SULcpQsyTZ171yoTX/AnBFCb4TmgYnMmzbHFVNvgoOrvajj0MyHdmEwLgZ8wVXlbchjNsZfI3T/ajNuDE/mebkdytVIHQddPoMayRmSI+dqAWqCKMp6vi9l7gdv7f4AUEsDBBQAAgAIACSUeE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CSUeEmUE7MiaQAAAG4AAAAcAAAAdW5pdmVyc2FsL2xvY2FsX3NldHRpbmdzLnhtbA3MMQ6DMAxA0Z1TWN4p7daBwMZWltIDWMRFkRwbkYDg9mT7w9Nv+zMKHLylYOrw9XgisM7mgy4Of9NQvxFSJvUkpuxQDaHvqlZsJvlyzgUmWIUu3iaOJTKPFIscdhGo4VNe/8Aem666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AklHhJ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CSUeEn/cmhxJgoAAEQfAAAXAAAAdW5pdmVyc2FsL3VuaXZlcnNhbC5wbmftWWlUk1cajhW06ChtHaSylqpBq1YWWcIW1yqHkLQ6GlAgWJaUZkLESMOW0NZxUAtEjSMBs0xnrKlVkkGQnUSGMSljQkqjQQgh0kgCJiSmIYGQrV/i0p4zZ37Nvzn58eX77vvc++73fe/JPfchfP+qFQErQCDQqtQDew+CQF4wEGhpyevLAIpj99b9wGsJ/uD+3SD2UNAMMPBC70rfBQK1kFfajnsDY58TBzLxINDqAdezRID7Nh8EChlN3bvrD2U5s3IeLh8pvztp52zevMe/28/vb+f3nt5Ledfbe1/AtR0X311xYOm1tO6dC2E8PWHyH+HMIFmeADy4APlxPQetMzRWEto7mX0E29PCQBTJMiViOuZYV6EOAxlXZTMIAOEgZJGJXBQm2Ws2KHJ/buDZpuLXAdTHG6mxt/lXc3+2qJmhcV4ApSz1+sVeHzCKaHpYshQYf97wydHBm10I9dwGYHQ3bUfzk4f6aqdVSXFx3T7cdgnJCnd95kT1u9a/47XGteoNmIu2O2IJ8Pu6B/AAHsADeAAP4AE8gAfwAB7AA3gAD+ABPIAH8AAe4P8bOIustmtQOBehLO1/Yf65v/Kr7dzOcqd9HpfDIxGNfw+1Ty/H5DgXHnJIpkIm3FoRJRuixTjnWqs3qUxixdQeszPMzSznTwiofU5FJ0xAGFXOC/YFAZTUimMRJ0SxrbMzaNsFkWJmo9X5IXkFuPJi5fk4ma1WcDmMsxQQmlZlHkUjTnLNRJOR6bR1KnpGVTvmA4SKWVsw02xtCQmCqbyT0BebmMRBeEUwICzrY8f6RTlBkczAZ1MkXD0czx60BUOn9i33XQ3W981PGM4kf5OpbDMPaVx/xL6FNzlmsjRjNDOR0ITHqvSLbXqy4XHuzzTkoa2t/KJZ+gjggrtEVes2uDpzZLrN2SOhYaLVYoSpHAxwZPnPBcExgBTGQNGsvGgIH9+8Cpg/qzLXYhzjlxKCTwPEmKZjeDhg4JeDye65xYE829R2sgz1U1ssoERHj8oXkgxxT73ThKJXJSzzNWztf+LPW7gnEoRWVxlroLbJ4YuP28y6HWoITTpBV9H4Hec2Kt3L0aGkhUnD+NMmev0AgDcR54b3C5QnboSvAkPtMwicw6aGOsPftFVWPetfLsDq8UcrAVOZspz7tRKl0sWTpWwR5BKOBgIOx1XoFIWLxNKEtS47Y/Vf4IzH0MytVOFKi80odlJeL56wWU6dGeQAaRUnFikJfV8g3CZFa4SYxpIKR7tA4HIEXNCAIlnAYHp734MiLKAld0ZmWzFp8dU39WySGqGWQQTXPE5TOrRoqJUPUXBFxUNnRsTx8nMRUAzjKoeoS2HltSSKusS9V0YF9hZTABqqso6SLY58BlMZVz1BVlKZiWQxxJrCCsFvvYIzloMRa2FHLlAjE0+NFQqbE6wLcj2JUOvDukOQO2LxueEZt1qgHVwUCuGOgZRKPJaXM5D9xXQK6w4Q4oVui/a8BPLwm+LALQFCiAqbN0TQWyF4XZKYY3zACGf3xB6pLTsrMTyiq8bRdclHhRCn49HE0gSVBaJmtjD9EUmNLfWCbCWbf+KcgMQYpHhRbqRiYBvisa3jsRUgQKgZq2EPz5o54YBKLEj0kc3jZFGvITQwHY4Bcv2ZNJxZdTKJWXF2nWYDCbZpNPRYfz60ht7ZouvM+DqP78B/al9uJZn4Qnqkut7a3pAQTAEShiil2o+R5WthUmM4Zkg7T/Pn5D6IaKvXZwt0kaq+kgQwofxS7m12QOPSMuQbGd5FdZCd+B/gU9o2M1um1wVoLJIRimQMiHbOkZgYrLk0ySylScaAiPWafs/zQ3+AkI4cDjWqD0Ws49lncYok7rv/rO2BL44c9q8Myiy5rr78UhFzi9kS2Z9/S9nZro8MEvvBfpXO790FF2+3bnsvWvddodv6+9l5ydWLFSfduRjlfDskMI3vzpOJBHpa8oNaCJK+Zr5l9/e25QtJPOYPYh/ndKxGTeOH+EgPb9ZklXifUXdHT+5Qp0QXotR3RA6Rt2+HN6X+A7LfuUIt8paWsYVaK4nsuk9ZRjkUPCYyagZypPHYOHfor/TwKxxzpifu7XSQtQVTjHfnfgdcfdC3VJYRmtENn0ZqqZFhx3W9j8QGqRL/E0/GCcn8uoA7NL5unii8lw0X5Ls20Tpj9whJTJpYCzPbg/q+/RhwGEPBPMaOpc7ljhf2bS6kMUL/095zlv0RuMs5pSdlhze5k69M4y6OiOR/1dpXUPy8r5Tu5r3/dobhr+qBaF3iDAqZJeya7A5m8VJVYS8lY6DS7PVGe23pH6Xz1l6KXZlUqGUqbt9SWh/0508EsvJONoT7gDWPxz9LTW++X6vSzFhKXNJbx2O65Y4X1qdoVkXkkcHGUq7e/Lya4OyqON5zVXrg0kAYP0EwixvsenKtmndw6kf8UxmtftC1MFpK0iLPCssORGTy3ihol+/5aHtAGTs3Sl/ndrsXxR7Xr8U1UeynUYiYIkhzX6IIknkHV2fvMtlf+cFOFV3N56JwvRLzi004wkGFim+8H6NkU0yHIjI7JMKMN4/zaUqR+LsY3K0taYVZFSN8LFyQ5/aBFTMhngmEmYlZ4LNCQ2NepBSbhuFVht3De1HKEbR6AZGxgVrbd16+Nl11l70pAqVffOeqO9llwiUoDYPBmzW4nYK/kdykVbbNPi9VOqDTlc3VXK+HfMTbkgUDUbGqquLqqtfuJnGHatTijlF1+s4MMof6LAOonO4axQ4hd8WgQ1DIGqERE/ppe2NeVLVu3xqNWtsR1qy0YpXDUfozLzQCiim8eVNk3nvDQZcL5Dfb+MT5Arqrpo8XrP4xaE6Cj4aTyW4la6h5kpIxnTsuirnBcGaQ+CZbPpOhBZqafH8o8VTS2oay27lR1//cXNlRHLjmsLQgkeB2dflqd9Y1fJp/9KVVQxPVTruy62FMYnCNqydVAs2wXjB5EBEA42cNRjaMajumhVS9+lJT2vbIhN8y6dx2RRiPrXbvEVmfVdcjMN7ElCYsc3WIGJ6fuqXjp62IEBjj3y874Iu1QEA75Wgm0dycIn5Sozr1u89YkJGnEgQ0OeR0TdmJCAuqd7SwTjKW6G71ViE6gzbUyh4ucgJCR6YHfKFJOuee5HiqMHkn0GYvv98l/v55z3Z+ZWzXn37e3EWHGFBoPDVpfmO6sRX9iltaH8m+WDZUuk0VnQi39l3FwvGce6/ODPzxlXNBuHZLo+8rnmI7U664o78f/JbiL+rOR48/cp+GSJ+ooNc4kU1ZASvZMQGilGTBvWVf+rhuYPl4edizbAt3PMyQXT6UGP1fz1M5QNWsTkxxUZ69lb6l3DTPc9oXfr3V5TlMnN/c6sY5oVkFr7km62+mFfb6gKMdBnJ10PNLYp/rdbcMitwoJXAWUouQKGIpzUU/UXf9DGxNeWJxscN35viVu2nh5+kuhqn74HvZu3O//AVQSwMEFAACAAgAJJR4SZXukX5LAAAAawAAABsAAAB1bml2ZXJzYWwvdW5pdmVyc2FsLnBuZy54bWyzsa/IzVEoSy0qzszPs1Uy1DNQsrfj5bIpKEoty0wtV6gAigEFIUBJoRLINUJwyzNTSjKAQgbmZgjBjNTM9IwSWyULA3O4oD7QTABQSwECAAAUAAIACAAklHhJFQ6tKGQEAAAHEQAAHQAAAAAAAAABAAAAAAAAAAAAdW5pdmVyc2FsL2NvbW1vbl9tZXNzYWdlcy5sbmdQSwECAAAUAAIACAAklHhJCH4LIykDAACGDAAAJwAAAAAAAAABAAAAAACfBAAAdW5pdmVyc2FsL2ZsYXNoX3B1Ymxpc2hpbmdfc2V0dGluZ3MueG1sUEsBAgAAFAACAAgAJJR4Sej5vHK6AgAAUwoAACEAAAAAAAAAAQAAAAAADQgAAHVuaXZlcnNhbC9mbGFzaF9za2luX3NldHRpbmdzLnhtbFBLAQIAABQAAgAIACSUeEkqlg9n/gIAAJcLAAAmAAAAAAAAAAEAAAAAAAYLAAB1bml2ZXJzYWwvaHRtbF9wdWJsaXNoaW5nX3NldHRpbmdzLnhtbFBLAQIAABQAAgAIACSUeElCF19cpAEAADAGAAAfAAAAAAAAAAEAAAAAAEgOAAB1bml2ZXJzYWwvaHRtbF9za2luX3NldHRpbmdzLmpzUEsBAgAAFAACAAgAJJR4ST08L9HBAAAA5QEAABoAAAAAAAAAAQAAAAAAKRAAAHVuaXZlcnNhbC9pMThuX3ByZXNldHMueG1sUEsBAgAAFAACAAgAJJR4SZQTsyJpAAAAbgAAABwAAAAAAAAAAQAAAAAAIhEAAHVuaXZlcnNhbC9sb2NhbF9zZXR0aW5ncy54bWxQSwECAAAUAAIACABElFdHI7RO+/sCAACwCAAAFAAAAAAAAAABAAAAAADFEQAAdW5pdmVyc2FsL3BsYXllci54bWxQSwECAAAUAAIACAAklHhJNdvZrWgBAADzAgAAKQAAAAAAAAABAAAAAADyFAAAdW5pdmVyc2FsL3NraW5fY3VzdG9taXphdGlvbl9zZXR0aW5ncy54bWxQSwECAAAUAAIACAAklHhJ/3JocSYKAABEHwAAFwAAAAAAAAAAAAAAAAChFgAAdW5pdmVyc2FsL3VuaXZlcnNhbC5wbmdQSwECAAAUAAIACAAklHhJle6RfksAAABrAAAAGwAAAAAAAAABAAAAAAD8IAAAdW5pdmVyc2FsL3VuaXZlcnNhbC5wbmcueG1sUEsFBgAAAAALAAsASQMAAIAhAAAAAA=="/>
  <p:tag name="ISPRING_PRESENTATION_TITLE" val="创业计划书商业项目计划书商业项目提案简约商务PPT"/>
</p:tagLst>
</file>

<file path=ppt/theme/theme1.xml><?xml version="1.0" encoding="utf-8"?>
<a:theme xmlns:a="http://schemas.openxmlformats.org/drawingml/2006/main" name="1_默认设计模板">
  <a:themeElements>
    <a:clrScheme name="自定义 3">
      <a:dk1>
        <a:srgbClr val="313530"/>
      </a:dk1>
      <a:lt1>
        <a:srgbClr val="575757"/>
      </a:lt1>
      <a:dk2>
        <a:srgbClr val="F3F3F3"/>
      </a:dk2>
      <a:lt2>
        <a:srgbClr val="C00611"/>
      </a:lt2>
      <a:accent1>
        <a:srgbClr val="FF9900"/>
      </a:accent1>
      <a:accent2>
        <a:srgbClr val="FFFFFF"/>
      </a:accent2>
      <a:accent3>
        <a:srgbClr val="3C3D42"/>
      </a:accent3>
      <a:accent4>
        <a:srgbClr val="C00611"/>
      </a:accent4>
      <a:accent5>
        <a:srgbClr val="575757"/>
      </a:accent5>
      <a:accent6>
        <a:srgbClr val="313530"/>
      </a:accent6>
      <a:hlink>
        <a:srgbClr val="C00611"/>
      </a:hlink>
      <a:folHlink>
        <a:srgbClr val="575757"/>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1928</Words>
  <Application>Microsoft Office PowerPoint</Application>
  <PresentationFormat>自定义</PresentationFormat>
  <Paragraphs>165</Paragraphs>
  <Slides>28</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黑体</vt:lpstr>
      <vt:lpstr>华文仿宋</vt:lpstr>
      <vt:lpstr>楷体</vt:lpstr>
      <vt:lpstr>微软雅黑</vt:lpstr>
      <vt:lpstr>Arial</vt:lpstr>
      <vt:lpstr>Calibri</vt:lpstr>
      <vt:lpstr>Century Gothic</vt:lpstr>
      <vt:lpstr>Impact</vt:lpstr>
      <vt:lpstr>Wingdings</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创业计划书商业项目计划书商业项目提案简约商务PPT</dc:title>
  <dc:creator>执念.</dc:creator>
  <cp:lastModifiedBy>盛 泽文</cp:lastModifiedBy>
  <cp:revision>990</cp:revision>
  <dcterms:created xsi:type="dcterms:W3CDTF">2013-01-25T01:44:00Z</dcterms:created>
  <dcterms:modified xsi:type="dcterms:W3CDTF">2019-05-12T09:14:06Z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