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47" r:id="rId5"/>
    <p:sldId id="348" r:id="rId6"/>
    <p:sldId id="269" r:id="rId7"/>
    <p:sldId id="349" r:id="rId8"/>
    <p:sldId id="350" r:id="rId9"/>
    <p:sldId id="351" r:id="rId10"/>
    <p:sldId id="352" r:id="rId11"/>
    <p:sldId id="357" r:id="rId12"/>
    <p:sldId id="288" r:id="rId13"/>
    <p:sldId id="284" r:id="rId14"/>
    <p:sldId id="285" r:id="rId15"/>
    <p:sldId id="286" r:id="rId16"/>
    <p:sldId id="293" r:id="rId17"/>
    <p:sldId id="259" r:id="rId18"/>
    <p:sldId id="265" r:id="rId19"/>
    <p:sldId id="289" r:id="rId20"/>
    <p:sldId id="290" r:id="rId21"/>
    <p:sldId id="296" r:id="rId22"/>
    <p:sldId id="291" r:id="rId23"/>
    <p:sldId id="294" r:id="rId24"/>
    <p:sldId id="292" r:id="rId25"/>
    <p:sldId id="299" r:id="rId26"/>
    <p:sldId id="300" r:id="rId27"/>
    <p:sldId id="301" r:id="rId28"/>
    <p:sldId id="302" r:id="rId29"/>
    <p:sldId id="297" r:id="rId30"/>
    <p:sldId id="303" r:id="rId31"/>
    <p:sldId id="304" r:id="rId32"/>
    <p:sldId id="305" r:id="rId33"/>
    <p:sldId id="298" r:id="rId34"/>
    <p:sldId id="306" r:id="rId35"/>
    <p:sldId id="307" r:id="rId36"/>
    <p:sldId id="308" r:id="rId37"/>
    <p:sldId id="309" r:id="rId38"/>
    <p:sldId id="310" r:id="rId39"/>
    <p:sldId id="311" r:id="rId40"/>
    <p:sldId id="260" r:id="rId41"/>
    <p:sldId id="266" r:id="rId42"/>
    <p:sldId id="324" r:id="rId43"/>
    <p:sldId id="329" r:id="rId44"/>
    <p:sldId id="330" r:id="rId45"/>
    <p:sldId id="331" r:id="rId46"/>
    <p:sldId id="332" r:id="rId47"/>
    <p:sldId id="333" r:id="rId48"/>
    <p:sldId id="328" r:id="rId49"/>
    <p:sldId id="334" r:id="rId50"/>
    <p:sldId id="336" r:id="rId51"/>
    <p:sldId id="337" r:id="rId52"/>
    <p:sldId id="338" r:id="rId53"/>
    <p:sldId id="261" r:id="rId54"/>
    <p:sldId id="339" r:id="rId55"/>
    <p:sldId id="340" r:id="rId56"/>
    <p:sldId id="341" r:id="rId57"/>
    <p:sldId id="342" r:id="rId58"/>
    <p:sldId id="353" r:id="rId59"/>
    <p:sldId id="354" r:id="rId60"/>
    <p:sldId id="355" r:id="rId61"/>
    <p:sldId id="356" r:id="rId62"/>
    <p:sldId id="34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862ECA-B88C-4E34-ACB4-7F55405E78AF}">
          <p14:sldIdLst>
            <p14:sldId id="256"/>
            <p14:sldId id="257"/>
            <p14:sldId id="258"/>
            <p14:sldId id="347"/>
            <p14:sldId id="348"/>
            <p14:sldId id="269"/>
            <p14:sldId id="349"/>
            <p14:sldId id="350"/>
            <p14:sldId id="351"/>
            <p14:sldId id="352"/>
            <p14:sldId id="357"/>
            <p14:sldId id="288"/>
            <p14:sldId id="284"/>
            <p14:sldId id="285"/>
            <p14:sldId id="286"/>
            <p14:sldId id="293"/>
            <p14:sldId id="259"/>
            <p14:sldId id="265"/>
            <p14:sldId id="289"/>
            <p14:sldId id="290"/>
            <p14:sldId id="296"/>
            <p14:sldId id="291"/>
            <p14:sldId id="294"/>
            <p14:sldId id="292"/>
            <p14:sldId id="299"/>
            <p14:sldId id="300"/>
            <p14:sldId id="301"/>
            <p14:sldId id="302"/>
            <p14:sldId id="297"/>
            <p14:sldId id="303"/>
            <p14:sldId id="304"/>
            <p14:sldId id="305"/>
            <p14:sldId id="298"/>
            <p14:sldId id="306"/>
            <p14:sldId id="307"/>
            <p14:sldId id="308"/>
            <p14:sldId id="309"/>
            <p14:sldId id="310"/>
            <p14:sldId id="311"/>
            <p14:sldId id="260"/>
            <p14:sldId id="266"/>
            <p14:sldId id="324"/>
            <p14:sldId id="329"/>
            <p14:sldId id="330"/>
            <p14:sldId id="331"/>
            <p14:sldId id="332"/>
            <p14:sldId id="333"/>
            <p14:sldId id="328"/>
            <p14:sldId id="334"/>
            <p14:sldId id="336"/>
            <p14:sldId id="337"/>
            <p14:sldId id="338"/>
            <p14:sldId id="261"/>
            <p14:sldId id="339"/>
            <p14:sldId id="340"/>
            <p14:sldId id="341"/>
            <p14:sldId id="342"/>
            <p14:sldId id="353"/>
            <p14:sldId id="354"/>
            <p14:sldId id="355"/>
            <p14:sldId id="356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Chen (SI DG EA-R&amp;D MP CN1 2)" initials="LC(DERMC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1EE928-4FC5-4150-8D74-71B520D880A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E1DE01-E15F-4F87-AC0A-7091310794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5" Type="http://schemas.openxmlformats.org/officeDocument/2006/relationships/slide" Target="slide40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98237"/>
            <a:ext cx="7772400" cy="1463040"/>
          </a:xfrm>
        </p:spPr>
        <p:txBody>
          <a:bodyPr/>
          <a:lstStyle/>
          <a:p>
            <a:pPr algn="ctr"/>
            <a:r>
              <a:rPr lang="zh-CN" altLang="en-US" dirty="0"/>
              <a:t>网络是怎样连接的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35" y="4998085"/>
            <a:ext cx="3902710" cy="1481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响应消息样例：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>
                <a:hlinkClick r:id="rId2" action="ppaction://hlinksldjump"/>
              </a:rPr>
              <a:t>HTTP</a:t>
            </a:r>
            <a:r>
              <a:rPr lang="zh-CN" altLang="en-US" sz="1200" dirty="0">
                <a:hlinkClick r:id="rId2" action="ppaction://hlinksldjump"/>
              </a:rPr>
              <a:t>头字段定义。</a:t>
            </a:r>
            <a:endParaRPr lang="en-US" altLang="zh-CN" sz="1200" dirty="0"/>
          </a:p>
        </p:txBody>
      </p:sp>
      <p:sp>
        <p:nvSpPr>
          <p:cNvPr id="7" name="Action Button: Go Home 6">
            <a:hlinkClick r:id="rId3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B9B0931B-9650-4D54-B000-9458D348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2352675"/>
            <a:ext cx="6324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响应消息样例：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951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9150"/>
            <a:ext cx="9720073" cy="5490210"/>
          </a:xfrm>
        </p:spPr>
        <p:txBody>
          <a:bodyPr/>
          <a:lstStyle/>
          <a:p>
            <a:r>
              <a:rPr lang="zh-CN" altLang="en-US" dirty="0"/>
              <a:t>域名转化为</a:t>
            </a:r>
            <a:r>
              <a:rPr lang="en-US" altLang="zh-CN" dirty="0"/>
              <a:t>IP</a:t>
            </a:r>
            <a:r>
              <a:rPr lang="zh-CN" altLang="en-US" dirty="0"/>
              <a:t>，</a:t>
            </a:r>
            <a:r>
              <a:rPr lang="en-US" altLang="zh-CN" dirty="0"/>
              <a:t>DNS</a:t>
            </a:r>
            <a:r>
              <a:rPr lang="zh-CN" altLang="en-US" dirty="0"/>
              <a:t>（</a:t>
            </a:r>
            <a:r>
              <a:rPr lang="en-US" altLang="zh-CN" dirty="0">
                <a:sym typeface="+mn-ea"/>
              </a:rPr>
              <a:t>Domain Name System</a:t>
            </a:r>
            <a:r>
              <a:rPr lang="zh-CN" altLang="en-US" dirty="0"/>
              <a:t>）：</a:t>
            </a:r>
          </a:p>
          <a:p>
            <a:endParaRPr lang="zh-CN" altLang="en-US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45" y="1280160"/>
            <a:ext cx="494347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9150"/>
            <a:ext cx="9720073" cy="5490210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服务器配置：</a:t>
            </a:r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1478280"/>
            <a:ext cx="3990975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9150"/>
            <a:ext cx="9720073" cy="5490210"/>
          </a:xfrm>
        </p:spPr>
        <p:txBody>
          <a:bodyPr/>
          <a:lstStyle/>
          <a:p>
            <a:r>
              <a:rPr lang="en-US" dirty="0"/>
              <a:t>IP</a:t>
            </a:r>
            <a:r>
              <a:rPr lang="zh-CN" altLang="en-US" dirty="0"/>
              <a:t>地址的表示方法：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1179195"/>
            <a:ext cx="531495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9150"/>
            <a:ext cx="9720073" cy="5490210"/>
          </a:xfrm>
        </p:spPr>
        <p:txBody>
          <a:bodyPr/>
          <a:lstStyle/>
          <a:p>
            <a:pPr algn="ctr"/>
            <a:r>
              <a:rPr lang="zh-CN" altLang="en-US" dirty="0"/>
              <a:t>发送消息</a:t>
            </a:r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90" y="1565910"/>
            <a:ext cx="578167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二、协议栈和网卡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使用套接字和协议栈交互，协议栈负责给消息内容加装</a:t>
            </a:r>
            <a:r>
              <a:rPr lang="en-US" altLang="zh-CN"/>
              <a:t>TCP</a:t>
            </a:r>
            <a:r>
              <a:rPr lang="zh-CN" altLang="en-US"/>
              <a:t>头和</a:t>
            </a:r>
            <a:r>
              <a:rPr lang="en-US" altLang="zh-CN"/>
              <a:t>IP</a:t>
            </a:r>
            <a:r>
              <a:rPr lang="zh-CN" altLang="en-US"/>
              <a:t>头。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2763520"/>
            <a:ext cx="5305425" cy="3755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42645"/>
            <a:ext cx="9719945" cy="5466715"/>
          </a:xfrm>
        </p:spPr>
        <p:txBody>
          <a:bodyPr/>
          <a:lstStyle/>
          <a:p>
            <a:r>
              <a:rPr lang="zh-CN" altLang="en-US"/>
              <a:t>套接字：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90" y="1969770"/>
            <a:ext cx="547687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/>
              <a:t>协议类型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本地</a:t>
            </a:r>
            <a:r>
              <a:rPr lang="en-US" altLang="zh-CN"/>
              <a:t>IP</a:t>
            </a:r>
            <a:r>
              <a:rPr lang="zh-CN" altLang="en-US"/>
              <a:t>和端口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远端</a:t>
            </a:r>
            <a:r>
              <a:rPr lang="en-US" altLang="zh-CN"/>
              <a:t>IP</a:t>
            </a:r>
            <a:r>
              <a:rPr lang="zh-CN" altLang="en-US"/>
              <a:t>和端口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通信状态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使用该套接字的进程</a:t>
            </a:r>
            <a:r>
              <a:rPr lang="en-US" altLang="zh-CN"/>
              <a:t>ID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42645"/>
            <a:ext cx="9719945" cy="5466715"/>
          </a:xfrm>
        </p:spPr>
        <p:txBody>
          <a:bodyPr/>
          <a:lstStyle/>
          <a:p>
            <a:r>
              <a:rPr lang="zh-CN" altLang="en-US"/>
              <a:t>协议栈给数据增加</a:t>
            </a: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头部：</a:t>
            </a:r>
          </a:p>
          <a:p>
            <a:endParaRPr lang="zh-CN" altLang="en-US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35" y="1995170"/>
            <a:ext cx="722058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网络全貌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9" y="2084832"/>
            <a:ext cx="9055072" cy="4223893"/>
          </a:xfrm>
        </p:spPr>
      </p:pic>
      <p:sp>
        <p:nvSpPr>
          <p:cNvPr id="11" name="Action Button: Go Forward or Next 10">
            <a:hlinkClick r:id="rId3" action="ppaction://hlinksldjump" highlightClick="1"/>
          </p:cNvPr>
          <p:cNvSpPr/>
          <p:nvPr/>
        </p:nvSpPr>
        <p:spPr>
          <a:xfrm>
            <a:off x="6810375" y="2457450"/>
            <a:ext cx="571500" cy="322706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ction Button: Go Forward or Next 11">
            <a:hlinkClick r:id="rId4" action="ppaction://hlinksldjump" highlightClick="1"/>
          </p:cNvPr>
          <p:cNvSpPr/>
          <p:nvPr/>
        </p:nvSpPr>
        <p:spPr>
          <a:xfrm>
            <a:off x="6810375" y="2830069"/>
            <a:ext cx="571500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5" action="ppaction://hlinksldjump" highlightClick="1"/>
          </p:cNvPr>
          <p:cNvSpPr/>
          <p:nvPr/>
        </p:nvSpPr>
        <p:spPr>
          <a:xfrm>
            <a:off x="6810375" y="3702802"/>
            <a:ext cx="571500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Forward or Next 13">
            <a:hlinkClick r:id="rId6" action="ppaction://hlinksldjump" highlightClick="1"/>
          </p:cNvPr>
          <p:cNvSpPr/>
          <p:nvPr/>
        </p:nvSpPr>
        <p:spPr>
          <a:xfrm>
            <a:off x="6527176" y="4414182"/>
            <a:ext cx="646621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Forward or Next 14">
            <a:hlinkClick r:id="rId7" action="ppaction://hlinksldjump" highlightClick="1"/>
          </p:cNvPr>
          <p:cNvSpPr/>
          <p:nvPr/>
        </p:nvSpPr>
        <p:spPr>
          <a:xfrm>
            <a:off x="4191295" y="4091477"/>
            <a:ext cx="571500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Forward or Next 15">
            <a:hlinkClick r:id="rId7" action="ppaction://hlinksldjump" highlightClick="1"/>
          </p:cNvPr>
          <p:cNvSpPr/>
          <p:nvPr/>
        </p:nvSpPr>
        <p:spPr>
          <a:xfrm>
            <a:off x="4191295" y="2991421"/>
            <a:ext cx="571499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901065"/>
            <a:ext cx="9719945" cy="5408295"/>
          </a:xfrm>
        </p:spPr>
        <p:txBody>
          <a:bodyPr/>
          <a:lstStyle/>
          <a:p>
            <a:r>
              <a:rPr lang="en-US"/>
              <a:t>TCP/IP</a:t>
            </a:r>
            <a:r>
              <a:rPr lang="zh-CN" altLang="en-US"/>
              <a:t>包：</a:t>
            </a:r>
          </a:p>
          <a:p>
            <a:endParaRPr lang="zh-CN" altLang="en-US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1621790"/>
            <a:ext cx="7656830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en-US" altLang="zh-CN" dirty="0"/>
              <a:t>TCP</a:t>
            </a:r>
            <a:r>
              <a:rPr lang="zh-CN" altLang="en-US" dirty="0"/>
              <a:t>包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r>
              <a:rPr lang="en-US"/>
              <a:t>TCP</a:t>
            </a:r>
            <a:r>
              <a:rPr lang="zh-CN" altLang="en-US"/>
              <a:t>头部</a:t>
            </a:r>
            <a:r>
              <a:rPr lang="en-US" altLang="zh-CN"/>
              <a:t>:</a:t>
            </a:r>
          </a:p>
          <a:p>
            <a:endParaRPr lang="en-US" altLang="zh-CN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47825"/>
            <a:ext cx="65532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r>
              <a:rPr lang="en-US"/>
              <a:t>TCP</a:t>
            </a:r>
            <a:r>
              <a:rPr lang="zh-CN" altLang="en-US"/>
              <a:t>头部（续）</a:t>
            </a:r>
            <a:r>
              <a:rPr lang="en-US" altLang="zh-CN"/>
              <a:t>:</a:t>
            </a:r>
          </a:p>
          <a:p>
            <a:endParaRPr lang="en-US" altLang="zh-CN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45" y="1432560"/>
            <a:ext cx="65436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TCP</a:t>
            </a:r>
            <a:r>
              <a:rPr lang="zh-CN" altLang="en-US"/>
              <a:t>包的拆分和完整性保障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MTU(Maximum Transmission Unit)</a:t>
            </a:r>
            <a:r>
              <a:rPr lang="zh-CN" altLang="zh-CN"/>
              <a:t>：最大传输单元，可配置，以太网一般为</a:t>
            </a:r>
            <a:r>
              <a:rPr lang="en-US" altLang="zh-CN"/>
              <a:t>1500</a:t>
            </a:r>
            <a:r>
              <a:rPr lang="zh-CN" altLang="en-US"/>
              <a:t>字节。</a:t>
            </a:r>
          </a:p>
          <a:p>
            <a:r>
              <a:rPr lang="en-US" altLang="zh-CN"/>
              <a:t>MMS(Maximum Segment Size)</a:t>
            </a:r>
            <a:r>
              <a:rPr lang="zh-CN" altLang="zh-CN"/>
              <a:t>：最大分段大小，去掉</a:t>
            </a: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头部的消息内容长度。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40" y="3733800"/>
            <a:ext cx="627697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r>
              <a:rPr lang="zh-CN" altLang="en-US"/>
              <a:t>应用数据的拆分发送</a:t>
            </a:r>
            <a:r>
              <a:rPr lang="en-US" altLang="zh-CN"/>
              <a:t>:</a:t>
            </a:r>
          </a:p>
          <a:p>
            <a:endParaRPr lang="en-US" altLang="zh-CN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45" y="1519555"/>
            <a:ext cx="7510145" cy="45859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头部的序号、</a:t>
            </a:r>
            <a:r>
              <a:rPr lang="en-US" altLang="zh-CN"/>
              <a:t>ACK</a:t>
            </a:r>
            <a:r>
              <a:rPr lang="zh-CN" altLang="en-US"/>
              <a:t>号、数据偏移量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序号：发送消息体中</a:t>
            </a:r>
            <a:r>
              <a:rPr lang="zh-CN" altLang="en-US"/>
              <a:t>填写本段数据的第一个字节是总共数据块中的第几个字节。实际上第一条消息的</a:t>
            </a:r>
            <a:r>
              <a:rPr lang="en-US" altLang="zh-CN"/>
              <a:t>“</a:t>
            </a:r>
            <a:r>
              <a:rPr lang="zh-CN" altLang="en-US"/>
              <a:t>序号</a:t>
            </a:r>
            <a:r>
              <a:rPr lang="en-US" altLang="zh-CN"/>
              <a:t>”</a:t>
            </a:r>
            <a:r>
              <a:rPr lang="zh-CN" altLang="en-US"/>
              <a:t>是个随机数，以防容易预测的序号被人利用攻击。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ACK</a:t>
            </a:r>
            <a:r>
              <a:rPr lang="zh-CN" altLang="en-US"/>
              <a:t>号：响应消息中表示服务端接收到的总数据量</a:t>
            </a:r>
            <a:r>
              <a:rPr lang="en-US" altLang="zh-CN"/>
              <a:t>+1</a:t>
            </a:r>
            <a:r>
              <a:rPr lang="zh-CN" altLang="zh-CN"/>
              <a:t>。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zh-CN"/>
              <a:t>数据偏移量：表示每个数据包中</a:t>
            </a:r>
            <a:r>
              <a:rPr lang="en-US" altLang="zh-CN"/>
              <a:t>TCP</a:t>
            </a:r>
            <a:r>
              <a:rPr lang="zh-CN" altLang="en-US"/>
              <a:t>头部的长度。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975735"/>
            <a:ext cx="32575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2085340"/>
            <a:ext cx="9719945" cy="4224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控制位：</a:t>
            </a:r>
            <a:r>
              <a:rPr lang="en-US" altLang="zh-CN"/>
              <a:t>TCP</a:t>
            </a:r>
            <a:r>
              <a:rPr lang="zh-CN" altLang="en-US"/>
              <a:t>头中的控制位有</a:t>
            </a:r>
            <a:r>
              <a:rPr lang="en-US" altLang="zh-CN"/>
              <a:t>6</a:t>
            </a:r>
            <a:r>
              <a:rPr lang="zh-CN" altLang="en-US"/>
              <a:t>个比特位，其中有两位对应</a:t>
            </a:r>
            <a:r>
              <a:rPr lang="en-US" altLang="zh-CN"/>
              <a:t>syn</a:t>
            </a:r>
            <a:r>
              <a:rPr lang="zh-CN" altLang="zh-CN"/>
              <a:t>和</a:t>
            </a:r>
            <a:r>
              <a:rPr lang="en-US" altLang="zh-CN"/>
              <a:t>ack</a:t>
            </a:r>
            <a:r>
              <a:rPr lang="zh-CN" altLang="zh-CN"/>
              <a:t>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05" y="2489835"/>
            <a:ext cx="5534025" cy="38195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TCP</a:t>
            </a:r>
            <a:r>
              <a:rPr lang="zh-CN" altLang="en-US"/>
              <a:t>三次握手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2085340"/>
            <a:ext cx="9719945" cy="4224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一端控制位</a:t>
            </a:r>
            <a:r>
              <a:rPr lang="en-US" altLang="zh-CN"/>
              <a:t>FIN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发起断开请求，另一端控制位</a:t>
            </a:r>
            <a:r>
              <a:rPr lang="en-US" altLang="zh-CN"/>
              <a:t>ACK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响应，再反向操作</a:t>
            </a:r>
            <a:r>
              <a:rPr lang="zh-CN" altLang="zh-CN"/>
              <a:t>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TCP</a:t>
            </a:r>
            <a:r>
              <a:rPr lang="zh-CN" altLang="en-US"/>
              <a:t>四次分手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45" y="2726690"/>
            <a:ext cx="6035675" cy="35826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包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一、网络应用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通过协议栈发送消息</a:t>
            </a:r>
            <a:endParaRPr lang="en-US" altLang="zh-CN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IP</a:t>
            </a:r>
            <a:r>
              <a:rPr lang="zh-CN" altLang="en-US"/>
              <a:t>头字段：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233170"/>
            <a:ext cx="65341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IP</a:t>
            </a:r>
            <a:r>
              <a:rPr lang="zh-CN" altLang="en-US"/>
              <a:t>头字段（续）：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405255"/>
            <a:ext cx="653415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2487295"/>
            <a:ext cx="9719945" cy="224917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/>
              <a:t>IP</a:t>
            </a:r>
            <a:r>
              <a:rPr lang="zh-CN" altLang="en-US"/>
              <a:t>头用于存放本地和对端的</a:t>
            </a:r>
            <a:r>
              <a:rPr lang="en-US" altLang="zh-CN"/>
              <a:t>IP</a:t>
            </a:r>
            <a:r>
              <a:rPr lang="zh-CN" altLang="en-US"/>
              <a:t>地址信息，</a:t>
            </a:r>
            <a:r>
              <a:rPr lang="en-US" altLang="zh-CN"/>
              <a:t>IP</a:t>
            </a:r>
            <a:r>
              <a:rPr lang="zh-CN" altLang="en-US"/>
              <a:t>包消息总长度。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其中总长度用于</a:t>
            </a:r>
            <a:r>
              <a:rPr lang="en-US" altLang="zh-CN"/>
              <a:t>TCP</a:t>
            </a:r>
            <a:r>
              <a:rPr lang="zh-CN" altLang="en-US"/>
              <a:t>包在计算响应</a:t>
            </a:r>
            <a:r>
              <a:rPr lang="en-US" altLang="zh-CN"/>
              <a:t>ACK</a:t>
            </a:r>
            <a:r>
              <a:rPr lang="zh-CN" altLang="en-US"/>
              <a:t>值时获取本次数据包的大小中使用。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包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MAC</a:t>
            </a:r>
            <a:r>
              <a:rPr lang="zh-CN" altLang="en-US"/>
              <a:t>头字段：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1480820"/>
            <a:ext cx="65151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获取对方的</a:t>
            </a:r>
            <a:r>
              <a:rPr lang="en-US" altLang="zh-CN"/>
              <a:t>MAC</a:t>
            </a:r>
            <a:r>
              <a:rPr lang="zh-CN" altLang="en-US"/>
              <a:t>地址：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通过</a:t>
            </a:r>
            <a:r>
              <a:rPr lang="en-US" altLang="zh-CN"/>
              <a:t>ARP</a:t>
            </a:r>
            <a:r>
              <a:rPr lang="zh-CN" altLang="en-US"/>
              <a:t>（</a:t>
            </a:r>
            <a:r>
              <a:rPr lang="en-US" altLang="zh-CN"/>
              <a:t>Address Resolution Protocol</a:t>
            </a:r>
            <a:r>
              <a:rPr lang="zh-CN" altLang="en-US"/>
              <a:t>）查询接收端</a:t>
            </a:r>
            <a:r>
              <a:rPr lang="en-US" altLang="zh-CN"/>
              <a:t>MAC</a:t>
            </a:r>
            <a:r>
              <a:rPr lang="zh-CN" altLang="en-US"/>
              <a:t>地址。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75" y="2682240"/>
            <a:ext cx="723328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zh-CN" altLang="en-US" dirty="0"/>
              <a:t>网卡发送</a:t>
            </a:r>
            <a:r>
              <a:rPr lang="en-US" altLang="zh-CN" dirty="0"/>
              <a:t>MAC</a:t>
            </a:r>
            <a:r>
              <a:rPr lang="zh-CN" altLang="en-US" dirty="0"/>
              <a:t>包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网卡驱动中</a:t>
            </a:r>
            <a:r>
              <a:rPr lang="en-US" altLang="zh-CN"/>
              <a:t>MAC</a:t>
            </a:r>
            <a:r>
              <a:rPr lang="zh-CN" altLang="en-US"/>
              <a:t>模块给</a:t>
            </a:r>
            <a:r>
              <a:rPr lang="en-US" altLang="zh-CN"/>
              <a:t>MAC</a:t>
            </a:r>
            <a:r>
              <a:rPr lang="zh-CN" altLang="en-US"/>
              <a:t>包加上报头和起始帧分解符。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末尾加上检测错误的校验序列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10" y="2153285"/>
            <a:ext cx="7205345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报头是</a:t>
            </a:r>
            <a:r>
              <a:rPr lang="en-US" altLang="zh-CN"/>
              <a:t>101010...</a:t>
            </a:r>
            <a:r>
              <a:rPr lang="zh-CN" altLang="en-US"/>
              <a:t>这样</a:t>
            </a:r>
            <a:r>
              <a:rPr lang="en-US" altLang="zh-CN"/>
              <a:t>1</a:t>
            </a:r>
            <a:r>
              <a:rPr lang="zh-CN" altLang="zh-CN"/>
              <a:t>和</a:t>
            </a:r>
            <a:r>
              <a:rPr lang="en-US" altLang="zh-CN"/>
              <a:t>0</a:t>
            </a:r>
            <a:r>
              <a:rPr lang="zh-CN" altLang="en-US"/>
              <a:t>交替出现的比特位，长度为</a:t>
            </a:r>
            <a:r>
              <a:rPr lang="en-US" altLang="zh-CN"/>
              <a:t>56</a:t>
            </a:r>
            <a:r>
              <a:rPr lang="zh-CN" altLang="en-US"/>
              <a:t>个比特。</a:t>
            </a:r>
            <a:r>
              <a:rPr lang="en-US" altLang="zh-CN"/>
              <a:t>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再往后面</a:t>
            </a:r>
            <a:r>
              <a:rPr lang="en-US" altLang="zh-CN"/>
              <a:t>8</a:t>
            </a:r>
            <a:r>
              <a:rPr lang="zh-CN" altLang="en-US"/>
              <a:t>比特是起始帧分解符，为</a:t>
            </a:r>
            <a:r>
              <a:rPr lang="en-US" altLang="zh-CN"/>
              <a:t>10101011</a:t>
            </a:r>
            <a:r>
              <a:rPr lang="zh-CN" altLang="en-US"/>
              <a:t>，最后两位是</a:t>
            </a:r>
            <a:r>
              <a:rPr lang="en-US" altLang="zh-CN"/>
              <a:t>11</a:t>
            </a:r>
            <a:r>
              <a:rPr lang="zh-CN" altLang="en-US"/>
              <a:t>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30" y="2151380"/>
            <a:ext cx="7089775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为什么要加报头？为了识别时钟信号。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60" y="1424305"/>
            <a:ext cx="678688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/>
              <a:t>网络应用首先回去解析</a:t>
            </a:r>
            <a:r>
              <a:rPr lang="en-US" altLang="zh-CN" sz="1200" dirty="0"/>
              <a:t>URL</a:t>
            </a:r>
            <a:r>
              <a:rPr lang="zh-CN" altLang="en-US" sz="1200" dirty="0"/>
              <a:t>，获得采用什么协议和域名等信息。</a:t>
            </a:r>
            <a:endParaRPr lang="en-US" altLang="zh-CN" dirty="0"/>
          </a:p>
          <a:p>
            <a:r>
              <a:rPr lang="zh-CN" altLang="en-US" sz="1200" dirty="0"/>
              <a:t>什么是</a:t>
            </a:r>
            <a:r>
              <a:rPr lang="en-US" sz="1200" dirty="0"/>
              <a:t>URL</a:t>
            </a:r>
            <a:r>
              <a:rPr lang="zh-CN" altLang="en-US" sz="1200" dirty="0"/>
              <a:t>（</a:t>
            </a:r>
            <a:r>
              <a:rPr lang="en-US" altLang="zh-CN" sz="1200" dirty="0"/>
              <a:t>Uniform Resource Locator</a:t>
            </a:r>
            <a:r>
              <a:rPr lang="zh-CN" altLang="en-US" sz="1200" dirty="0"/>
              <a:t>）：</a:t>
            </a:r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89" y="3064192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5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三、交换机</a:t>
            </a:r>
            <a:r>
              <a:rPr lang="en-US" altLang="zh-CN" dirty="0"/>
              <a:t>/</a:t>
            </a:r>
            <a:r>
              <a:rPr lang="zh-CN" altLang="en-US" dirty="0"/>
              <a:t>集线器和路由器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/>
              <a:t>交换机基本工作原理</a:t>
            </a:r>
          </a:p>
          <a:p>
            <a:pPr>
              <a:buFont typeface="Wingdings" panose="05000000000000000000" charset="0"/>
              <a:buChar char="l"/>
            </a:pPr>
            <a:r>
              <a:rPr lang="zh-CN"/>
              <a:t>路由器工作原理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</a:t>
            </a:r>
            <a:r>
              <a:rPr lang="zh-CN" altLang="en-US"/>
              <a:t>、交换机的基本工作原理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）集线器和交换机的区别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集线器收到数据后广播给接入它的所有设备包括发送端，交换机会根据</a:t>
            </a:r>
            <a:r>
              <a:rPr lang="en-US" altLang="zh-CN"/>
              <a:t>MAC</a:t>
            </a:r>
            <a:r>
              <a:rPr lang="zh-CN" altLang="en-US"/>
              <a:t>地址单独发送给对应设备。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）交换机的结构</a:t>
            </a:r>
          </a:p>
          <a:p>
            <a:r>
              <a:rPr lang="zh-CN" altLang="en-US"/>
              <a:t>交换机每个端口类似于一个网卡，但是网卡有</a:t>
            </a:r>
            <a:r>
              <a:rPr lang="en-US" altLang="zh-CN"/>
              <a:t>MAC</a:t>
            </a:r>
            <a:r>
              <a:rPr lang="zh-CN" altLang="en-US"/>
              <a:t>地址，交换机没有，也不需要对地址进行校验。</a:t>
            </a:r>
            <a:endParaRPr lang="en-US" altLang="zh-CN"/>
          </a:p>
        </p:txBody>
      </p:sp>
      <p:sp>
        <p:nvSpPr>
          <p:cNvPr id="5" name="Action Button: Go Home 4">
            <a:hlinkClick r:id="rId3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28925" y="2050415"/>
            <a:ext cx="65341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）交换机的交换电路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45" y="1623695"/>
            <a:ext cx="58578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）交换机的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地址表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更新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删除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20" y="2306320"/>
            <a:ext cx="5471795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）交换机查找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地址表时的特殊情况</a:t>
            </a:r>
          </a:p>
          <a:p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当查询表后发现目的和来源都是同一个端口，此时丢包。</a:t>
            </a: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当查不到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地址时，将除源端口外对其它端口广播。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）交换机的工作模式：全双工模式</a:t>
            </a:r>
          </a:p>
          <a:p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PHY</a:t>
            </a:r>
            <a:r>
              <a:rPr lang="zh-CN" altLang="en-US">
                <a:sym typeface="+mn-ea"/>
              </a:rPr>
              <a:t>（物理装置层），硬件中物理装置是否能支持够同时处理发送和接受两种信号的能力。支持为全双工，不支持为半双工。</a:t>
            </a: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对于网线，目前网线使用双绞线并且将输入和输出信号线区分开，所以不存在无法同时发送和接受的情况。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）设备之间的自动协商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在以太网中，当没有数据在传输时，网络中会填充一种被称为连接脉冲的脉冲信号，以便检测对方设备是否正确连接。在脉冲信号中加入设备自身的工作模式等状态信息，两边设备自动协商出通信的最优解。</a:t>
            </a:r>
          </a:p>
          <a:p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、路由器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）路由器和交换机的区别</a:t>
            </a:r>
          </a:p>
          <a:p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路由器可支持多种通讯协议，比如以太网协议，无线局域网，</a:t>
            </a:r>
            <a:r>
              <a:rPr lang="en-US" altLang="zh-CN"/>
              <a:t>ADSL</a:t>
            </a:r>
            <a:r>
              <a:rPr lang="zh-CN" altLang="en-US"/>
              <a:t>，</a:t>
            </a:r>
            <a:r>
              <a:rPr lang="en-US" altLang="zh-CN"/>
              <a:t>FTTH</a:t>
            </a:r>
            <a:r>
              <a:rPr lang="zh-CN" altLang="en-US"/>
              <a:t>等。</a:t>
            </a:r>
          </a:p>
          <a:p>
            <a:pPr>
              <a:buFont typeface="Wingdings" panose="05000000000000000000" charset="0"/>
              <a:buChar char="l"/>
            </a:pP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路由器的每个端口都有自己的</a:t>
            </a:r>
            <a:r>
              <a:rPr lang="en-US" altLang="zh-CN"/>
              <a:t>MAC</a:t>
            </a:r>
            <a:r>
              <a:rPr lang="zh-CN" altLang="en-US"/>
              <a:t>地址和</a:t>
            </a:r>
            <a:r>
              <a:rPr lang="en-US" altLang="zh-CN"/>
              <a:t>IP</a:t>
            </a:r>
            <a:r>
              <a:rPr lang="zh-CN" altLang="en-US"/>
              <a:t>地址，每个端口可以看做一个网卡，可以作为接收端和发送端。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952500"/>
            <a:ext cx="60007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6719BE-ADAC-42F2-805D-72079689A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42308"/>
            <a:ext cx="9720073" cy="4167051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协议的基本思路：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URI: Uniform</a:t>
            </a:r>
            <a:r>
              <a:rPr lang="zh-CN" altLang="en-US" sz="1200" dirty="0"/>
              <a:t> </a:t>
            </a:r>
            <a:r>
              <a:rPr lang="en-US" altLang="zh-CN" sz="1200" dirty="0"/>
              <a:t>Resource </a:t>
            </a:r>
            <a:r>
              <a:rPr lang="en-US" altLang="zh-CN" sz="1200" dirty="0" err="1"/>
              <a:t>Indentifier</a:t>
            </a:r>
            <a:r>
              <a:rPr lang="en-US" altLang="zh-CN" sz="1200" dirty="0"/>
              <a:t> </a:t>
            </a:r>
            <a:r>
              <a:rPr lang="zh-CN" altLang="en-US" sz="1200" dirty="0"/>
              <a:t>统一资源标识符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96C0C-9562-4155-B22D-00680DFD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608" y="2807834"/>
            <a:ext cx="7482766" cy="2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56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）路由器对包的接收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zh-CN">
                <a:sym typeface="+mn-ea"/>
              </a:rPr>
              <a:t>拆开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头部，进行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地址校验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丢弃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头部，拆解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头部，用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地址查询路由表</a:t>
            </a: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0" y="3288030"/>
            <a:ext cx="5241290" cy="104267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）路由表</a:t>
            </a:r>
          </a:p>
          <a:p>
            <a:r>
              <a:rPr lang="zh-CN" altLang="en-US">
                <a:sym typeface="+mn-ea"/>
              </a:rPr>
              <a:t>路由表的更新主要根据路由协议</a:t>
            </a:r>
            <a:r>
              <a:rPr lang="en-US" altLang="zh-CN">
                <a:sym typeface="+mn-ea"/>
              </a:rPr>
              <a:t>(RIP/OSPC/BGP)</a:t>
            </a:r>
            <a:r>
              <a:rPr lang="zh-CN" altLang="zh-CN">
                <a:sym typeface="+mn-ea"/>
              </a:rPr>
              <a:t>，通过路由器之间的信息交换由路由器自行维护。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70" y="2632075"/>
            <a:ext cx="708342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）转发包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改写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头部的</a:t>
            </a:r>
            <a:r>
              <a:rPr lang="en-US" altLang="zh-CN">
                <a:sym typeface="+mn-ea"/>
                <a:hlinkClick r:id="rId2" action="ppaction://hlinksldjump"/>
              </a:rPr>
              <a:t>TTL</a:t>
            </a:r>
            <a:r>
              <a:rPr lang="zh-CN" altLang="en-US">
                <a:sym typeface="+mn-ea"/>
                <a:hlinkClick r:id="rId2" action="ppaction://hlinksldjump"/>
              </a:rPr>
              <a:t>字段</a:t>
            </a:r>
            <a:r>
              <a:rPr lang="zh-CN" altLang="en-US">
                <a:sym typeface="+mn-ea"/>
              </a:rPr>
              <a:t>，给字段值减</a:t>
            </a:r>
            <a:r>
              <a:rPr lang="en-US" altLang="zh-CN">
                <a:sym typeface="+mn-ea"/>
              </a:rPr>
              <a:t>1</a:t>
            </a:r>
            <a:r>
              <a:rPr lang="zh-CN" altLang="zh-CN">
                <a:sym typeface="+mn-ea"/>
              </a:rPr>
              <a:t>。</a:t>
            </a: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查询路由表，发送接口确定发送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，目标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网关确定对端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地址（</a:t>
            </a:r>
            <a:r>
              <a:rPr lang="en-US" altLang="zh-CN">
                <a:sym typeface="+mn-ea"/>
              </a:rPr>
              <a:t>ARP</a:t>
            </a:r>
            <a:r>
              <a:rPr lang="zh-CN" altLang="en-US">
                <a:sym typeface="+mn-ea"/>
              </a:rPr>
              <a:t>消息）。两个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地址填入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头部。</a:t>
            </a: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再次组装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头和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头，发送给下一个设备。</a:t>
            </a: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3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四、接入网和运营商</a:t>
            </a:r>
            <a:endParaRPr lang="en-US" dirty="0"/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5850" y="2286000"/>
            <a:ext cx="451612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ADSL</a:t>
            </a:r>
            <a:r>
              <a:rPr lang="zh-CN" altLang="en-US">
                <a:sym typeface="+mn-ea"/>
              </a:rPr>
              <a:t>接入网的结构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080"/>
            <a:ext cx="12192000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不断改变形态的网络包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80" y="0"/>
            <a:ext cx="42310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不断改变形态的网络包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80" y="0"/>
            <a:ext cx="42310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从接入网到核心网</a:t>
            </a: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1819275"/>
            <a:ext cx="61531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主要头字段：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0FF0E-F4A7-4B52-9DE8-AA8FB3DC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16" y="2455951"/>
            <a:ext cx="6276636" cy="2214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A138C-2E28-43AC-8200-3FE3CF99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16" y="4669970"/>
            <a:ext cx="6276636" cy="6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2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主要头字段：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续</a:t>
            </a:r>
            <a:endParaRPr lang="en-US" altLang="zh-C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59044-C3F2-4C9F-A81F-7C6E40F9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11" y="2174851"/>
            <a:ext cx="4493622" cy="4683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8EDE0-F0BC-4B0E-8CD9-E183D62C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11" y="1765055"/>
            <a:ext cx="4493622" cy="4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的主要方法：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525" y="2087341"/>
            <a:ext cx="4193276" cy="4329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主要头字段：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续</a:t>
            </a:r>
            <a:endParaRPr lang="en-US" altLang="zh-C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8EDE0-F0BC-4B0E-8CD9-E183D62C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31" y="2431647"/>
            <a:ext cx="5585597" cy="526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294CF-DB38-4144-9529-C385B694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31" y="2958158"/>
            <a:ext cx="5585596" cy="1074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E68A2B-4092-493C-B6F0-2B40A2DF7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32" y="4032604"/>
            <a:ext cx="5585596" cy="10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39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主要头字段：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续</a:t>
            </a:r>
            <a:endParaRPr lang="en-US" altLang="zh-C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8EDE0-F0BC-4B0E-8CD9-E183D62C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39" y="1854648"/>
            <a:ext cx="4412521" cy="415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571A8-173E-4E4A-AA27-68F6ACBC0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39" y="2270582"/>
            <a:ext cx="4412521" cy="4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6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98237"/>
            <a:ext cx="7772400" cy="146304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35" y="4998085"/>
            <a:ext cx="3902710" cy="1481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状态码：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C70AF-0F44-4804-AECE-1CE7090A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88" y="2977787"/>
            <a:ext cx="5543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9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请求和响应的结构：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AECB-D903-4D8F-A725-7A595B6C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2757623"/>
            <a:ext cx="5071874" cy="2328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231DB-D618-422B-AA5D-8C4BA03F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28" y="2765777"/>
            <a:ext cx="4932045" cy="23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200" dirty="0"/>
              <a:t>HTTP</a:t>
            </a:r>
            <a:r>
              <a:rPr lang="zh-CN" altLang="en-US" sz="1200" dirty="0"/>
              <a:t>请求消息样例：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41AF9-5B14-4EFB-A370-E5C590E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79B74967-7DEB-49CD-A79D-4187355B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14" y="2223330"/>
            <a:ext cx="5837098" cy="33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9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30,&quot;width&quot;:1029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4391</TotalTime>
  <Words>1673</Words>
  <Application>Microsoft Office PowerPoint</Application>
  <PresentationFormat>Widescreen</PresentationFormat>
  <Paragraphs>152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Tw Cen MT</vt:lpstr>
      <vt:lpstr>Tw Cen MT Condensed</vt:lpstr>
      <vt:lpstr>Wingdings</vt:lpstr>
      <vt:lpstr>Wingdings 3</vt:lpstr>
      <vt:lpstr>Integral</vt:lpstr>
      <vt:lpstr>网络是怎样连接的</vt:lpstr>
      <vt:lpstr>网络全貌</vt:lpstr>
      <vt:lpstr>一、网络应用</vt:lpstr>
      <vt:lpstr>生成请求消息</vt:lpstr>
      <vt:lpstr>生成请求消息</vt:lpstr>
      <vt:lpstr>生成请求消息</vt:lpstr>
      <vt:lpstr>生成请求消息</vt:lpstr>
      <vt:lpstr>生成请求消息</vt:lpstr>
      <vt:lpstr>生成请求消息</vt:lpstr>
      <vt:lpstr>生成请求消息</vt:lpstr>
      <vt:lpstr>获取目的端IP</vt:lpstr>
      <vt:lpstr>PowerPoint Presentation</vt:lpstr>
      <vt:lpstr>PowerPoint Presentation</vt:lpstr>
      <vt:lpstr>PowerPoint Presentation</vt:lpstr>
      <vt:lpstr>PowerPoint Presentation</vt:lpstr>
      <vt:lpstr>二、协议栈和网卡</vt:lpstr>
      <vt:lpstr>PowerPoint Presentation</vt:lpstr>
      <vt:lpstr>PowerPoint Presentation</vt:lpstr>
      <vt:lpstr>PowerPoint Presentation</vt:lpstr>
      <vt:lpstr>PowerPoint Presentation</vt:lpstr>
      <vt:lpstr>TCP包</vt:lpstr>
      <vt:lpstr>PowerPoint Presentation</vt:lpstr>
      <vt:lpstr>PowerPoint Presentation</vt:lpstr>
      <vt:lpstr>（1）TCP包的拆分和完整性保障</vt:lpstr>
      <vt:lpstr>PowerPoint Presentation</vt:lpstr>
      <vt:lpstr>PowerPoint Presentation</vt:lpstr>
      <vt:lpstr>（2）TCP三次握手</vt:lpstr>
      <vt:lpstr>（3）TCP四次分手</vt:lpstr>
      <vt:lpstr>IP包</vt:lpstr>
      <vt:lpstr>PowerPoint Presentation</vt:lpstr>
      <vt:lpstr>PowerPoint Presentation</vt:lpstr>
      <vt:lpstr>PowerPoint Presentation</vt:lpstr>
      <vt:lpstr>MAC包</vt:lpstr>
      <vt:lpstr>PowerPoint Presentation</vt:lpstr>
      <vt:lpstr>PowerPoint Presentation</vt:lpstr>
      <vt:lpstr>网卡发送MAC包</vt:lpstr>
      <vt:lpstr>PowerPoint Presentation</vt:lpstr>
      <vt:lpstr>PowerPoint Presentation</vt:lpstr>
      <vt:lpstr>PowerPoint Presentation</vt:lpstr>
      <vt:lpstr>三、交换机/集线器和路由器</vt:lpstr>
      <vt:lpstr>1、交换机的基本工作原理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2、路由器</vt:lpstr>
      <vt:lpstr>PowerPoint Presentation</vt:lpstr>
      <vt:lpstr>PowerPoint Presentation</vt:lpstr>
      <vt:lpstr>PowerPoint Presentation</vt:lpstr>
      <vt:lpstr>PowerPoint Presentation</vt:lpstr>
      <vt:lpstr>四、接入网和运营商</vt:lpstr>
      <vt:lpstr>PowerPoint Presentation</vt:lpstr>
      <vt:lpstr>PowerPoint Presentation</vt:lpstr>
      <vt:lpstr>PowerPoint Presentation</vt:lpstr>
      <vt:lpstr>PowerPoint Presentation</vt:lpstr>
      <vt:lpstr>附录1</vt:lpstr>
      <vt:lpstr>附录1续</vt:lpstr>
      <vt:lpstr>附录1续</vt:lpstr>
      <vt:lpstr>附录1续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网络是怎样连接的</dc:title>
  <dc:creator>Liu, Chen (SI DG EA-R&amp;D MP CN1 2)</dc:creator>
  <cp:lastModifiedBy>Liu, Chen (SI EA R&amp;D MP CN1 2)</cp:lastModifiedBy>
  <cp:revision>165</cp:revision>
  <dcterms:created xsi:type="dcterms:W3CDTF">2021-12-17T02:02:00Z</dcterms:created>
  <dcterms:modified xsi:type="dcterms:W3CDTF">2022-05-19T12:09:47Z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3AFD56D038CF4E02A8D6E7949511D0EE</vt:lpwstr>
  </property>
  <property fmtid="{D5CDD505-2E9C-101B-9397-08002B2CF9AE}" pid="3" name="KSOProductBuildVer">
    <vt:lpwstr>2052-11.1.0.11194</vt:lpwstr>
  </property>
  <property fmtid="{D5CDD505-2E9C-101B-9397-08002B2CF9AE}" pid="4" name="MSIP_Label_a59b6cd5-d141-4a33-8bf1-0ca04484304f_Enabled">
    <vt:lpwstr>true</vt:lpwstr>
  </property>
  <property fmtid="{D5CDD505-2E9C-101B-9397-08002B2CF9AE}" pid="5" name="MSIP_Label_a59b6cd5-d141-4a33-8bf1-0ca04484304f_SetDate">
    <vt:lpwstr>2022-05-19T12:09:46Z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iteId">
    <vt:lpwstr>38ae3bcd-9579-4fd4-adda-b42e1495d55a</vt:lpwstr>
  </property>
  <property fmtid="{D5CDD505-2E9C-101B-9397-08002B2CF9AE}" pid="9" name="MSIP_Label_a59b6cd5-d141-4a33-8bf1-0ca04484304f_ActionId">
    <vt:lpwstr>961bdf18-94b1-48d9-9c8b-c266b646d5f1</vt:lpwstr>
  </property>
  <property fmtid="{D5CDD505-2E9C-101B-9397-08002B2CF9AE}" pid="10" name="MSIP_Label_a59b6cd5-d141-4a33-8bf1-0ca04484304f_ContentBits">
    <vt:lpwstr>0</vt:lpwstr>
  </property>
  <property fmtid="{D5CDD505-2E9C-101B-9397-08002B2CF9AE}" pid="11" name="Document_Confidentiality">
    <vt:lpwstr>Restricted</vt:lpwstr>
  </property>
</Properties>
</file>