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handoutMasterIdLst>
    <p:handoutMasterId r:id="rId68"/>
  </p:handoutMasterIdLst>
  <p:sldIdLst>
    <p:sldId id="256" r:id="rId3"/>
    <p:sldId id="257" r:id="rId4"/>
    <p:sldId id="258" r:id="rId5"/>
    <p:sldId id="347" r:id="rId6"/>
    <p:sldId id="348" r:id="rId7"/>
    <p:sldId id="269" r:id="rId8"/>
    <p:sldId id="349" r:id="rId9"/>
    <p:sldId id="350" r:id="rId10"/>
    <p:sldId id="351" r:id="rId11"/>
    <p:sldId id="352" r:id="rId12"/>
    <p:sldId id="357" r:id="rId13"/>
    <p:sldId id="409" r:id="rId14"/>
    <p:sldId id="410" r:id="rId15"/>
    <p:sldId id="411" r:id="rId16"/>
    <p:sldId id="412" r:id="rId17"/>
    <p:sldId id="413" r:id="rId18"/>
    <p:sldId id="415" r:id="rId19"/>
    <p:sldId id="414" r:id="rId20"/>
    <p:sldId id="416" r:id="rId21"/>
    <p:sldId id="417" r:id="rId22"/>
    <p:sldId id="418" r:id="rId23"/>
    <p:sldId id="419" r:id="rId24"/>
    <p:sldId id="420" r:id="rId25"/>
    <p:sldId id="423" r:id="rId26"/>
    <p:sldId id="424" r:id="rId27"/>
    <p:sldId id="425" r:id="rId28"/>
    <p:sldId id="472" r:id="rId29"/>
    <p:sldId id="473" r:id="rId30"/>
    <p:sldId id="475" r:id="rId31"/>
    <p:sldId id="476" r:id="rId32"/>
    <p:sldId id="477" r:id="rId33"/>
    <p:sldId id="478" r:id="rId34"/>
    <p:sldId id="479" r:id="rId35"/>
    <p:sldId id="480" r:id="rId36"/>
    <p:sldId id="481" r:id="rId37"/>
    <p:sldId id="482" r:id="rId38"/>
    <p:sldId id="483" r:id="rId39"/>
    <p:sldId id="484" r:id="rId40"/>
    <p:sldId id="486" r:id="rId41"/>
    <p:sldId id="487" r:id="rId42"/>
    <p:sldId id="488" r:id="rId43"/>
    <p:sldId id="490" r:id="rId44"/>
    <p:sldId id="492" r:id="rId45"/>
    <p:sldId id="493" r:id="rId46"/>
    <p:sldId id="494" r:id="rId47"/>
    <p:sldId id="495" r:id="rId48"/>
    <p:sldId id="496" r:id="rId49"/>
    <p:sldId id="260" r:id="rId50"/>
    <p:sldId id="519" r:id="rId51"/>
    <p:sldId id="520" r:id="rId52"/>
    <p:sldId id="521" r:id="rId53"/>
    <p:sldId id="522" r:id="rId54"/>
    <p:sldId id="523" r:id="rId55"/>
    <p:sldId id="524" r:id="rId56"/>
    <p:sldId id="525" r:id="rId57"/>
    <p:sldId id="353" r:id="rId58"/>
    <p:sldId id="354" r:id="rId59"/>
    <p:sldId id="355" r:id="rId60"/>
    <p:sldId id="356" r:id="rId61"/>
    <p:sldId id="428" r:id="rId62"/>
    <p:sldId id="429" r:id="rId63"/>
    <p:sldId id="489" r:id="rId64"/>
    <p:sldId id="491" r:id="rId65"/>
    <p:sldId id="346" r:id="rId66"/>
  </p:sldIdLst>
  <p:sldSz cx="12192000" cy="6858000"/>
  <p:notesSz cx="6858000" cy="9144000"/>
  <p:custDataLst>
    <p:tags r:id="rId7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862ECA-B88C-4E34-ACB4-7F55405E78AF}">
          <p14:sldIdLst>
            <p14:sldId id="256"/>
            <p14:sldId id="257"/>
            <p14:sldId id="258"/>
            <p14:sldId id="347"/>
            <p14:sldId id="348"/>
            <p14:sldId id="269"/>
            <p14:sldId id="349"/>
            <p14:sldId id="350"/>
            <p14:sldId id="351"/>
            <p14:sldId id="352"/>
            <p14:sldId id="357"/>
            <p14:sldId id="409"/>
            <p14:sldId id="410"/>
            <p14:sldId id="411"/>
            <p14:sldId id="412"/>
            <p14:sldId id="413"/>
            <p14:sldId id="415"/>
            <p14:sldId id="414"/>
            <p14:sldId id="416"/>
            <p14:sldId id="417"/>
            <p14:sldId id="418"/>
            <p14:sldId id="419"/>
            <p14:sldId id="420"/>
            <p14:sldId id="423"/>
            <p14:sldId id="424"/>
            <p14:sldId id="425"/>
            <p14:sldId id="472"/>
            <p14:sldId id="473"/>
            <p14:sldId id="475"/>
            <p14:sldId id="476"/>
            <p14:sldId id="477"/>
            <p14:sldId id="478"/>
            <p14:sldId id="479"/>
            <p14:sldId id="480"/>
            <p14:sldId id="481"/>
            <p14:sldId id="482"/>
            <p14:sldId id="483"/>
            <p14:sldId id="484"/>
            <p14:sldId id="486"/>
            <p14:sldId id="487"/>
            <p14:sldId id="488"/>
            <p14:sldId id="490"/>
            <p14:sldId id="492"/>
            <p14:sldId id="493"/>
            <p14:sldId id="494"/>
            <p14:sldId id="495"/>
            <p14:sldId id="496"/>
            <p14:sldId id="260"/>
            <p14:sldId id="519"/>
            <p14:sldId id="520"/>
            <p14:sldId id="521"/>
            <p14:sldId id="522"/>
            <p14:sldId id="523"/>
            <p14:sldId id="524"/>
            <p14:sldId id="525"/>
            <p14:sldId id="353"/>
            <p14:sldId id="354"/>
            <p14:sldId id="355"/>
            <p14:sldId id="356"/>
            <p14:sldId id="428"/>
            <p14:sldId id="429"/>
            <p14:sldId id="489"/>
            <p14:sldId id="491"/>
            <p14:sldId id="34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Chen (SI DG EA-R&amp;D MP CN1 2)" initials="LC(DERMC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gs" Target="tags/tag4.xml"/><Relationship Id="rId72" Type="http://schemas.openxmlformats.org/officeDocument/2006/relationships/commentAuthors" Target="commentAuthors.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notesMaster" Target="notesMasters/notesMaster1.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31EE928-4FC5-4150-8D74-71B520D880A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DE01-E15F-4F87-AC0A-7091310794F4}"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31EE928-4FC5-4150-8D74-71B520D880A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DE01-E15F-4F87-AC0A-7091310794F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31EE928-4FC5-4150-8D74-71B520D880A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DE01-E15F-4F87-AC0A-7091310794F4}" type="slidenum">
              <a:rPr lang="en-US" smtClean="0"/>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31EE928-4FC5-4150-8D74-71B520D880A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DE01-E15F-4F87-AC0A-7091310794F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1EE928-4FC5-4150-8D74-71B520D880A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1DE01-E15F-4F87-AC0A-7091310794F4}"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31EE928-4FC5-4150-8D74-71B520D880A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DE01-E15F-4F87-AC0A-7091310794F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endParaRPr lang="en-US"/>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31EE928-4FC5-4150-8D74-71B520D880A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1DE01-E15F-4F87-AC0A-7091310794F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1EE928-4FC5-4150-8D74-71B520D880A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1DE01-E15F-4F87-AC0A-7091310794F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EE928-4FC5-4150-8D74-71B520D880A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1DE01-E15F-4F87-AC0A-7091310794F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1EE928-4FC5-4150-8D74-71B520D880A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DE01-E15F-4F87-AC0A-7091310794F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1EE928-4FC5-4150-8D74-71B520D880A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1DE01-E15F-4F87-AC0A-7091310794F4}"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1EE928-4FC5-4150-8D74-71B520D880A3}" type="datetimeFigureOut">
              <a:rPr lang="en-US" smtClean="0"/>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2E1DE01-E15F-4F87-AC0A-7091310794F4}" type="slidenum">
              <a:rPr lang="en-US" smtClean="0"/>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 Target="slide5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tags" Target="../tags/tag1.xml"/><Relationship Id="rId1"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slide" Target="slide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slide" Target="slide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59.xml"/><Relationship Id="rId4" Type="http://schemas.openxmlformats.org/officeDocument/2006/relationships/slide" Target="slide48.xml"/><Relationship Id="rId3" Type="http://schemas.openxmlformats.org/officeDocument/2006/relationships/slide" Target="slide1.xml"/><Relationship Id="rId2" Type="http://schemas.openxmlformats.org/officeDocument/2006/relationships/slide" Target="slide3.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slide" Target="slide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slide" Target="slide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slide" Target="slide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slide" Target="slide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 Target="slide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60.xml"/><Relationship Id="rId1" Type="http://schemas.openxmlformats.org/officeDocument/2006/relationships/slide" Target="sl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60.xml"/><Relationship Id="rId1"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60.xml"/><Relationship Id="rId1"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slide" Target="slide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slide" Target="slide2.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60.xml"/><Relationship Id="rId2" Type="http://schemas.openxmlformats.org/officeDocument/2006/relationships/image" Target="../media/image29.png"/><Relationship Id="rId1" Type="http://schemas.openxmlformats.org/officeDocument/2006/relationships/slide" Target="slide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slide" Target="slide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slide" Target="slide2.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slide" Target="slide60.xml"/><Relationship Id="rId1" Type="http://schemas.openxmlformats.org/officeDocument/2006/relationships/slide" Target="slide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slide" Target="slide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slide" Target="slide62.xml"/><Relationship Id="rId1" Type="http://schemas.openxmlformats.org/officeDocument/2006/relationships/slide" Target="slide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slide" Target="slide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63.xml"/><Relationship Id="rId1" Type="http://schemas.openxmlformats.org/officeDocument/2006/relationships/slide" Target="slide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slide" Target="slide2.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 Target="slide2.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slide" Target="slide62.xml"/><Relationship Id="rId1" Type="http://schemas.openxmlformats.org/officeDocument/2006/relationships/slide" Target="slide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slide" Target="slide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tags" Target="../tags/tag2.xml"/><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slide" Target="slide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tags" Target="../tags/tag3.xml"/><Relationship Id="rId1" Type="http://schemas.openxmlformats.org/officeDocument/2006/relationships/slide" Target="slide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slide" Target="slide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slide" Target="slide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62.xml"/><Relationship Id="rId1" Type="http://schemas.openxmlformats.org/officeDocument/2006/relationships/slide" Target="slide2.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slide" Target="slide62.xml"/><Relationship Id="rId1" Type="http://schemas.openxmlformats.org/officeDocument/2006/relationships/slide" Target="slide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slide" Target="slide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8.pn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0.xml"/><Relationship Id="rId2" Type="http://schemas.openxmlformats.org/officeDocument/2006/relationships/image" Target="../media/image52.png"/><Relationship Id="rId1" Type="http://schemas.openxmlformats.org/officeDocument/2006/relationships/image" Target="../media/image4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38.xml"/><Relationship Id="rId3" Type="http://schemas.openxmlformats.org/officeDocument/2006/relationships/slide" Target="slide29.xml"/><Relationship Id="rId2" Type="http://schemas.openxmlformats.org/officeDocument/2006/relationships/slide" Target="slide35.xml"/><Relationship Id="rId1" Type="http://schemas.openxmlformats.org/officeDocument/2006/relationships/image" Target="../media/image54.png"/></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54.xml"/><Relationship Id="rId4" Type="http://schemas.openxmlformats.org/officeDocument/2006/relationships/slide" Target="slide53.xml"/><Relationship Id="rId3" Type="http://schemas.openxmlformats.org/officeDocument/2006/relationships/slide" Target="slide46.xml"/><Relationship Id="rId2" Type="http://schemas.openxmlformats.org/officeDocument/2006/relationships/image" Target="../media/image55.png"/><Relationship Id="rId1" Type="http://schemas.openxmlformats.org/officeDocument/2006/relationships/slide" Target="slide4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slide" Target="slide4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slide" Target="slide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998237"/>
            <a:ext cx="7772400" cy="1463040"/>
          </a:xfrm>
        </p:spPr>
        <p:txBody>
          <a:bodyPr/>
          <a:lstStyle/>
          <a:p>
            <a:pPr algn="ctr"/>
            <a:r>
              <a:rPr lang="zh-CN" altLang="en-US" dirty="0"/>
              <a:t>网络是怎样连接的</a:t>
            </a:r>
            <a:endParaRPr lang="en-US" dirty="0"/>
          </a:p>
        </p:txBody>
      </p:sp>
      <p:pic>
        <p:nvPicPr>
          <p:cNvPr id="3" name="图片 2"/>
          <p:cNvPicPr>
            <a:picLocks noChangeAspect="1"/>
          </p:cNvPicPr>
          <p:nvPr/>
        </p:nvPicPr>
        <p:blipFill>
          <a:blip r:embed="rId1"/>
          <a:stretch>
            <a:fillRect/>
          </a:stretch>
        </p:blipFill>
        <p:spPr>
          <a:xfrm>
            <a:off x="7658735" y="4998085"/>
            <a:ext cx="3902710" cy="14814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HTTP</a:t>
            </a:r>
            <a:r>
              <a:rPr lang="zh-CN" altLang="en-US" sz="1600" dirty="0"/>
              <a:t>响应消息样例：</a:t>
            </a: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r>
              <a:rPr lang="en-US" altLang="zh-CN" sz="1200" dirty="0">
                <a:hlinkClick r:id="rId1" tooltip="" action="ppaction://hlinksldjump"/>
              </a:rPr>
              <a:t>HTTP</a:t>
            </a:r>
            <a:r>
              <a:rPr lang="zh-CN" altLang="en-US" sz="1200" dirty="0">
                <a:hlinkClick r:id="rId1" tooltip="" action="ppaction://hlinksldjump"/>
              </a:rPr>
              <a:t>头字段定义。</a:t>
            </a:r>
            <a:endParaRPr lang="en-US" altLang="zh-CN" sz="1200" dirty="0"/>
          </a:p>
        </p:txBody>
      </p:sp>
      <p:sp>
        <p:nvSpPr>
          <p:cNvPr id="7" name="Action Button: Go Home 6">
            <a:hlinkClick r:id="rId2"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585216"/>
            <a:ext cx="9720072" cy="1499616"/>
          </a:xfrm>
        </p:spPr>
        <p:txBody>
          <a:bodyPr>
            <a:normAutofit/>
          </a:bodyPr>
          <a:lstStyle/>
          <a:p>
            <a:pPr marL="0" indent="0">
              <a:buNone/>
            </a:pPr>
            <a:r>
              <a:rPr lang="zh-CN" altLang="en-US" sz="2800" b="1" dirty="0"/>
              <a:t>生成请求消息</a:t>
            </a:r>
            <a:endParaRPr lang="en-US" altLang="zh-CN" sz="2800" b="1" dirty="0"/>
          </a:p>
        </p:txBody>
      </p:sp>
      <p:pic>
        <p:nvPicPr>
          <p:cNvPr id="9" name="图片 3"/>
          <p:cNvPicPr>
            <a:picLocks noChangeAspect="1"/>
          </p:cNvPicPr>
          <p:nvPr/>
        </p:nvPicPr>
        <p:blipFill>
          <a:blip r:embed="rId3"/>
          <a:stretch>
            <a:fillRect/>
          </a:stretch>
        </p:blipFill>
        <p:spPr>
          <a:xfrm>
            <a:off x="2933700" y="2352675"/>
            <a:ext cx="6324600" cy="2152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zh-CN" altLang="en-US" sz="1600" dirty="0"/>
              <a:t>域名和</a:t>
            </a:r>
            <a:r>
              <a:rPr lang="en-US" altLang="zh-CN" sz="1600" dirty="0"/>
              <a:t>IP</a:t>
            </a:r>
            <a:r>
              <a:rPr lang="zh-CN" altLang="en-US" sz="1600" dirty="0"/>
              <a:t>地址共存的理由：</a:t>
            </a:r>
            <a:r>
              <a:rPr lang="en-US" altLang="zh-CN" sz="1600" dirty="0"/>
              <a:t> </a:t>
            </a:r>
            <a:endParaRPr lang="en-US" altLang="zh-CN" sz="1600" dirty="0"/>
          </a:p>
          <a:p>
            <a:pPr>
              <a:buFont typeface="Wingdings" panose="05000000000000000000" charset="0"/>
              <a:buChar char="l"/>
            </a:pPr>
            <a:r>
              <a:rPr lang="zh-CN" altLang="en-US" sz="1600" dirty="0"/>
              <a:t>浏览器中使用域名是为了方便记忆和使用。</a:t>
            </a:r>
            <a:endParaRPr lang="zh-CN" altLang="en-US" sz="1600" dirty="0"/>
          </a:p>
          <a:p>
            <a:pPr>
              <a:buFont typeface="Wingdings" panose="05000000000000000000" charset="0"/>
              <a:buChar char="l"/>
            </a:pPr>
            <a:r>
              <a:rPr lang="zh-CN" altLang="en-US" sz="1600" dirty="0"/>
              <a:t>传输时使用</a:t>
            </a:r>
            <a:r>
              <a:rPr lang="en-US" altLang="zh-CN" sz="1600" dirty="0"/>
              <a:t>IP</a:t>
            </a:r>
            <a:r>
              <a:rPr lang="zh-CN" altLang="en-US" sz="1600" dirty="0"/>
              <a:t>地址是因为</a:t>
            </a:r>
            <a:r>
              <a:rPr lang="en-US" altLang="zh-CN" sz="1600" dirty="0"/>
              <a:t>IP</a:t>
            </a:r>
            <a:r>
              <a:rPr lang="zh-CN" altLang="en-US" sz="1600" dirty="0"/>
              <a:t>只占用</a:t>
            </a:r>
            <a:r>
              <a:rPr lang="en-US" altLang="zh-CN" sz="1600" dirty="0"/>
              <a:t>4</a:t>
            </a:r>
            <a:r>
              <a:rPr lang="zh-CN" altLang="en-US" sz="1600" dirty="0"/>
              <a:t>字节空间，比起不确定长度</a:t>
            </a:r>
            <a:r>
              <a:rPr lang="en-US" altLang="zh-CN" sz="1600" dirty="0"/>
              <a:t>IP</a:t>
            </a:r>
            <a:r>
              <a:rPr lang="zh-CN" altLang="en-US" sz="1600" dirty="0"/>
              <a:t>地址消耗更少。</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endParaRPr lang="en-US" altLang="zh-CN"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TCP/IP</a:t>
            </a:r>
            <a:r>
              <a:rPr lang="zh-CN" altLang="en-US" sz="1600" dirty="0"/>
              <a:t>网络基本思路：</a:t>
            </a:r>
            <a:r>
              <a:rPr lang="en-US" altLang="zh-CN" sz="1600" dirty="0"/>
              <a:t> </a:t>
            </a:r>
            <a:endParaRPr lang="en-US" altLang="zh-CN" sz="1600" dirty="0"/>
          </a:p>
          <a:p>
            <a:r>
              <a:rPr lang="zh-CN" altLang="en-US" sz="1600" dirty="0"/>
              <a:t>无数子网通过路由器连接。</a:t>
            </a: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endParaRPr lang="en-US" altLang="zh-CN" sz="2800" b="1" dirty="0"/>
          </a:p>
        </p:txBody>
      </p:sp>
      <p:pic>
        <p:nvPicPr>
          <p:cNvPr id="2" name="图片 1"/>
          <p:cNvPicPr>
            <a:picLocks noChangeAspect="1"/>
          </p:cNvPicPr>
          <p:nvPr>
            <p:custDataLst>
              <p:tags r:id="rId2"/>
            </p:custDataLst>
          </p:nvPr>
        </p:nvPicPr>
        <p:blipFill>
          <a:blip r:embed="rId3"/>
          <a:stretch>
            <a:fillRect/>
          </a:stretch>
        </p:blipFill>
        <p:spPr>
          <a:xfrm>
            <a:off x="3714750" y="1559560"/>
            <a:ext cx="4762500" cy="487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IP</a:t>
            </a:r>
            <a:r>
              <a:rPr lang="zh-CN" altLang="en-US" sz="1600" dirty="0"/>
              <a:t>地址的表示方法：</a:t>
            </a:r>
            <a:r>
              <a:rPr lang="en-US" altLang="zh-CN" sz="1600" dirty="0"/>
              <a:t> </a:t>
            </a: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endParaRPr lang="en-US" altLang="zh-CN" sz="2800" b="1" dirty="0"/>
          </a:p>
        </p:txBody>
      </p:sp>
      <p:pic>
        <p:nvPicPr>
          <p:cNvPr id="2" name="图片 1"/>
          <p:cNvPicPr>
            <a:picLocks noChangeAspect="1"/>
          </p:cNvPicPr>
          <p:nvPr/>
        </p:nvPicPr>
        <p:blipFill>
          <a:blip r:embed="rId2"/>
          <a:stretch>
            <a:fillRect/>
          </a:stretch>
        </p:blipFill>
        <p:spPr>
          <a:xfrm>
            <a:off x="4058920" y="2014855"/>
            <a:ext cx="4594860" cy="45123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IP</a:t>
            </a:r>
            <a:r>
              <a:rPr lang="zh-CN" altLang="en-US" sz="1600" dirty="0"/>
              <a:t>地址的结构：</a:t>
            </a:r>
            <a:r>
              <a:rPr lang="en-US" altLang="zh-CN" sz="1600" dirty="0"/>
              <a:t> </a:t>
            </a:r>
            <a:endParaRPr lang="en-US" altLang="zh-CN" sz="1600" dirty="0"/>
          </a:p>
          <a:p>
            <a:r>
              <a:rPr lang="zh-CN" altLang="zh-CN" sz="1600" dirty="0">
                <a:sym typeface="+mn-ea"/>
              </a:rPr>
              <a:t>子网掩码表示网络号和主机号的边界，实际上不一定正好在整字节处划分，也可以在中间出，比如</a:t>
            </a:r>
            <a:r>
              <a:rPr lang="en-US" altLang="zh-CN" sz="1600" dirty="0">
                <a:sym typeface="+mn-ea"/>
              </a:rPr>
              <a:t>22</a:t>
            </a:r>
            <a:r>
              <a:rPr lang="zh-CN" altLang="zh-CN" sz="1600" dirty="0">
                <a:sym typeface="+mn-ea"/>
              </a:rPr>
              <a:t>。</a:t>
            </a:r>
            <a:r>
              <a:rPr lang="en-US" altLang="zh-CN" sz="1600" dirty="0">
                <a:sym typeface="+mn-ea"/>
              </a:rPr>
              <a:t> </a:t>
            </a:r>
            <a:endParaRPr lang="en-US" altLang="zh-CN" sz="1600" dirty="0"/>
          </a:p>
          <a:p>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endParaRPr lang="en-US" altLang="zh-CN" sz="2800" b="1" dirty="0"/>
          </a:p>
        </p:txBody>
      </p:sp>
      <p:pic>
        <p:nvPicPr>
          <p:cNvPr id="4" name="图片 3"/>
          <p:cNvPicPr>
            <a:picLocks noChangeAspect="1"/>
          </p:cNvPicPr>
          <p:nvPr/>
        </p:nvPicPr>
        <p:blipFill>
          <a:blip r:embed="rId2"/>
          <a:stretch>
            <a:fillRect/>
          </a:stretch>
        </p:blipFill>
        <p:spPr>
          <a:xfrm>
            <a:off x="2910205" y="3054985"/>
            <a:ext cx="5948045" cy="2393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zh-CN" altLang="en-US" sz="1600" dirty="0"/>
              <a:t>向</a:t>
            </a:r>
            <a:r>
              <a:rPr lang="en-US" altLang="zh-CN" sz="1600" dirty="0"/>
              <a:t>DNS</a:t>
            </a:r>
            <a:r>
              <a:rPr lang="zh-CN" altLang="en-US" sz="1600" dirty="0">
                <a:sym typeface="+mn-ea"/>
              </a:rPr>
              <a:t>（</a:t>
            </a:r>
            <a:r>
              <a:rPr lang="en-US" altLang="zh-CN" sz="1600" dirty="0">
                <a:sym typeface="+mn-ea"/>
              </a:rPr>
              <a:t>Domain Name System</a:t>
            </a:r>
            <a:r>
              <a:rPr lang="zh-CN" altLang="en-US" sz="1600" dirty="0">
                <a:sym typeface="+mn-ea"/>
              </a:rPr>
              <a:t>）</a:t>
            </a:r>
            <a:r>
              <a:rPr lang="zh-CN" altLang="en-US" sz="1600" dirty="0"/>
              <a:t>发送查询</a:t>
            </a:r>
            <a:r>
              <a:rPr lang="en-US" altLang="zh-CN" sz="1600" dirty="0"/>
              <a:t>IP</a:t>
            </a:r>
            <a:r>
              <a:rPr lang="zh-CN" altLang="en-US" sz="1600" dirty="0"/>
              <a:t>请求：</a:t>
            </a:r>
            <a:r>
              <a:rPr lang="en-US" altLang="zh-CN" sz="1600" dirty="0"/>
              <a:t> </a:t>
            </a:r>
            <a:endParaRPr lang="en-US" altLang="zh-CN" sz="1600" dirty="0"/>
          </a:p>
          <a:p>
            <a:pPr>
              <a:buFont typeface="Wingdings" panose="05000000000000000000" charset="0"/>
              <a:buChar char="l"/>
            </a:pPr>
            <a:r>
              <a:rPr lang="zh-CN" altLang="en-US" sz="1600" dirty="0">
                <a:sym typeface="+mn-ea"/>
              </a:rPr>
              <a:t>客户端应用程序可以调用</a:t>
            </a:r>
            <a:r>
              <a:rPr lang="en-US" altLang="zh-CN" sz="1600" dirty="0">
                <a:sym typeface="+mn-ea"/>
              </a:rPr>
              <a:t>socket</a:t>
            </a:r>
            <a:r>
              <a:rPr lang="zh-CN" altLang="en-US" sz="1600" dirty="0">
                <a:sym typeface="+mn-ea"/>
              </a:rPr>
              <a:t>库中对应的方法去获取域名对应</a:t>
            </a:r>
            <a:r>
              <a:rPr lang="en-US" altLang="zh-CN" sz="1600" dirty="0">
                <a:sym typeface="+mn-ea"/>
              </a:rPr>
              <a:t>IP</a:t>
            </a:r>
            <a:r>
              <a:rPr lang="zh-CN" altLang="en-US" sz="1600" dirty="0">
                <a:sym typeface="+mn-ea"/>
              </a:rPr>
              <a:t>，比如：</a:t>
            </a:r>
            <a:endParaRPr lang="zh-CN" altLang="en-US" sz="1600" dirty="0">
              <a:sym typeface="+mn-ea"/>
            </a:endParaRPr>
          </a:p>
          <a:p>
            <a:pPr algn="ctr"/>
            <a:r>
              <a:rPr lang="en-US" altLang="zh-CN" sz="1600" dirty="0">
                <a:sym typeface="+mn-ea"/>
              </a:rPr>
              <a:t>gethostbyname(“www.xxx.xxx.xxx”) </a:t>
            </a:r>
            <a:endParaRPr lang="en-US" altLang="zh-CN" sz="1600" dirty="0">
              <a:sym typeface="+mn-ea"/>
            </a:endParaRPr>
          </a:p>
          <a:p>
            <a:pPr algn="l">
              <a:buFont typeface="Wingdings" panose="05000000000000000000" charset="0"/>
              <a:buChar char="l"/>
            </a:pPr>
            <a:r>
              <a:rPr lang="zh-CN" altLang="en-US" sz="1600" dirty="0">
                <a:sym typeface="+mn-ea"/>
              </a:rPr>
              <a:t>通信使用</a:t>
            </a:r>
            <a:r>
              <a:rPr lang="en-US" altLang="zh-CN" sz="1600" dirty="0">
                <a:sym typeface="+mn-ea"/>
              </a:rPr>
              <a:t>TCP/UDP</a:t>
            </a:r>
            <a:r>
              <a:rPr lang="zh-CN" altLang="en-US" sz="1600" dirty="0">
                <a:sym typeface="+mn-ea"/>
              </a:rPr>
              <a:t>协议，占用</a:t>
            </a:r>
            <a:r>
              <a:rPr lang="en-US" altLang="zh-CN" sz="1600" dirty="0">
                <a:sym typeface="+mn-ea"/>
              </a:rPr>
              <a:t>53</a:t>
            </a:r>
            <a:r>
              <a:rPr lang="zh-CN" altLang="en-US" sz="1600" dirty="0">
                <a:sym typeface="+mn-ea"/>
              </a:rPr>
              <a:t>端口。</a:t>
            </a:r>
            <a:endParaRPr lang="en-US" altLang="zh-CN" sz="1600" dirty="0"/>
          </a:p>
          <a:p>
            <a:pPr>
              <a:buFont typeface="Wingdings" panose="05000000000000000000" charset="0"/>
              <a:buChar char="l"/>
            </a:pPr>
            <a:r>
              <a:rPr lang="en-US" altLang="zh-CN" sz="1600" dirty="0">
                <a:sym typeface="+mn-ea"/>
              </a:rPr>
              <a:t>DNS</a:t>
            </a:r>
            <a:r>
              <a:rPr lang="zh-CN" altLang="zh-CN" sz="1600" dirty="0">
                <a:sym typeface="+mn-ea"/>
              </a:rPr>
              <a:t>服务器地址的设置</a:t>
            </a:r>
            <a:r>
              <a:rPr lang="zh-CN" altLang="en-US" sz="1600" dirty="0">
                <a:sym typeface="+mn-ea"/>
              </a:rPr>
              <a:t>：</a:t>
            </a:r>
            <a:endParaRPr lang="zh-CN" altLang="en-US" sz="1600" dirty="0">
              <a:sym typeface="+mn-ea"/>
            </a:endParaRPr>
          </a:p>
          <a:p>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endParaRPr lang="en-US" altLang="zh-CN" sz="2800" b="1" dirty="0"/>
          </a:p>
        </p:txBody>
      </p:sp>
      <p:pic>
        <p:nvPicPr>
          <p:cNvPr id="5" name="图片 4"/>
          <p:cNvPicPr>
            <a:picLocks noChangeAspect="1"/>
          </p:cNvPicPr>
          <p:nvPr/>
        </p:nvPicPr>
        <p:blipFill>
          <a:blip r:embed="rId2"/>
          <a:stretch>
            <a:fillRect/>
          </a:stretch>
        </p:blipFill>
        <p:spPr>
          <a:xfrm>
            <a:off x="4318635" y="3592830"/>
            <a:ext cx="2806700" cy="29343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DNS</a:t>
            </a:r>
            <a:r>
              <a:rPr lang="zh-CN" altLang="en-US" sz="1600" dirty="0"/>
              <a:t>服务器基本工作原理：</a:t>
            </a:r>
            <a:r>
              <a:rPr lang="en-US" altLang="zh-CN" sz="1600" dirty="0"/>
              <a:t> </a:t>
            </a:r>
            <a:endParaRPr lang="en-US" altLang="zh-CN" sz="1600" dirty="0"/>
          </a:p>
          <a:p>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endParaRPr lang="en-US" altLang="zh-CN" sz="2800" b="1" dirty="0"/>
          </a:p>
        </p:txBody>
      </p:sp>
      <p:pic>
        <p:nvPicPr>
          <p:cNvPr id="2" name="图片 1"/>
          <p:cNvPicPr>
            <a:picLocks noChangeAspect="1"/>
          </p:cNvPicPr>
          <p:nvPr/>
        </p:nvPicPr>
        <p:blipFill>
          <a:blip r:embed="rId2"/>
          <a:stretch>
            <a:fillRect/>
          </a:stretch>
        </p:blipFill>
        <p:spPr>
          <a:xfrm>
            <a:off x="3928745" y="2265045"/>
            <a:ext cx="4333875" cy="40443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zh-CN" altLang="en-US" sz="1600" dirty="0"/>
              <a:t>域名的层次结构：</a:t>
            </a:r>
            <a:r>
              <a:rPr lang="en-US" altLang="zh-CN" sz="1600" dirty="0"/>
              <a:t> </a:t>
            </a:r>
            <a:endParaRPr lang="en-US" altLang="zh-CN" sz="1600" dirty="0"/>
          </a:p>
          <a:p>
            <a:pPr>
              <a:buFont typeface="Wingdings" panose="05000000000000000000" charset="0"/>
              <a:buChar char="l"/>
            </a:pPr>
            <a:r>
              <a:rPr lang="zh-CN" altLang="en-US" sz="1600" dirty="0"/>
              <a:t>域名是有级别的，最后的域级别最高，向前依次减小。</a:t>
            </a:r>
            <a:endParaRPr lang="en-US" altLang="zh-CN" sz="1600" dirty="0"/>
          </a:p>
          <a:p>
            <a:pPr algn="ctr"/>
            <a:r>
              <a:rPr lang="en-US" altLang="zh-CN" sz="2800" dirty="0"/>
              <a:t>www.lib.glasscom.com</a:t>
            </a:r>
            <a:endParaRPr lang="en-US" altLang="zh-CN" sz="2800" dirty="0"/>
          </a:p>
          <a:p>
            <a:endParaRPr lang="en-US" altLang="zh-CN" sz="1200" dirty="0"/>
          </a:p>
          <a:p>
            <a:endParaRPr lang="en-US" altLang="zh-CN" sz="1200" dirty="0"/>
          </a:p>
          <a:p>
            <a:pPr>
              <a:buFont typeface="Wingdings" panose="05000000000000000000" charset="0"/>
              <a:buChar char="l"/>
            </a:pPr>
            <a:r>
              <a:rPr lang="zh-CN" altLang="en-US" sz="1600" dirty="0">
                <a:sym typeface="+mn-ea"/>
              </a:rPr>
              <a:t>顶级域上面还有一级根域。</a:t>
            </a: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endParaRPr lang="en-US" altLang="zh-CN" sz="2800" b="1" dirty="0"/>
          </a:p>
        </p:txBody>
      </p:sp>
      <p:sp>
        <p:nvSpPr>
          <p:cNvPr id="4" name="线形标注 1(带强调线) 3"/>
          <p:cNvSpPr/>
          <p:nvPr/>
        </p:nvSpPr>
        <p:spPr>
          <a:xfrm rot="16200000">
            <a:off x="6999605" y="2724150"/>
            <a:ext cx="424180" cy="474980"/>
          </a:xfrm>
          <a:prstGeom prst="accentCallout1">
            <a:avLst>
              <a:gd name="adj1" fmla="val 52535"/>
              <a:gd name="adj2" fmla="val -4197"/>
              <a:gd name="adj3" fmla="val 52272"/>
              <a:gd name="adj4" fmla="val -73502"/>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线形标注 1(带强调线) 4"/>
          <p:cNvSpPr/>
          <p:nvPr/>
        </p:nvSpPr>
        <p:spPr>
          <a:xfrm rot="16200000">
            <a:off x="6121400" y="2517140"/>
            <a:ext cx="219710" cy="1092835"/>
          </a:xfrm>
          <a:prstGeom prst="accentCallout1">
            <a:avLst>
              <a:gd name="adj1" fmla="val 52535"/>
              <a:gd name="adj2" fmla="val -4197"/>
              <a:gd name="adj3" fmla="val 52440"/>
              <a:gd name="adj4" fmla="val -153901"/>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线形标注 1(带强调线) 7"/>
          <p:cNvSpPr/>
          <p:nvPr/>
        </p:nvSpPr>
        <p:spPr>
          <a:xfrm rot="16200000">
            <a:off x="5107305" y="2792095"/>
            <a:ext cx="424180" cy="339725"/>
          </a:xfrm>
          <a:prstGeom prst="accentCallout1">
            <a:avLst>
              <a:gd name="adj1" fmla="val 52535"/>
              <a:gd name="adj2" fmla="val -4197"/>
              <a:gd name="adj3" fmla="val 56915"/>
              <a:gd name="adj4" fmla="val -73577"/>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684645" y="3548380"/>
            <a:ext cx="1689100" cy="306705"/>
          </a:xfrm>
          <a:prstGeom prst="rect">
            <a:avLst/>
          </a:prstGeom>
          <a:noFill/>
        </p:spPr>
        <p:txBody>
          <a:bodyPr wrap="square" rtlCol="0">
            <a:spAutoFit/>
          </a:bodyPr>
          <a:lstStyle/>
          <a:p>
            <a:r>
              <a:rPr lang="zh-CN" altLang="zh-CN" sz="1400"/>
              <a:t>一级域名</a:t>
            </a:r>
            <a:r>
              <a:rPr lang="en-US" altLang="zh-CN" sz="1400"/>
              <a:t>(</a:t>
            </a:r>
            <a:r>
              <a:rPr lang="zh-CN" altLang="en-US" sz="1400"/>
              <a:t>顶级域</a:t>
            </a:r>
            <a:r>
              <a:rPr lang="en-US" altLang="zh-CN" sz="1400"/>
              <a:t>)</a:t>
            </a:r>
            <a:endParaRPr lang="en-US" altLang="zh-CN" sz="1400"/>
          </a:p>
        </p:txBody>
      </p:sp>
      <p:sp>
        <p:nvSpPr>
          <p:cNvPr id="11" name="文本框 10"/>
          <p:cNvSpPr txBox="1"/>
          <p:nvPr/>
        </p:nvSpPr>
        <p:spPr>
          <a:xfrm>
            <a:off x="5779135" y="3548380"/>
            <a:ext cx="905510" cy="306705"/>
          </a:xfrm>
          <a:prstGeom prst="rect">
            <a:avLst/>
          </a:prstGeom>
          <a:noFill/>
        </p:spPr>
        <p:txBody>
          <a:bodyPr wrap="square" rtlCol="0">
            <a:spAutoFit/>
          </a:bodyPr>
          <a:lstStyle/>
          <a:p>
            <a:r>
              <a:rPr lang="zh-CN" altLang="zh-CN" sz="1400"/>
              <a:t>二级域名</a:t>
            </a:r>
            <a:endParaRPr lang="zh-CN" altLang="zh-CN" sz="1400"/>
          </a:p>
        </p:txBody>
      </p:sp>
      <p:sp>
        <p:nvSpPr>
          <p:cNvPr id="12" name="文本框 11"/>
          <p:cNvSpPr txBox="1"/>
          <p:nvPr/>
        </p:nvSpPr>
        <p:spPr>
          <a:xfrm>
            <a:off x="4873625" y="3548380"/>
            <a:ext cx="905510" cy="306705"/>
          </a:xfrm>
          <a:prstGeom prst="rect">
            <a:avLst/>
          </a:prstGeom>
          <a:noFill/>
        </p:spPr>
        <p:txBody>
          <a:bodyPr wrap="square" rtlCol="0">
            <a:spAutoFit/>
          </a:bodyPr>
          <a:lstStyle/>
          <a:p>
            <a:r>
              <a:rPr lang="zh-CN" altLang="zh-CN" sz="1400"/>
              <a:t>三级域名</a:t>
            </a:r>
            <a:endParaRPr lang="zh-CN"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zh-CN" altLang="en-US" sz="1600" dirty="0"/>
              <a:t>如何找到正确的</a:t>
            </a:r>
            <a:r>
              <a:rPr lang="en-US" altLang="zh-CN" sz="1600" dirty="0"/>
              <a:t>DNS</a:t>
            </a:r>
            <a:r>
              <a:rPr lang="zh-CN" altLang="en-US" sz="1600" dirty="0"/>
              <a:t>服务器：</a:t>
            </a:r>
            <a:endParaRPr lang="zh-CN" altLang="en-US" sz="1600" dirty="0"/>
          </a:p>
          <a:p>
            <a:pPr>
              <a:buFont typeface="Wingdings" panose="05000000000000000000" charset="0"/>
              <a:buChar char="l"/>
            </a:pPr>
            <a:r>
              <a:rPr lang="zh-CN" altLang="en-US" sz="1600" dirty="0"/>
              <a:t>域名太多不能放在一个服务器</a:t>
            </a:r>
            <a:r>
              <a:rPr lang="en-US" altLang="zh-CN" sz="1600" dirty="0"/>
              <a:t> </a:t>
            </a:r>
            <a:endParaRPr lang="en-US" altLang="zh-CN" sz="1600" dirty="0"/>
          </a:p>
          <a:p>
            <a:pPr>
              <a:buFont typeface="Wingdings" panose="05000000000000000000" charset="0"/>
              <a:buChar char="l"/>
            </a:pPr>
            <a:r>
              <a:rPr lang="zh-CN" altLang="en-US" sz="1600" dirty="0"/>
              <a:t>下级域的</a:t>
            </a:r>
            <a:r>
              <a:rPr lang="en-US" altLang="zh-CN" sz="1600" dirty="0"/>
              <a:t>IP</a:t>
            </a:r>
            <a:r>
              <a:rPr lang="zh-CN" altLang="en-US" sz="1600" dirty="0"/>
              <a:t>会注册到它的上级域</a:t>
            </a:r>
            <a:endParaRPr lang="zh-CN" altLang="en-US" sz="1600" dirty="0"/>
          </a:p>
          <a:p>
            <a:pPr>
              <a:buFont typeface="Wingdings" panose="05000000000000000000" charset="0"/>
              <a:buChar char="l"/>
            </a:pPr>
            <a:r>
              <a:rPr lang="zh-CN" altLang="en-US" sz="1600" dirty="0"/>
              <a:t>根域的</a:t>
            </a:r>
            <a:r>
              <a:rPr lang="en-US" altLang="zh-CN" sz="1600" dirty="0"/>
              <a:t>IP</a:t>
            </a:r>
            <a:r>
              <a:rPr lang="zh-CN" altLang="en-US" sz="1600" dirty="0"/>
              <a:t>地址保存在所有服务器中</a:t>
            </a:r>
            <a:endParaRPr lang="zh-CN" altLang="en-US" sz="1600" dirty="0"/>
          </a:p>
          <a:p>
            <a:pPr>
              <a:buFont typeface="Wingdings" panose="05000000000000000000" charset="0"/>
              <a:buChar char="l"/>
            </a:pPr>
            <a:r>
              <a:rPr lang="zh-CN" altLang="en-US" sz="1600" dirty="0"/>
              <a:t>根域服务器全球有</a:t>
            </a:r>
            <a:r>
              <a:rPr lang="en-US" altLang="zh-CN" sz="1600" dirty="0"/>
              <a:t>13</a:t>
            </a:r>
            <a:r>
              <a:rPr lang="zh-CN" altLang="en-US" sz="1600" dirty="0"/>
              <a:t>个且</a:t>
            </a:r>
            <a:r>
              <a:rPr lang="en-US" altLang="zh-CN" sz="1600" dirty="0"/>
              <a:t>IP</a:t>
            </a:r>
            <a:r>
              <a:rPr lang="zh-CN" altLang="en-US" sz="1600" dirty="0"/>
              <a:t>固定</a:t>
            </a:r>
            <a:endParaRPr lang="en-US" altLang="zh-CN" sz="1600" dirty="0"/>
          </a:p>
          <a:p>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endParaRPr lang="en-US" altLang="zh-CN" sz="2800" b="1" dirty="0"/>
          </a:p>
        </p:txBody>
      </p:sp>
      <p:pic>
        <p:nvPicPr>
          <p:cNvPr id="4" name="图片 3"/>
          <p:cNvPicPr>
            <a:picLocks noChangeAspect="1"/>
          </p:cNvPicPr>
          <p:nvPr/>
        </p:nvPicPr>
        <p:blipFill>
          <a:blip r:embed="rId2"/>
          <a:stretch>
            <a:fillRect/>
          </a:stretch>
        </p:blipFill>
        <p:spPr>
          <a:xfrm>
            <a:off x="4213860" y="2282190"/>
            <a:ext cx="3958590" cy="40271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altLang="zh-CN" sz="1600" dirty="0"/>
              <a:t>DNS</a:t>
            </a:r>
            <a:r>
              <a:rPr lang="zh-CN" altLang="en-US" sz="1600" dirty="0"/>
              <a:t>服务器之间的查询操作：</a:t>
            </a:r>
            <a:r>
              <a:rPr lang="en-US" altLang="zh-CN" sz="1600" dirty="0"/>
              <a:t> </a:t>
            </a:r>
            <a:endParaRPr lang="en-US" altLang="zh-CN" sz="1600" dirty="0"/>
          </a:p>
          <a:p>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endParaRPr lang="en-US" altLang="zh-CN" sz="2800" b="1" dirty="0"/>
          </a:p>
        </p:txBody>
      </p:sp>
      <p:pic>
        <p:nvPicPr>
          <p:cNvPr id="2" name="图片 1"/>
          <p:cNvPicPr>
            <a:picLocks noChangeAspect="1"/>
          </p:cNvPicPr>
          <p:nvPr/>
        </p:nvPicPr>
        <p:blipFill>
          <a:blip r:embed="rId2"/>
          <a:stretch>
            <a:fillRect/>
          </a:stretch>
        </p:blipFill>
        <p:spPr>
          <a:xfrm>
            <a:off x="4210050" y="1976755"/>
            <a:ext cx="3771900" cy="4400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网络全貌</a:t>
            </a:r>
            <a:endParaRPr lang="en-US" dirty="0"/>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64729" y="2084832"/>
            <a:ext cx="9055072" cy="4223893"/>
          </a:xfrm>
        </p:spPr>
      </p:pic>
      <p:sp>
        <p:nvSpPr>
          <p:cNvPr id="11" name="Action Button: Go Forward or Next 10">
            <a:hlinkClick r:id="rId2" action="ppaction://hlinksldjump" highlightClick="1"/>
          </p:cNvPr>
          <p:cNvSpPr/>
          <p:nvPr/>
        </p:nvSpPr>
        <p:spPr>
          <a:xfrm>
            <a:off x="6810375" y="2457450"/>
            <a:ext cx="571500" cy="322706"/>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ction Button: Go Forward or Next 11">
            <a:hlinkClick r:id="rId3" action="ppaction://hlinksldjump" highlightClick="1"/>
          </p:cNvPr>
          <p:cNvSpPr/>
          <p:nvPr/>
        </p:nvSpPr>
        <p:spPr>
          <a:xfrm>
            <a:off x="6810375" y="2830069"/>
            <a:ext cx="571500" cy="322705"/>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ction Button: Go Forward or Next 12">
            <a:hlinkClick r:id="rId4" action="ppaction://hlinksldjump" highlightClick="1"/>
          </p:cNvPr>
          <p:cNvSpPr/>
          <p:nvPr/>
        </p:nvSpPr>
        <p:spPr>
          <a:xfrm>
            <a:off x="6810375" y="3702802"/>
            <a:ext cx="571500" cy="322705"/>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ction Button: Go Forward or Next 13">
            <a:hlinkClick r:id="rId5" action="ppaction://hlinksldjump" highlightClick="1"/>
          </p:cNvPr>
          <p:cNvSpPr/>
          <p:nvPr/>
        </p:nvSpPr>
        <p:spPr>
          <a:xfrm>
            <a:off x="6527176" y="4414182"/>
            <a:ext cx="646621" cy="322705"/>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ction Button: Go Forward or Next 14">
            <a:hlinkClick r:id="rId3" action="ppaction://hlinksldjump" highlightClick="1"/>
          </p:cNvPr>
          <p:cNvSpPr/>
          <p:nvPr/>
        </p:nvSpPr>
        <p:spPr>
          <a:xfrm>
            <a:off x="4191295" y="4091477"/>
            <a:ext cx="571500" cy="322705"/>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ction Button: Go Forward or Next 15">
            <a:hlinkClick r:id="rId3" action="ppaction://hlinksldjump" highlightClick="1"/>
          </p:cNvPr>
          <p:cNvSpPr/>
          <p:nvPr/>
        </p:nvSpPr>
        <p:spPr>
          <a:xfrm>
            <a:off x="4191295" y="2991421"/>
            <a:ext cx="571499" cy="322705"/>
          </a:xfrm>
          <a:prstGeom prst="actionButtonForwardNex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DNS</a:t>
            </a:r>
            <a:r>
              <a:rPr lang="zh-CN" altLang="en-US" sz="1600" dirty="0"/>
              <a:t>加速响应：</a:t>
            </a:r>
            <a:endParaRPr lang="zh-CN" altLang="en-US" sz="1600" dirty="0"/>
          </a:p>
          <a:p>
            <a:pPr>
              <a:buFont typeface="Wingdings" panose="05000000000000000000" charset="0"/>
              <a:buChar char="l"/>
            </a:pPr>
            <a:r>
              <a:rPr lang="zh-CN" altLang="zh-CN" sz="1600" dirty="0"/>
              <a:t>一台</a:t>
            </a:r>
            <a:r>
              <a:rPr lang="en-US" altLang="zh-CN" sz="1600" dirty="0"/>
              <a:t>DNS</a:t>
            </a:r>
            <a:r>
              <a:rPr lang="zh-CN" altLang="en-US" sz="1600" dirty="0"/>
              <a:t>服务器管理多个域，包括上下级关系的域</a:t>
            </a:r>
            <a:endParaRPr lang="en-US" altLang="zh-CN" sz="1600" dirty="0"/>
          </a:p>
          <a:p>
            <a:pPr>
              <a:buFont typeface="Wingdings" panose="05000000000000000000" charset="0"/>
              <a:buChar char="l"/>
            </a:pPr>
            <a:r>
              <a:rPr lang="zh-CN" altLang="en-US" sz="1600" dirty="0"/>
              <a:t>不在本服务器的域名查询到后可以缓存在本服务器，后续查询直接返回</a:t>
            </a:r>
            <a:endParaRPr lang="zh-CN" altLang="en-US" sz="1600" dirty="0"/>
          </a:p>
          <a:p>
            <a:pPr>
              <a:buFont typeface="Wingdings" panose="05000000000000000000" charset="0"/>
              <a:buChar char="l"/>
            </a:pPr>
            <a:r>
              <a:rPr lang="zh-CN" altLang="en-US" sz="1600" dirty="0"/>
              <a:t>缓存过一段时间，超过有效期后删除缓存，避免信息有误</a:t>
            </a:r>
            <a:endParaRPr lang="zh-CN" altLang="en-US" sz="1600" dirty="0"/>
          </a:p>
          <a:p>
            <a:pPr marL="0" indent="0">
              <a:buNone/>
            </a:pP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获取目的端</a:t>
            </a:r>
            <a:r>
              <a:rPr lang="en-US" altLang="zh-CN" sz="2800" b="1" dirty="0"/>
              <a:t>IP</a:t>
            </a:r>
            <a:endParaRPr lang="en-US" altLang="zh-CN" sz="2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a:buFont typeface="Wingdings" panose="05000000000000000000" charset="0"/>
              <a:buChar char="l"/>
            </a:pPr>
            <a:r>
              <a:rPr lang="zh-CN" altLang="en-US" sz="1600" dirty="0"/>
              <a:t>创建套接字</a:t>
            </a:r>
            <a:endParaRPr lang="zh-CN" altLang="en-US" sz="1600" dirty="0"/>
          </a:p>
          <a:p>
            <a:pPr>
              <a:buFont typeface="Wingdings" panose="05000000000000000000" charset="0"/>
              <a:buChar char="l"/>
            </a:pPr>
            <a:r>
              <a:rPr lang="zh-CN" altLang="en-US" sz="1600" dirty="0"/>
              <a:t>管道连接到服务端套接字上</a:t>
            </a:r>
            <a:endParaRPr lang="zh-CN" altLang="en-US" sz="1600" dirty="0"/>
          </a:p>
          <a:p>
            <a:pPr>
              <a:buFont typeface="Wingdings" panose="05000000000000000000" charset="0"/>
              <a:buChar char="l"/>
            </a:pPr>
            <a:r>
              <a:rPr lang="zh-CN" altLang="en-US" sz="1600" dirty="0"/>
              <a:t>收发数据</a:t>
            </a:r>
            <a:endParaRPr lang="zh-CN" altLang="en-US" sz="1600" dirty="0"/>
          </a:p>
          <a:p>
            <a:pPr>
              <a:buFont typeface="Wingdings" panose="05000000000000000000" charset="0"/>
              <a:buChar char="l"/>
            </a:pPr>
            <a:r>
              <a:rPr lang="zh-CN" altLang="en-US" sz="1600" dirty="0"/>
              <a:t>断开管道删除套接字</a:t>
            </a:r>
            <a:endParaRPr lang="zh-CN" altLang="en-US" sz="1600" dirty="0"/>
          </a:p>
          <a:p>
            <a:pPr>
              <a:buNone/>
            </a:pPr>
            <a:endParaRPr lang="en-US" altLang="zh-CN" sz="1600" dirty="0"/>
          </a:p>
          <a:p>
            <a:pPr marL="0" indent="0">
              <a:buNone/>
            </a:pP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通过协议栈发送数据</a:t>
            </a:r>
            <a:endParaRPr lang="zh-CN" altLang="en-US" sz="2800" b="1" dirty="0"/>
          </a:p>
        </p:txBody>
      </p:sp>
      <p:pic>
        <p:nvPicPr>
          <p:cNvPr id="2" name="图片 1"/>
          <p:cNvPicPr>
            <a:picLocks noChangeAspect="1"/>
          </p:cNvPicPr>
          <p:nvPr/>
        </p:nvPicPr>
        <p:blipFill>
          <a:blip r:embed="rId2"/>
          <a:stretch>
            <a:fillRect/>
          </a:stretch>
        </p:blipFill>
        <p:spPr>
          <a:xfrm>
            <a:off x="4019550" y="1875155"/>
            <a:ext cx="5405120" cy="44342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a:buNone/>
            </a:pPr>
            <a:endParaRPr lang="en-US" altLang="zh-CN" sz="1600" dirty="0"/>
          </a:p>
          <a:p>
            <a:pPr marL="0" indent="0">
              <a:buNone/>
            </a:pP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t>通过协议栈发送数据</a:t>
            </a:r>
            <a:endParaRPr lang="zh-CN" altLang="en-US" sz="2800" b="1" dirty="0"/>
          </a:p>
        </p:txBody>
      </p:sp>
      <p:pic>
        <p:nvPicPr>
          <p:cNvPr id="4" name="图片 3"/>
          <p:cNvPicPr>
            <a:picLocks noChangeAspect="1"/>
          </p:cNvPicPr>
          <p:nvPr/>
        </p:nvPicPr>
        <p:blipFill>
          <a:blip r:embed="rId2"/>
          <a:stretch>
            <a:fillRect/>
          </a:stretch>
        </p:blipFill>
        <p:spPr>
          <a:xfrm>
            <a:off x="2768600" y="1772920"/>
            <a:ext cx="6654800" cy="43326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255" y="810895"/>
            <a:ext cx="9719945" cy="950595"/>
          </a:xfrm>
        </p:spPr>
        <p:txBody>
          <a:bodyPr/>
          <a:lstStyle/>
          <a:p>
            <a:pPr algn="ctr"/>
            <a:r>
              <a:rPr lang="zh-CN" altLang="en-US" dirty="0"/>
              <a:t>二、协议栈和网卡</a:t>
            </a:r>
            <a:endParaRPr lang="en-US" dirty="0"/>
          </a:p>
        </p:txBody>
      </p:sp>
      <p:sp>
        <p:nvSpPr>
          <p:cNvPr id="3" name="Content Placeholder 2"/>
          <p:cNvSpPr>
            <a:spLocks noGrp="1"/>
          </p:cNvSpPr>
          <p:nvPr>
            <p:ph idx="1"/>
          </p:nvPr>
        </p:nvSpPr>
        <p:spPr/>
        <p:txBody>
          <a:bodyPr/>
          <a:lstStyle/>
          <a:p>
            <a:pPr>
              <a:buFont typeface="Wingdings" panose="05000000000000000000" charset="0"/>
              <a:buChar char="l"/>
            </a:pPr>
            <a:r>
              <a:rPr lang="en-US" altLang="zh-CN" sz="1600" dirty="0">
                <a:sym typeface="+mn-ea"/>
              </a:rPr>
              <a:t>TCP/IP</a:t>
            </a:r>
            <a:r>
              <a:rPr lang="zh-CN" altLang="en-US" sz="1600" dirty="0">
                <a:sym typeface="+mn-ea"/>
              </a:rPr>
              <a:t>应用的分层结构</a:t>
            </a:r>
            <a:endParaRPr lang="zh-CN" altLang="en-US" sz="1600" dirty="0">
              <a:sym typeface="+mn-ea"/>
            </a:endParaRPr>
          </a:p>
          <a:p>
            <a:pPr>
              <a:buFont typeface="Wingdings" panose="05000000000000000000" charset="0"/>
              <a:buChar char="l"/>
            </a:pPr>
            <a:r>
              <a:rPr lang="zh-CN" altLang="en-US" sz="1600" dirty="0"/>
              <a:t>套接字</a:t>
            </a:r>
            <a:endParaRPr lang="en-US" altLang="zh-CN" sz="1600" dirty="0"/>
          </a:p>
          <a:p>
            <a:pPr>
              <a:buFont typeface="Wingdings" panose="05000000000000000000" charset="0"/>
              <a:buChar char="l"/>
            </a:pPr>
            <a:r>
              <a:rPr lang="en-US" altLang="zh-CN" sz="1600" dirty="0"/>
              <a:t>TCP</a:t>
            </a:r>
            <a:endParaRPr lang="en-US" altLang="zh-CN" sz="1600" dirty="0"/>
          </a:p>
          <a:p>
            <a:pPr>
              <a:buFont typeface="Wingdings" panose="05000000000000000000" charset="0"/>
              <a:buChar char="l"/>
            </a:pPr>
            <a:r>
              <a:rPr lang="en-US" altLang="zh-CN" sz="1600" dirty="0"/>
              <a:t>IP</a:t>
            </a:r>
            <a:r>
              <a:rPr lang="zh-CN" altLang="en-US" sz="1600" dirty="0"/>
              <a:t>和网络包</a:t>
            </a:r>
            <a:endParaRPr lang="en-US" altLang="zh-CN" sz="1600" dirty="0"/>
          </a:p>
          <a:p>
            <a:pPr>
              <a:buFont typeface="Wingdings" panose="05000000000000000000" charset="0"/>
              <a:buChar char="l"/>
            </a:pPr>
            <a:r>
              <a:rPr lang="en-US" altLang="zh-CN" sz="1600" dirty="0"/>
              <a:t>UDP</a:t>
            </a:r>
            <a:endParaRPr lang="en-US" altLang="zh-CN" sz="1600" dirty="0"/>
          </a:p>
        </p:txBody>
      </p:sp>
      <p:sp>
        <p:nvSpPr>
          <p:cNvPr id="5" name="Action Button: Go Home 4">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a:buFont typeface="Wingdings" panose="05000000000000000000" charset="0"/>
              <a:buChar char="l"/>
            </a:pPr>
            <a:r>
              <a:rPr lang="zh-CN" altLang="en-US" sz="1600"/>
              <a:t>上层向下层委派工作</a:t>
            </a:r>
            <a:endParaRPr lang="zh-CN" altLang="en-US" sz="1600"/>
          </a:p>
          <a:p>
            <a:pPr>
              <a:buFont typeface="Wingdings" panose="05000000000000000000" charset="0"/>
              <a:buChar char="l"/>
            </a:pPr>
            <a:r>
              <a:rPr lang="en-US" altLang="zh-CN" sz="1600"/>
              <a:t>ICMP</a:t>
            </a:r>
            <a:r>
              <a:rPr lang="zh-CN" altLang="en-US" sz="1600"/>
              <a:t>协议：告知网络包传输过程中</a:t>
            </a:r>
            <a:endParaRPr lang="zh-CN" altLang="en-US" sz="1600"/>
          </a:p>
          <a:p>
            <a:pPr marL="0" indent="0">
              <a:buFont typeface="Wingdings" panose="05000000000000000000" charset="0"/>
              <a:buNone/>
            </a:pPr>
            <a:r>
              <a:rPr lang="zh-CN" altLang="en-US" sz="1600"/>
              <a:t>的错误及各种控制消息</a:t>
            </a:r>
            <a:endParaRPr lang="zh-CN" altLang="en-US" sz="1600"/>
          </a:p>
          <a:p>
            <a:pPr>
              <a:buFont typeface="Wingdings" panose="05000000000000000000" charset="0"/>
              <a:buChar char="l"/>
            </a:pPr>
            <a:r>
              <a:rPr lang="en-US" altLang="zh-CN" sz="1600"/>
              <a:t>ARP</a:t>
            </a:r>
            <a:r>
              <a:rPr lang="zh-CN" altLang="en-US" sz="1600"/>
              <a:t>协议：根据</a:t>
            </a:r>
            <a:r>
              <a:rPr lang="en-US" altLang="zh-CN" sz="1600"/>
              <a:t>IP</a:t>
            </a:r>
            <a:r>
              <a:rPr lang="zh-CN" altLang="en-US" sz="1600"/>
              <a:t>地址查询</a:t>
            </a:r>
            <a:r>
              <a:rPr lang="en-US" altLang="zh-CN" sz="1600"/>
              <a:t>MAC</a:t>
            </a:r>
            <a:r>
              <a:rPr lang="zh-CN" altLang="en-US" sz="1600"/>
              <a:t>地址</a:t>
            </a:r>
            <a:endParaRPr lang="zh-CN" altLang="en-US" sz="1600"/>
          </a:p>
          <a:p>
            <a:pPr marL="0" indent="0">
              <a:buNone/>
            </a:pP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t>TCP/IP</a:t>
            </a:r>
            <a:r>
              <a:rPr lang="zh-CN" altLang="en-US" sz="2800" b="1" dirty="0"/>
              <a:t>应用的分层结构</a:t>
            </a:r>
            <a:endParaRPr lang="zh-CN" altLang="en-US" sz="2800" b="1" dirty="0"/>
          </a:p>
        </p:txBody>
      </p:sp>
      <p:pic>
        <p:nvPicPr>
          <p:cNvPr id="2" name="图片 1"/>
          <p:cNvPicPr>
            <a:picLocks noChangeAspect="1"/>
          </p:cNvPicPr>
          <p:nvPr/>
        </p:nvPicPr>
        <p:blipFill>
          <a:blip r:embed="rId2"/>
          <a:stretch>
            <a:fillRect/>
          </a:stretch>
        </p:blipFill>
        <p:spPr>
          <a:xfrm>
            <a:off x="4501515" y="1758950"/>
            <a:ext cx="5305425" cy="45504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fontScale="97500" lnSpcReduction="10000"/>
          </a:bodyPr>
          <a:lstStyle/>
          <a:p>
            <a:pPr>
              <a:buFont typeface="Wingdings" panose="05000000000000000000" charset="0"/>
              <a:buChar char="l"/>
            </a:pPr>
            <a:r>
              <a:rPr lang="zh-CN" altLang="en-US" sz="1600" dirty="0"/>
              <a:t>套接字就是通讯过程中记录对象的</a:t>
            </a:r>
            <a:r>
              <a:rPr lang="en-US" altLang="zh-CN" sz="1600" dirty="0"/>
              <a:t>IP</a:t>
            </a:r>
            <a:r>
              <a:rPr lang="zh-CN" altLang="en-US" sz="1600" dirty="0"/>
              <a:t>、端口、通信状态等等一些控制信息的内存空间</a:t>
            </a:r>
            <a:endParaRPr lang="zh-CN" altLang="en-US" sz="1600" dirty="0"/>
          </a:p>
          <a:p>
            <a:pPr>
              <a:buFont typeface="Wingdings" panose="05000000000000000000" charset="0"/>
              <a:buChar char="l"/>
            </a:pPr>
            <a:r>
              <a:rPr lang="zh-CN" altLang="en-US" sz="1600" dirty="0"/>
              <a:t>协议栈根据套接字中记录的控制信息判断要做的动作</a:t>
            </a:r>
            <a:endParaRPr lang="zh-CN" altLang="en-US" sz="1600" dirty="0"/>
          </a:p>
          <a:p>
            <a:pPr>
              <a:buFont typeface="Wingdings" panose="05000000000000000000" charset="0"/>
              <a:buChar char="l"/>
            </a:pPr>
            <a:endParaRPr lang="zh-CN" altLang="en-US" sz="1600" dirty="0"/>
          </a:p>
          <a:p>
            <a:pPr marL="0" indent="0">
              <a:buFont typeface="Wingdings" panose="05000000000000000000" charset="0"/>
              <a:buNone/>
            </a:pPr>
            <a:r>
              <a:rPr lang="en-US" altLang="zh-CN" sz="1600" dirty="0">
                <a:solidFill>
                  <a:srgbClr val="00B0F0"/>
                </a:solidFill>
              </a:rPr>
              <a:t>Proto</a:t>
            </a:r>
            <a:r>
              <a:rPr lang="en-US" altLang="zh-CN" sz="1600" dirty="0"/>
              <a:t>:</a:t>
            </a:r>
            <a:r>
              <a:rPr lang="zh-CN" altLang="en-US" sz="1600" dirty="0"/>
              <a:t>协议类型</a:t>
            </a:r>
            <a:endParaRPr lang="en-US" altLang="zh-CN" sz="1600" dirty="0"/>
          </a:p>
          <a:p>
            <a:pPr marL="0" indent="0">
              <a:buFont typeface="Wingdings" panose="05000000000000000000" charset="0"/>
              <a:buNone/>
            </a:pPr>
            <a:r>
              <a:rPr lang="en-US" altLang="zh-CN" sz="1600" dirty="0">
                <a:solidFill>
                  <a:srgbClr val="00B0F0"/>
                </a:solidFill>
              </a:rPr>
              <a:t>Local Address</a:t>
            </a:r>
            <a:r>
              <a:rPr lang="en-US" altLang="zh-CN" sz="1600" dirty="0"/>
              <a:t>:</a:t>
            </a:r>
            <a:r>
              <a:rPr lang="zh-CN" altLang="en-US" sz="1600" dirty="0"/>
              <a:t>本地</a:t>
            </a:r>
            <a:r>
              <a:rPr lang="en-US" altLang="zh-CN" sz="1600" dirty="0"/>
              <a:t>IP+</a:t>
            </a:r>
            <a:r>
              <a:rPr lang="zh-CN" altLang="en-US" sz="1600" dirty="0"/>
              <a:t>端口</a:t>
            </a:r>
            <a:endParaRPr lang="zh-CN" altLang="en-US" sz="1600" dirty="0"/>
          </a:p>
          <a:p>
            <a:pPr marL="0" indent="0">
              <a:buFont typeface="Wingdings" panose="05000000000000000000" charset="0"/>
              <a:buNone/>
            </a:pPr>
            <a:r>
              <a:rPr lang="en-US" altLang="zh-CN" sz="1600" dirty="0"/>
              <a:t>    0.0.0.0</a:t>
            </a:r>
            <a:r>
              <a:rPr lang="zh-CN" altLang="en-US" sz="1600" dirty="0"/>
              <a:t>表示不绑定</a:t>
            </a:r>
            <a:r>
              <a:rPr lang="en-US" altLang="zh-CN" sz="1600" dirty="0"/>
              <a:t>IP</a:t>
            </a:r>
            <a:r>
              <a:rPr lang="zh-CN" altLang="en-US" sz="1600" dirty="0"/>
              <a:t>地址</a:t>
            </a:r>
            <a:endParaRPr lang="en-US" altLang="zh-CN" sz="1600" dirty="0"/>
          </a:p>
          <a:p>
            <a:pPr marL="0" indent="0">
              <a:buFont typeface="Wingdings" panose="05000000000000000000" charset="0"/>
              <a:buNone/>
            </a:pPr>
            <a:r>
              <a:rPr lang="en-US" altLang="zh-CN" sz="1600" dirty="0">
                <a:solidFill>
                  <a:srgbClr val="00B0F0"/>
                </a:solidFill>
              </a:rPr>
              <a:t>Foreign Address</a:t>
            </a:r>
            <a:r>
              <a:rPr lang="en-US" altLang="zh-CN" sz="1600" dirty="0"/>
              <a:t>:</a:t>
            </a:r>
            <a:r>
              <a:rPr lang="zh-CN" altLang="en-US" sz="1600" dirty="0"/>
              <a:t>对端</a:t>
            </a:r>
            <a:r>
              <a:rPr lang="en-US" altLang="zh-CN" sz="1600" dirty="0"/>
              <a:t>IP+</a:t>
            </a:r>
            <a:r>
              <a:rPr lang="zh-CN" altLang="en-US" sz="1600" dirty="0"/>
              <a:t>端口</a:t>
            </a:r>
            <a:endParaRPr lang="zh-CN" altLang="en-US" sz="1600" dirty="0"/>
          </a:p>
          <a:p>
            <a:pPr marL="0" indent="0">
              <a:buFont typeface="Wingdings" panose="05000000000000000000" charset="0"/>
              <a:buNone/>
            </a:pPr>
            <a:r>
              <a:rPr lang="zh-CN" altLang="en-US" sz="1600" dirty="0"/>
              <a:t> </a:t>
            </a:r>
            <a:r>
              <a:rPr lang="en-US" altLang="zh-CN" sz="1600" dirty="0"/>
              <a:t>   0.0.0.0</a:t>
            </a:r>
            <a:r>
              <a:rPr lang="zh-CN" altLang="en-US" sz="1600" dirty="0"/>
              <a:t>表示还未通信</a:t>
            </a:r>
            <a:endParaRPr lang="en-US" altLang="zh-CN" sz="1600" dirty="0"/>
          </a:p>
          <a:p>
            <a:pPr marL="0" indent="0">
              <a:buFont typeface="Wingdings" panose="05000000000000000000" charset="0"/>
              <a:buNone/>
            </a:pPr>
            <a:r>
              <a:rPr lang="en-US" altLang="zh-CN" sz="1600" dirty="0">
                <a:solidFill>
                  <a:srgbClr val="00B0F0"/>
                </a:solidFill>
              </a:rPr>
              <a:t>State</a:t>
            </a:r>
            <a:r>
              <a:rPr lang="en-US" altLang="zh-CN" sz="1600" dirty="0"/>
              <a:t>:</a:t>
            </a:r>
            <a:r>
              <a:rPr lang="zh-CN" altLang="en-US" sz="1600" dirty="0"/>
              <a:t>通信状态</a:t>
            </a:r>
            <a:endParaRPr lang="zh-CN" altLang="en-US" sz="1600" dirty="0"/>
          </a:p>
          <a:p>
            <a:pPr marL="0" indent="0">
              <a:buFont typeface="Wingdings" panose="05000000000000000000" charset="0"/>
              <a:buNone/>
            </a:pPr>
            <a:r>
              <a:rPr lang="zh-CN" altLang="en-US" sz="1600" dirty="0"/>
              <a:t> </a:t>
            </a:r>
            <a:r>
              <a:rPr lang="en-US" altLang="zh-CN" sz="1600" dirty="0"/>
              <a:t>   LISTENING </a:t>
            </a:r>
            <a:r>
              <a:rPr lang="zh-CN" altLang="en-US" sz="1600" dirty="0"/>
              <a:t>正在监听</a:t>
            </a:r>
            <a:endParaRPr lang="zh-CN" altLang="en-US" sz="1600" dirty="0"/>
          </a:p>
          <a:p>
            <a:pPr marL="0" indent="0">
              <a:buFont typeface="Wingdings" panose="05000000000000000000" charset="0"/>
              <a:buNone/>
            </a:pPr>
            <a:r>
              <a:rPr lang="zh-CN" altLang="en-US" sz="1600" dirty="0"/>
              <a:t> </a:t>
            </a:r>
            <a:r>
              <a:rPr lang="en-US" altLang="zh-CN" sz="1600" dirty="0"/>
              <a:t>   ESTABLISHED </a:t>
            </a:r>
            <a:r>
              <a:rPr lang="zh-CN" altLang="en-US" sz="1600" dirty="0"/>
              <a:t>完成连接可用</a:t>
            </a:r>
            <a:endParaRPr lang="en-US" altLang="zh-CN" sz="1600" dirty="0"/>
          </a:p>
          <a:p>
            <a:pPr marL="0" indent="0">
              <a:buFont typeface="Wingdings" panose="05000000000000000000" charset="0"/>
              <a:buNone/>
            </a:pPr>
            <a:r>
              <a:rPr lang="en-US" altLang="zh-CN" sz="1600" dirty="0">
                <a:solidFill>
                  <a:srgbClr val="00B0F0"/>
                </a:solidFill>
              </a:rPr>
              <a:t>PID</a:t>
            </a:r>
            <a:r>
              <a:rPr lang="en-US" altLang="zh-CN" sz="1600" dirty="0"/>
              <a:t>:</a:t>
            </a:r>
            <a:r>
              <a:rPr lang="zh-CN" altLang="en-US" sz="1600" dirty="0"/>
              <a:t>使用该套接字的进程</a:t>
            </a:r>
            <a:r>
              <a:rPr lang="en-US" altLang="zh-CN" sz="1600" dirty="0"/>
              <a:t>ID</a:t>
            </a:r>
            <a:r>
              <a:rPr lang="zh-CN" altLang="en-US" sz="1600" dirty="0"/>
              <a:t>号</a:t>
            </a:r>
            <a:endParaRPr lang="zh-CN" altLang="en-US" sz="1600" dirty="0"/>
          </a:p>
          <a:p>
            <a:pPr marL="0" indent="0">
              <a:buNone/>
            </a:pP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sz="2800" b="1" dirty="0"/>
              <a:t>套接字</a:t>
            </a:r>
            <a:endParaRPr lang="zh-CN" altLang="en-US" sz="2800" b="1" dirty="0"/>
          </a:p>
        </p:txBody>
      </p:sp>
      <p:pic>
        <p:nvPicPr>
          <p:cNvPr id="4" name="图片 3"/>
          <p:cNvPicPr>
            <a:picLocks noChangeAspect="1"/>
          </p:cNvPicPr>
          <p:nvPr/>
        </p:nvPicPr>
        <p:blipFill>
          <a:blip r:embed="rId2"/>
          <a:stretch>
            <a:fillRect/>
          </a:stretch>
        </p:blipFill>
        <p:spPr>
          <a:xfrm>
            <a:off x="4184650" y="3052445"/>
            <a:ext cx="6159500" cy="30530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en-US" altLang="zh-CN" sz="1600">
                <a:sym typeface="+mn-ea"/>
              </a:rPr>
              <a:t>1</a:t>
            </a:r>
            <a:r>
              <a:rPr lang="zh-CN" altLang="en-US" sz="1600">
                <a:sym typeface="+mn-ea"/>
              </a:rPr>
              <a:t>、协议栈套接字，返回</a:t>
            </a:r>
            <a:r>
              <a:rPr lang="en-US" altLang="zh-CN" sz="1600">
                <a:sym typeface="+mn-ea"/>
              </a:rPr>
              <a:t>ID</a:t>
            </a:r>
            <a:r>
              <a:rPr lang="zh-CN" altLang="en-US" sz="1600">
                <a:sym typeface="+mn-ea"/>
              </a:rPr>
              <a:t>给应用</a:t>
            </a:r>
            <a:endParaRPr lang="zh-CN" altLang="en-US" sz="1600">
              <a:sym typeface="+mn-ea"/>
            </a:endParaRPr>
          </a:p>
          <a:p>
            <a:pPr>
              <a:buFont typeface="Wingdings" panose="05000000000000000000" charset="0"/>
              <a:buChar char="l"/>
            </a:pPr>
            <a:r>
              <a:rPr lang="en-US" altLang="zh-CN" sz="1600">
                <a:sym typeface="+mn-ea"/>
              </a:rPr>
              <a:t>2</a:t>
            </a:r>
            <a:r>
              <a:rPr lang="zh-CN" altLang="en-US" sz="1600">
                <a:sym typeface="+mn-ea"/>
              </a:rPr>
              <a:t>、协议栈和服务端交换控制信息</a:t>
            </a:r>
            <a:endParaRPr lang="zh-CN" altLang="en-US" sz="1600">
              <a:sym typeface="+mn-ea"/>
            </a:endParaRPr>
          </a:p>
          <a:p>
            <a:pPr marL="0" indent="0">
              <a:buFont typeface="Wingdings" panose="05000000000000000000" charset="0"/>
              <a:buNone/>
            </a:pPr>
            <a:r>
              <a:rPr lang="en-US" altLang="zh-CN" sz="1600" dirty="0"/>
              <a:t>    </a:t>
            </a:r>
            <a:r>
              <a:rPr lang="zh-CN" altLang="en-US" sz="1600" dirty="0"/>
              <a:t>进行连接，并创建缓冲区</a:t>
            </a:r>
            <a:endParaRPr lang="zh-CN" altLang="en-US" sz="1600" dirty="0"/>
          </a:p>
          <a:p>
            <a:pPr>
              <a:buFont typeface="Wingdings" panose="05000000000000000000" charset="0"/>
              <a:buChar char="l"/>
            </a:pPr>
            <a:r>
              <a:rPr lang="en-US" altLang="zh-CN" sz="1600" dirty="0"/>
              <a:t>3</a:t>
            </a:r>
            <a:r>
              <a:rPr lang="zh-CN" altLang="en-US" sz="1600" dirty="0"/>
              <a:t>、协议栈收到应用的发送请求，</a:t>
            </a:r>
            <a:endParaRPr lang="zh-CN" altLang="en-US" sz="1600" dirty="0"/>
          </a:p>
          <a:p>
            <a:pPr marL="0" indent="0">
              <a:buFont typeface="Wingdings" panose="05000000000000000000" charset="0"/>
              <a:buNone/>
            </a:pPr>
            <a:r>
              <a:rPr lang="en-US" altLang="zh-CN" sz="1600" dirty="0"/>
              <a:t>    </a:t>
            </a:r>
            <a:r>
              <a:rPr lang="zh-CN" altLang="en-US" sz="1600" dirty="0"/>
              <a:t>将数据打包成</a:t>
            </a:r>
            <a:r>
              <a:rPr lang="en-US" altLang="zh-CN" sz="1600" dirty="0"/>
              <a:t>TCP/IP</a:t>
            </a:r>
            <a:r>
              <a:rPr lang="zh-CN" altLang="en-US" sz="1600" dirty="0"/>
              <a:t>协议包发送</a:t>
            </a:r>
            <a:endParaRPr lang="zh-CN" altLang="en-US" sz="1600" dirty="0"/>
          </a:p>
          <a:p>
            <a:pPr>
              <a:buFont typeface="Wingdings" panose="05000000000000000000" charset="0"/>
              <a:buChar char="l"/>
            </a:pPr>
            <a:r>
              <a:rPr lang="en-US" altLang="zh-CN" sz="1600" dirty="0"/>
              <a:t>4</a:t>
            </a:r>
            <a:r>
              <a:rPr lang="zh-CN" altLang="en-US" sz="1600" dirty="0"/>
              <a:t>、协议栈将收到的</a:t>
            </a:r>
            <a:r>
              <a:rPr lang="en-US" altLang="zh-CN" sz="1600" dirty="0"/>
              <a:t>TCP/IP</a:t>
            </a:r>
            <a:r>
              <a:rPr lang="zh-CN" altLang="en-US" sz="1600" dirty="0"/>
              <a:t>包剥离</a:t>
            </a:r>
            <a:endParaRPr lang="zh-CN" altLang="en-US" sz="1600" dirty="0"/>
          </a:p>
          <a:p>
            <a:pPr marL="0" indent="0">
              <a:buFont typeface="Wingdings" panose="05000000000000000000" charset="0"/>
              <a:buNone/>
            </a:pPr>
            <a:r>
              <a:rPr lang="en-US" altLang="zh-CN" sz="1600" dirty="0"/>
              <a:t>    </a:t>
            </a:r>
            <a:r>
              <a:rPr lang="zh-CN" altLang="en-US" sz="1600" dirty="0"/>
              <a:t>成</a:t>
            </a:r>
            <a:r>
              <a:rPr lang="en-US" altLang="zh-CN" sz="1600" dirty="0"/>
              <a:t>HTTP</a:t>
            </a:r>
            <a:r>
              <a:rPr lang="zh-CN" altLang="en-US" sz="1600" dirty="0"/>
              <a:t>包返回给应用。</a:t>
            </a:r>
            <a:endParaRPr lang="zh-CN" altLang="en-US" sz="1600" dirty="0"/>
          </a:p>
          <a:p>
            <a:pPr>
              <a:buFont typeface="Wingdings" panose="05000000000000000000" charset="0"/>
              <a:buChar char="l"/>
            </a:pPr>
            <a:r>
              <a:rPr lang="en-US" altLang="zh-CN" sz="1600" dirty="0"/>
              <a:t>5</a:t>
            </a:r>
            <a:r>
              <a:rPr lang="zh-CN" altLang="en-US" sz="1600" dirty="0"/>
              <a:t>、协议栈将发送断开请求，消除</a:t>
            </a:r>
            <a:endParaRPr lang="zh-CN" altLang="en-US" sz="1600" dirty="0"/>
          </a:p>
          <a:p>
            <a:pPr marL="0" indent="0">
              <a:buFont typeface="Wingdings" panose="05000000000000000000" charset="0"/>
              <a:buNone/>
            </a:pPr>
            <a:r>
              <a:rPr lang="en-US" altLang="zh-CN" sz="1600" dirty="0"/>
              <a:t>    </a:t>
            </a:r>
            <a:r>
              <a:rPr lang="zh-CN" altLang="en-US" sz="1600" dirty="0"/>
              <a:t>套接字内存空间和缓冲区。</a:t>
            </a: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sz="2800" b="1" dirty="0">
                <a:sym typeface="+mn-ea"/>
              </a:rPr>
              <a:t>套接字</a:t>
            </a:r>
            <a:r>
              <a:rPr lang="en-US" altLang="zh-CN" sz="2800" b="1" dirty="0">
                <a:sym typeface="+mn-ea"/>
              </a:rPr>
              <a:t>-</a:t>
            </a:r>
            <a:r>
              <a:rPr lang="zh-CN" altLang="en-US" sz="2800" b="1" dirty="0">
                <a:sym typeface="+mn-ea"/>
              </a:rPr>
              <a:t>收发流程</a:t>
            </a:r>
            <a:endParaRPr lang="zh-CN" altLang="en-US" sz="2800" b="1" dirty="0">
              <a:sym typeface="+mn-ea"/>
            </a:endParaRPr>
          </a:p>
        </p:txBody>
      </p:sp>
      <p:pic>
        <p:nvPicPr>
          <p:cNvPr id="2" name="图片 1"/>
          <p:cNvPicPr>
            <a:picLocks noChangeAspect="1"/>
          </p:cNvPicPr>
          <p:nvPr/>
        </p:nvPicPr>
        <p:blipFill>
          <a:blip r:embed="rId2"/>
          <a:stretch>
            <a:fillRect/>
          </a:stretch>
        </p:blipFill>
        <p:spPr>
          <a:xfrm>
            <a:off x="4570095" y="1976755"/>
            <a:ext cx="5591175" cy="44291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a:sym typeface="+mn-ea"/>
              </a:rPr>
              <a:t>告知协议栈服务端</a:t>
            </a:r>
            <a:r>
              <a:rPr lang="en-US" altLang="zh-CN" sz="1600">
                <a:sym typeface="+mn-ea"/>
              </a:rPr>
              <a:t>IP</a:t>
            </a:r>
            <a:r>
              <a:rPr lang="zh-CN" altLang="en-US" sz="1600">
                <a:sym typeface="+mn-ea"/>
              </a:rPr>
              <a:t>和端口</a:t>
            </a:r>
            <a:endParaRPr lang="zh-CN" altLang="en-US" sz="1600">
              <a:sym typeface="+mn-ea"/>
            </a:endParaRPr>
          </a:p>
          <a:p>
            <a:pPr>
              <a:buFont typeface="Wingdings" panose="05000000000000000000" charset="0"/>
              <a:buChar char="l"/>
            </a:pPr>
            <a:r>
              <a:rPr lang="zh-CN" altLang="en-US" sz="1600">
                <a:sym typeface="+mn-ea"/>
              </a:rPr>
              <a:t>协议栈带着对端信息和本端</a:t>
            </a:r>
            <a:r>
              <a:rPr lang="en-US" altLang="zh-CN" sz="1600">
                <a:sym typeface="+mn-ea"/>
              </a:rPr>
              <a:t>IP</a:t>
            </a:r>
            <a:r>
              <a:rPr lang="zh-CN" altLang="en-US" sz="1600">
                <a:sym typeface="+mn-ea"/>
              </a:rPr>
              <a:t>端口信息和相关控制信息向服务器发送请求</a:t>
            </a:r>
            <a:endParaRPr lang="zh-CN" altLang="en-US" sz="1600">
              <a:sym typeface="+mn-ea"/>
            </a:endParaRPr>
          </a:p>
          <a:p>
            <a:pPr marL="0" indent="0">
              <a:buFont typeface="Wingdings" panose="05000000000000000000" charset="0"/>
              <a:buNone/>
            </a:pPr>
            <a:r>
              <a:rPr lang="en-US" altLang="zh-CN" sz="1600">
                <a:sym typeface="+mn-ea"/>
              </a:rPr>
              <a:t>    </a:t>
            </a:r>
            <a:r>
              <a:rPr lang="zh-CN" altLang="en-US" sz="1600">
                <a:sym typeface="+mn-ea"/>
              </a:rPr>
              <a:t>控制信息分为：套接字自身的控制信息、协议头部的控制信息</a:t>
            </a:r>
            <a:endParaRPr lang="zh-CN" altLang="en-US" sz="1600">
              <a:sym typeface="+mn-ea"/>
            </a:endParaRPr>
          </a:p>
          <a:p>
            <a:pPr>
              <a:buFont typeface="Wingdings" panose="05000000000000000000" charset="0"/>
              <a:buChar char="l"/>
            </a:pPr>
            <a:r>
              <a:rPr lang="zh-CN" altLang="en-US" sz="1600">
                <a:sym typeface="+mn-ea"/>
              </a:rPr>
              <a:t>服务器收到带有自己信息的请求后，记录客户端信息设置连接状态，携带好自身控制信息给与响应</a:t>
            </a:r>
            <a:endParaRPr lang="zh-CN" altLang="en-US" sz="1600">
              <a:sym typeface="+mn-ea"/>
            </a:endParaRPr>
          </a:p>
          <a:p>
            <a:pPr>
              <a:buFont typeface="Wingdings" panose="05000000000000000000" charset="0"/>
              <a:buChar char="l"/>
            </a:pPr>
            <a:r>
              <a:rPr lang="zh-CN" altLang="en-US" sz="1600">
                <a:sym typeface="+mn-ea"/>
              </a:rPr>
              <a:t>客户端协议栈收到服务器的成功响应，设置套接字状态，开辟缓存区，表示可以通信了</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endParaRPr lang="zh-CN" altLang="en-US" sz="2800" b="1"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r>
              <a:rPr lang="en-US" altLang="zh-CN" sz="2800" b="1" dirty="0">
                <a:sym typeface="+mn-ea"/>
              </a:rPr>
              <a:t>-</a:t>
            </a:r>
            <a:r>
              <a:rPr lang="zh-CN" altLang="en-US" sz="2800" b="1" dirty="0">
                <a:sym typeface="+mn-ea"/>
              </a:rPr>
              <a:t>生成</a:t>
            </a:r>
            <a:r>
              <a:rPr lang="en-US" altLang="zh-CN" sz="2800" b="1" dirty="0">
                <a:sym typeface="+mn-ea"/>
              </a:rPr>
              <a:t>TCP</a:t>
            </a:r>
            <a:r>
              <a:rPr lang="zh-CN" altLang="en-US" sz="2800" b="1" dirty="0">
                <a:sym typeface="+mn-ea"/>
              </a:rPr>
              <a:t>头部</a:t>
            </a:r>
            <a:endParaRPr lang="zh-CN" altLang="en-US" sz="2800" b="1" dirty="0">
              <a:sym typeface="+mn-ea"/>
            </a:endParaRPr>
          </a:p>
        </p:txBody>
      </p:sp>
      <p:pic>
        <p:nvPicPr>
          <p:cNvPr id="2" name="图片 1"/>
          <p:cNvPicPr>
            <a:picLocks noChangeAspect="1"/>
          </p:cNvPicPr>
          <p:nvPr/>
        </p:nvPicPr>
        <p:blipFill>
          <a:blip r:embed="rId2"/>
          <a:stretch>
            <a:fillRect/>
          </a:stretch>
        </p:blipFill>
        <p:spPr>
          <a:xfrm>
            <a:off x="1024255" y="2639695"/>
            <a:ext cx="5398770" cy="2851150"/>
          </a:xfrm>
          <a:prstGeom prst="rect">
            <a:avLst/>
          </a:prstGeom>
        </p:spPr>
      </p:pic>
      <p:pic>
        <p:nvPicPr>
          <p:cNvPr id="4" name="图片 3"/>
          <p:cNvPicPr>
            <a:picLocks noChangeAspect="1"/>
          </p:cNvPicPr>
          <p:nvPr/>
        </p:nvPicPr>
        <p:blipFill>
          <a:blip r:embed="rId3"/>
          <a:stretch>
            <a:fillRect/>
          </a:stretch>
        </p:blipFill>
        <p:spPr>
          <a:xfrm>
            <a:off x="7078980" y="2639695"/>
            <a:ext cx="3436620" cy="17297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协议栈收到套接字接口</a:t>
            </a:r>
            <a:r>
              <a:rPr lang="en-US" altLang="zh-CN" sz="1600" dirty="0" err="1">
                <a:sym typeface="+mn-ea"/>
              </a:rPr>
              <a:t>connetc</a:t>
            </a:r>
            <a:r>
              <a:rPr lang="zh-CN" altLang="zh-CN" sz="1600" dirty="0">
                <a:sym typeface="+mn-ea"/>
              </a:rPr>
              <a:t>的服务器</a:t>
            </a:r>
            <a:r>
              <a:rPr lang="en-US" altLang="zh-CN" sz="1600" dirty="0">
                <a:sym typeface="+mn-ea"/>
              </a:rPr>
              <a:t>IP</a:t>
            </a:r>
            <a:r>
              <a:rPr lang="zh-CN" altLang="en-US" sz="1600" dirty="0">
                <a:sym typeface="+mn-ea"/>
              </a:rPr>
              <a:t>和端口信息</a:t>
            </a:r>
            <a:endParaRPr lang="zh-CN" altLang="en-US" sz="1600" dirty="0">
              <a:sym typeface="+mn-ea"/>
            </a:endParaRPr>
          </a:p>
          <a:p>
            <a:pPr>
              <a:buFont typeface="Wingdings" panose="05000000000000000000" charset="0"/>
              <a:buChar char="l"/>
            </a:pPr>
            <a:r>
              <a:rPr lang="zh-CN" altLang="en-US" sz="1600" dirty="0">
                <a:sym typeface="+mn-ea"/>
              </a:rPr>
              <a:t>协议栈将获取的对端和本端端口信息填入</a:t>
            </a:r>
            <a:r>
              <a:rPr lang="en-US" altLang="zh-CN" sz="1600" dirty="0">
                <a:sym typeface="+mn-ea"/>
              </a:rPr>
              <a:t>TCP</a:t>
            </a:r>
            <a:r>
              <a:rPr lang="zh-CN" altLang="en-US" sz="1600" dirty="0">
                <a:sym typeface="+mn-ea"/>
              </a:rPr>
              <a:t>头的发送方和接收方端口号</a:t>
            </a:r>
            <a:endParaRPr lang="zh-CN" altLang="en-US" sz="1600" dirty="0">
              <a:sym typeface="+mn-ea"/>
            </a:endParaRPr>
          </a:p>
          <a:p>
            <a:pPr>
              <a:buFont typeface="Wingdings" panose="05000000000000000000" charset="0"/>
              <a:buChar char="l"/>
            </a:pPr>
            <a:r>
              <a:rPr lang="zh-CN" altLang="en-US" sz="1600" dirty="0">
                <a:sym typeface="+mn-ea"/>
              </a:rPr>
              <a:t>将</a:t>
            </a:r>
            <a:r>
              <a:rPr lang="en-US" altLang="zh-CN" sz="1600" dirty="0">
                <a:sym typeface="+mn-ea"/>
              </a:rPr>
              <a:t>TCP</a:t>
            </a:r>
            <a:r>
              <a:rPr lang="zh-CN" altLang="en-US" sz="1600" dirty="0">
                <a:sym typeface="+mn-ea"/>
              </a:rPr>
              <a:t>头部</a:t>
            </a:r>
            <a:r>
              <a:rPr lang="en-US" altLang="zh-CN" sz="1600" dirty="0">
                <a:sym typeface="+mn-ea"/>
              </a:rPr>
              <a:t>SYN</a:t>
            </a:r>
            <a:r>
              <a:rPr lang="zh-CN" altLang="en-US" sz="1600" dirty="0">
                <a:sym typeface="+mn-ea"/>
              </a:rPr>
              <a:t>控制位置</a:t>
            </a:r>
            <a:r>
              <a:rPr lang="en-US" altLang="zh-CN" sz="1600" dirty="0">
                <a:sym typeface="+mn-ea"/>
              </a:rPr>
              <a:t>1</a:t>
            </a:r>
            <a:r>
              <a:rPr lang="zh-CN" altLang="en-US" sz="1600" dirty="0">
                <a:sym typeface="+mn-ea"/>
              </a:rPr>
              <a:t>，表示连接操作</a:t>
            </a:r>
            <a:endParaRPr lang="en-US" altLang="zh-CN" sz="1600" dirty="0">
              <a:sym typeface="+mn-ea"/>
            </a:endParaRPr>
          </a:p>
          <a:p>
            <a:pPr>
              <a:buFont typeface="Wingdings" panose="05000000000000000000" charset="0"/>
              <a:buChar char="l"/>
            </a:pPr>
            <a:r>
              <a:rPr lang="zh-CN" altLang="en-US" sz="1600" dirty="0">
                <a:sym typeface="+mn-ea"/>
              </a:rPr>
              <a:t>设置</a:t>
            </a:r>
            <a:r>
              <a:rPr lang="en-US" altLang="zh-CN" sz="1600" dirty="0">
                <a:sym typeface="+mn-ea"/>
              </a:rPr>
              <a:t>TCP</a:t>
            </a:r>
            <a:r>
              <a:rPr lang="zh-CN" altLang="en-US" sz="1600" dirty="0">
                <a:sym typeface="+mn-ea"/>
              </a:rPr>
              <a:t>头序号和窗口大小</a:t>
            </a:r>
            <a:endParaRPr lang="zh-CN" altLang="en-US" sz="1600" dirty="0">
              <a:sym typeface="+mn-ea"/>
            </a:endParaRPr>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r>
              <a:rPr lang="en-US" altLang="zh-CN" sz="2800" b="1" dirty="0">
                <a:sym typeface="+mn-ea"/>
              </a:rPr>
              <a:t>-</a:t>
            </a:r>
            <a:r>
              <a:rPr lang="zh-CN" altLang="en-US" sz="2800" b="1" dirty="0">
                <a:sym typeface="+mn-ea"/>
              </a:rPr>
              <a:t>客户端请求连接</a:t>
            </a:r>
            <a:r>
              <a:rPr lang="en-US" altLang="zh-CN" sz="2800" b="1" dirty="0">
                <a:sym typeface="+mn-ea"/>
              </a:rPr>
              <a:t>TCP</a:t>
            </a:r>
            <a:r>
              <a:rPr lang="zh-CN" altLang="en-US" sz="2800" b="1" dirty="0">
                <a:sym typeface="+mn-ea"/>
              </a:rPr>
              <a:t>头部</a:t>
            </a:r>
            <a:endParaRPr lang="zh-CN" altLang="en-US" sz="2800" b="1" dirty="0">
              <a:sym typeface="+mn-ea"/>
            </a:endParaRPr>
          </a:p>
        </p:txBody>
      </p:sp>
      <p:sp>
        <p:nvSpPr>
          <p:cNvPr id="5" name="文本框 4"/>
          <p:cNvSpPr txBox="1"/>
          <p:nvPr/>
        </p:nvSpPr>
        <p:spPr>
          <a:xfrm>
            <a:off x="7470775" y="5250180"/>
            <a:ext cx="1256030" cy="368300"/>
          </a:xfrm>
          <a:prstGeom prst="rect">
            <a:avLst/>
          </a:prstGeom>
          <a:noFill/>
        </p:spPr>
        <p:txBody>
          <a:bodyPr wrap="square" rtlCol="0">
            <a:spAutoFit/>
          </a:bodyPr>
          <a:lstStyle/>
          <a:p>
            <a:r>
              <a:rPr lang="en-US" altLang="zh-CN">
                <a:hlinkClick r:id="rId2" tooltip="" action="ppaction://hlinksldjump"/>
              </a:rPr>
              <a:t>TCP</a:t>
            </a:r>
            <a:r>
              <a:rPr lang="zh-CN" altLang="en-US">
                <a:hlinkClick r:id="rId2" tooltip="" action="ppaction://hlinksldjump"/>
              </a:rPr>
              <a:t>头字段</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一、网络应用</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zh-CN" altLang="en-US" sz="2800" b="1" dirty="0"/>
              <a:t>生成请求消息</a:t>
            </a:r>
            <a:endParaRPr lang="en-US" altLang="zh-CN" sz="2800" b="1" dirty="0"/>
          </a:p>
          <a:p>
            <a:pPr>
              <a:buFont typeface="Arial" panose="020B0604020202020204" pitchFamily="34" charset="0"/>
              <a:buChar char="•"/>
            </a:pPr>
            <a:r>
              <a:rPr lang="zh-CN" altLang="en-US" sz="2800" b="1" dirty="0"/>
              <a:t>获取目的端</a:t>
            </a:r>
            <a:r>
              <a:rPr lang="en-US" altLang="zh-CN" sz="2800" b="1" dirty="0"/>
              <a:t>IP</a:t>
            </a:r>
            <a:endParaRPr lang="en-US" altLang="zh-CN" sz="2800" b="1" dirty="0"/>
          </a:p>
          <a:p>
            <a:pPr>
              <a:buFont typeface="Arial" panose="020B0604020202020204" pitchFamily="34" charset="0"/>
              <a:buChar char="•"/>
            </a:pPr>
            <a:r>
              <a:rPr lang="zh-CN" altLang="en-US" sz="2800" b="1" dirty="0"/>
              <a:t>通过协议栈发送消息</a:t>
            </a:r>
            <a:endParaRPr lang="en-US" altLang="zh-CN" sz="2800" b="1" dirty="0"/>
          </a:p>
          <a:p>
            <a:pPr marL="0" indent="0">
              <a:buNone/>
            </a:pPr>
            <a:endParaRPr lang="en-US" dirty="0"/>
          </a:p>
        </p:txBody>
      </p:sp>
      <p:sp>
        <p:nvSpPr>
          <p:cNvPr id="5" name="Action Button: Go Home 4">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a:sym typeface="+mn-ea"/>
              </a:rPr>
              <a:t>收到请求找到</a:t>
            </a:r>
            <a:r>
              <a:rPr lang="en-US" altLang="zh-CN" sz="1600">
                <a:sym typeface="+mn-ea"/>
              </a:rPr>
              <a:t>TCP</a:t>
            </a:r>
            <a:r>
              <a:rPr lang="zh-CN" altLang="en-US" sz="1600">
                <a:sym typeface="+mn-ea"/>
              </a:rPr>
              <a:t>头中接受端端口号相匹配的套接字，写入控制信息，状态设置为连接</a:t>
            </a:r>
            <a:endParaRPr lang="zh-CN" altLang="en-US" sz="1600">
              <a:sym typeface="+mn-ea"/>
            </a:endParaRPr>
          </a:p>
          <a:p>
            <a:pPr>
              <a:buFont typeface="Wingdings" panose="05000000000000000000" charset="0"/>
              <a:buChar char="l"/>
            </a:pPr>
            <a:r>
              <a:rPr lang="zh-CN" altLang="en-US" sz="1600">
                <a:sym typeface="+mn-ea"/>
              </a:rPr>
              <a:t>协议栈将获取的对端和本端端口信息填入</a:t>
            </a:r>
            <a:r>
              <a:rPr lang="en-US" altLang="zh-CN" sz="1600">
                <a:sym typeface="+mn-ea"/>
              </a:rPr>
              <a:t>TCP</a:t>
            </a:r>
            <a:r>
              <a:rPr lang="zh-CN" altLang="en-US" sz="1600">
                <a:sym typeface="+mn-ea"/>
              </a:rPr>
              <a:t>头的发送方和接收方端口号</a:t>
            </a:r>
            <a:endParaRPr lang="zh-CN" altLang="en-US" sz="1600">
              <a:sym typeface="+mn-ea"/>
            </a:endParaRPr>
          </a:p>
          <a:p>
            <a:pPr>
              <a:buFont typeface="Wingdings" panose="05000000000000000000" charset="0"/>
              <a:buChar char="l"/>
            </a:pPr>
            <a:r>
              <a:rPr lang="zh-CN" altLang="en-US" sz="1600">
                <a:sym typeface="+mn-ea"/>
              </a:rPr>
              <a:t>将</a:t>
            </a:r>
            <a:r>
              <a:rPr lang="en-US" altLang="zh-CN" sz="1600">
                <a:sym typeface="+mn-ea"/>
              </a:rPr>
              <a:t>TCP</a:t>
            </a:r>
            <a:r>
              <a:rPr lang="zh-CN" altLang="en-US" sz="1600">
                <a:sym typeface="+mn-ea"/>
              </a:rPr>
              <a:t>头部</a:t>
            </a:r>
            <a:r>
              <a:rPr lang="en-US" altLang="zh-CN" sz="1600">
                <a:sym typeface="+mn-ea"/>
              </a:rPr>
              <a:t>SYN</a:t>
            </a:r>
            <a:r>
              <a:rPr lang="zh-CN" altLang="en-US" sz="1600">
                <a:sym typeface="+mn-ea"/>
              </a:rPr>
              <a:t>控制位置</a:t>
            </a:r>
            <a:r>
              <a:rPr lang="en-US" altLang="zh-CN" sz="1600">
                <a:sym typeface="+mn-ea"/>
              </a:rPr>
              <a:t>1</a:t>
            </a:r>
            <a:endParaRPr lang="en-US" altLang="zh-CN" sz="1600">
              <a:sym typeface="+mn-ea"/>
            </a:endParaRPr>
          </a:p>
          <a:p>
            <a:pPr>
              <a:buFont typeface="Wingdings" panose="05000000000000000000" charset="0"/>
              <a:buChar char="l"/>
            </a:pPr>
            <a:r>
              <a:rPr lang="zh-CN" altLang="en-US" sz="1600">
                <a:sym typeface="+mn-ea"/>
              </a:rPr>
              <a:t>还要将</a:t>
            </a:r>
            <a:r>
              <a:rPr lang="en-US" altLang="zh-CN" sz="1600">
                <a:sym typeface="+mn-ea"/>
              </a:rPr>
              <a:t>TCP</a:t>
            </a:r>
            <a:r>
              <a:rPr lang="zh-CN" altLang="en-US" sz="1600">
                <a:sym typeface="+mn-ea"/>
              </a:rPr>
              <a:t>头部</a:t>
            </a:r>
            <a:r>
              <a:rPr lang="en-US" altLang="zh-CN" sz="1600">
                <a:sym typeface="+mn-ea"/>
              </a:rPr>
              <a:t>ACK</a:t>
            </a:r>
            <a:r>
              <a:rPr lang="zh-CN" altLang="en-US" sz="1600">
                <a:sym typeface="+mn-ea"/>
              </a:rPr>
              <a:t>控制位置</a:t>
            </a:r>
            <a:r>
              <a:rPr lang="en-US" altLang="zh-CN" sz="1600">
                <a:sym typeface="+mn-ea"/>
              </a:rPr>
              <a:t>1</a:t>
            </a:r>
            <a:r>
              <a:rPr lang="zh-CN" altLang="en-US" sz="1600">
                <a:sym typeface="+mn-ea"/>
              </a:rPr>
              <a:t>，表示已接收到</a:t>
            </a:r>
            <a:endParaRPr lang="zh-CN" altLang="en-US" sz="1600">
              <a:sym typeface="+mn-ea"/>
            </a:endParaRPr>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r>
              <a:rPr lang="en-US" altLang="zh-CN" sz="2800" b="1" dirty="0">
                <a:sym typeface="+mn-ea"/>
              </a:rPr>
              <a:t>-</a:t>
            </a:r>
            <a:r>
              <a:rPr lang="zh-CN" altLang="en-US" sz="2800" b="1" dirty="0">
                <a:sym typeface="+mn-ea"/>
              </a:rPr>
              <a:t>服务端响应连接生成</a:t>
            </a:r>
            <a:r>
              <a:rPr lang="en-US" altLang="zh-CN" sz="2800" b="1" dirty="0">
                <a:sym typeface="+mn-ea"/>
              </a:rPr>
              <a:t>TCP</a:t>
            </a:r>
            <a:r>
              <a:rPr lang="zh-CN" altLang="en-US" sz="2800" b="1" dirty="0">
                <a:sym typeface="+mn-ea"/>
              </a:rPr>
              <a:t>头部</a:t>
            </a:r>
            <a:endParaRPr lang="zh-CN" altLang="en-US" sz="2800" b="1" dirty="0">
              <a:sym typeface="+mn-ea"/>
            </a:endParaRPr>
          </a:p>
        </p:txBody>
      </p:sp>
      <p:sp>
        <p:nvSpPr>
          <p:cNvPr id="2" name="文本框 1"/>
          <p:cNvSpPr txBox="1"/>
          <p:nvPr/>
        </p:nvSpPr>
        <p:spPr>
          <a:xfrm>
            <a:off x="7470775" y="5250180"/>
            <a:ext cx="1256030" cy="368300"/>
          </a:xfrm>
          <a:prstGeom prst="rect">
            <a:avLst/>
          </a:prstGeom>
          <a:noFill/>
        </p:spPr>
        <p:txBody>
          <a:bodyPr wrap="square" rtlCol="0">
            <a:spAutoFit/>
          </a:bodyPr>
          <a:p>
            <a:r>
              <a:rPr lang="en-US" altLang="zh-CN">
                <a:hlinkClick r:id="rId2" action="ppaction://hlinksldjump"/>
              </a:rPr>
              <a:t>TCP</a:t>
            </a:r>
            <a:r>
              <a:rPr lang="zh-CN" altLang="en-US">
                <a:hlinkClick r:id="rId2" action="ppaction://hlinksldjump"/>
              </a:rPr>
              <a:t>头字段</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a:sym typeface="+mn-ea"/>
              </a:rPr>
              <a:t>收到响应，查看</a:t>
            </a:r>
            <a:r>
              <a:rPr lang="en-US" altLang="zh-CN" sz="1600">
                <a:sym typeface="+mn-ea"/>
              </a:rPr>
              <a:t>TCP</a:t>
            </a:r>
            <a:r>
              <a:rPr lang="zh-CN" altLang="en-US" sz="1600">
                <a:sym typeface="+mn-ea"/>
              </a:rPr>
              <a:t>头部</a:t>
            </a:r>
            <a:r>
              <a:rPr lang="en-US" altLang="zh-CN" sz="1600">
                <a:sym typeface="+mn-ea"/>
              </a:rPr>
              <a:t>SYN=1</a:t>
            </a:r>
            <a:r>
              <a:rPr lang="zh-CN" altLang="en-US" sz="1600">
                <a:sym typeface="+mn-ea"/>
              </a:rPr>
              <a:t>，表示连接成功，向套接字写入服务器信息且状态置为连接完毕</a:t>
            </a:r>
            <a:endParaRPr lang="zh-CN" altLang="en-US" sz="1600">
              <a:sym typeface="+mn-ea"/>
            </a:endParaRPr>
          </a:p>
          <a:p>
            <a:pPr>
              <a:buFont typeface="Wingdings" panose="05000000000000000000" charset="0"/>
              <a:buChar char="l"/>
            </a:pPr>
            <a:r>
              <a:rPr lang="zh-CN" altLang="en-US" sz="1600">
                <a:sym typeface="+mn-ea"/>
              </a:rPr>
              <a:t>协议栈将获取的对端和本端端口信息填入</a:t>
            </a:r>
            <a:r>
              <a:rPr lang="en-US" altLang="zh-CN" sz="1600">
                <a:sym typeface="+mn-ea"/>
              </a:rPr>
              <a:t>TCP</a:t>
            </a:r>
            <a:r>
              <a:rPr lang="zh-CN" altLang="en-US" sz="1600">
                <a:sym typeface="+mn-ea"/>
              </a:rPr>
              <a:t>头的发送方和接收方端口号</a:t>
            </a:r>
            <a:endParaRPr lang="zh-CN" altLang="en-US" sz="1600">
              <a:sym typeface="+mn-ea"/>
            </a:endParaRPr>
          </a:p>
          <a:p>
            <a:pPr>
              <a:buFont typeface="Wingdings" panose="05000000000000000000" charset="0"/>
              <a:buChar char="l"/>
            </a:pPr>
            <a:r>
              <a:rPr lang="zh-CN" altLang="en-US" sz="1600">
                <a:sym typeface="+mn-ea"/>
              </a:rPr>
              <a:t>将</a:t>
            </a:r>
            <a:r>
              <a:rPr lang="en-US" altLang="zh-CN" sz="1600">
                <a:sym typeface="+mn-ea"/>
              </a:rPr>
              <a:t>TCP</a:t>
            </a:r>
            <a:r>
              <a:rPr lang="zh-CN" altLang="en-US" sz="1600">
                <a:sym typeface="+mn-ea"/>
              </a:rPr>
              <a:t>头部</a:t>
            </a:r>
            <a:r>
              <a:rPr lang="en-US" altLang="zh-CN" sz="1600">
                <a:sym typeface="+mn-ea"/>
              </a:rPr>
              <a:t>ACK</a:t>
            </a:r>
            <a:r>
              <a:rPr lang="zh-CN" altLang="en-US" sz="1600">
                <a:sym typeface="+mn-ea"/>
              </a:rPr>
              <a:t>控制位置</a:t>
            </a:r>
            <a:r>
              <a:rPr lang="en-US" altLang="zh-CN" sz="1600">
                <a:sym typeface="+mn-ea"/>
              </a:rPr>
              <a:t>1</a:t>
            </a:r>
            <a:r>
              <a:rPr lang="zh-CN" altLang="en-US" sz="1600">
                <a:sym typeface="+mn-ea"/>
              </a:rPr>
              <a:t>，表示已接收到</a:t>
            </a:r>
            <a:endParaRPr lang="zh-CN" altLang="en-US" sz="1600">
              <a:sym typeface="+mn-ea"/>
            </a:endParaRPr>
          </a:p>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r>
              <a:rPr lang="en-US" altLang="zh-CN" sz="2800" b="1" dirty="0">
                <a:sym typeface="+mn-ea"/>
              </a:rPr>
              <a:t>-</a:t>
            </a:r>
            <a:r>
              <a:rPr lang="zh-CN" altLang="en-US" sz="2800" b="1" dirty="0">
                <a:sym typeface="+mn-ea"/>
              </a:rPr>
              <a:t>客户端确认结果并响应服务端</a:t>
            </a:r>
            <a:endParaRPr lang="zh-CN" altLang="en-US" sz="2800" b="1" dirty="0">
              <a:sym typeface="+mn-ea"/>
            </a:endParaRPr>
          </a:p>
        </p:txBody>
      </p:sp>
      <p:sp>
        <p:nvSpPr>
          <p:cNvPr id="2" name="文本框 1"/>
          <p:cNvSpPr txBox="1"/>
          <p:nvPr/>
        </p:nvSpPr>
        <p:spPr>
          <a:xfrm>
            <a:off x="7541260" y="5250180"/>
            <a:ext cx="1256030" cy="368300"/>
          </a:xfrm>
          <a:prstGeom prst="rect">
            <a:avLst/>
          </a:prstGeom>
          <a:noFill/>
        </p:spPr>
        <p:txBody>
          <a:bodyPr wrap="square" rtlCol="0">
            <a:spAutoFit/>
          </a:bodyPr>
          <a:lstStyle/>
          <a:p>
            <a:r>
              <a:rPr lang="en-US" altLang="zh-CN">
                <a:hlinkClick r:id="rId2" action="ppaction://hlinksldjump"/>
              </a:rPr>
              <a:t>TCP</a:t>
            </a:r>
            <a:r>
              <a:rPr lang="zh-CN" altLang="en-US">
                <a:hlinkClick r:id="rId2" action="ppaction://hlinksldjump"/>
              </a:rPr>
              <a:t>头字段</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连接</a:t>
            </a:r>
            <a:r>
              <a:rPr lang="en-US" altLang="zh-CN" sz="2800" b="1" dirty="0">
                <a:sym typeface="+mn-ea"/>
              </a:rPr>
              <a:t>-TCP</a:t>
            </a:r>
            <a:r>
              <a:rPr lang="zh-CN" altLang="en-US" sz="2800" b="1" dirty="0">
                <a:sym typeface="+mn-ea"/>
              </a:rPr>
              <a:t>三次握手</a:t>
            </a:r>
            <a:endParaRPr lang="zh-CN" altLang="en-US" sz="2800" b="1" dirty="0">
              <a:sym typeface="+mn-ea"/>
            </a:endParaRPr>
          </a:p>
        </p:txBody>
      </p:sp>
      <p:pic>
        <p:nvPicPr>
          <p:cNvPr id="2" name="图片 1"/>
          <p:cNvPicPr>
            <a:picLocks noChangeAspect="1"/>
          </p:cNvPicPr>
          <p:nvPr/>
        </p:nvPicPr>
        <p:blipFill>
          <a:blip r:embed="rId2"/>
          <a:stretch>
            <a:fillRect/>
          </a:stretch>
        </p:blipFill>
        <p:spPr>
          <a:xfrm>
            <a:off x="3117215" y="2286000"/>
            <a:ext cx="5534025" cy="38195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为避免过多频繁的小包在网络中，协议栈不会一收到数据就打包发出</a:t>
            </a:r>
            <a:endParaRPr lang="en-US" altLang="zh-CN" sz="1600" dirty="0">
              <a:sym typeface="+mn-ea"/>
            </a:endParaRPr>
          </a:p>
          <a:p>
            <a:pPr>
              <a:buFont typeface="Wingdings" panose="05000000000000000000" charset="0"/>
              <a:buChar char="l"/>
            </a:pPr>
            <a:r>
              <a:rPr lang="zh-CN" altLang="en-US" sz="1600" dirty="0">
                <a:sym typeface="+mn-ea"/>
              </a:rPr>
              <a:t>接受数据达到一个网络包最大长度</a:t>
            </a:r>
            <a:r>
              <a:rPr lang="en-US" altLang="zh-CN" sz="1600" dirty="0">
                <a:sym typeface="+mn-ea"/>
              </a:rPr>
              <a:t>MTU</a:t>
            </a:r>
            <a:r>
              <a:rPr lang="zh-CN" altLang="en-US" sz="1600" dirty="0">
                <a:sym typeface="+mn-ea"/>
              </a:rPr>
              <a:t>时打包发送</a:t>
            </a:r>
            <a:endParaRPr lang="en-US" altLang="zh-CN" sz="1600" dirty="0">
              <a:sym typeface="+mn-ea"/>
            </a:endParaRPr>
          </a:p>
          <a:p>
            <a:pPr>
              <a:buFont typeface="Wingdings" panose="05000000000000000000" charset="0"/>
              <a:buChar char="l"/>
            </a:pPr>
            <a:r>
              <a:rPr lang="zh-CN" altLang="en-US" sz="1600" dirty="0">
                <a:sym typeface="+mn-ea"/>
              </a:rPr>
              <a:t>达到一定时间也会打包发送</a:t>
            </a:r>
            <a:endParaRPr lang="en-US" altLang="zh-CN" sz="1200" dirty="0"/>
          </a:p>
          <a:p>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发送单个数据包的原则</a:t>
            </a:r>
            <a:endParaRPr lang="zh-CN" altLang="en-US" sz="2800" b="1" dirty="0">
              <a:sym typeface="+mn-ea"/>
            </a:endParaRPr>
          </a:p>
        </p:txBody>
      </p:sp>
      <p:pic>
        <p:nvPicPr>
          <p:cNvPr id="4" name="Picture 3"/>
          <p:cNvPicPr>
            <a:picLocks noChangeAspect="1"/>
          </p:cNvPicPr>
          <p:nvPr/>
        </p:nvPicPr>
        <p:blipFill>
          <a:blip r:embed="rId2"/>
          <a:stretch>
            <a:fillRect/>
          </a:stretch>
        </p:blipFill>
        <p:spPr>
          <a:xfrm>
            <a:off x="3076394" y="3344409"/>
            <a:ext cx="5257800" cy="20288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单次数据块超过了</a:t>
            </a:r>
            <a:r>
              <a:rPr lang="en-US" altLang="zh-CN" sz="1600" dirty="0">
                <a:sym typeface="+mn-ea"/>
              </a:rPr>
              <a:t>MSS</a:t>
            </a:r>
            <a:r>
              <a:rPr lang="zh-CN" altLang="en-US" sz="1600" dirty="0">
                <a:sym typeface="+mn-ea"/>
              </a:rPr>
              <a:t>的限制时，要将数据拆分开发送</a:t>
            </a:r>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拆分数据</a:t>
            </a:r>
            <a:endParaRPr lang="zh-CN" altLang="en-US" sz="2800" b="1" dirty="0">
              <a:sym typeface="+mn-ea"/>
            </a:endParaRPr>
          </a:p>
        </p:txBody>
      </p:sp>
      <p:pic>
        <p:nvPicPr>
          <p:cNvPr id="5" name="Picture 4"/>
          <p:cNvPicPr>
            <a:picLocks noChangeAspect="1"/>
          </p:cNvPicPr>
          <p:nvPr/>
        </p:nvPicPr>
        <p:blipFill>
          <a:blip r:embed="rId2"/>
          <a:stretch>
            <a:fillRect/>
          </a:stretch>
        </p:blipFill>
        <p:spPr>
          <a:xfrm>
            <a:off x="3255263" y="2568891"/>
            <a:ext cx="5257800" cy="36385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en-US" altLang="zh-CN" sz="1600" dirty="0">
                <a:sym typeface="+mn-ea"/>
              </a:rPr>
              <a:t>TCP</a:t>
            </a:r>
            <a:r>
              <a:rPr lang="zh-CN" altLang="en-US" sz="1600" dirty="0">
                <a:sym typeface="+mn-ea"/>
              </a:rPr>
              <a:t>头中序号字段和</a:t>
            </a:r>
            <a:r>
              <a:rPr lang="en-US" altLang="zh-CN" sz="1600" dirty="0">
                <a:sym typeface="+mn-ea"/>
              </a:rPr>
              <a:t>ACK</a:t>
            </a:r>
            <a:r>
              <a:rPr lang="zh-CN" altLang="en-US" sz="1600" dirty="0">
                <a:sym typeface="+mn-ea"/>
              </a:rPr>
              <a:t>号字段记录传输进度</a:t>
            </a:r>
            <a:endParaRPr lang="en-US" altLang="zh-CN" sz="1600" dirty="0">
              <a:sym typeface="+mn-ea"/>
            </a:endParaRPr>
          </a:p>
          <a:p>
            <a:pPr>
              <a:buFont typeface="Wingdings" panose="05000000000000000000" charset="0"/>
              <a:buChar char="l"/>
            </a:pPr>
            <a:r>
              <a:rPr lang="zh-CN" altLang="en-US" sz="1600" dirty="0">
                <a:sym typeface="+mn-ea"/>
              </a:rPr>
              <a:t>接收端记录当前进度，校验消息头序号匹配则返回</a:t>
            </a:r>
            <a:r>
              <a:rPr lang="en-US" altLang="zh-CN" sz="1600" dirty="0">
                <a:sym typeface="+mn-ea"/>
              </a:rPr>
              <a:t>ACK</a:t>
            </a:r>
            <a:endParaRPr lang="en-US" altLang="zh-CN" sz="1600" dirty="0">
              <a:sym typeface="+mn-ea"/>
            </a:endParaRPr>
          </a:p>
          <a:p>
            <a:pPr marL="0" indent="0">
              <a:buNone/>
            </a:pPr>
            <a:r>
              <a:rPr lang="en-US" altLang="zh-CN" sz="1600" dirty="0">
                <a:sym typeface="+mn-ea"/>
              </a:rPr>
              <a:t>    ACK=</a:t>
            </a:r>
            <a:r>
              <a:rPr lang="zh-CN" altLang="en-US" sz="1600" dirty="0">
                <a:sym typeface="+mn-ea"/>
              </a:rPr>
              <a:t>序号</a:t>
            </a:r>
            <a:r>
              <a:rPr lang="en-US" altLang="zh-CN" sz="1600" dirty="0">
                <a:sym typeface="+mn-ea"/>
              </a:rPr>
              <a:t>+1</a:t>
            </a:r>
            <a:endParaRPr lang="en-US" altLang="zh-CN" sz="1600" dirty="0">
              <a:sym typeface="+mn-ea"/>
            </a:endParaRPr>
          </a:p>
          <a:p>
            <a:pPr>
              <a:buFont typeface="Wingdings" panose="05000000000000000000" charset="0"/>
              <a:buChar char="l"/>
            </a:pPr>
            <a:r>
              <a:rPr lang="zh-CN" altLang="en-US" sz="1600" dirty="0">
                <a:sym typeface="+mn-ea"/>
              </a:rPr>
              <a:t>发送端如果没收到接收端</a:t>
            </a:r>
            <a:r>
              <a:rPr lang="en-US" altLang="zh-CN" sz="1600" dirty="0">
                <a:sym typeface="+mn-ea"/>
              </a:rPr>
              <a:t>ACK</a:t>
            </a:r>
            <a:r>
              <a:rPr lang="zh-CN" altLang="en-US" sz="1600" dirty="0">
                <a:sym typeface="+mn-ea"/>
              </a:rPr>
              <a:t>，则会重传</a:t>
            </a:r>
            <a:endParaRPr lang="en-US" altLang="zh-CN" sz="1600" dirty="0">
              <a:sym typeface="+mn-ea"/>
            </a:endParaRPr>
          </a:p>
          <a:p>
            <a:pPr>
              <a:buFont typeface="Wingdings" panose="05000000000000000000" charset="0"/>
              <a:buChar char="l"/>
            </a:pPr>
            <a:r>
              <a:rPr lang="zh-CN" altLang="en-US" sz="1600" dirty="0">
                <a:sym typeface="+mn-ea"/>
              </a:rPr>
              <a:t>协议栈根据返回响应时间动态调整超时重发时间</a:t>
            </a:r>
            <a:endParaRPr lang="en-US" altLang="zh-CN" sz="1600" dirty="0">
              <a:sym typeface="+mn-ea"/>
            </a:endParaRPr>
          </a:p>
          <a:p>
            <a:pPr>
              <a:buFont typeface="Wingdings" panose="05000000000000000000" charset="0"/>
              <a:buChar char="l"/>
            </a:pPr>
            <a:r>
              <a:rPr lang="zh-CN" altLang="en-US" sz="1600" dirty="0">
                <a:sym typeface="+mn-ea"/>
              </a:rPr>
              <a:t>为保障数据包安全性，第一包的序号往往是随机值</a:t>
            </a:r>
            <a:endParaRPr lang="en-US" altLang="zh-CN" sz="1200" dirty="0"/>
          </a:p>
          <a:p>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拆分数据</a:t>
            </a:r>
            <a:r>
              <a:rPr lang="en-US" altLang="zh-CN" sz="2800" b="1" dirty="0">
                <a:sym typeface="+mn-ea"/>
              </a:rPr>
              <a:t>-</a:t>
            </a:r>
            <a:r>
              <a:rPr lang="zh-CN" altLang="en-US" sz="2800" b="1" dirty="0">
                <a:sym typeface="+mn-ea"/>
              </a:rPr>
              <a:t>完整性保障</a:t>
            </a:r>
            <a:endParaRPr lang="zh-CN" altLang="en-US" sz="2800" b="1" dirty="0">
              <a:sym typeface="+mn-ea"/>
            </a:endParaRPr>
          </a:p>
        </p:txBody>
      </p:sp>
      <p:pic>
        <p:nvPicPr>
          <p:cNvPr id="4" name="Picture 3"/>
          <p:cNvPicPr>
            <a:picLocks noChangeAspect="1"/>
          </p:cNvPicPr>
          <p:nvPr/>
        </p:nvPicPr>
        <p:blipFill>
          <a:blip r:embed="rId2"/>
          <a:stretch>
            <a:fillRect/>
          </a:stretch>
        </p:blipFill>
        <p:spPr>
          <a:xfrm>
            <a:off x="6096000" y="1767846"/>
            <a:ext cx="3483429" cy="4759228"/>
          </a:xfrm>
          <a:prstGeom prst="rect">
            <a:avLst/>
          </a:prstGeom>
        </p:spPr>
      </p:pic>
      <p:sp>
        <p:nvSpPr>
          <p:cNvPr id="8" name="文本框 4"/>
          <p:cNvSpPr txBox="1"/>
          <p:nvPr/>
        </p:nvSpPr>
        <p:spPr>
          <a:xfrm>
            <a:off x="9160238" y="6023291"/>
            <a:ext cx="1272631" cy="368300"/>
          </a:xfrm>
          <a:prstGeom prst="rect">
            <a:avLst/>
          </a:prstGeom>
          <a:noFill/>
        </p:spPr>
        <p:txBody>
          <a:bodyPr wrap="square" rtlCol="0">
            <a:spAutoFit/>
          </a:bodyPr>
          <a:lstStyle/>
          <a:p>
            <a:r>
              <a:rPr lang="en-US" altLang="zh-CN" dirty="0">
                <a:hlinkClick r:id="rId3" tooltip="" action="ppaction://hlinksldjump"/>
              </a:rPr>
              <a:t>TCP</a:t>
            </a:r>
            <a:r>
              <a:rPr lang="zh-CN" altLang="en-US" dirty="0">
                <a:hlinkClick r:id="rId3" tooltip="" action="ppaction://hlinksldjump"/>
              </a:rPr>
              <a:t>头字段</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客户端和服务端在三次握手时就互通随机的初始序号</a:t>
            </a:r>
            <a:endParaRPr lang="en-US" altLang="zh-CN" sz="1200" dirty="0"/>
          </a:p>
          <a:p>
            <a:endParaRPr lang="en-US" altLang="zh-CN" sz="12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拆分数据</a:t>
            </a:r>
            <a:r>
              <a:rPr lang="en-US" altLang="zh-CN" sz="2800" b="1" dirty="0">
                <a:sym typeface="+mn-ea"/>
              </a:rPr>
              <a:t>-</a:t>
            </a:r>
            <a:r>
              <a:rPr lang="zh-CN" altLang="en-US" sz="2800" b="1" dirty="0">
                <a:sym typeface="+mn-ea"/>
              </a:rPr>
              <a:t>两端互通信息</a:t>
            </a:r>
            <a:endParaRPr lang="zh-CN" altLang="en-US" sz="2800" b="1" dirty="0">
              <a:sym typeface="+mn-ea"/>
            </a:endParaRPr>
          </a:p>
        </p:txBody>
      </p:sp>
      <p:pic>
        <p:nvPicPr>
          <p:cNvPr id="5" name="Picture 4"/>
          <p:cNvPicPr>
            <a:picLocks noChangeAspect="1"/>
          </p:cNvPicPr>
          <p:nvPr/>
        </p:nvPicPr>
        <p:blipFill>
          <a:blip r:embed="rId2"/>
          <a:stretch>
            <a:fillRect/>
          </a:stretch>
        </p:blipFill>
        <p:spPr>
          <a:xfrm>
            <a:off x="3450525" y="2499359"/>
            <a:ext cx="4867275" cy="3810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窗口模式可以更高效的传输数据</a:t>
            </a:r>
            <a:endParaRPr lang="en-US" altLang="zh-CN" sz="1600" dirty="0">
              <a:sym typeface="+mn-ea"/>
            </a:endParaRPr>
          </a:p>
          <a:p>
            <a:pPr>
              <a:buFont typeface="Wingdings" panose="05000000000000000000" charset="0"/>
              <a:buChar char="l"/>
            </a:pPr>
            <a:r>
              <a:rPr lang="zh-CN" altLang="en-US" sz="1600" dirty="0">
                <a:sym typeface="+mn-ea"/>
              </a:rPr>
              <a:t>但不加限制的发送可能会导致接收端数据撑爆</a:t>
            </a:r>
            <a:endParaRPr lang="en-US" altLang="zh-CN" sz="16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滑动窗口</a:t>
            </a:r>
            <a:endParaRPr lang="zh-CN" altLang="en-US" sz="2800" b="1" dirty="0">
              <a:sym typeface="+mn-ea"/>
            </a:endParaRPr>
          </a:p>
        </p:txBody>
      </p:sp>
      <p:pic>
        <p:nvPicPr>
          <p:cNvPr id="4" name="Picture 3"/>
          <p:cNvPicPr>
            <a:picLocks noChangeAspect="1"/>
          </p:cNvPicPr>
          <p:nvPr/>
        </p:nvPicPr>
        <p:blipFill>
          <a:blip r:embed="rId2"/>
          <a:stretch>
            <a:fillRect/>
          </a:stretch>
        </p:blipFill>
        <p:spPr>
          <a:xfrm>
            <a:off x="3648710" y="2726055"/>
            <a:ext cx="4316730" cy="358330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连接操作时互传窗口字段，告诉对方自己可以存放的数据量</a:t>
            </a:r>
            <a:endParaRPr lang="en-US" altLang="zh-CN" sz="1600" dirty="0">
              <a:sym typeface="+mn-ea"/>
            </a:endParaRPr>
          </a:p>
          <a:p>
            <a:pPr>
              <a:buFont typeface="Wingdings" panose="05000000000000000000" charset="0"/>
              <a:buChar char="l"/>
            </a:pPr>
            <a:r>
              <a:rPr lang="zh-CN" altLang="en-US" sz="1600" dirty="0">
                <a:sym typeface="+mn-ea"/>
              </a:rPr>
              <a:t>发送消息时根据该数据量作为数据发送上限</a:t>
            </a:r>
            <a:endParaRPr lang="en-US" altLang="zh-CN" sz="16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窗口字段</a:t>
            </a:r>
            <a:endParaRPr lang="zh-CN" altLang="en-US" sz="2800" b="1" dirty="0">
              <a:sym typeface="+mn-ea"/>
            </a:endParaRPr>
          </a:p>
        </p:txBody>
      </p:sp>
      <p:sp>
        <p:nvSpPr>
          <p:cNvPr id="8" name="文本框 4"/>
          <p:cNvSpPr txBox="1"/>
          <p:nvPr/>
        </p:nvSpPr>
        <p:spPr>
          <a:xfrm>
            <a:off x="8916398" y="6023291"/>
            <a:ext cx="1220379" cy="368300"/>
          </a:xfrm>
          <a:prstGeom prst="rect">
            <a:avLst/>
          </a:prstGeom>
          <a:noFill/>
        </p:spPr>
        <p:txBody>
          <a:bodyPr wrap="square" rtlCol="0">
            <a:spAutoFit/>
          </a:bodyPr>
          <a:lstStyle/>
          <a:p>
            <a:r>
              <a:rPr lang="en-US" altLang="zh-CN" dirty="0">
                <a:hlinkClick r:id="rId2" tooltip="" action="ppaction://hlinksldjump"/>
              </a:rPr>
              <a:t>TCP</a:t>
            </a:r>
            <a:r>
              <a:rPr lang="zh-CN" altLang="en-US" dirty="0">
                <a:hlinkClick r:id="rId2" tooltip="" action="ppaction://hlinksldjump"/>
              </a:rPr>
              <a:t>头字段</a:t>
            </a:r>
            <a:endParaRPr lang="zh-CN" altLang="en-US" dirty="0"/>
          </a:p>
        </p:txBody>
      </p:sp>
      <p:pic>
        <p:nvPicPr>
          <p:cNvPr id="9" name="Picture 8"/>
          <p:cNvPicPr>
            <a:picLocks noChangeAspect="1"/>
          </p:cNvPicPr>
          <p:nvPr/>
        </p:nvPicPr>
        <p:blipFill>
          <a:blip r:embed="rId3"/>
          <a:stretch>
            <a:fillRect/>
          </a:stretch>
        </p:blipFill>
        <p:spPr>
          <a:xfrm>
            <a:off x="3357290" y="2652206"/>
            <a:ext cx="4672013" cy="365715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marL="0" indent="0">
              <a:buNone/>
            </a:pPr>
            <a:r>
              <a:rPr lang="en-US" altLang="zh-CN" sz="1200" dirty="0">
                <a:sym typeface="+mn-ea"/>
              </a:rPr>
              <a:t> </a:t>
            </a:r>
            <a:endParaRPr lang="en-US" altLang="zh-CN" sz="105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收发数据</a:t>
            </a:r>
            <a:r>
              <a:rPr lang="en-US" altLang="zh-CN" sz="2800" b="1" dirty="0">
                <a:sym typeface="+mn-ea"/>
              </a:rPr>
              <a:t>-</a:t>
            </a:r>
            <a:r>
              <a:rPr lang="zh-CN" altLang="en-US" sz="2800" b="1" dirty="0">
                <a:sym typeface="+mn-ea"/>
              </a:rPr>
              <a:t>滑动窗口的过程</a:t>
            </a:r>
            <a:endParaRPr lang="zh-CN" altLang="en-US" sz="2800" b="1" dirty="0">
              <a:sym typeface="+mn-ea"/>
            </a:endParaRPr>
          </a:p>
        </p:txBody>
      </p:sp>
      <p:pic>
        <p:nvPicPr>
          <p:cNvPr id="4" name="Picture 3"/>
          <p:cNvPicPr>
            <a:picLocks noChangeAspect="1"/>
          </p:cNvPicPr>
          <p:nvPr/>
        </p:nvPicPr>
        <p:blipFill>
          <a:blip r:embed="rId2"/>
          <a:stretch>
            <a:fillRect/>
          </a:stretch>
        </p:blipFill>
        <p:spPr>
          <a:xfrm>
            <a:off x="3872485" y="1976845"/>
            <a:ext cx="3758075" cy="43325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zh-CN" altLang="en-US" sz="2800" b="1" dirty="0"/>
              <a:t>生成请求消息</a:t>
            </a:r>
            <a:endParaRPr lang="en-US" altLang="zh-CN" sz="2800" b="1" dirty="0"/>
          </a:p>
        </p:txBody>
      </p:sp>
      <p:sp>
        <p:nvSpPr>
          <p:cNvPr id="3" name="Content Placeholder 2"/>
          <p:cNvSpPr>
            <a:spLocks noGrp="1"/>
          </p:cNvSpPr>
          <p:nvPr>
            <p:ph idx="1"/>
          </p:nvPr>
        </p:nvSpPr>
        <p:spPr/>
        <p:txBody>
          <a:bodyPr/>
          <a:lstStyle/>
          <a:p>
            <a:r>
              <a:rPr lang="zh-CN" altLang="en-US" sz="1600" dirty="0"/>
              <a:t>网络应用首先回去解析</a:t>
            </a:r>
            <a:r>
              <a:rPr lang="en-US" altLang="zh-CN" sz="1600" dirty="0"/>
              <a:t>URL</a:t>
            </a:r>
            <a:r>
              <a:rPr lang="zh-CN" altLang="en-US" sz="1600" dirty="0"/>
              <a:t>，获得采用什么协议和域名等信息。</a:t>
            </a:r>
            <a:endParaRPr lang="en-US" altLang="zh-CN" sz="1600" dirty="0"/>
          </a:p>
          <a:p>
            <a:r>
              <a:rPr lang="zh-CN" altLang="en-US" sz="1600" dirty="0"/>
              <a:t>什么是</a:t>
            </a:r>
            <a:r>
              <a:rPr lang="en-US" sz="1600" dirty="0"/>
              <a:t>URL</a:t>
            </a:r>
            <a:r>
              <a:rPr lang="zh-CN" altLang="en-US" sz="1600" dirty="0"/>
              <a:t>（</a:t>
            </a:r>
            <a:r>
              <a:rPr lang="en-US" altLang="zh-CN" sz="1600" dirty="0"/>
              <a:t>Uniform Resource Locator</a:t>
            </a:r>
            <a:r>
              <a:rPr lang="zh-CN" altLang="en-US" sz="1600" dirty="0"/>
              <a:t>）：</a:t>
            </a:r>
            <a:endParaRPr lang="en-US" altLang="zh-CN" sz="1600" dirty="0"/>
          </a:p>
          <a:p>
            <a:endParaRPr lang="en-US" altLang="zh-CN" sz="1600" dirty="0"/>
          </a:p>
        </p:txBody>
      </p:sp>
      <p:sp>
        <p:nvSpPr>
          <p:cNvPr id="5" name="Action Button: Go Home 4">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379089" y="3064192"/>
            <a:ext cx="5010150" cy="24669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发起断开连接方将</a:t>
            </a:r>
            <a:r>
              <a:rPr lang="en-US" altLang="zh-CN" sz="1600" dirty="0">
                <a:sym typeface="+mn-ea"/>
              </a:rPr>
              <a:t>TCP</a:t>
            </a:r>
            <a:r>
              <a:rPr lang="zh-CN" altLang="en-US" sz="1600" dirty="0">
                <a:sym typeface="+mn-ea"/>
              </a:rPr>
              <a:t>头</a:t>
            </a:r>
            <a:r>
              <a:rPr lang="en-US" altLang="zh-CN" sz="1600" dirty="0">
                <a:sym typeface="+mn-ea"/>
              </a:rPr>
              <a:t>FIN</a:t>
            </a:r>
            <a:r>
              <a:rPr lang="zh-CN" altLang="en-US" sz="1600" dirty="0">
                <a:sym typeface="+mn-ea"/>
              </a:rPr>
              <a:t>标志位置</a:t>
            </a:r>
            <a:r>
              <a:rPr lang="en-US" altLang="zh-CN" sz="1600" dirty="0">
                <a:sym typeface="+mn-ea"/>
              </a:rPr>
              <a:t>1</a:t>
            </a:r>
            <a:r>
              <a:rPr lang="zh-CN" altLang="en-US" sz="1600" dirty="0">
                <a:sym typeface="+mn-ea"/>
              </a:rPr>
              <a:t>，发出请求</a:t>
            </a:r>
            <a:endParaRPr lang="en-US" altLang="zh-CN" sz="1600" dirty="0">
              <a:sym typeface="+mn-ea"/>
            </a:endParaRPr>
          </a:p>
          <a:p>
            <a:pPr>
              <a:buFont typeface="Wingdings" panose="05000000000000000000" charset="0"/>
              <a:buChar char="l"/>
            </a:pPr>
            <a:r>
              <a:rPr lang="zh-CN" altLang="en-US" sz="1600" dirty="0">
                <a:sym typeface="+mn-ea"/>
              </a:rPr>
              <a:t>接收端收到</a:t>
            </a:r>
            <a:r>
              <a:rPr lang="en-US" altLang="zh-CN" sz="1600" dirty="0">
                <a:sym typeface="+mn-ea"/>
              </a:rPr>
              <a:t>FIN=1</a:t>
            </a:r>
            <a:r>
              <a:rPr lang="zh-CN" altLang="en-US" sz="1600" dirty="0">
                <a:sym typeface="+mn-ea"/>
              </a:rPr>
              <a:t>的请求，将套接字状态断开返回一个</a:t>
            </a:r>
            <a:r>
              <a:rPr lang="en-US" altLang="zh-CN" sz="1600" dirty="0">
                <a:sym typeface="+mn-ea"/>
              </a:rPr>
              <a:t>ACK=</a:t>
            </a:r>
            <a:r>
              <a:rPr lang="zh-CN" altLang="en-US" sz="1600" dirty="0">
                <a:sym typeface="+mn-ea"/>
              </a:rPr>
              <a:t>序号</a:t>
            </a:r>
            <a:r>
              <a:rPr lang="en-US" altLang="zh-CN" sz="1600" dirty="0">
                <a:sym typeface="+mn-ea"/>
              </a:rPr>
              <a:t>+1</a:t>
            </a:r>
            <a:r>
              <a:rPr lang="zh-CN" altLang="en-US" sz="1600" dirty="0">
                <a:sym typeface="+mn-ea"/>
              </a:rPr>
              <a:t>，表示收到</a:t>
            </a:r>
            <a:endParaRPr lang="en-US" altLang="zh-CN" sz="1600" dirty="0">
              <a:sym typeface="+mn-ea"/>
            </a:endParaRPr>
          </a:p>
          <a:p>
            <a:pPr>
              <a:buFont typeface="Wingdings" panose="05000000000000000000" charset="0"/>
              <a:buChar char="l"/>
            </a:pPr>
            <a:r>
              <a:rPr lang="zh-CN" altLang="en-US" sz="1600" dirty="0">
                <a:sym typeface="+mn-ea"/>
              </a:rPr>
              <a:t>接收端再发起一个断开</a:t>
            </a:r>
            <a:r>
              <a:rPr lang="en-US" altLang="zh-CN" sz="1600" dirty="0">
                <a:sym typeface="+mn-ea"/>
              </a:rPr>
              <a:t>FIN=1</a:t>
            </a:r>
            <a:r>
              <a:rPr lang="zh-CN" altLang="en-US" sz="1600" dirty="0">
                <a:sym typeface="+mn-ea"/>
              </a:rPr>
              <a:t>的请求给发起端</a:t>
            </a:r>
            <a:endParaRPr lang="en-US" altLang="zh-CN" sz="1600" dirty="0">
              <a:sym typeface="+mn-ea"/>
            </a:endParaRPr>
          </a:p>
          <a:p>
            <a:pPr>
              <a:buFont typeface="Wingdings" panose="05000000000000000000" charset="0"/>
              <a:buChar char="l"/>
            </a:pPr>
            <a:r>
              <a:rPr lang="zh-CN" altLang="en-US" sz="1600" dirty="0">
                <a:sym typeface="+mn-ea"/>
              </a:rPr>
              <a:t>发起端收到</a:t>
            </a:r>
            <a:r>
              <a:rPr lang="en-US" altLang="zh-CN" sz="1600" dirty="0">
                <a:sym typeface="+mn-ea"/>
              </a:rPr>
              <a:t>FIN=1</a:t>
            </a:r>
            <a:r>
              <a:rPr lang="zh-CN" altLang="en-US" sz="1600" dirty="0">
                <a:sym typeface="+mn-ea"/>
              </a:rPr>
              <a:t>的请求，套接字状态变化，返回一个</a:t>
            </a:r>
            <a:r>
              <a:rPr lang="en-US" altLang="zh-CN" sz="1600" dirty="0">
                <a:sym typeface="+mn-ea"/>
              </a:rPr>
              <a:t>ACK=</a:t>
            </a:r>
            <a:r>
              <a:rPr lang="zh-CN" altLang="en-US" sz="1600" dirty="0">
                <a:sym typeface="+mn-ea"/>
              </a:rPr>
              <a:t>序号</a:t>
            </a:r>
            <a:r>
              <a:rPr lang="en-US" altLang="zh-CN" sz="1600" dirty="0">
                <a:sym typeface="+mn-ea"/>
              </a:rPr>
              <a:t>+1</a:t>
            </a:r>
            <a:r>
              <a:rPr lang="zh-CN" altLang="en-US" sz="1600" dirty="0">
                <a:sym typeface="+mn-ea"/>
              </a:rPr>
              <a:t>，连接断开，对应客户端套接字删除</a:t>
            </a:r>
            <a:endParaRPr lang="en-US" altLang="zh-CN" sz="16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marL="0" indent="0">
              <a:buNone/>
            </a:pPr>
            <a:endParaRPr lang="en-US" altLang="zh-CN" sz="1200" dirty="0">
              <a:sym typeface="+mn-ea"/>
            </a:endParaRPr>
          </a:p>
          <a:p>
            <a:pPr marL="0" indent="0">
              <a:buNone/>
            </a:pPr>
            <a:r>
              <a:rPr lang="zh-CN" altLang="en-US" sz="1600" dirty="0">
                <a:sym typeface="+mn-ea"/>
              </a:rPr>
              <a:t>两方互相确认删除信息响应后在删除套接字是为了保障不会误删其它进程创建的</a:t>
            </a:r>
            <a:r>
              <a:rPr lang="en-US" altLang="zh-CN" sz="1600" dirty="0">
                <a:sym typeface="+mn-ea"/>
              </a:rPr>
              <a:t>socket</a:t>
            </a:r>
            <a:r>
              <a:rPr lang="zh-CN" altLang="en-US" sz="1600" dirty="0">
                <a:sym typeface="+mn-ea"/>
              </a:rPr>
              <a:t>。比如第二条消息</a:t>
            </a:r>
            <a:r>
              <a:rPr lang="en-US" altLang="zh-CN" sz="1600" dirty="0">
                <a:sym typeface="+mn-ea"/>
              </a:rPr>
              <a:t>ACK</a:t>
            </a:r>
            <a:r>
              <a:rPr lang="zh-CN" altLang="en-US" sz="1600" dirty="0">
                <a:sym typeface="+mn-ea"/>
              </a:rPr>
              <a:t>没有送到服务端，此时删除客户端套接字，则可能其它进程创建新的套接字，服务端没收到</a:t>
            </a:r>
            <a:r>
              <a:rPr lang="en-US" altLang="zh-CN" sz="1600" dirty="0">
                <a:sym typeface="+mn-ea"/>
              </a:rPr>
              <a:t>ACK</a:t>
            </a:r>
            <a:r>
              <a:rPr lang="zh-CN" altLang="en-US" sz="1600" dirty="0">
                <a:sym typeface="+mn-ea"/>
              </a:rPr>
              <a:t>，会重发删除请求，有可能导致误删新建的套接字。</a:t>
            </a:r>
            <a:endParaRPr lang="en-US" altLang="zh-CN" sz="1600" dirty="0">
              <a:sym typeface="+mn-ea"/>
            </a:endParaRPr>
          </a:p>
          <a:p>
            <a:pPr>
              <a:buFont typeface="Wingdings" panose="05000000000000000000" charset="0"/>
              <a:buChar char="l"/>
            </a:pPr>
            <a:endParaRPr lang="en-US" altLang="zh-CN" sz="16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TCP-</a:t>
            </a:r>
            <a:r>
              <a:rPr lang="zh-CN" altLang="en-US" sz="2800" b="1" dirty="0">
                <a:sym typeface="+mn-ea"/>
              </a:rPr>
              <a:t>断开连接</a:t>
            </a:r>
            <a:endParaRPr lang="zh-CN" altLang="en-US" sz="2800" b="1" dirty="0">
              <a:sym typeface="+mn-ea"/>
            </a:endParaRPr>
          </a:p>
        </p:txBody>
      </p:sp>
      <p:pic>
        <p:nvPicPr>
          <p:cNvPr id="5" name="Picture 4"/>
          <p:cNvPicPr>
            <a:picLocks noChangeAspect="1"/>
          </p:cNvPicPr>
          <p:nvPr/>
        </p:nvPicPr>
        <p:blipFill>
          <a:blip r:embed="rId2"/>
          <a:stretch>
            <a:fillRect/>
          </a:stretch>
        </p:blipFill>
        <p:spPr>
          <a:xfrm>
            <a:off x="3747770" y="3586480"/>
            <a:ext cx="4030345" cy="179895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marL="0" indent="0">
              <a:buNone/>
            </a:pPr>
            <a:r>
              <a:rPr lang="zh-CN" altLang="en-US" sz="1200" dirty="0">
                <a:sym typeface="+mn-ea"/>
              </a:rPr>
              <a:t> </a:t>
            </a: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endParaRPr lang="zh-CN" altLang="en-US" sz="2800" b="1" dirty="0">
              <a:sym typeface="+mn-ea"/>
            </a:endParaRPr>
          </a:p>
        </p:txBody>
      </p:sp>
      <p:sp>
        <p:nvSpPr>
          <p:cNvPr id="8" name="文本框 4"/>
          <p:cNvSpPr txBox="1"/>
          <p:nvPr/>
        </p:nvSpPr>
        <p:spPr>
          <a:xfrm>
            <a:off x="8916398" y="6023291"/>
            <a:ext cx="1220379" cy="368300"/>
          </a:xfrm>
          <a:prstGeom prst="rect">
            <a:avLst/>
          </a:prstGeom>
          <a:noFill/>
        </p:spPr>
        <p:txBody>
          <a:bodyPr wrap="square" rtlCol="0">
            <a:spAutoFit/>
          </a:bodyPr>
          <a:lstStyle/>
          <a:p>
            <a:r>
              <a:rPr lang="en-US" altLang="zh-CN" dirty="0">
                <a:hlinkClick r:id="rId2" tooltip="" action="ppaction://hlinksldjump"/>
              </a:rPr>
              <a:t>IP</a:t>
            </a:r>
            <a:r>
              <a:rPr lang="zh-CN" altLang="en-US" dirty="0">
                <a:hlinkClick r:id="rId2" tooltip="" action="ppaction://hlinksldjump"/>
              </a:rPr>
              <a:t>头字段</a:t>
            </a:r>
            <a:endParaRPr lang="zh-CN" altLang="en-US" dirty="0"/>
          </a:p>
        </p:txBody>
      </p:sp>
      <p:pic>
        <p:nvPicPr>
          <p:cNvPr id="4" name="Picture 3"/>
          <p:cNvPicPr>
            <a:picLocks noChangeAspect="1"/>
          </p:cNvPicPr>
          <p:nvPr/>
        </p:nvPicPr>
        <p:blipFill>
          <a:blip r:embed="rId3"/>
          <a:stretch>
            <a:fillRect/>
          </a:stretch>
        </p:blipFill>
        <p:spPr>
          <a:xfrm>
            <a:off x="3679125" y="3010580"/>
            <a:ext cx="4410075" cy="214312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要填写</a:t>
            </a:r>
            <a:r>
              <a:rPr lang="en-US" altLang="zh-CN" sz="1600" dirty="0">
                <a:sym typeface="+mn-ea"/>
              </a:rPr>
              <a:t>IP</a:t>
            </a:r>
            <a:r>
              <a:rPr lang="zh-CN" altLang="en-US" sz="1600" dirty="0">
                <a:sym typeface="+mn-ea"/>
              </a:rPr>
              <a:t>头部对端</a:t>
            </a:r>
            <a:r>
              <a:rPr lang="en-US" altLang="zh-CN" sz="1600" dirty="0">
                <a:sym typeface="+mn-ea"/>
              </a:rPr>
              <a:t>IP</a:t>
            </a:r>
            <a:r>
              <a:rPr lang="zh-CN" altLang="en-US" sz="1600" dirty="0">
                <a:sym typeface="+mn-ea"/>
              </a:rPr>
              <a:t>地址和本端</a:t>
            </a:r>
            <a:r>
              <a:rPr lang="en-US" altLang="zh-CN" sz="1600" dirty="0">
                <a:sym typeface="+mn-ea"/>
              </a:rPr>
              <a:t>IP</a:t>
            </a:r>
            <a:r>
              <a:rPr lang="zh-CN" altLang="en-US" sz="1600" dirty="0">
                <a:sym typeface="+mn-ea"/>
              </a:rPr>
              <a:t>地址</a:t>
            </a:r>
            <a:endParaRPr lang="en-US" altLang="zh-CN" sz="1600" dirty="0">
              <a:sym typeface="+mn-ea"/>
            </a:endParaRPr>
          </a:p>
          <a:p>
            <a:pPr>
              <a:buFont typeface="Wingdings" panose="05000000000000000000" charset="0"/>
              <a:buChar char="l"/>
            </a:pPr>
            <a:r>
              <a:rPr lang="zh-CN" altLang="en-US" sz="1600" dirty="0">
                <a:sym typeface="+mn-ea"/>
              </a:rPr>
              <a:t>根据路由表选择本端的</a:t>
            </a:r>
            <a:r>
              <a:rPr lang="en-US" altLang="zh-CN" sz="1600" dirty="0">
                <a:sym typeface="+mn-ea"/>
              </a:rPr>
              <a:t>IP</a:t>
            </a:r>
            <a:r>
              <a:rPr lang="zh-CN" altLang="en-US" sz="1600" dirty="0">
                <a:sym typeface="+mn-ea"/>
              </a:rPr>
              <a:t>地址（</a:t>
            </a:r>
            <a:r>
              <a:rPr lang="en-US" altLang="zh-CN" sz="1600" dirty="0">
                <a:sym typeface="+mn-ea"/>
              </a:rPr>
              <a:t>interface</a:t>
            </a:r>
            <a:r>
              <a:rPr lang="zh-CN" altLang="en-US" sz="1600" dirty="0">
                <a:sym typeface="+mn-ea"/>
              </a:rPr>
              <a:t>）</a:t>
            </a:r>
            <a:endParaRPr lang="en-US" altLang="zh-CN" sz="16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r>
              <a:rPr lang="en-US" altLang="zh-CN" sz="2800" b="1" dirty="0">
                <a:sym typeface="+mn-ea"/>
              </a:rPr>
              <a:t>-</a:t>
            </a:r>
            <a:r>
              <a:rPr lang="zh-CN" altLang="en-US" sz="2800" b="1" dirty="0">
                <a:sym typeface="+mn-ea"/>
              </a:rPr>
              <a:t>填写</a:t>
            </a:r>
            <a:r>
              <a:rPr lang="en-US" altLang="zh-CN" sz="2800" b="1" dirty="0">
                <a:sym typeface="+mn-ea"/>
              </a:rPr>
              <a:t>IP</a:t>
            </a:r>
            <a:r>
              <a:rPr lang="zh-CN" altLang="en-US" sz="2800" b="1" dirty="0">
                <a:sym typeface="+mn-ea"/>
              </a:rPr>
              <a:t>头部</a:t>
            </a:r>
            <a:endParaRPr lang="zh-CN" altLang="en-US" sz="2800" b="1" dirty="0">
              <a:sym typeface="+mn-ea"/>
            </a:endParaRPr>
          </a:p>
        </p:txBody>
      </p:sp>
      <p:pic>
        <p:nvPicPr>
          <p:cNvPr id="5" name="Picture 4"/>
          <p:cNvPicPr>
            <a:picLocks noChangeAspect="1"/>
          </p:cNvPicPr>
          <p:nvPr/>
        </p:nvPicPr>
        <p:blipFill>
          <a:blip r:embed="rId2"/>
          <a:stretch>
            <a:fillRect/>
          </a:stretch>
        </p:blipFill>
        <p:spPr>
          <a:xfrm>
            <a:off x="4936808" y="2070155"/>
            <a:ext cx="3728222" cy="423952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en-US" altLang="zh-CN" sz="1600" dirty="0">
                <a:sym typeface="+mn-ea"/>
              </a:rPr>
              <a:t>MAC</a:t>
            </a:r>
            <a:r>
              <a:rPr lang="zh-CN" altLang="en-US" sz="1600" dirty="0">
                <a:sym typeface="+mn-ea"/>
              </a:rPr>
              <a:t>头部主要填写两端</a:t>
            </a:r>
            <a:r>
              <a:rPr lang="en-US" altLang="zh-CN" sz="1600" dirty="0">
                <a:sym typeface="+mn-ea"/>
              </a:rPr>
              <a:t>MAC</a:t>
            </a:r>
            <a:r>
              <a:rPr lang="zh-CN" altLang="en-US" sz="1600" dirty="0">
                <a:sym typeface="+mn-ea"/>
              </a:rPr>
              <a:t>地址</a:t>
            </a:r>
            <a:endParaRPr lang="en-US" altLang="zh-CN" sz="1600" dirty="0">
              <a:sym typeface="+mn-ea"/>
            </a:endParaRPr>
          </a:p>
          <a:p>
            <a:pPr>
              <a:buFont typeface="Wingdings" panose="05000000000000000000" charset="0"/>
              <a:buChar char="l"/>
            </a:pPr>
            <a:r>
              <a:rPr lang="zh-CN" altLang="en-US" sz="1600" dirty="0">
                <a:sym typeface="+mn-ea"/>
              </a:rPr>
              <a:t>对端</a:t>
            </a:r>
            <a:r>
              <a:rPr lang="en-US" altLang="zh-CN" sz="1600" dirty="0">
                <a:sym typeface="+mn-ea"/>
              </a:rPr>
              <a:t>MAC</a:t>
            </a:r>
            <a:r>
              <a:rPr lang="zh-CN" altLang="en-US" sz="1600" dirty="0">
                <a:sym typeface="+mn-ea"/>
              </a:rPr>
              <a:t>地址可能不是最终目的设备，只是下一次到达哪个路由器而已</a:t>
            </a:r>
            <a:endParaRPr lang="en-US" altLang="zh-CN" sz="1600" dirty="0">
              <a:sym typeface="+mn-ea"/>
            </a:endParaRPr>
          </a:p>
          <a:p>
            <a:pPr>
              <a:buFont typeface="Wingdings" panose="05000000000000000000" charset="0"/>
              <a:buChar char="l"/>
            </a:pPr>
            <a:r>
              <a:rPr lang="zh-CN" altLang="en-US" sz="1600" dirty="0">
                <a:sym typeface="+mn-ea"/>
              </a:rPr>
              <a:t>填写本端</a:t>
            </a:r>
            <a:r>
              <a:rPr lang="en-US" altLang="zh-CN" sz="1600" dirty="0">
                <a:sym typeface="+mn-ea"/>
              </a:rPr>
              <a:t>MAC</a:t>
            </a:r>
            <a:r>
              <a:rPr lang="zh-CN" altLang="en-US" sz="1600" dirty="0">
                <a:sym typeface="+mn-ea"/>
              </a:rPr>
              <a:t>地址，只需要获取本网卡地址即可</a:t>
            </a:r>
            <a:endParaRPr lang="en-US" altLang="zh-CN" sz="1600" dirty="0">
              <a:sym typeface="+mn-ea"/>
            </a:endParaRPr>
          </a:p>
          <a:p>
            <a:pPr>
              <a:buFont typeface="Wingdings" panose="05000000000000000000" charset="0"/>
              <a:buChar char="l"/>
            </a:pPr>
            <a:r>
              <a:rPr lang="zh-CN" altLang="en-US" sz="1600" dirty="0">
                <a:sym typeface="+mn-ea"/>
              </a:rPr>
              <a:t>下一跳网卡地址，要填写路由表中</a:t>
            </a:r>
            <a:r>
              <a:rPr lang="en-US" altLang="zh-CN" sz="1600" dirty="0" err="1">
                <a:sym typeface="+mn-ea"/>
              </a:rPr>
              <a:t>GateWay</a:t>
            </a:r>
            <a:r>
              <a:rPr lang="zh-CN" altLang="en-US" sz="1600" dirty="0">
                <a:sym typeface="+mn-ea"/>
              </a:rPr>
              <a:t>地址的</a:t>
            </a:r>
            <a:r>
              <a:rPr lang="en-US" altLang="zh-CN" sz="1600" dirty="0">
                <a:sym typeface="+mn-ea"/>
              </a:rPr>
              <a:t>MAC</a:t>
            </a:r>
            <a:endParaRPr lang="en-US" altLang="zh-CN" sz="16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r>
              <a:rPr lang="en-US" altLang="zh-CN" sz="2800" b="1" dirty="0">
                <a:sym typeface="+mn-ea"/>
              </a:rPr>
              <a:t>-</a:t>
            </a:r>
            <a:r>
              <a:rPr lang="zh-CN" altLang="en-US" sz="2800" b="1" dirty="0">
                <a:sym typeface="+mn-ea"/>
              </a:rPr>
              <a:t>填写</a:t>
            </a:r>
            <a:r>
              <a:rPr lang="en-US" altLang="zh-CN" sz="2800" b="1" dirty="0">
                <a:sym typeface="+mn-ea"/>
              </a:rPr>
              <a:t>MAC</a:t>
            </a:r>
            <a:r>
              <a:rPr lang="zh-CN" altLang="en-US" sz="2800" b="1" dirty="0">
                <a:sym typeface="+mn-ea"/>
              </a:rPr>
              <a:t>头部</a:t>
            </a:r>
            <a:endParaRPr lang="zh-CN" altLang="en-US" sz="2800" b="1" dirty="0">
              <a:sym typeface="+mn-ea"/>
            </a:endParaRPr>
          </a:p>
        </p:txBody>
      </p:sp>
      <p:sp>
        <p:nvSpPr>
          <p:cNvPr id="8" name="文本框 4"/>
          <p:cNvSpPr txBox="1"/>
          <p:nvPr/>
        </p:nvSpPr>
        <p:spPr>
          <a:xfrm>
            <a:off x="8564880" y="6022975"/>
            <a:ext cx="1572260" cy="368300"/>
          </a:xfrm>
          <a:prstGeom prst="rect">
            <a:avLst/>
          </a:prstGeom>
          <a:noFill/>
        </p:spPr>
        <p:txBody>
          <a:bodyPr wrap="square" rtlCol="0">
            <a:spAutoFit/>
          </a:bodyPr>
          <a:lstStyle/>
          <a:p>
            <a:r>
              <a:rPr lang="en-US" altLang="zh-CN" dirty="0">
                <a:hlinkClick r:id="rId2" tooltip="" action="ppaction://hlinksldjump"/>
              </a:rPr>
              <a:t>MAC</a:t>
            </a:r>
            <a:r>
              <a:rPr lang="zh-CN" altLang="en-US" dirty="0">
                <a:hlinkClick r:id="rId2" tooltip="" action="ppaction://hlinksldjump"/>
              </a:rPr>
              <a:t>头字段</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通过</a:t>
            </a:r>
            <a:r>
              <a:rPr lang="en-US" altLang="zh-CN" sz="1600" dirty="0">
                <a:sym typeface="+mn-ea"/>
              </a:rPr>
              <a:t>ARP(Address Resolution Protocol)</a:t>
            </a:r>
            <a:r>
              <a:rPr lang="zh-CN" altLang="en-US" sz="1600" dirty="0">
                <a:sym typeface="+mn-ea"/>
              </a:rPr>
              <a:t>地址解析协议，广播询问所有连接的设备，获取</a:t>
            </a:r>
            <a:r>
              <a:rPr lang="en-US" altLang="zh-CN" sz="1600" dirty="0">
                <a:sym typeface="+mn-ea"/>
              </a:rPr>
              <a:t>IP</a:t>
            </a:r>
            <a:r>
              <a:rPr lang="zh-CN" altLang="en-US" sz="1600" dirty="0">
                <a:sym typeface="+mn-ea"/>
              </a:rPr>
              <a:t>地址对应的</a:t>
            </a:r>
            <a:r>
              <a:rPr lang="en-US" altLang="zh-CN" sz="1600" dirty="0">
                <a:sym typeface="+mn-ea"/>
              </a:rPr>
              <a:t>MAC</a:t>
            </a:r>
            <a:endParaRPr lang="en-US" altLang="zh-CN" sz="1600" dirty="0">
              <a:sym typeface="+mn-ea"/>
            </a:endParaRPr>
          </a:p>
          <a:p>
            <a:pPr>
              <a:buFont typeface="Wingdings" panose="05000000000000000000" charset="0"/>
              <a:buChar char="l"/>
            </a:pPr>
            <a:r>
              <a:rPr lang="zh-CN" altLang="en-US" sz="1600" dirty="0">
                <a:sym typeface="+mn-ea"/>
              </a:rPr>
              <a:t>为避免网络中过多</a:t>
            </a:r>
            <a:r>
              <a:rPr lang="en-US" altLang="zh-CN" sz="1600" dirty="0">
                <a:sym typeface="+mn-ea"/>
              </a:rPr>
              <a:t>ARP</a:t>
            </a:r>
            <a:r>
              <a:rPr lang="zh-CN" altLang="en-US" sz="1600" dirty="0">
                <a:sym typeface="+mn-ea"/>
              </a:rPr>
              <a:t>消息，提供</a:t>
            </a:r>
            <a:r>
              <a:rPr lang="en-US" altLang="zh-CN" sz="1600" dirty="0">
                <a:sym typeface="+mn-ea"/>
              </a:rPr>
              <a:t>ARP</a:t>
            </a:r>
            <a:r>
              <a:rPr lang="zh-CN" altLang="en-US" sz="1600" dirty="0">
                <a:sym typeface="+mn-ea"/>
              </a:rPr>
              <a:t>缓存记录询问过的记录，首先在缓存中查找</a:t>
            </a:r>
            <a:endParaRPr lang="en-US" altLang="zh-CN" sz="1600" dirty="0">
              <a:sym typeface="+mn-ea"/>
            </a:endParaRPr>
          </a:p>
          <a:p>
            <a:pPr>
              <a:buFont typeface="Wingdings" panose="05000000000000000000" charset="0"/>
              <a:buChar char="l"/>
            </a:pPr>
            <a:r>
              <a:rPr lang="zh-CN" altLang="en-US" sz="1600" dirty="0">
                <a:sym typeface="+mn-ea"/>
              </a:rPr>
              <a:t>为避免缓存和实际信息出入，</a:t>
            </a:r>
            <a:r>
              <a:rPr lang="en-US" altLang="zh-CN" sz="1600" dirty="0">
                <a:sym typeface="+mn-ea"/>
              </a:rPr>
              <a:t>ARP</a:t>
            </a:r>
            <a:r>
              <a:rPr lang="zh-CN" altLang="en-US" sz="1600" dirty="0">
                <a:sym typeface="+mn-ea"/>
              </a:rPr>
              <a:t>缓存过几分钟自动清除，要重新发送</a:t>
            </a:r>
            <a:r>
              <a:rPr lang="en-US" altLang="zh-CN" sz="1600" dirty="0">
                <a:sym typeface="+mn-ea"/>
              </a:rPr>
              <a:t>ARP</a:t>
            </a:r>
            <a:r>
              <a:rPr lang="zh-CN" altLang="en-US" sz="1600" dirty="0">
                <a:sym typeface="+mn-ea"/>
              </a:rPr>
              <a:t>获取</a:t>
            </a:r>
            <a:endParaRPr lang="en-US" altLang="zh-CN" sz="16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r>
              <a:rPr lang="en-US" altLang="zh-CN" sz="2800" b="1" dirty="0">
                <a:sym typeface="+mn-ea"/>
              </a:rPr>
              <a:t>-</a:t>
            </a:r>
            <a:r>
              <a:rPr lang="zh-CN" altLang="en-US" sz="2800" b="1" dirty="0">
                <a:sym typeface="+mn-ea"/>
              </a:rPr>
              <a:t>填写</a:t>
            </a:r>
            <a:r>
              <a:rPr lang="en-US" altLang="zh-CN" sz="2800" b="1" dirty="0">
                <a:sym typeface="+mn-ea"/>
              </a:rPr>
              <a:t>MAC</a:t>
            </a:r>
            <a:r>
              <a:rPr lang="zh-CN" altLang="en-US" sz="2800" b="1" dirty="0">
                <a:sym typeface="+mn-ea"/>
              </a:rPr>
              <a:t>头部</a:t>
            </a:r>
            <a:r>
              <a:rPr lang="en-US" altLang="zh-CN" sz="2800" b="1" dirty="0">
                <a:sym typeface="+mn-ea"/>
              </a:rPr>
              <a:t>-ARP</a:t>
            </a:r>
            <a:r>
              <a:rPr lang="zh-CN" altLang="en-US" sz="2800" b="1" dirty="0">
                <a:sym typeface="+mn-ea"/>
              </a:rPr>
              <a:t>协议</a:t>
            </a:r>
            <a:endParaRPr lang="zh-CN" altLang="en-US" sz="2800" b="1" dirty="0">
              <a:sym typeface="+mn-ea"/>
            </a:endParaRPr>
          </a:p>
        </p:txBody>
      </p:sp>
      <p:pic>
        <p:nvPicPr>
          <p:cNvPr id="4" name="Picture 3"/>
          <p:cNvPicPr>
            <a:picLocks noChangeAspect="1"/>
          </p:cNvPicPr>
          <p:nvPr/>
        </p:nvPicPr>
        <p:blipFill>
          <a:blip r:embed="rId2"/>
          <a:stretch>
            <a:fillRect/>
          </a:stretch>
        </p:blipFill>
        <p:spPr>
          <a:xfrm>
            <a:off x="3406775" y="3298825"/>
            <a:ext cx="4263390" cy="27241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网卡给</a:t>
            </a:r>
            <a:r>
              <a:rPr lang="en-US" altLang="zh-CN" sz="1600" dirty="0">
                <a:sym typeface="+mn-ea"/>
              </a:rPr>
              <a:t>MAC</a:t>
            </a:r>
            <a:r>
              <a:rPr lang="zh-CN" altLang="en-US" sz="1600" dirty="0">
                <a:sym typeface="+mn-ea"/>
              </a:rPr>
              <a:t>网络包开头增加报头和起始帧，结尾增加用于检测错误的帧校验序列</a:t>
            </a:r>
            <a:endParaRPr lang="en-US" altLang="zh-CN" sz="1600" dirty="0">
              <a:sym typeface="+mn-ea"/>
            </a:endParaRPr>
          </a:p>
          <a:p>
            <a:pPr>
              <a:buFont typeface="Wingdings" panose="05000000000000000000" charset="0"/>
              <a:buChar char="l"/>
            </a:pPr>
            <a:r>
              <a:rPr lang="zh-CN" altLang="en-US" sz="1600" dirty="0">
                <a:sym typeface="+mn-ea"/>
              </a:rPr>
              <a:t>起始帧用于检测从何时开始读包</a:t>
            </a:r>
            <a:endParaRPr lang="en-US" altLang="zh-CN" sz="1600" dirty="0">
              <a:sym typeface="+mn-ea"/>
            </a:endParaRPr>
          </a:p>
          <a:p>
            <a:pPr>
              <a:buFont typeface="Wingdings" panose="05000000000000000000" charset="0"/>
              <a:buChar char="l"/>
            </a:pPr>
            <a:r>
              <a:rPr lang="en-US" altLang="zh-CN" sz="1600" dirty="0">
                <a:sym typeface="+mn-ea"/>
              </a:rPr>
              <a:t>FCS</a:t>
            </a:r>
            <a:r>
              <a:rPr lang="zh-CN" altLang="en-US" sz="1600" dirty="0">
                <a:sym typeface="+mn-ea"/>
              </a:rPr>
              <a:t>校验整个包传输过程中是否被噪声导致波形紊乱而数据错误，是一串</a:t>
            </a:r>
            <a:r>
              <a:rPr lang="en-US" altLang="zh-CN" sz="1600" dirty="0">
                <a:sym typeface="+mn-ea"/>
              </a:rPr>
              <a:t>32</a:t>
            </a:r>
            <a:r>
              <a:rPr lang="zh-CN" altLang="en-US" sz="1600" dirty="0">
                <a:sym typeface="+mn-ea"/>
              </a:rPr>
              <a:t>比特的序列</a:t>
            </a:r>
            <a:endParaRPr lang="en-US" altLang="zh-CN" sz="16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r>
              <a:rPr lang="en-US" altLang="zh-CN" sz="2800" b="1" dirty="0">
                <a:sym typeface="+mn-ea"/>
              </a:rPr>
              <a:t>-</a:t>
            </a:r>
            <a:r>
              <a:rPr lang="zh-CN" altLang="en-US" sz="2800" b="1" dirty="0">
                <a:sym typeface="+mn-ea"/>
              </a:rPr>
              <a:t>给</a:t>
            </a:r>
            <a:r>
              <a:rPr lang="en-US" altLang="zh-CN" sz="2800" b="1" dirty="0">
                <a:sym typeface="+mn-ea"/>
              </a:rPr>
              <a:t>MAC</a:t>
            </a:r>
            <a:r>
              <a:rPr lang="zh-CN" altLang="en-US" sz="2800" b="1" dirty="0">
                <a:sym typeface="+mn-ea"/>
              </a:rPr>
              <a:t>包增加控制</a:t>
            </a:r>
            <a:endParaRPr lang="zh-CN" altLang="en-US" sz="2800" b="1" dirty="0">
              <a:sym typeface="+mn-ea"/>
            </a:endParaRPr>
          </a:p>
        </p:txBody>
      </p:sp>
      <p:pic>
        <p:nvPicPr>
          <p:cNvPr id="5" name="Picture 4"/>
          <p:cNvPicPr>
            <a:picLocks noChangeAspect="1"/>
          </p:cNvPicPr>
          <p:nvPr/>
        </p:nvPicPr>
        <p:blipFill>
          <a:blip r:embed="rId2"/>
          <a:stretch>
            <a:fillRect/>
          </a:stretch>
        </p:blipFill>
        <p:spPr>
          <a:xfrm>
            <a:off x="3313430" y="3060065"/>
            <a:ext cx="4559300" cy="1636395"/>
          </a:xfrm>
          <a:prstGeom prst="rect">
            <a:avLst/>
          </a:prstGeom>
        </p:spPr>
      </p:pic>
      <p:pic>
        <p:nvPicPr>
          <p:cNvPr id="10" name="Picture 9"/>
          <p:cNvPicPr>
            <a:picLocks noChangeAspect="1"/>
          </p:cNvPicPr>
          <p:nvPr/>
        </p:nvPicPr>
        <p:blipFill>
          <a:blip r:embed="rId3"/>
          <a:stretch>
            <a:fillRect/>
          </a:stretch>
        </p:blipFill>
        <p:spPr>
          <a:xfrm>
            <a:off x="3704544" y="4792435"/>
            <a:ext cx="3476625" cy="8191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如果在传输</a:t>
            </a:r>
            <a:r>
              <a:rPr lang="en-US" altLang="zh-CN" sz="1600" dirty="0">
                <a:sym typeface="+mn-ea"/>
              </a:rPr>
              <a:t>IP</a:t>
            </a:r>
            <a:r>
              <a:rPr lang="zh-CN" altLang="en-US" sz="1600" dirty="0">
                <a:sym typeface="+mn-ea"/>
              </a:rPr>
              <a:t>包产生了一些错误，比如发现响应的包目的</a:t>
            </a:r>
            <a:r>
              <a:rPr lang="en-US" altLang="zh-CN" sz="1600" dirty="0">
                <a:sym typeface="+mn-ea"/>
              </a:rPr>
              <a:t>IP</a:t>
            </a:r>
            <a:r>
              <a:rPr lang="zh-CN" altLang="en-US" sz="1600" dirty="0">
                <a:sym typeface="+mn-ea"/>
              </a:rPr>
              <a:t>地址不是自己，此时产生一个</a:t>
            </a:r>
            <a:r>
              <a:rPr lang="en-US" altLang="zh-CN" sz="1600" dirty="0">
                <a:sym typeface="+mn-ea"/>
              </a:rPr>
              <a:t>ICMP</a:t>
            </a:r>
            <a:r>
              <a:rPr lang="zh-CN" altLang="en-US" sz="1600" dirty="0">
                <a:sym typeface="+mn-ea"/>
              </a:rPr>
              <a:t>消息，包裹为</a:t>
            </a:r>
            <a:r>
              <a:rPr lang="en-US" altLang="zh-CN" sz="1600" dirty="0">
                <a:sym typeface="+mn-ea"/>
              </a:rPr>
              <a:t>IP</a:t>
            </a:r>
            <a:r>
              <a:rPr lang="zh-CN" altLang="en-US" sz="1600" dirty="0">
                <a:sym typeface="+mn-ea"/>
              </a:rPr>
              <a:t>包后返回给发送端</a:t>
            </a:r>
            <a:endParaRPr lang="en-US" altLang="zh-CN" sz="1600" dirty="0">
              <a:sym typeface="+mn-ea"/>
            </a:endParaRPr>
          </a:p>
          <a:p>
            <a:pPr marL="0" indent="0">
              <a:buNone/>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IP</a:t>
            </a:r>
            <a:r>
              <a:rPr lang="zh-CN" altLang="en-US" sz="2800" b="1" dirty="0">
                <a:sym typeface="+mn-ea"/>
              </a:rPr>
              <a:t>包和网络包</a:t>
            </a:r>
            <a:r>
              <a:rPr lang="en-US" altLang="zh-CN" sz="2800" b="1" dirty="0">
                <a:sym typeface="+mn-ea"/>
              </a:rPr>
              <a:t>-ICMP</a:t>
            </a:r>
            <a:r>
              <a:rPr lang="zh-CN" altLang="en-US" sz="2800" b="1" dirty="0">
                <a:sym typeface="+mn-ea"/>
              </a:rPr>
              <a:t>消息</a:t>
            </a:r>
            <a:endParaRPr lang="zh-CN" altLang="en-US" sz="2800" b="1" dirty="0">
              <a:sym typeface="+mn-ea"/>
            </a:endParaRPr>
          </a:p>
        </p:txBody>
      </p:sp>
      <p:sp>
        <p:nvSpPr>
          <p:cNvPr id="8" name="文本框 4"/>
          <p:cNvSpPr txBox="1"/>
          <p:nvPr/>
        </p:nvSpPr>
        <p:spPr>
          <a:xfrm>
            <a:off x="8916398" y="6023291"/>
            <a:ext cx="1220379" cy="368300"/>
          </a:xfrm>
          <a:prstGeom prst="rect">
            <a:avLst/>
          </a:prstGeom>
          <a:noFill/>
        </p:spPr>
        <p:txBody>
          <a:bodyPr wrap="square" rtlCol="0">
            <a:spAutoFit/>
          </a:bodyPr>
          <a:lstStyle/>
          <a:p>
            <a:r>
              <a:rPr lang="en-US" altLang="zh-CN" dirty="0">
                <a:hlinkClick r:id="rId2" tooltip="" action="ppaction://hlinksldjump"/>
              </a:rPr>
              <a:t>IP</a:t>
            </a:r>
            <a:r>
              <a:rPr lang="zh-CN" altLang="en-US" dirty="0">
                <a:hlinkClick r:id="rId2" tooltip="" action="ppaction://hlinksldjump"/>
              </a:rPr>
              <a:t>头字段</a:t>
            </a:r>
            <a:endParaRPr lang="zh-CN" altLang="en-US" dirty="0"/>
          </a:p>
        </p:txBody>
      </p:sp>
      <p:pic>
        <p:nvPicPr>
          <p:cNvPr id="4" name="Picture 3"/>
          <p:cNvPicPr>
            <a:picLocks noChangeAspect="1"/>
          </p:cNvPicPr>
          <p:nvPr/>
        </p:nvPicPr>
        <p:blipFill>
          <a:blip r:embed="rId3"/>
          <a:stretch>
            <a:fillRect/>
          </a:stretch>
        </p:blipFill>
        <p:spPr>
          <a:xfrm>
            <a:off x="4035425" y="2634615"/>
            <a:ext cx="3501390" cy="367474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en-US" altLang="zh-CN" sz="1600" dirty="0">
                <a:sym typeface="+mn-ea"/>
              </a:rPr>
              <a:t>UDP</a:t>
            </a:r>
            <a:r>
              <a:rPr lang="zh-CN" altLang="en-US" sz="1600" dirty="0">
                <a:sym typeface="+mn-ea"/>
              </a:rPr>
              <a:t>没有</a:t>
            </a:r>
            <a:r>
              <a:rPr lang="en-US" altLang="zh-CN" sz="1600" dirty="0">
                <a:sym typeface="+mn-ea"/>
              </a:rPr>
              <a:t>TCP</a:t>
            </a:r>
            <a:r>
              <a:rPr lang="zh-CN" altLang="en-US" sz="1600" dirty="0">
                <a:sym typeface="+mn-ea"/>
              </a:rPr>
              <a:t>的接受确认，窗口机制，发送数据也不需要交换控制信息，不需要建立连接</a:t>
            </a:r>
            <a:endParaRPr lang="en-US" altLang="zh-CN" sz="1600" dirty="0">
              <a:sym typeface="+mn-ea"/>
            </a:endParaRPr>
          </a:p>
          <a:p>
            <a:pPr>
              <a:buFont typeface="Wingdings" panose="05000000000000000000" charset="0"/>
              <a:buChar char="l"/>
            </a:pPr>
            <a:r>
              <a:rPr lang="zh-CN" altLang="en-US" sz="1600" dirty="0">
                <a:sym typeface="+mn-ea"/>
              </a:rPr>
              <a:t>包裹在</a:t>
            </a:r>
            <a:r>
              <a:rPr lang="en-US" altLang="zh-CN" sz="1600" dirty="0">
                <a:sym typeface="+mn-ea"/>
              </a:rPr>
              <a:t>IP</a:t>
            </a:r>
            <a:r>
              <a:rPr lang="zh-CN" altLang="en-US" sz="1600" dirty="0">
                <a:sym typeface="+mn-ea"/>
              </a:rPr>
              <a:t>协议里直接发送</a:t>
            </a:r>
            <a:endParaRPr lang="en-US" altLang="zh-CN" sz="1600" dirty="0">
              <a:sym typeface="+mn-ea"/>
            </a:endParaRPr>
          </a:p>
          <a:p>
            <a:pPr>
              <a:buFont typeface="Wingdings" panose="05000000000000000000" charset="0"/>
              <a:buChar char="l"/>
            </a:pPr>
            <a:r>
              <a:rPr lang="zh-CN" altLang="en-US" sz="1600" dirty="0">
                <a:sym typeface="+mn-ea"/>
              </a:rPr>
              <a:t>遇到错误直接丢弃</a:t>
            </a:r>
            <a:endParaRPr lang="en-US" altLang="zh-CN" sz="1600" dirty="0">
              <a:sym typeface="+mn-ea"/>
            </a:endParaRPr>
          </a:p>
          <a:p>
            <a:pPr>
              <a:buFont typeface="Wingdings" panose="05000000000000000000" charset="0"/>
              <a:buChar char="l"/>
            </a:pPr>
            <a:r>
              <a:rPr lang="zh-CN" altLang="en-US" sz="1600" dirty="0">
                <a:sym typeface="+mn-ea"/>
              </a:rPr>
              <a:t>音视频的发送也可以用</a:t>
            </a:r>
            <a:r>
              <a:rPr lang="en-US" altLang="zh-CN" sz="1600" dirty="0">
                <a:sym typeface="+mn-ea"/>
              </a:rPr>
              <a:t>UDP</a:t>
            </a:r>
            <a:r>
              <a:rPr lang="zh-CN" altLang="en-US" sz="1600" dirty="0">
                <a:sym typeface="+mn-ea"/>
              </a:rPr>
              <a:t>，提高传输效率</a:t>
            </a:r>
            <a:endParaRPr lang="en-US" altLang="zh-CN" sz="16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a:p>
            <a:pPr>
              <a:buFont typeface="Wingdings" panose="05000000000000000000" charset="0"/>
              <a:buChar char="l"/>
            </a:pPr>
            <a:endParaRPr lang="en-US" altLang="zh-CN" sz="12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en-US" altLang="zh-CN" sz="2800" b="1" dirty="0">
                <a:sym typeface="+mn-ea"/>
              </a:rPr>
              <a:t>UDP</a:t>
            </a:r>
            <a:endParaRPr lang="zh-CN" altLang="en-US" sz="2800" b="1" dirty="0">
              <a:sym typeface="+mn-ea"/>
            </a:endParaRPr>
          </a:p>
        </p:txBody>
      </p:sp>
      <p:pic>
        <p:nvPicPr>
          <p:cNvPr id="5" name="Picture 4"/>
          <p:cNvPicPr>
            <a:picLocks noChangeAspect="1"/>
          </p:cNvPicPr>
          <p:nvPr/>
        </p:nvPicPr>
        <p:blipFill>
          <a:blip r:embed="rId2"/>
          <a:stretch>
            <a:fillRect/>
          </a:stretch>
        </p:blipFill>
        <p:spPr>
          <a:xfrm>
            <a:off x="2789737" y="3644265"/>
            <a:ext cx="5619750" cy="18859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三、交换机</a:t>
            </a:r>
            <a:r>
              <a:rPr lang="en-US" altLang="zh-CN" dirty="0"/>
              <a:t>/</a:t>
            </a:r>
            <a:r>
              <a:rPr lang="zh-CN" altLang="en-US" dirty="0"/>
              <a:t>集线器和路由器</a:t>
            </a:r>
            <a:endParaRPr lang="en-US" dirty="0"/>
          </a:p>
        </p:txBody>
      </p:sp>
      <p:sp>
        <p:nvSpPr>
          <p:cNvPr id="3" name="Content Placeholder 2"/>
          <p:cNvSpPr>
            <a:spLocks noGrp="1"/>
          </p:cNvSpPr>
          <p:nvPr>
            <p:ph idx="1"/>
          </p:nvPr>
        </p:nvSpPr>
        <p:spPr/>
        <p:txBody>
          <a:bodyPr/>
          <a:lstStyle/>
          <a:p>
            <a:pPr>
              <a:buFont typeface="Wingdings" panose="05000000000000000000" charset="0"/>
              <a:buChar char="l"/>
            </a:pPr>
            <a:r>
              <a:rPr lang="zh-CN"/>
              <a:t>交换机</a:t>
            </a:r>
            <a:endParaRPr lang="zh-CN"/>
          </a:p>
          <a:p>
            <a:pPr>
              <a:buFont typeface="Wingdings" panose="05000000000000000000" charset="0"/>
              <a:buChar char="l"/>
            </a:pPr>
            <a:r>
              <a:rPr lang="zh-CN"/>
              <a:t>路由器</a:t>
            </a:r>
            <a:endParaRPr lang="zh-CN"/>
          </a:p>
        </p:txBody>
      </p:sp>
      <p:sp>
        <p:nvSpPr>
          <p:cNvPr id="5" name="Action Button: Go Home 4">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交换机的每个端口就相当于一块网卡，但是都不具备</a:t>
            </a:r>
            <a:r>
              <a:rPr lang="en-US" altLang="zh-CN" sz="1600" dirty="0">
                <a:sym typeface="+mn-ea"/>
              </a:rPr>
              <a:t>MAC</a:t>
            </a:r>
            <a:r>
              <a:rPr lang="zh-CN" altLang="en-US" sz="1600" dirty="0">
                <a:sym typeface="+mn-ea"/>
              </a:rPr>
              <a:t>地址，不做地址校验</a:t>
            </a:r>
            <a:endParaRPr lang="zh-CN" altLang="en-US" sz="1600" dirty="0">
              <a:sym typeface="+mn-ea"/>
            </a:endParaRPr>
          </a:p>
          <a:p>
            <a:pPr>
              <a:buFont typeface="Wingdings" panose="05000000000000000000" charset="0"/>
              <a:buChar char="l"/>
            </a:pPr>
            <a:r>
              <a:rPr lang="zh-CN" altLang="en-US" sz="1600" dirty="0">
                <a:sym typeface="+mn-ea"/>
              </a:rPr>
              <a:t>收到消息后查询</a:t>
            </a:r>
            <a:r>
              <a:rPr lang="en-US" altLang="zh-CN" sz="1600" dirty="0">
                <a:sym typeface="+mn-ea"/>
              </a:rPr>
              <a:t>MAC</a:t>
            </a:r>
            <a:r>
              <a:rPr lang="zh-CN" altLang="en-US" sz="1600" dirty="0">
                <a:sym typeface="+mn-ea"/>
              </a:rPr>
              <a:t>地址表，</a:t>
            </a:r>
            <a:r>
              <a:rPr lang="en-US" altLang="zh-CN" sz="1600" dirty="0">
                <a:sym typeface="+mn-ea"/>
              </a:rPr>
              <a:t>MAC</a:t>
            </a:r>
            <a:r>
              <a:rPr lang="zh-CN" altLang="en-US" sz="1600" dirty="0">
                <a:sym typeface="+mn-ea"/>
              </a:rPr>
              <a:t>地址表记录了</a:t>
            </a:r>
            <a:r>
              <a:rPr lang="en-US" altLang="zh-CN" sz="1600" dirty="0">
                <a:sym typeface="+mn-ea"/>
              </a:rPr>
              <a:t>MAC</a:t>
            </a:r>
            <a:r>
              <a:rPr lang="zh-CN" altLang="en-US" sz="1600" dirty="0">
                <a:sym typeface="+mn-ea"/>
              </a:rPr>
              <a:t>地址、交换机端口的对应关系，查询消息目的端</a:t>
            </a:r>
            <a:r>
              <a:rPr lang="en-US" altLang="zh-CN" sz="1600" dirty="0">
                <a:sym typeface="+mn-ea"/>
              </a:rPr>
              <a:t>MAC</a:t>
            </a:r>
            <a:r>
              <a:rPr lang="zh-CN" altLang="en-US" sz="1600" dirty="0">
                <a:sym typeface="+mn-ea"/>
              </a:rPr>
              <a:t>地址，转到对应的端口发送</a:t>
            </a:r>
            <a:endParaRPr lang="zh-CN" altLang="en-US" sz="1600" dirty="0">
              <a:sym typeface="+mn-ea"/>
            </a:endParaRPr>
          </a:p>
          <a:p>
            <a:pPr>
              <a:buFont typeface="Wingdings" panose="05000000000000000000" charset="0"/>
              <a:buChar char="l"/>
            </a:pPr>
            <a:r>
              <a:rPr lang="zh-CN" altLang="en-US" sz="1600" dirty="0">
                <a:sym typeface="+mn-ea"/>
              </a:rPr>
              <a:t>当发现要发送到源端口时（向自己发送），丢弃这个包</a:t>
            </a:r>
            <a:endParaRPr lang="zh-CN" altLang="en-US" sz="1600" dirty="0">
              <a:sym typeface="+mn-ea"/>
            </a:endParaRPr>
          </a:p>
          <a:p>
            <a:pPr>
              <a:buFont typeface="Wingdings" panose="05000000000000000000" charset="0"/>
              <a:buChar char="l"/>
            </a:pPr>
            <a:r>
              <a:rPr lang="zh-CN" altLang="en-US" sz="1600" dirty="0">
                <a:sym typeface="+mn-ea"/>
              </a:rPr>
              <a:t>当路由表中找不到对应</a:t>
            </a:r>
            <a:r>
              <a:rPr lang="en-US" altLang="zh-CN" sz="1600" dirty="0">
                <a:sym typeface="+mn-ea"/>
              </a:rPr>
              <a:t>MAC</a:t>
            </a:r>
            <a:r>
              <a:rPr lang="zh-CN" altLang="en-US" sz="1600" dirty="0">
                <a:sym typeface="+mn-ea"/>
              </a:rPr>
              <a:t>地址时，向除了自己以外的其它端口都发送包</a:t>
            </a:r>
            <a:endParaRPr lang="zh-CN" altLang="en-US" sz="16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zh-CN" sz="2800" b="1" dirty="0">
                <a:sym typeface="+mn-ea"/>
              </a:rPr>
              <a:t>交换机</a:t>
            </a:r>
            <a:r>
              <a:rPr lang="en-US" altLang="zh-CN" sz="2800" b="1" dirty="0">
                <a:sym typeface="+mn-ea"/>
              </a:rPr>
              <a:t>-</a:t>
            </a:r>
            <a:r>
              <a:rPr lang="zh-CN" altLang="en-US" sz="2800" b="1" dirty="0">
                <a:sym typeface="+mn-ea"/>
              </a:rPr>
              <a:t>转发包原理</a:t>
            </a:r>
            <a:endParaRPr lang="zh-CN" altLang="en-US" sz="2800" b="1" dirty="0">
              <a:sym typeface="+mn-ea"/>
            </a:endParaRPr>
          </a:p>
        </p:txBody>
      </p:sp>
      <p:pic>
        <p:nvPicPr>
          <p:cNvPr id="2" name="图片 1"/>
          <p:cNvPicPr>
            <a:picLocks noChangeAspect="1"/>
          </p:cNvPicPr>
          <p:nvPr>
            <p:custDataLst>
              <p:tags r:id="rId2"/>
            </p:custDataLst>
          </p:nvPr>
        </p:nvPicPr>
        <p:blipFill>
          <a:blip r:embed="rId3"/>
          <a:stretch>
            <a:fillRect/>
          </a:stretch>
        </p:blipFill>
        <p:spPr>
          <a:xfrm>
            <a:off x="4307205" y="3789045"/>
            <a:ext cx="3576955" cy="1517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zh-CN" altLang="en-US" sz="2800" b="1" dirty="0"/>
              <a:t>生成请求消息</a:t>
            </a:r>
            <a:endParaRPr lang="en-US" altLang="zh-CN" sz="2800" b="1" dirty="0"/>
          </a:p>
        </p:txBody>
      </p:sp>
      <p:sp>
        <p:nvSpPr>
          <p:cNvPr id="5" name="Action Button: Go Home 4">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idx="1"/>
          </p:nvPr>
        </p:nvSpPr>
        <p:spPr>
          <a:xfrm>
            <a:off x="1024128" y="2142308"/>
            <a:ext cx="9720073" cy="4167051"/>
          </a:xfrm>
        </p:spPr>
        <p:txBody>
          <a:bodyPr/>
          <a:lstStyle/>
          <a:p>
            <a:r>
              <a:rPr lang="en-US" sz="1600" dirty="0"/>
              <a:t>HTTP</a:t>
            </a:r>
            <a:r>
              <a:rPr lang="zh-CN" altLang="en-US" sz="1600" dirty="0"/>
              <a:t>协议的基本思路：</a:t>
            </a:r>
            <a:endParaRPr lang="en-US" altLang="zh-CN" sz="16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600" dirty="0"/>
          </a:p>
          <a:p>
            <a:pPr marL="0" indent="0">
              <a:buNone/>
            </a:pPr>
            <a:r>
              <a:rPr lang="en-US" altLang="zh-CN" sz="1600" dirty="0"/>
              <a:t>URI: Uniform</a:t>
            </a:r>
            <a:r>
              <a:rPr lang="zh-CN" altLang="en-US" sz="1600" dirty="0"/>
              <a:t> </a:t>
            </a:r>
            <a:r>
              <a:rPr lang="en-US" altLang="zh-CN" sz="1600" dirty="0"/>
              <a:t>Resource </a:t>
            </a:r>
            <a:r>
              <a:rPr lang="en-US" altLang="zh-CN" sz="1600" dirty="0" err="1"/>
              <a:t>Indentifier</a:t>
            </a:r>
            <a:r>
              <a:rPr lang="en-US" altLang="zh-CN" sz="1600" dirty="0"/>
              <a:t> </a:t>
            </a:r>
            <a:r>
              <a:rPr lang="zh-CN" altLang="en-US" sz="1600" dirty="0"/>
              <a:t>统一资源标识符</a:t>
            </a:r>
            <a:endParaRPr lang="en-US" altLang="zh-CN" sz="1600" dirty="0"/>
          </a:p>
          <a:p>
            <a:pPr marL="0" indent="0">
              <a:buNone/>
            </a:pPr>
            <a:endParaRPr lang="en-US" altLang="zh-CN" sz="1600" dirty="0"/>
          </a:p>
        </p:txBody>
      </p:sp>
      <p:pic>
        <p:nvPicPr>
          <p:cNvPr id="9" name="Picture 8"/>
          <p:cNvPicPr>
            <a:picLocks noChangeAspect="1"/>
          </p:cNvPicPr>
          <p:nvPr/>
        </p:nvPicPr>
        <p:blipFill>
          <a:blip r:embed="rId2"/>
          <a:stretch>
            <a:fillRect/>
          </a:stretch>
        </p:blipFill>
        <p:spPr>
          <a:xfrm>
            <a:off x="2029608" y="2807834"/>
            <a:ext cx="7482766" cy="2147343"/>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en-US" sz="1600" dirty="0">
                <a:sym typeface="+mn-ea"/>
              </a:rPr>
              <a:t>1</a:t>
            </a:r>
            <a:r>
              <a:rPr lang="zh-CN" altLang="en-US" sz="1600" dirty="0">
                <a:sym typeface="+mn-ea"/>
              </a:rPr>
              <a:t>、更新：收到包后将发送端</a:t>
            </a:r>
            <a:r>
              <a:rPr lang="en-US" altLang="zh-CN" sz="1600" dirty="0">
                <a:sym typeface="+mn-ea"/>
              </a:rPr>
              <a:t>MAC</a:t>
            </a:r>
            <a:r>
              <a:rPr lang="zh-CN" altLang="en-US" sz="1600" dirty="0">
                <a:sym typeface="+mn-ea"/>
              </a:rPr>
              <a:t>地址和收到包的端口号记录到</a:t>
            </a:r>
            <a:r>
              <a:rPr lang="en-US" altLang="zh-CN" sz="1600" dirty="0">
                <a:sym typeface="+mn-ea"/>
              </a:rPr>
              <a:t>MAC</a:t>
            </a:r>
            <a:r>
              <a:rPr lang="zh-CN" altLang="en-US" sz="1600" dirty="0">
                <a:sym typeface="+mn-ea"/>
              </a:rPr>
              <a:t>地址表中，且每次收到包都要做这个操作</a:t>
            </a:r>
            <a:endParaRPr lang="zh-CN" altLang="en-US" sz="1600" dirty="0">
              <a:sym typeface="+mn-ea"/>
            </a:endParaRPr>
          </a:p>
          <a:p>
            <a:pPr>
              <a:buFont typeface="Wingdings" panose="05000000000000000000" charset="0"/>
              <a:buChar char="l"/>
            </a:pPr>
            <a:r>
              <a:rPr lang="en-US" altLang="zh-CN" sz="1600" dirty="0">
                <a:sym typeface="+mn-ea"/>
              </a:rPr>
              <a:t>2</a:t>
            </a:r>
            <a:r>
              <a:rPr lang="zh-CN" altLang="en-US" sz="1600" dirty="0">
                <a:sym typeface="+mn-ea"/>
              </a:rPr>
              <a:t>、老化：过一段时间后（</a:t>
            </a:r>
            <a:r>
              <a:rPr lang="en-US" altLang="zh-CN" sz="1600" dirty="0">
                <a:sym typeface="+mn-ea"/>
              </a:rPr>
              <a:t>300s</a:t>
            </a:r>
            <a:r>
              <a:rPr lang="zh-CN" altLang="en-US" sz="1600" dirty="0">
                <a:sym typeface="+mn-ea"/>
              </a:rPr>
              <a:t>）一直没有收到来源于某</a:t>
            </a:r>
            <a:r>
              <a:rPr lang="en-US" altLang="zh-CN" sz="1600" dirty="0">
                <a:sym typeface="+mn-ea"/>
              </a:rPr>
              <a:t>MAC</a:t>
            </a:r>
            <a:r>
              <a:rPr lang="zh-CN" altLang="en-US" sz="1600" dirty="0">
                <a:sym typeface="+mn-ea"/>
              </a:rPr>
              <a:t>地址的消息，则清除这条记录</a:t>
            </a:r>
            <a:endParaRPr lang="zh-CN" altLang="en-US" sz="16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zh-CN" sz="2800" b="1" dirty="0">
                <a:sym typeface="+mn-ea"/>
              </a:rPr>
              <a:t>交换机</a:t>
            </a:r>
            <a:r>
              <a:rPr lang="en-US" altLang="zh-CN" sz="2800" b="1" dirty="0">
                <a:sym typeface="+mn-ea"/>
              </a:rPr>
              <a:t>-MAC</a:t>
            </a:r>
            <a:r>
              <a:rPr lang="zh-CN" altLang="en-US" sz="2800" b="1" dirty="0">
                <a:sym typeface="+mn-ea"/>
              </a:rPr>
              <a:t>地址表的维护</a:t>
            </a:r>
            <a:endParaRPr lang="zh-CN" altLang="en-US" sz="2800" b="1" dirty="0">
              <a:sym typeface="+mn-ea"/>
            </a:endParaRPr>
          </a:p>
        </p:txBody>
      </p:sp>
      <p:pic>
        <p:nvPicPr>
          <p:cNvPr id="2" name="图片 1"/>
          <p:cNvPicPr>
            <a:picLocks noChangeAspect="1"/>
          </p:cNvPicPr>
          <p:nvPr>
            <p:custDataLst>
              <p:tags r:id="rId2"/>
            </p:custDataLst>
          </p:nvPr>
        </p:nvPicPr>
        <p:blipFill>
          <a:blip r:embed="rId3"/>
          <a:stretch>
            <a:fillRect/>
          </a:stretch>
        </p:blipFill>
        <p:spPr>
          <a:xfrm>
            <a:off x="4307205" y="3633470"/>
            <a:ext cx="3576955" cy="15176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路由器支持多种通讯技术，以太网、无线局域网、</a:t>
            </a:r>
            <a:r>
              <a:rPr lang="en-US" altLang="zh-CN" sz="1600" dirty="0">
                <a:sym typeface="+mn-ea"/>
              </a:rPr>
              <a:t>ADSL</a:t>
            </a:r>
            <a:r>
              <a:rPr lang="zh-CN" altLang="zh-CN" sz="1600" dirty="0">
                <a:sym typeface="+mn-ea"/>
              </a:rPr>
              <a:t>、</a:t>
            </a:r>
            <a:r>
              <a:rPr lang="en-US" altLang="zh-CN" sz="1600" dirty="0">
                <a:sym typeface="+mn-ea"/>
              </a:rPr>
              <a:t>FTTH</a:t>
            </a:r>
            <a:r>
              <a:rPr lang="zh-CN" altLang="en-US" sz="1600" dirty="0">
                <a:sym typeface="+mn-ea"/>
              </a:rPr>
              <a:t>、各种宽带专线等，只要有对应协议的硬件</a:t>
            </a:r>
            <a:endParaRPr lang="en-US" altLang="zh-CN" sz="1600" dirty="0">
              <a:sym typeface="+mn-ea"/>
            </a:endParaRPr>
          </a:p>
          <a:p>
            <a:pPr>
              <a:buFont typeface="Wingdings" panose="05000000000000000000" charset="0"/>
              <a:buChar char="l"/>
            </a:pPr>
            <a:r>
              <a:rPr lang="zh-CN" altLang="en-US" sz="1600" dirty="0">
                <a:sym typeface="+mn-ea"/>
              </a:rPr>
              <a:t>路由器的每个端口都和网卡一样，并且都有自己的</a:t>
            </a:r>
            <a:r>
              <a:rPr lang="en-US" altLang="zh-CN" sz="1600" dirty="0">
                <a:sym typeface="+mn-ea"/>
              </a:rPr>
              <a:t>MAC</a:t>
            </a:r>
            <a:r>
              <a:rPr lang="zh-CN" altLang="en-US" sz="1600" dirty="0">
                <a:sym typeface="+mn-ea"/>
              </a:rPr>
              <a:t>地址和</a:t>
            </a:r>
            <a:r>
              <a:rPr lang="en-US" altLang="zh-CN" sz="1600" dirty="0">
                <a:sym typeface="+mn-ea"/>
              </a:rPr>
              <a:t>IP</a:t>
            </a:r>
            <a:r>
              <a:rPr lang="zh-CN" altLang="en-US" sz="1600" dirty="0">
                <a:sym typeface="+mn-ea"/>
              </a:rPr>
              <a:t>地址，和交换机不同，具备成为发送端的能力</a:t>
            </a:r>
            <a:endParaRPr lang="zh-CN" altLang="en-US" sz="1600" dirty="0">
              <a:sym typeface="+mn-ea"/>
            </a:endParaRPr>
          </a:p>
          <a:p>
            <a:pPr>
              <a:buFont typeface="Wingdings" panose="05000000000000000000" charset="0"/>
              <a:buChar char="l"/>
            </a:pPr>
            <a:r>
              <a:rPr lang="zh-CN" altLang="en-US" sz="1600" dirty="0">
                <a:sym typeface="+mn-ea"/>
              </a:rPr>
              <a:t>收到网络包后，校验</a:t>
            </a:r>
            <a:r>
              <a:rPr lang="en-US" altLang="zh-CN" sz="1600" dirty="0">
                <a:sym typeface="+mn-ea"/>
              </a:rPr>
              <a:t>MAC</a:t>
            </a:r>
            <a:r>
              <a:rPr lang="zh-CN" altLang="en-US" sz="1600" dirty="0">
                <a:sym typeface="+mn-ea"/>
              </a:rPr>
              <a:t>匹配，不匹配丢弃</a:t>
            </a:r>
            <a:endParaRPr lang="zh-CN" altLang="en-US" sz="1600" dirty="0">
              <a:sym typeface="+mn-ea"/>
            </a:endParaRPr>
          </a:p>
          <a:p>
            <a:pPr>
              <a:buFont typeface="Wingdings" panose="05000000000000000000" charset="0"/>
              <a:buChar char="l"/>
            </a:pPr>
            <a:r>
              <a:rPr lang="zh-CN" altLang="en-US" sz="1600" dirty="0">
                <a:sym typeface="+mn-ea"/>
              </a:rPr>
              <a:t>剥离</a:t>
            </a:r>
            <a:r>
              <a:rPr lang="en-US" altLang="zh-CN" sz="1600" dirty="0">
                <a:sym typeface="+mn-ea"/>
              </a:rPr>
              <a:t>MAC</a:t>
            </a:r>
            <a:r>
              <a:rPr lang="zh-CN" altLang="en-US" sz="1600" dirty="0">
                <a:sym typeface="+mn-ea"/>
              </a:rPr>
              <a:t>头，取</a:t>
            </a:r>
            <a:r>
              <a:rPr lang="en-US" altLang="zh-CN" sz="1600" dirty="0">
                <a:sym typeface="+mn-ea"/>
              </a:rPr>
              <a:t>IP</a:t>
            </a:r>
            <a:r>
              <a:rPr lang="zh-CN" altLang="en-US" sz="1600" dirty="0">
                <a:sym typeface="+mn-ea"/>
              </a:rPr>
              <a:t>头，用</a:t>
            </a:r>
            <a:r>
              <a:rPr lang="en-US" altLang="zh-CN" sz="1600" dirty="0">
                <a:sym typeface="+mn-ea"/>
              </a:rPr>
              <a:t>IP</a:t>
            </a:r>
            <a:r>
              <a:rPr lang="zh-CN" altLang="en-US" sz="1600" dirty="0">
                <a:sym typeface="+mn-ea"/>
              </a:rPr>
              <a:t>查询路由表，确定要采用哪个端口转发出去后，将包交给对应端口的硬件转换成对应协议发送出去</a:t>
            </a:r>
            <a:endParaRPr lang="zh-CN" altLang="en-US" sz="1600" dirty="0">
              <a:sym typeface="+mn-ea"/>
            </a:endParaRPr>
          </a:p>
          <a:p>
            <a:pPr>
              <a:buFont typeface="Wingdings" panose="05000000000000000000" charset="0"/>
              <a:buChar char="l"/>
            </a:pPr>
            <a:r>
              <a:rPr lang="zh-CN" altLang="en-US" sz="1600" dirty="0">
                <a:sym typeface="+mn-ea"/>
              </a:rPr>
              <a:t>从某接口发送包时，将接口对应</a:t>
            </a:r>
            <a:r>
              <a:rPr lang="en-US" altLang="zh-CN" sz="1600" dirty="0">
                <a:sym typeface="+mn-ea"/>
              </a:rPr>
              <a:t>MAC</a:t>
            </a:r>
            <a:r>
              <a:rPr lang="zh-CN" altLang="en-US" sz="1600" dirty="0">
                <a:sym typeface="+mn-ea"/>
              </a:rPr>
              <a:t>填入</a:t>
            </a:r>
            <a:r>
              <a:rPr lang="en-US" altLang="zh-CN" sz="1600" dirty="0">
                <a:sym typeface="+mn-ea"/>
              </a:rPr>
              <a:t>MAC</a:t>
            </a:r>
            <a:r>
              <a:rPr lang="zh-CN" altLang="en-US" sz="1600" dirty="0">
                <a:sym typeface="+mn-ea"/>
              </a:rPr>
              <a:t>头发送端，网管</a:t>
            </a:r>
            <a:r>
              <a:rPr lang="en-US" altLang="zh-CN" sz="1600" dirty="0">
                <a:sym typeface="+mn-ea"/>
              </a:rPr>
              <a:t>MAC</a:t>
            </a:r>
            <a:r>
              <a:rPr lang="zh-CN" altLang="en-US" sz="1600" dirty="0">
                <a:sym typeface="+mn-ea"/>
              </a:rPr>
              <a:t>填入目的端，打包</a:t>
            </a:r>
            <a:r>
              <a:rPr lang="en-US" altLang="zh-CN" sz="1600" dirty="0">
                <a:sym typeface="+mn-ea"/>
              </a:rPr>
              <a:t>MAC</a:t>
            </a:r>
            <a:r>
              <a:rPr lang="zh-CN" altLang="en-US" sz="1600" dirty="0">
                <a:sym typeface="+mn-ea"/>
              </a:rPr>
              <a:t>包发送</a:t>
            </a:r>
            <a:endParaRPr lang="zh-CN" altLang="en-US" sz="1600" dirty="0">
              <a:sym typeface="+mn-ea"/>
            </a:endParaRPr>
          </a:p>
          <a:p>
            <a:pPr>
              <a:buFont typeface="Wingdings" panose="05000000000000000000" charset="0"/>
              <a:buChar char="l"/>
            </a:pPr>
            <a:r>
              <a:rPr lang="zh-CN" altLang="en-US" sz="1600" dirty="0">
                <a:sym typeface="+mn-ea"/>
              </a:rPr>
              <a:t>路由表找不到匹配记录时，采用默认记录</a:t>
            </a:r>
            <a:r>
              <a:rPr lang="en-US" altLang="zh-CN" sz="1600" dirty="0">
                <a:sym typeface="+mn-ea"/>
              </a:rPr>
              <a:t>0.0.0.0</a:t>
            </a:r>
            <a:r>
              <a:rPr lang="zh-CN" altLang="zh-CN" sz="1600" dirty="0">
                <a:sym typeface="+mn-ea"/>
              </a:rPr>
              <a:t>转发，发送到默认网关</a:t>
            </a:r>
            <a:endParaRPr lang="zh-CN" altLang="zh-CN" sz="16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sym typeface="+mn-ea"/>
              </a:rPr>
              <a:t>路由器</a:t>
            </a:r>
            <a:r>
              <a:rPr lang="en-US" altLang="zh-CN" sz="2800" b="1" dirty="0">
                <a:sym typeface="+mn-ea"/>
              </a:rPr>
              <a:t>-</a:t>
            </a:r>
            <a:r>
              <a:rPr lang="zh-CN" altLang="en-US" sz="2800" b="1" dirty="0">
                <a:sym typeface="+mn-ea"/>
              </a:rPr>
              <a:t>转发包原理</a:t>
            </a:r>
            <a:endParaRPr lang="zh-CN" altLang="en-US" sz="2800" b="1" dirty="0">
              <a:sym typeface="+mn-ea"/>
            </a:endParaRPr>
          </a:p>
        </p:txBody>
      </p:sp>
      <p:pic>
        <p:nvPicPr>
          <p:cNvPr id="9" name="图片 8"/>
          <p:cNvPicPr>
            <a:picLocks noChangeAspect="1"/>
          </p:cNvPicPr>
          <p:nvPr/>
        </p:nvPicPr>
        <p:blipFill>
          <a:blip r:embed="rId2"/>
          <a:stretch>
            <a:fillRect/>
          </a:stretch>
        </p:blipFill>
        <p:spPr>
          <a:xfrm>
            <a:off x="3775075" y="4670425"/>
            <a:ext cx="3990975" cy="15525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en-US" sz="1600" dirty="0">
                <a:sym typeface="+mn-ea"/>
              </a:rPr>
              <a:t>1</a:t>
            </a:r>
            <a:r>
              <a:rPr lang="zh-CN" altLang="en-US" sz="1600" dirty="0">
                <a:sym typeface="+mn-ea"/>
              </a:rPr>
              <a:t>、手动维护记录</a:t>
            </a:r>
            <a:endParaRPr lang="en-US" altLang="zh-CN" sz="1600" dirty="0">
              <a:sym typeface="+mn-ea"/>
            </a:endParaRPr>
          </a:p>
          <a:p>
            <a:pPr>
              <a:buFont typeface="Wingdings" panose="05000000000000000000" charset="0"/>
              <a:buChar char="l"/>
            </a:pPr>
            <a:r>
              <a:rPr lang="en-US" sz="1600" dirty="0">
                <a:sym typeface="+mn-ea"/>
              </a:rPr>
              <a:t>2</a:t>
            </a:r>
            <a:r>
              <a:rPr lang="zh-CN" altLang="en-US" sz="1600" dirty="0">
                <a:sym typeface="+mn-ea"/>
              </a:rPr>
              <a:t>、根据路由协议机制，通过路由器之间的信息交换自行维护，包括</a:t>
            </a:r>
            <a:r>
              <a:rPr lang="en-US" altLang="zh-CN" sz="1600" dirty="0">
                <a:sym typeface="+mn-ea"/>
              </a:rPr>
              <a:t>RIP/OSPC/BGP</a:t>
            </a:r>
            <a:r>
              <a:rPr lang="zh-CN" altLang="en-US" sz="1600" dirty="0">
                <a:sym typeface="+mn-ea"/>
              </a:rPr>
              <a:t>等协议</a:t>
            </a:r>
            <a:endParaRPr lang="zh-CN" altLang="en-US" sz="16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sym typeface="+mn-ea"/>
              </a:rPr>
              <a:t>路由器</a:t>
            </a:r>
            <a:r>
              <a:rPr lang="en-US" altLang="zh-CN" sz="2800" b="1" dirty="0">
                <a:sym typeface="+mn-ea"/>
              </a:rPr>
              <a:t>-</a:t>
            </a:r>
            <a:r>
              <a:rPr lang="zh-CN" altLang="en-US" sz="2800" b="1" dirty="0">
                <a:sym typeface="+mn-ea"/>
              </a:rPr>
              <a:t>路由表的维护</a:t>
            </a:r>
            <a:endParaRPr lang="zh-CN" altLang="en-US" sz="2800" b="1" dirty="0">
              <a:sym typeface="+mn-ea"/>
            </a:endParaRPr>
          </a:p>
        </p:txBody>
      </p:sp>
      <p:pic>
        <p:nvPicPr>
          <p:cNvPr id="5" name="图片 4"/>
          <p:cNvPicPr>
            <a:picLocks noChangeAspect="1"/>
          </p:cNvPicPr>
          <p:nvPr/>
        </p:nvPicPr>
        <p:blipFill>
          <a:blip r:embed="rId2"/>
          <a:stretch>
            <a:fillRect/>
          </a:stretch>
        </p:blipFill>
        <p:spPr>
          <a:xfrm>
            <a:off x="3614420" y="3100705"/>
            <a:ext cx="4963160" cy="230251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为了防止包在一个地方陷入死循环，网络中的</a:t>
            </a:r>
            <a:r>
              <a:rPr lang="en-US" altLang="zh-CN" sz="1600" dirty="0">
                <a:sym typeface="+mn-ea"/>
              </a:rPr>
              <a:t>IP</a:t>
            </a:r>
            <a:r>
              <a:rPr lang="zh-CN" altLang="en-US" sz="1600" dirty="0">
                <a:sym typeface="+mn-ea"/>
              </a:rPr>
              <a:t>包是有有效期的</a:t>
            </a:r>
            <a:endParaRPr lang="en-US" altLang="zh-CN" sz="1600" dirty="0">
              <a:sym typeface="+mn-ea"/>
            </a:endParaRPr>
          </a:p>
          <a:p>
            <a:pPr>
              <a:buFont typeface="Wingdings" panose="05000000000000000000" charset="0"/>
              <a:buChar char="l"/>
            </a:pPr>
            <a:r>
              <a:rPr lang="zh-CN" altLang="en-US" sz="1600" dirty="0">
                <a:sym typeface="+mn-ea"/>
              </a:rPr>
              <a:t>第一个发送</a:t>
            </a:r>
            <a:r>
              <a:rPr lang="en-US" altLang="zh-CN" sz="1600" dirty="0">
                <a:sym typeface="+mn-ea"/>
              </a:rPr>
              <a:t>IP</a:t>
            </a:r>
            <a:r>
              <a:rPr lang="zh-CN" altLang="en-US" sz="1600" dirty="0">
                <a:sym typeface="+mn-ea"/>
              </a:rPr>
              <a:t>包的路由器</a:t>
            </a:r>
            <a:r>
              <a:rPr lang="en-US" altLang="zh-CN" sz="1600" dirty="0">
                <a:sym typeface="+mn-ea"/>
              </a:rPr>
              <a:t>/</a:t>
            </a:r>
            <a:r>
              <a:rPr lang="zh-CN" altLang="zh-CN" sz="1600" dirty="0">
                <a:sym typeface="+mn-ea"/>
              </a:rPr>
              <a:t>协议栈，在</a:t>
            </a:r>
            <a:r>
              <a:rPr lang="en-US" altLang="zh-CN" sz="1600" dirty="0">
                <a:sym typeface="+mn-ea"/>
              </a:rPr>
              <a:t>IP</a:t>
            </a:r>
            <a:r>
              <a:rPr lang="zh-CN" altLang="en-US" sz="1600" dirty="0">
                <a:sym typeface="+mn-ea"/>
              </a:rPr>
              <a:t>头设置生命周期</a:t>
            </a:r>
            <a:r>
              <a:rPr lang="en-US" altLang="zh-CN" sz="1600" dirty="0">
                <a:sym typeface="+mn-ea"/>
              </a:rPr>
              <a:t>TTL</a:t>
            </a:r>
            <a:endParaRPr lang="en-US" altLang="zh-CN" sz="1600" dirty="0">
              <a:sym typeface="+mn-ea"/>
            </a:endParaRPr>
          </a:p>
          <a:p>
            <a:pPr>
              <a:buFont typeface="Wingdings" panose="05000000000000000000" charset="0"/>
              <a:buChar char="l"/>
            </a:pPr>
            <a:r>
              <a:rPr lang="zh-CN" altLang="en-US" sz="1600" dirty="0">
                <a:sym typeface="+mn-ea"/>
              </a:rPr>
              <a:t>包每经过一个路由器就减</a:t>
            </a:r>
            <a:r>
              <a:rPr lang="en-US" altLang="zh-CN" sz="1600" dirty="0">
                <a:sym typeface="+mn-ea"/>
              </a:rPr>
              <a:t>1</a:t>
            </a:r>
            <a:r>
              <a:rPr lang="zh-CN" altLang="en-US" sz="1600" dirty="0">
                <a:sym typeface="+mn-ea"/>
              </a:rPr>
              <a:t>，直到变为</a:t>
            </a:r>
            <a:r>
              <a:rPr lang="en-US" altLang="zh-CN" sz="1600" dirty="0">
                <a:sym typeface="+mn-ea"/>
              </a:rPr>
              <a:t>0</a:t>
            </a:r>
            <a:r>
              <a:rPr lang="zh-CN" altLang="en-US" sz="1600" dirty="0">
                <a:sym typeface="+mn-ea"/>
              </a:rPr>
              <a:t>时丢弃</a:t>
            </a:r>
            <a:endParaRPr lang="zh-CN" altLang="en-US" sz="16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sym typeface="+mn-ea"/>
              </a:rPr>
              <a:t>路由器</a:t>
            </a:r>
            <a:r>
              <a:rPr lang="en-US" altLang="zh-CN" sz="2800" b="1" dirty="0">
                <a:sym typeface="+mn-ea"/>
              </a:rPr>
              <a:t>-</a:t>
            </a:r>
            <a:r>
              <a:rPr lang="zh-CN" altLang="en-US" sz="2800" b="1" dirty="0">
                <a:sym typeface="+mn-ea"/>
              </a:rPr>
              <a:t>包在网络中的有效期</a:t>
            </a:r>
            <a:endParaRPr lang="zh-CN" altLang="en-US" sz="2800" b="1" dirty="0">
              <a:sym typeface="+mn-ea"/>
            </a:endParaRPr>
          </a:p>
        </p:txBody>
      </p:sp>
      <p:sp>
        <p:nvSpPr>
          <p:cNvPr id="8" name="文本框 4"/>
          <p:cNvSpPr txBox="1"/>
          <p:nvPr/>
        </p:nvSpPr>
        <p:spPr>
          <a:xfrm>
            <a:off x="8916398" y="6023291"/>
            <a:ext cx="1220379" cy="368300"/>
          </a:xfrm>
          <a:prstGeom prst="rect">
            <a:avLst/>
          </a:prstGeom>
          <a:noFill/>
        </p:spPr>
        <p:txBody>
          <a:bodyPr wrap="square" rtlCol="0">
            <a:spAutoFit/>
          </a:bodyPr>
          <a:lstStyle/>
          <a:p>
            <a:r>
              <a:rPr lang="en-US" altLang="zh-CN" dirty="0">
                <a:hlinkClick r:id="rId2" tooltip="" action="ppaction://hlinksldjump"/>
              </a:rPr>
              <a:t>IP</a:t>
            </a:r>
            <a:r>
              <a:rPr lang="zh-CN" altLang="en-US" dirty="0">
                <a:hlinkClick r:id="rId2" tooltip="" action="ppaction://hlinksldjump"/>
              </a:rPr>
              <a:t>头字段</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路由器可以将</a:t>
            </a:r>
            <a:r>
              <a:rPr lang="en-US" altLang="zh-CN" sz="1600" dirty="0">
                <a:sym typeface="+mn-ea"/>
              </a:rPr>
              <a:t>IP</a:t>
            </a:r>
            <a:r>
              <a:rPr lang="zh-CN" altLang="en-US" sz="1600" dirty="0">
                <a:sym typeface="+mn-ea"/>
              </a:rPr>
              <a:t>包包装成任何它支持的网络协议发送，每种协议最大包长度可能不尽相同，此时如果需要拆分包，则可以利用</a:t>
            </a:r>
            <a:r>
              <a:rPr lang="en-US" altLang="zh-CN" sz="1600" dirty="0">
                <a:sym typeface="+mn-ea"/>
              </a:rPr>
              <a:t>IP</a:t>
            </a:r>
            <a:r>
              <a:rPr lang="zh-CN" altLang="en-US" sz="1600" dirty="0">
                <a:sym typeface="+mn-ea"/>
              </a:rPr>
              <a:t>协议中分片功能进行拆分</a:t>
            </a:r>
            <a:endParaRPr lang="zh-CN" altLang="en-US" sz="1600" dirty="0">
              <a:sym typeface="+mn-ea"/>
            </a:endParaRPr>
          </a:p>
          <a:p>
            <a:pPr>
              <a:buFont typeface="Wingdings" panose="05000000000000000000" charset="0"/>
              <a:buChar char="l"/>
            </a:pPr>
            <a:r>
              <a:rPr lang="zh-CN" altLang="en-US" sz="1600" dirty="0">
                <a:sym typeface="+mn-ea"/>
              </a:rPr>
              <a:t>但如果带上来</a:t>
            </a:r>
            <a:r>
              <a:rPr lang="en-US" altLang="zh-CN" sz="1600" dirty="0">
                <a:sym typeface="+mn-ea"/>
              </a:rPr>
              <a:t>IP</a:t>
            </a:r>
            <a:r>
              <a:rPr lang="zh-CN" altLang="en-US" sz="1600" dirty="0">
                <a:sym typeface="+mn-ea"/>
              </a:rPr>
              <a:t>头部标志不支持分片，则放弃包</a:t>
            </a:r>
            <a:endParaRPr lang="zh-CN" altLang="en-US" sz="16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sym typeface="+mn-ea"/>
              </a:rPr>
              <a:t>路由器</a:t>
            </a:r>
            <a:r>
              <a:rPr lang="en-US" altLang="zh-CN" sz="2800" b="1" dirty="0">
                <a:sym typeface="+mn-ea"/>
              </a:rPr>
              <a:t>-</a:t>
            </a:r>
            <a:r>
              <a:rPr lang="zh-CN" altLang="en-US" sz="2800" b="1" dirty="0">
                <a:sym typeface="+mn-ea"/>
              </a:rPr>
              <a:t>分片机制</a:t>
            </a:r>
            <a:endParaRPr lang="zh-CN" altLang="en-US" sz="2800" b="1" dirty="0">
              <a:sym typeface="+mn-ea"/>
            </a:endParaRPr>
          </a:p>
        </p:txBody>
      </p:sp>
      <p:sp>
        <p:nvSpPr>
          <p:cNvPr id="8" name="文本框 4"/>
          <p:cNvSpPr txBox="1"/>
          <p:nvPr/>
        </p:nvSpPr>
        <p:spPr>
          <a:xfrm>
            <a:off x="8916398" y="6023291"/>
            <a:ext cx="1220379" cy="368300"/>
          </a:xfrm>
          <a:prstGeom prst="rect">
            <a:avLst/>
          </a:prstGeom>
          <a:noFill/>
        </p:spPr>
        <p:txBody>
          <a:bodyPr wrap="square" rtlCol="0">
            <a:spAutoFit/>
          </a:bodyPr>
          <a:lstStyle/>
          <a:p>
            <a:r>
              <a:rPr lang="en-US" altLang="zh-CN" dirty="0">
                <a:hlinkClick r:id="rId2" tooltip="" action="ppaction://hlinksldjump"/>
              </a:rPr>
              <a:t>IP</a:t>
            </a:r>
            <a:r>
              <a:rPr lang="zh-CN" altLang="en-US" dirty="0">
                <a:hlinkClick r:id="rId2" tooltip="" action="ppaction://hlinksldjump"/>
              </a:rPr>
              <a:t>头字段</a:t>
            </a:r>
            <a:endParaRPr lang="zh-CN" altLang="en-US" dirty="0"/>
          </a:p>
        </p:txBody>
      </p:sp>
      <p:pic>
        <p:nvPicPr>
          <p:cNvPr id="2" name="图片 1"/>
          <p:cNvPicPr>
            <a:picLocks noChangeAspect="1"/>
          </p:cNvPicPr>
          <p:nvPr/>
        </p:nvPicPr>
        <p:blipFill>
          <a:blip r:embed="rId3"/>
          <a:stretch>
            <a:fillRect/>
          </a:stretch>
        </p:blipFill>
        <p:spPr>
          <a:xfrm>
            <a:off x="3147695" y="2857500"/>
            <a:ext cx="5219700" cy="32480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normAutofit/>
          </a:bodyPr>
          <a:lstStyle/>
          <a:p>
            <a:pPr>
              <a:buFont typeface="Wingdings" panose="05000000000000000000" charset="0"/>
              <a:buChar char="l"/>
            </a:pPr>
            <a:r>
              <a:rPr lang="zh-CN" altLang="en-US" sz="1600" dirty="0">
                <a:sym typeface="+mn-ea"/>
              </a:rPr>
              <a:t>解决地址不足的问题</a:t>
            </a:r>
            <a:endParaRPr lang="zh-CN" altLang="en-US" sz="1600" dirty="0">
              <a:sym typeface="+mn-ea"/>
            </a:endParaRPr>
          </a:p>
          <a:p>
            <a:pPr>
              <a:buFont typeface="Wingdings" panose="05000000000000000000" charset="0"/>
              <a:buChar char="l"/>
            </a:pPr>
            <a:r>
              <a:rPr lang="zh-CN" altLang="en-US" sz="1600" dirty="0">
                <a:sym typeface="+mn-ea"/>
              </a:rPr>
              <a:t>在转发</a:t>
            </a:r>
            <a:r>
              <a:rPr lang="en-US" altLang="zh-CN" sz="1600" dirty="0">
                <a:sym typeface="+mn-ea"/>
              </a:rPr>
              <a:t>IP</a:t>
            </a:r>
            <a:r>
              <a:rPr lang="zh-CN" altLang="en-US" sz="1600" dirty="0">
                <a:sym typeface="+mn-ea"/>
              </a:rPr>
              <a:t>包时，根据地址端口对应表，对</a:t>
            </a:r>
            <a:r>
              <a:rPr lang="en-US" altLang="zh-CN" sz="1600" dirty="0">
                <a:sym typeface="+mn-ea"/>
              </a:rPr>
              <a:t>IP</a:t>
            </a:r>
            <a:r>
              <a:rPr lang="zh-CN" altLang="en-US" sz="1600" dirty="0">
                <a:sym typeface="+mn-ea"/>
              </a:rPr>
              <a:t>头的</a:t>
            </a:r>
            <a:r>
              <a:rPr lang="en-US" altLang="zh-CN" sz="1600" dirty="0">
                <a:sym typeface="+mn-ea"/>
              </a:rPr>
              <a:t>IP</a:t>
            </a:r>
            <a:r>
              <a:rPr lang="zh-CN" altLang="en-US" sz="1600" dirty="0">
                <a:sym typeface="+mn-ea"/>
              </a:rPr>
              <a:t>地址和</a:t>
            </a:r>
            <a:r>
              <a:rPr lang="en-US" altLang="zh-CN" sz="1600" dirty="0">
                <a:sym typeface="+mn-ea"/>
              </a:rPr>
              <a:t>TCP/UDP</a:t>
            </a:r>
            <a:r>
              <a:rPr lang="zh-CN" altLang="en-US" sz="1600" dirty="0">
                <a:sym typeface="+mn-ea"/>
              </a:rPr>
              <a:t>头的端口号进行改写</a:t>
            </a:r>
            <a:endParaRPr lang="zh-CN" altLang="en-US" sz="1600" dirty="0">
              <a:sym typeface="+mn-ea"/>
            </a:endParaRPr>
          </a:p>
          <a:p>
            <a:pPr>
              <a:buFont typeface="Wingdings" panose="05000000000000000000" charset="0"/>
              <a:buChar char="l"/>
            </a:pPr>
            <a:endParaRPr lang="zh-CN" altLang="en-US" sz="1600" dirty="0">
              <a:sym typeface="+mn-ea"/>
            </a:endParaRPr>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801188"/>
            <a:ext cx="9720072" cy="957941"/>
          </a:xfrm>
        </p:spPr>
        <p:txBody>
          <a:bodyPr>
            <a:normAutofit/>
          </a:bodyPr>
          <a:lstStyle/>
          <a:p>
            <a:pPr marL="0" indent="0">
              <a:buNone/>
            </a:pPr>
            <a:r>
              <a:rPr lang="zh-CN" altLang="en-US" sz="2800" b="1" dirty="0">
                <a:sym typeface="+mn-ea"/>
              </a:rPr>
              <a:t>路由器</a:t>
            </a:r>
            <a:r>
              <a:rPr lang="en-US" altLang="zh-CN" sz="2800" b="1" dirty="0">
                <a:sym typeface="+mn-ea"/>
              </a:rPr>
              <a:t>-</a:t>
            </a:r>
            <a:r>
              <a:rPr lang="zh-CN" altLang="en-US" sz="2800" b="1" dirty="0">
                <a:sym typeface="+mn-ea"/>
              </a:rPr>
              <a:t>地址转换</a:t>
            </a:r>
            <a:endParaRPr lang="zh-CN" altLang="en-US" sz="2800" b="1" dirty="0">
              <a:sym typeface="+mn-ea"/>
            </a:endParaRPr>
          </a:p>
        </p:txBody>
      </p:sp>
      <p:pic>
        <p:nvPicPr>
          <p:cNvPr id="4" name="图片 3"/>
          <p:cNvPicPr>
            <a:picLocks noChangeAspect="1"/>
          </p:cNvPicPr>
          <p:nvPr/>
        </p:nvPicPr>
        <p:blipFill>
          <a:blip r:embed="rId2"/>
          <a:stretch>
            <a:fillRect/>
          </a:stretch>
        </p:blipFill>
        <p:spPr>
          <a:xfrm>
            <a:off x="3169285" y="3486150"/>
            <a:ext cx="5853430" cy="184721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dirty="0"/>
              <a:t> </a:t>
            </a:r>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t>1</a:t>
            </a:r>
            <a:r>
              <a:rPr lang="zh-CN" altLang="en-US" sz="2800" b="1" dirty="0"/>
              <a:t>：</a:t>
            </a:r>
            <a:r>
              <a:rPr lang="en-US" altLang="zh-CN" sz="2800" b="1" dirty="0"/>
              <a:t>HTTP</a:t>
            </a:r>
            <a:r>
              <a:rPr lang="zh-CN" altLang="en-US" sz="2800" b="1" dirty="0"/>
              <a:t>通用头部</a:t>
            </a:r>
            <a:r>
              <a:rPr lang="en-US" altLang="zh-CN" sz="2800" b="1" dirty="0"/>
              <a:t>1/4</a:t>
            </a:r>
            <a:endParaRPr lang="en-US" altLang="zh-CN" sz="2800" b="1" dirty="0"/>
          </a:p>
        </p:txBody>
      </p:sp>
      <p:pic>
        <p:nvPicPr>
          <p:cNvPr id="4" name="Picture 3"/>
          <p:cNvPicPr>
            <a:picLocks noChangeAspect="1"/>
          </p:cNvPicPr>
          <p:nvPr/>
        </p:nvPicPr>
        <p:blipFill>
          <a:blip r:embed="rId1"/>
          <a:stretch>
            <a:fillRect/>
          </a:stretch>
        </p:blipFill>
        <p:spPr>
          <a:xfrm>
            <a:off x="2498816" y="2455951"/>
            <a:ext cx="6276636" cy="2214019"/>
          </a:xfrm>
          <a:prstGeom prst="rect">
            <a:avLst/>
          </a:prstGeom>
        </p:spPr>
      </p:pic>
      <p:pic>
        <p:nvPicPr>
          <p:cNvPr id="9" name="Picture 8"/>
          <p:cNvPicPr>
            <a:picLocks noChangeAspect="1"/>
          </p:cNvPicPr>
          <p:nvPr/>
        </p:nvPicPr>
        <p:blipFill>
          <a:blip r:embed="rId2"/>
          <a:stretch>
            <a:fillRect/>
          </a:stretch>
        </p:blipFill>
        <p:spPr>
          <a:xfrm>
            <a:off x="2498816" y="4669970"/>
            <a:ext cx="6276636" cy="65619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endParaRPr lang="en-US" altLang="zh-CN" sz="1200" dirty="0"/>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t>1</a:t>
            </a:r>
            <a:r>
              <a:rPr lang="zh-CN" altLang="en-US" sz="2800" b="1" dirty="0">
                <a:sym typeface="+mn-ea"/>
              </a:rPr>
              <a:t>：</a:t>
            </a:r>
            <a:r>
              <a:rPr lang="en-US" altLang="zh-CN" sz="2800" b="1" dirty="0">
                <a:sym typeface="+mn-ea"/>
              </a:rPr>
              <a:t>HTTP</a:t>
            </a:r>
            <a:r>
              <a:rPr lang="zh-CN" altLang="en-US" sz="2800" b="1" dirty="0">
                <a:sym typeface="+mn-ea"/>
              </a:rPr>
              <a:t>请求头部</a:t>
            </a:r>
            <a:r>
              <a:rPr lang="en-US" altLang="zh-CN" sz="2800" b="1" dirty="0">
                <a:sym typeface="+mn-ea"/>
              </a:rPr>
              <a:t>2/4</a:t>
            </a:r>
            <a:endParaRPr lang="en-US" altLang="zh-CN" sz="2800" b="1" dirty="0"/>
          </a:p>
        </p:txBody>
      </p:sp>
      <p:pic>
        <p:nvPicPr>
          <p:cNvPr id="5" name="Picture 4"/>
          <p:cNvPicPr>
            <a:picLocks noChangeAspect="1"/>
          </p:cNvPicPr>
          <p:nvPr/>
        </p:nvPicPr>
        <p:blipFill>
          <a:blip r:embed="rId1"/>
          <a:stretch>
            <a:fillRect/>
          </a:stretch>
        </p:blipFill>
        <p:spPr>
          <a:xfrm>
            <a:off x="3466011" y="2174851"/>
            <a:ext cx="4493622" cy="4683149"/>
          </a:xfrm>
          <a:prstGeom prst="rect">
            <a:avLst/>
          </a:prstGeom>
        </p:spPr>
      </p:pic>
      <p:pic>
        <p:nvPicPr>
          <p:cNvPr id="8" name="Picture 7"/>
          <p:cNvPicPr>
            <a:picLocks noChangeAspect="1"/>
          </p:cNvPicPr>
          <p:nvPr/>
        </p:nvPicPr>
        <p:blipFill>
          <a:blip r:embed="rId2"/>
          <a:stretch>
            <a:fillRect/>
          </a:stretch>
        </p:blipFill>
        <p:spPr>
          <a:xfrm>
            <a:off x="3466011" y="1765055"/>
            <a:ext cx="4493622" cy="423579"/>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dirty="0"/>
              <a:t> </a:t>
            </a:r>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t>1</a:t>
            </a:r>
            <a:r>
              <a:rPr lang="zh-CN" altLang="en-US" sz="2800" b="1" dirty="0">
                <a:sym typeface="+mn-ea"/>
              </a:rPr>
              <a:t>：</a:t>
            </a:r>
            <a:r>
              <a:rPr lang="en-US" altLang="zh-CN" sz="2800" b="1" dirty="0">
                <a:sym typeface="+mn-ea"/>
              </a:rPr>
              <a:t>HTTP</a:t>
            </a:r>
            <a:r>
              <a:rPr lang="zh-CN" altLang="en-US" sz="2800" b="1" dirty="0">
                <a:sym typeface="+mn-ea"/>
              </a:rPr>
              <a:t>响应头部</a:t>
            </a:r>
            <a:r>
              <a:rPr lang="en-US" altLang="zh-CN" sz="2800" b="1" dirty="0">
                <a:sym typeface="+mn-ea"/>
              </a:rPr>
              <a:t>3/4</a:t>
            </a:r>
            <a:endParaRPr lang="en-US" altLang="zh-CN" sz="2800" b="1" dirty="0"/>
          </a:p>
        </p:txBody>
      </p:sp>
      <p:pic>
        <p:nvPicPr>
          <p:cNvPr id="8" name="Picture 7"/>
          <p:cNvPicPr>
            <a:picLocks noChangeAspect="1"/>
          </p:cNvPicPr>
          <p:nvPr/>
        </p:nvPicPr>
        <p:blipFill>
          <a:blip r:embed="rId1"/>
          <a:stretch>
            <a:fillRect/>
          </a:stretch>
        </p:blipFill>
        <p:spPr>
          <a:xfrm>
            <a:off x="2816131" y="2431647"/>
            <a:ext cx="5585597" cy="526511"/>
          </a:xfrm>
          <a:prstGeom prst="rect">
            <a:avLst/>
          </a:prstGeom>
        </p:spPr>
      </p:pic>
      <p:pic>
        <p:nvPicPr>
          <p:cNvPr id="4" name="Picture 3"/>
          <p:cNvPicPr>
            <a:picLocks noChangeAspect="1"/>
          </p:cNvPicPr>
          <p:nvPr/>
        </p:nvPicPr>
        <p:blipFill>
          <a:blip r:embed="rId2"/>
          <a:stretch>
            <a:fillRect/>
          </a:stretch>
        </p:blipFill>
        <p:spPr>
          <a:xfrm>
            <a:off x="2816131" y="2958158"/>
            <a:ext cx="5585596" cy="1074446"/>
          </a:xfrm>
          <a:prstGeom prst="rect">
            <a:avLst/>
          </a:prstGeom>
        </p:spPr>
      </p:pic>
      <p:pic>
        <p:nvPicPr>
          <p:cNvPr id="9" name="Picture 8"/>
          <p:cNvPicPr>
            <a:picLocks noChangeAspect="1"/>
          </p:cNvPicPr>
          <p:nvPr/>
        </p:nvPicPr>
        <p:blipFill>
          <a:blip r:embed="rId3"/>
          <a:stretch>
            <a:fillRect/>
          </a:stretch>
        </p:blipFill>
        <p:spPr>
          <a:xfrm>
            <a:off x="2816132" y="4032604"/>
            <a:ext cx="5585596" cy="1011384"/>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altLang="zh-CN" sz="1200" dirty="0"/>
              <a:t> </a:t>
            </a:r>
            <a:endParaRPr lang="en-US" altLang="zh-CN" sz="1200" dirty="0"/>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t>1</a:t>
            </a:r>
            <a:r>
              <a:rPr lang="zh-CN" altLang="en-US" sz="2800" b="1" dirty="0">
                <a:sym typeface="+mn-ea"/>
              </a:rPr>
              <a:t>：</a:t>
            </a:r>
            <a:r>
              <a:rPr lang="en-US" altLang="zh-CN" sz="2800" b="1" dirty="0">
                <a:sym typeface="+mn-ea"/>
              </a:rPr>
              <a:t>HTTP</a:t>
            </a:r>
            <a:r>
              <a:rPr lang="zh-CN" altLang="zh-CN" sz="2800" b="1" dirty="0">
                <a:sym typeface="+mn-ea"/>
              </a:rPr>
              <a:t>实体</a:t>
            </a:r>
            <a:r>
              <a:rPr lang="zh-CN" altLang="en-US" sz="2800" b="1" dirty="0">
                <a:sym typeface="+mn-ea"/>
              </a:rPr>
              <a:t>头部</a:t>
            </a:r>
            <a:r>
              <a:rPr lang="en-US" altLang="zh-CN" sz="2800" b="1" dirty="0">
                <a:sym typeface="+mn-ea"/>
              </a:rPr>
              <a:t>4/4</a:t>
            </a:r>
            <a:endParaRPr lang="en-US" altLang="zh-CN" sz="2800" b="1" dirty="0"/>
          </a:p>
        </p:txBody>
      </p:sp>
      <p:pic>
        <p:nvPicPr>
          <p:cNvPr id="8" name="Picture 7"/>
          <p:cNvPicPr>
            <a:picLocks noChangeAspect="1"/>
          </p:cNvPicPr>
          <p:nvPr/>
        </p:nvPicPr>
        <p:blipFill>
          <a:blip r:embed="rId1"/>
          <a:stretch>
            <a:fillRect/>
          </a:stretch>
        </p:blipFill>
        <p:spPr>
          <a:xfrm>
            <a:off x="3889739" y="1854648"/>
            <a:ext cx="4412521" cy="415934"/>
          </a:xfrm>
          <a:prstGeom prst="rect">
            <a:avLst/>
          </a:prstGeom>
        </p:spPr>
      </p:pic>
      <p:pic>
        <p:nvPicPr>
          <p:cNvPr id="5" name="Picture 4"/>
          <p:cNvPicPr>
            <a:picLocks noChangeAspect="1"/>
          </p:cNvPicPr>
          <p:nvPr/>
        </p:nvPicPr>
        <p:blipFill>
          <a:blip r:embed="rId2"/>
          <a:stretch>
            <a:fillRect/>
          </a:stretch>
        </p:blipFill>
        <p:spPr>
          <a:xfrm>
            <a:off x="3889739" y="2270582"/>
            <a:ext cx="4412521" cy="4568823"/>
          </a:xfrm>
          <a:prstGeom prst="rect">
            <a:avLst/>
          </a:prstGeom>
        </p:spPr>
      </p:pic>
      <p:sp>
        <p:nvSpPr>
          <p:cNvPr id="2" name="文本框 1"/>
          <p:cNvSpPr txBox="1"/>
          <p:nvPr/>
        </p:nvSpPr>
        <p:spPr>
          <a:xfrm>
            <a:off x="8677910" y="6158865"/>
            <a:ext cx="1016000" cy="368300"/>
          </a:xfrm>
          <a:prstGeom prst="rect">
            <a:avLst/>
          </a:prstGeom>
          <a:noFill/>
        </p:spPr>
        <p:txBody>
          <a:bodyPr wrap="square" rtlCol="0">
            <a:spAutoFit/>
          </a:bodyPr>
          <a:lstStyle/>
          <a:p>
            <a:endParaRPr lang="zh-CN" altLang="en-US"/>
          </a:p>
        </p:txBody>
      </p:sp>
      <p:sp>
        <p:nvSpPr>
          <p:cNvPr id="4" name="文本框 3"/>
          <p:cNvSpPr txBox="1"/>
          <p:nvPr/>
        </p:nvSpPr>
        <p:spPr>
          <a:xfrm>
            <a:off x="8677910" y="4950460"/>
            <a:ext cx="2066290" cy="368300"/>
          </a:xfrm>
          <a:prstGeom prst="rect">
            <a:avLst/>
          </a:prstGeom>
          <a:noFill/>
        </p:spPr>
        <p:txBody>
          <a:bodyPr wrap="square" rtlCol="0">
            <a:spAutoFit/>
          </a:bodyPr>
          <a:lstStyle/>
          <a:p>
            <a:r>
              <a:rPr lang="zh-CN" altLang="en-US">
                <a:hlinkClick r:id="rId3" action="ppaction://hlinksldjump"/>
              </a:rPr>
              <a:t>返回</a:t>
            </a:r>
            <a:r>
              <a:rPr lang="en-US" altLang="zh-CN">
                <a:hlinkClick r:id="rId3" action="ppaction://hlinksldjump"/>
              </a:rPr>
              <a:t>HTTP</a:t>
            </a:r>
            <a:r>
              <a:rPr lang="zh-CN" altLang="en-US">
                <a:hlinkClick r:id="rId3" action="ppaction://hlinksldjump"/>
              </a:rPr>
              <a:t>消息样例</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HTTP</a:t>
            </a:r>
            <a:r>
              <a:rPr lang="zh-CN" altLang="en-US" sz="1600" dirty="0"/>
              <a:t>的主要方法：</a:t>
            </a:r>
            <a:endParaRPr lang="en-US" altLang="zh-CN" sz="1600" dirty="0"/>
          </a:p>
          <a:p>
            <a:endParaRPr lang="en-US" sz="16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3787525" y="2087341"/>
            <a:ext cx="4193276" cy="4329235"/>
          </a:xfrm>
          <a:prstGeom prst="rect">
            <a:avLst/>
          </a:prstGeom>
        </p:spPr>
      </p:pic>
      <p:sp>
        <p:nvSpPr>
          <p:cNvPr id="6" name="Title 1"/>
          <p:cNvSpPr>
            <a:spLocks noGrp="1"/>
          </p:cNvSpPr>
          <p:nvPr>
            <p:ph type="title"/>
          </p:nvPr>
        </p:nvSpPr>
        <p:spPr>
          <a:xfrm>
            <a:off x="1024128" y="585216"/>
            <a:ext cx="9720072" cy="1499616"/>
          </a:xfrm>
        </p:spPr>
        <p:txBody>
          <a:bodyPr>
            <a:normAutofit/>
          </a:bodyPr>
          <a:lstStyle/>
          <a:p>
            <a:pPr marL="0" indent="0">
              <a:buNone/>
            </a:pPr>
            <a:r>
              <a:rPr lang="zh-CN" altLang="en-US" sz="2800" b="1" dirty="0"/>
              <a:t>生成请求消息</a:t>
            </a:r>
            <a:endParaRPr lang="en-US" altLang="zh-CN" sz="28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altLang="zh-CN" sz="1200" dirty="0"/>
              <a:t> </a:t>
            </a:r>
            <a:endParaRPr lang="en-US" altLang="zh-CN" sz="1200" dirty="0"/>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t>2</a:t>
            </a:r>
            <a:r>
              <a:rPr lang="zh-CN" altLang="en-US" sz="2800" b="1" dirty="0">
                <a:sym typeface="+mn-ea"/>
              </a:rPr>
              <a:t>：</a:t>
            </a:r>
            <a:r>
              <a:rPr lang="en-US" sz="2800" b="1" dirty="0">
                <a:sym typeface="+mn-ea"/>
              </a:rPr>
              <a:t>TCP</a:t>
            </a:r>
            <a:r>
              <a:rPr lang="zh-CN" altLang="en-US" sz="2800" b="1" dirty="0">
                <a:sym typeface="+mn-ea"/>
              </a:rPr>
              <a:t>头部</a:t>
            </a:r>
            <a:r>
              <a:rPr lang="en-US" altLang="zh-CN" sz="2800" b="1" dirty="0">
                <a:sym typeface="+mn-ea"/>
              </a:rPr>
              <a:t>1/2</a:t>
            </a:r>
            <a:endParaRPr lang="en-US" altLang="zh-CN" sz="2800" b="1" dirty="0"/>
          </a:p>
        </p:txBody>
      </p:sp>
      <p:pic>
        <p:nvPicPr>
          <p:cNvPr id="4" name="图片 3"/>
          <p:cNvPicPr>
            <a:picLocks noChangeAspect="1"/>
          </p:cNvPicPr>
          <p:nvPr/>
        </p:nvPicPr>
        <p:blipFill>
          <a:blip r:embed="rId1"/>
          <a:stretch>
            <a:fillRect/>
          </a:stretch>
        </p:blipFill>
        <p:spPr>
          <a:xfrm>
            <a:off x="2819400" y="2071370"/>
            <a:ext cx="6553200" cy="356235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altLang="zh-CN" sz="1200" dirty="0"/>
              <a:t> </a:t>
            </a:r>
            <a:endParaRPr lang="en-US" altLang="zh-CN" sz="1200" dirty="0"/>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sym typeface="+mn-ea"/>
              </a:rPr>
              <a:t>2</a:t>
            </a:r>
            <a:r>
              <a:rPr lang="zh-CN" altLang="en-US" sz="2800" b="1" dirty="0">
                <a:sym typeface="+mn-ea"/>
              </a:rPr>
              <a:t>：</a:t>
            </a:r>
            <a:r>
              <a:rPr lang="en-US" sz="2800" b="1" dirty="0">
                <a:sym typeface="+mn-ea"/>
              </a:rPr>
              <a:t>TCP</a:t>
            </a:r>
            <a:r>
              <a:rPr lang="zh-CN" altLang="en-US" sz="2800" b="1" dirty="0">
                <a:sym typeface="+mn-ea"/>
              </a:rPr>
              <a:t>头部</a:t>
            </a:r>
            <a:r>
              <a:rPr lang="en-US" altLang="zh-CN" sz="2800" b="1" dirty="0">
                <a:sym typeface="+mn-ea"/>
              </a:rPr>
              <a:t>2/2</a:t>
            </a:r>
            <a:endParaRPr lang="en-US" altLang="zh-CN" sz="2800" b="1" dirty="0"/>
          </a:p>
        </p:txBody>
      </p:sp>
      <p:pic>
        <p:nvPicPr>
          <p:cNvPr id="2" name="图片 1" descr="无标题"/>
          <p:cNvPicPr>
            <a:picLocks noChangeAspect="1"/>
          </p:cNvPicPr>
          <p:nvPr/>
        </p:nvPicPr>
        <p:blipFill>
          <a:blip r:embed="rId1"/>
          <a:stretch>
            <a:fillRect/>
          </a:stretch>
        </p:blipFill>
        <p:spPr>
          <a:xfrm>
            <a:off x="3011805" y="1976755"/>
            <a:ext cx="5745480" cy="4282440"/>
          </a:xfrm>
          <a:prstGeom prst="rect">
            <a:avLst/>
          </a:prstGeom>
        </p:spPr>
      </p:pic>
      <p:sp>
        <p:nvSpPr>
          <p:cNvPr id="4" name="文本框 3"/>
          <p:cNvSpPr txBox="1"/>
          <p:nvPr/>
        </p:nvSpPr>
        <p:spPr>
          <a:xfrm>
            <a:off x="8931910" y="4508500"/>
            <a:ext cx="1558290" cy="368300"/>
          </a:xfrm>
          <a:prstGeom prst="rect">
            <a:avLst/>
          </a:prstGeom>
          <a:noFill/>
        </p:spPr>
        <p:txBody>
          <a:bodyPr wrap="square" rtlCol="0">
            <a:spAutoFit/>
          </a:bodyPr>
          <a:lstStyle/>
          <a:p>
            <a:r>
              <a:rPr lang="zh-CN" altLang="en-US">
                <a:hlinkClick r:id="rId2" tooltip="" action="ppaction://hlinksldjump"/>
              </a:rPr>
              <a:t>返回</a:t>
            </a:r>
            <a:r>
              <a:rPr lang="en-US" altLang="zh-CN">
                <a:hlinkClick r:id="rId2" tooltip="" action="ppaction://hlinksldjump"/>
              </a:rPr>
              <a:t>TCP-</a:t>
            </a:r>
            <a:r>
              <a:rPr lang="zh-CN" altLang="en-US">
                <a:hlinkClick r:id="rId2" tooltip="" action="ppaction://hlinksldjump"/>
              </a:rPr>
              <a:t>完整</a:t>
            </a:r>
            <a:endParaRPr lang="zh-CN" altLang="en-US">
              <a:hlinkClick r:id="rId2" tooltip="" action="ppaction://hlinksldjump"/>
            </a:endParaRPr>
          </a:p>
        </p:txBody>
      </p:sp>
      <p:sp>
        <p:nvSpPr>
          <p:cNvPr id="5" name="文本框 4"/>
          <p:cNvSpPr txBox="1"/>
          <p:nvPr/>
        </p:nvSpPr>
        <p:spPr>
          <a:xfrm>
            <a:off x="8931910" y="3933825"/>
            <a:ext cx="1558290" cy="368300"/>
          </a:xfrm>
          <a:prstGeom prst="rect">
            <a:avLst/>
          </a:prstGeom>
          <a:noFill/>
        </p:spPr>
        <p:txBody>
          <a:bodyPr wrap="square" rtlCol="0">
            <a:spAutoFit/>
          </a:bodyPr>
          <a:p>
            <a:r>
              <a:rPr lang="zh-CN" altLang="en-US">
                <a:hlinkClick r:id="rId3" action="ppaction://hlinksldjump"/>
              </a:rPr>
              <a:t>返回</a:t>
            </a:r>
            <a:r>
              <a:rPr lang="en-US">
                <a:hlinkClick r:id="rId3" action="ppaction://hlinksldjump"/>
              </a:rPr>
              <a:t>TCP-</a:t>
            </a:r>
            <a:r>
              <a:rPr lang="zh-CN" altLang="en-US">
                <a:hlinkClick r:id="rId3" action="ppaction://hlinksldjump"/>
              </a:rPr>
              <a:t>连接</a:t>
            </a:r>
            <a:endParaRPr lang="zh-CN" altLang="en-US"/>
          </a:p>
        </p:txBody>
      </p:sp>
      <p:sp>
        <p:nvSpPr>
          <p:cNvPr id="8" name="文本框 7"/>
          <p:cNvSpPr txBox="1"/>
          <p:nvPr/>
        </p:nvSpPr>
        <p:spPr>
          <a:xfrm>
            <a:off x="8931910" y="5083175"/>
            <a:ext cx="2051050" cy="368300"/>
          </a:xfrm>
          <a:prstGeom prst="rect">
            <a:avLst/>
          </a:prstGeom>
          <a:noFill/>
        </p:spPr>
        <p:txBody>
          <a:bodyPr wrap="square" rtlCol="0">
            <a:spAutoFit/>
          </a:bodyPr>
          <a:lstStyle/>
          <a:p>
            <a:r>
              <a:rPr lang="zh-CN" altLang="en-US">
                <a:hlinkClick r:id="rId4" tooltip="" action="ppaction://hlinksldjump"/>
              </a:rPr>
              <a:t>返回</a:t>
            </a:r>
            <a:r>
              <a:rPr lang="en-US">
                <a:hlinkClick r:id="rId4" tooltip="" action="ppaction://hlinksldjump"/>
              </a:rPr>
              <a:t>TCP-</a:t>
            </a:r>
            <a:r>
              <a:rPr lang="zh-CN" altLang="en-US">
                <a:hlinkClick r:id="rId4" tooltip="" action="ppaction://hlinksldjump"/>
              </a:rPr>
              <a:t>滑动窗口</a:t>
            </a:r>
            <a:endParaRPr lang="zh-CN" altLang="en-US">
              <a:hlinkClick r:id="rId4" tooltip="" action="ppaction://hlinksldjump"/>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altLang="zh-CN" sz="1200" dirty="0"/>
              <a:t> </a:t>
            </a:r>
            <a:endParaRPr lang="en-US" altLang="zh-CN" sz="1200" dirty="0"/>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sym typeface="+mn-ea"/>
              </a:rPr>
              <a:t>3</a:t>
            </a:r>
            <a:r>
              <a:rPr lang="zh-CN" altLang="en-US" sz="2800" b="1" dirty="0">
                <a:sym typeface="+mn-ea"/>
              </a:rPr>
              <a:t>：</a:t>
            </a:r>
            <a:r>
              <a:rPr lang="en-US" altLang="zh-CN" sz="2800" b="1" dirty="0">
                <a:sym typeface="+mn-ea"/>
              </a:rPr>
              <a:t>IP</a:t>
            </a:r>
            <a:r>
              <a:rPr lang="zh-CN" altLang="en-US" sz="2800" b="1" dirty="0">
                <a:sym typeface="+mn-ea"/>
              </a:rPr>
              <a:t>头部</a:t>
            </a:r>
            <a:endParaRPr lang="en-US" altLang="zh-CN" sz="2800" b="1" dirty="0"/>
          </a:p>
        </p:txBody>
      </p:sp>
      <p:sp>
        <p:nvSpPr>
          <p:cNvPr id="4" name="文本框 3"/>
          <p:cNvSpPr txBox="1"/>
          <p:nvPr/>
        </p:nvSpPr>
        <p:spPr>
          <a:xfrm>
            <a:off x="8509635" y="4507865"/>
            <a:ext cx="1473835" cy="368300"/>
          </a:xfrm>
          <a:prstGeom prst="rect">
            <a:avLst/>
          </a:prstGeom>
          <a:noFill/>
        </p:spPr>
        <p:txBody>
          <a:bodyPr wrap="square" rtlCol="0">
            <a:spAutoFit/>
          </a:bodyPr>
          <a:lstStyle/>
          <a:p>
            <a:r>
              <a:rPr lang="zh-CN" altLang="en-US" dirty="0">
                <a:hlinkClick r:id="rId1" tooltip="" action="ppaction://hlinksldjump"/>
              </a:rPr>
              <a:t>返回</a:t>
            </a:r>
            <a:r>
              <a:rPr lang="en-US" altLang="zh-CN" dirty="0">
                <a:hlinkClick r:id="rId1" tooltip="" action="ppaction://hlinksldjump"/>
              </a:rPr>
              <a:t>IP</a:t>
            </a:r>
            <a:r>
              <a:rPr lang="zh-CN" altLang="en-US" dirty="0">
                <a:hlinkClick r:id="rId1" tooltip="" action="ppaction://hlinksldjump"/>
              </a:rPr>
              <a:t>包</a:t>
            </a:r>
            <a:endParaRPr lang="zh-CN" altLang="en-US" dirty="0"/>
          </a:p>
        </p:txBody>
      </p:sp>
      <p:pic>
        <p:nvPicPr>
          <p:cNvPr id="7" name="Picture 6"/>
          <p:cNvPicPr>
            <a:picLocks noChangeAspect="1"/>
          </p:cNvPicPr>
          <p:nvPr/>
        </p:nvPicPr>
        <p:blipFill>
          <a:blip r:embed="rId2"/>
          <a:stretch>
            <a:fillRect/>
          </a:stretch>
        </p:blipFill>
        <p:spPr>
          <a:xfrm>
            <a:off x="3683726" y="1379069"/>
            <a:ext cx="4328160" cy="5280946"/>
          </a:xfrm>
          <a:prstGeom prst="rect">
            <a:avLst/>
          </a:prstGeom>
        </p:spPr>
      </p:pic>
      <p:sp>
        <p:nvSpPr>
          <p:cNvPr id="2" name="文本框 1"/>
          <p:cNvSpPr txBox="1"/>
          <p:nvPr/>
        </p:nvSpPr>
        <p:spPr>
          <a:xfrm>
            <a:off x="8509635" y="5001895"/>
            <a:ext cx="1473835" cy="368300"/>
          </a:xfrm>
          <a:prstGeom prst="rect">
            <a:avLst/>
          </a:prstGeom>
          <a:noFill/>
        </p:spPr>
        <p:txBody>
          <a:bodyPr wrap="square" rtlCol="0">
            <a:spAutoFit/>
          </a:bodyPr>
          <a:p>
            <a:r>
              <a:rPr lang="zh-CN" altLang="en-US" dirty="0">
                <a:hlinkClick r:id="rId3" tooltip="" action="ppaction://hlinksldjump"/>
              </a:rPr>
              <a:t>返回</a:t>
            </a:r>
            <a:r>
              <a:rPr lang="en-US" altLang="zh-CN" dirty="0">
                <a:hlinkClick r:id="rId3" tooltip="" action="ppaction://hlinksldjump"/>
              </a:rPr>
              <a:t>ICMP</a:t>
            </a:r>
            <a:endParaRPr lang="zh-CN" altLang="en-US" dirty="0"/>
          </a:p>
        </p:txBody>
      </p:sp>
      <p:sp>
        <p:nvSpPr>
          <p:cNvPr id="5" name="文本框 4"/>
          <p:cNvSpPr txBox="1"/>
          <p:nvPr/>
        </p:nvSpPr>
        <p:spPr>
          <a:xfrm>
            <a:off x="8509635" y="5495925"/>
            <a:ext cx="1825625" cy="368300"/>
          </a:xfrm>
          <a:prstGeom prst="rect">
            <a:avLst/>
          </a:prstGeom>
          <a:noFill/>
        </p:spPr>
        <p:txBody>
          <a:bodyPr wrap="square" rtlCol="0">
            <a:spAutoFit/>
          </a:bodyPr>
          <a:lstStyle/>
          <a:p>
            <a:r>
              <a:rPr lang="zh-CN" altLang="en-US" dirty="0">
                <a:hlinkClick r:id="rId4" tooltip="" action="ppaction://hlinksldjump"/>
              </a:rPr>
              <a:t>返回</a:t>
            </a:r>
            <a:r>
              <a:rPr lang="en-US" altLang="zh-CN" dirty="0">
                <a:hlinkClick r:id="rId4" tooltip="" action="ppaction://hlinksldjump"/>
              </a:rPr>
              <a:t>IP</a:t>
            </a:r>
            <a:r>
              <a:rPr lang="zh-CN" altLang="en-US" dirty="0">
                <a:hlinkClick r:id="rId4" tooltip="" action="ppaction://hlinksldjump"/>
              </a:rPr>
              <a:t>包有效期</a:t>
            </a:r>
            <a:endParaRPr lang="zh-CN" altLang="en-US" dirty="0"/>
          </a:p>
        </p:txBody>
      </p:sp>
      <p:sp>
        <p:nvSpPr>
          <p:cNvPr id="8" name="文本框 7"/>
          <p:cNvSpPr txBox="1"/>
          <p:nvPr/>
        </p:nvSpPr>
        <p:spPr>
          <a:xfrm>
            <a:off x="8509635" y="5989955"/>
            <a:ext cx="1473835" cy="368300"/>
          </a:xfrm>
          <a:prstGeom prst="rect">
            <a:avLst/>
          </a:prstGeom>
          <a:noFill/>
        </p:spPr>
        <p:txBody>
          <a:bodyPr wrap="square" rtlCol="0">
            <a:spAutoFit/>
          </a:bodyPr>
          <a:p>
            <a:r>
              <a:rPr lang="zh-CN" altLang="en-US" dirty="0">
                <a:hlinkClick r:id="rId5" tooltip="" action="ppaction://hlinksldjump"/>
              </a:rPr>
              <a:t>返回分片</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pPr marL="0" indent="0">
              <a:buNone/>
            </a:pPr>
            <a:r>
              <a:rPr lang="en-US" altLang="zh-CN" sz="1200" dirty="0"/>
              <a:t> </a:t>
            </a:r>
            <a:endParaRPr lang="en-US" altLang="zh-CN" sz="1200" dirty="0"/>
          </a:p>
          <a:p>
            <a:endParaRPr lang="en-US" dirty="0"/>
          </a:p>
        </p:txBody>
      </p:sp>
      <p:sp>
        <p:nvSpPr>
          <p:cNvPr id="6" name="Title 1"/>
          <p:cNvSpPr>
            <a:spLocks noGrp="1"/>
          </p:cNvSpPr>
          <p:nvPr>
            <p:ph type="title"/>
          </p:nvPr>
        </p:nvSpPr>
        <p:spPr>
          <a:xfrm>
            <a:off x="1024128" y="585216"/>
            <a:ext cx="9720072" cy="1173914"/>
          </a:xfrm>
        </p:spPr>
        <p:txBody>
          <a:bodyPr>
            <a:normAutofit/>
          </a:bodyPr>
          <a:lstStyle/>
          <a:p>
            <a:pPr marL="0" indent="0">
              <a:buNone/>
            </a:pPr>
            <a:r>
              <a:rPr lang="zh-CN" altLang="en-US" sz="2800" b="1" dirty="0"/>
              <a:t>附录</a:t>
            </a:r>
            <a:r>
              <a:rPr lang="en-US" altLang="zh-CN" sz="2800" b="1" dirty="0">
                <a:sym typeface="+mn-ea"/>
              </a:rPr>
              <a:t>4</a:t>
            </a:r>
            <a:r>
              <a:rPr lang="zh-CN" altLang="en-US" sz="2800" b="1" dirty="0">
                <a:sym typeface="+mn-ea"/>
              </a:rPr>
              <a:t>：</a:t>
            </a:r>
            <a:r>
              <a:rPr lang="en-US" altLang="zh-CN" sz="2800" b="1" dirty="0">
                <a:sym typeface="+mn-ea"/>
              </a:rPr>
              <a:t>MAC</a:t>
            </a:r>
            <a:r>
              <a:rPr lang="zh-CN" altLang="en-US" sz="2800" b="1" dirty="0">
                <a:sym typeface="+mn-ea"/>
              </a:rPr>
              <a:t>头部</a:t>
            </a:r>
            <a:endParaRPr lang="en-US" altLang="zh-CN" sz="2800" b="1" dirty="0"/>
          </a:p>
        </p:txBody>
      </p:sp>
      <p:sp>
        <p:nvSpPr>
          <p:cNvPr id="4" name="文本框 3"/>
          <p:cNvSpPr txBox="1"/>
          <p:nvPr/>
        </p:nvSpPr>
        <p:spPr>
          <a:xfrm>
            <a:off x="8931910" y="5890895"/>
            <a:ext cx="2066290" cy="368300"/>
          </a:xfrm>
          <a:prstGeom prst="rect">
            <a:avLst/>
          </a:prstGeom>
          <a:noFill/>
        </p:spPr>
        <p:txBody>
          <a:bodyPr wrap="square" rtlCol="0">
            <a:spAutoFit/>
          </a:bodyPr>
          <a:lstStyle/>
          <a:p>
            <a:r>
              <a:rPr lang="zh-CN" altLang="en-US" dirty="0">
                <a:hlinkClick r:id="rId1" tooltip="" action="ppaction://hlinksldjump"/>
              </a:rPr>
              <a:t>返回</a:t>
            </a:r>
            <a:r>
              <a:rPr lang="en-US" altLang="zh-CN" dirty="0">
                <a:hlinkClick r:id="rId1" tooltip="" action="ppaction://hlinksldjump"/>
              </a:rPr>
              <a:t>-MAC</a:t>
            </a:r>
            <a:r>
              <a:rPr lang="zh-CN" altLang="en-US" dirty="0">
                <a:hlinkClick r:id="rId1" tooltip="" action="ppaction://hlinksldjump"/>
              </a:rPr>
              <a:t>头</a:t>
            </a:r>
            <a:endParaRPr lang="zh-CN" altLang="en-US" dirty="0">
              <a:hlinkClick r:id="rId1" tooltip="" action="ppaction://hlinksldjump"/>
            </a:endParaRPr>
          </a:p>
        </p:txBody>
      </p:sp>
      <p:pic>
        <p:nvPicPr>
          <p:cNvPr id="5" name="Picture 4"/>
          <p:cNvPicPr>
            <a:picLocks noChangeAspect="1"/>
          </p:cNvPicPr>
          <p:nvPr/>
        </p:nvPicPr>
        <p:blipFill>
          <a:blip r:embed="rId2"/>
          <a:stretch>
            <a:fillRect/>
          </a:stretch>
        </p:blipFill>
        <p:spPr>
          <a:xfrm>
            <a:off x="2956016" y="1909354"/>
            <a:ext cx="5600700" cy="33528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998237"/>
            <a:ext cx="7772400" cy="1463040"/>
          </a:xfrm>
        </p:spPr>
        <p:txBody>
          <a:bodyPr/>
          <a:lstStyle/>
          <a:p>
            <a:pPr algn="ctr"/>
            <a:r>
              <a:rPr lang="zh-CN" altLang="en-US" dirty="0"/>
              <a:t>谢谢</a:t>
            </a:r>
            <a:endParaRPr lang="zh-CN" altLang="en-US" dirty="0"/>
          </a:p>
        </p:txBody>
      </p:sp>
      <p:pic>
        <p:nvPicPr>
          <p:cNvPr id="3" name="图片 2"/>
          <p:cNvPicPr>
            <a:picLocks noChangeAspect="1"/>
          </p:cNvPicPr>
          <p:nvPr/>
        </p:nvPicPr>
        <p:blipFill>
          <a:blip r:embed="rId1"/>
          <a:stretch>
            <a:fillRect/>
          </a:stretch>
        </p:blipFill>
        <p:spPr>
          <a:xfrm>
            <a:off x="7658735" y="4998085"/>
            <a:ext cx="3902710" cy="1481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HTTP</a:t>
            </a:r>
            <a:r>
              <a:rPr lang="zh-CN" altLang="en-US" sz="1600" dirty="0"/>
              <a:t>状态码：</a:t>
            </a:r>
            <a:endParaRPr lang="en-US" altLang="zh-CN" sz="1600" dirty="0"/>
          </a:p>
          <a:p>
            <a:endParaRPr lang="en-US" sz="16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585216"/>
            <a:ext cx="9720072" cy="1499616"/>
          </a:xfrm>
        </p:spPr>
        <p:txBody>
          <a:bodyPr>
            <a:normAutofit/>
          </a:bodyPr>
          <a:lstStyle/>
          <a:p>
            <a:pPr marL="0" indent="0">
              <a:buNone/>
            </a:pPr>
            <a:r>
              <a:rPr lang="zh-CN" altLang="en-US" sz="2800" b="1" dirty="0"/>
              <a:t>生成请求消息</a:t>
            </a:r>
            <a:endParaRPr lang="en-US" altLang="zh-CN" sz="2800" b="1" dirty="0"/>
          </a:p>
        </p:txBody>
      </p:sp>
      <p:pic>
        <p:nvPicPr>
          <p:cNvPr id="8" name="Picture 7"/>
          <p:cNvPicPr>
            <a:picLocks noChangeAspect="1"/>
          </p:cNvPicPr>
          <p:nvPr/>
        </p:nvPicPr>
        <p:blipFill>
          <a:blip r:embed="rId2"/>
          <a:stretch>
            <a:fillRect/>
          </a:stretch>
        </p:blipFill>
        <p:spPr>
          <a:xfrm>
            <a:off x="3112388" y="2977787"/>
            <a:ext cx="5543550" cy="1924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HTTP</a:t>
            </a:r>
            <a:r>
              <a:rPr lang="zh-CN" altLang="en-US" sz="1600" dirty="0"/>
              <a:t>请求和响应的结构：</a:t>
            </a:r>
            <a:endParaRPr lang="en-US" altLang="zh-CN" sz="1600" dirty="0"/>
          </a:p>
          <a:p>
            <a:endParaRPr lang="en-US" sz="16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585216"/>
            <a:ext cx="9720072" cy="1499616"/>
          </a:xfrm>
        </p:spPr>
        <p:txBody>
          <a:bodyPr>
            <a:normAutofit/>
          </a:bodyPr>
          <a:lstStyle/>
          <a:p>
            <a:pPr marL="0" indent="0">
              <a:buNone/>
            </a:pPr>
            <a:r>
              <a:rPr lang="zh-CN" altLang="en-US" sz="2800" b="1" dirty="0"/>
              <a:t>生成请求消息</a:t>
            </a:r>
            <a:endParaRPr lang="en-US" altLang="zh-CN" sz="2800" b="1" dirty="0"/>
          </a:p>
        </p:txBody>
      </p:sp>
      <p:pic>
        <p:nvPicPr>
          <p:cNvPr id="4" name="Picture 3"/>
          <p:cNvPicPr>
            <a:picLocks noChangeAspect="1"/>
          </p:cNvPicPr>
          <p:nvPr/>
        </p:nvPicPr>
        <p:blipFill>
          <a:blip r:embed="rId2"/>
          <a:stretch>
            <a:fillRect/>
          </a:stretch>
        </p:blipFill>
        <p:spPr>
          <a:xfrm>
            <a:off x="1024126" y="2757623"/>
            <a:ext cx="5071874" cy="2328369"/>
          </a:xfrm>
          <a:prstGeom prst="rect">
            <a:avLst/>
          </a:prstGeom>
        </p:spPr>
      </p:pic>
      <p:pic>
        <p:nvPicPr>
          <p:cNvPr id="10" name="Picture 9"/>
          <p:cNvPicPr>
            <a:picLocks noChangeAspect="1"/>
          </p:cNvPicPr>
          <p:nvPr/>
        </p:nvPicPr>
        <p:blipFill>
          <a:blip r:embed="rId3"/>
          <a:stretch>
            <a:fillRect/>
          </a:stretch>
        </p:blipFill>
        <p:spPr>
          <a:xfrm>
            <a:off x="6235828" y="2765777"/>
            <a:ext cx="4932045" cy="2343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976845"/>
            <a:ext cx="9720073" cy="4550229"/>
          </a:xfrm>
        </p:spPr>
        <p:txBody>
          <a:bodyPr/>
          <a:lstStyle/>
          <a:p>
            <a:r>
              <a:rPr lang="en-US" sz="1600" dirty="0"/>
              <a:t>HTTP</a:t>
            </a:r>
            <a:r>
              <a:rPr lang="zh-CN" altLang="en-US" sz="1600" dirty="0"/>
              <a:t>请求消息样例：</a:t>
            </a:r>
            <a:endParaRPr lang="en-US" altLang="zh-CN" sz="1600" dirty="0"/>
          </a:p>
          <a:p>
            <a:endParaRPr lang="en-US" sz="1600" dirty="0"/>
          </a:p>
        </p:txBody>
      </p:sp>
      <p:sp>
        <p:nvSpPr>
          <p:cNvPr id="7" name="Action Button: Go Home 6">
            <a:hlinkClick r:id="rId1" action="ppaction://hlinksldjump" highlightClick="1"/>
          </p:cNvPr>
          <p:cNvSpPr/>
          <p:nvPr/>
        </p:nvSpPr>
        <p:spPr>
          <a:xfrm>
            <a:off x="10515600" y="6105524"/>
            <a:ext cx="228600" cy="203835"/>
          </a:xfrm>
          <a:prstGeom prst="actionButtonHome">
            <a:avLst/>
          </a:prstGeom>
          <a:solidFill>
            <a:srgbClr val="FFC000"/>
          </a:solidFill>
          <a:ln>
            <a:no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4128" y="585216"/>
            <a:ext cx="9720072" cy="1499616"/>
          </a:xfrm>
        </p:spPr>
        <p:txBody>
          <a:bodyPr>
            <a:normAutofit/>
          </a:bodyPr>
          <a:lstStyle/>
          <a:p>
            <a:pPr marL="0" indent="0">
              <a:buNone/>
            </a:pPr>
            <a:r>
              <a:rPr lang="zh-CN" altLang="en-US" sz="2800" b="1" dirty="0"/>
              <a:t>生成请求消息</a:t>
            </a:r>
            <a:endParaRPr lang="en-US" altLang="zh-CN" sz="2800" b="1" dirty="0"/>
          </a:p>
        </p:txBody>
      </p:sp>
      <p:pic>
        <p:nvPicPr>
          <p:cNvPr id="8" name="图片 4"/>
          <p:cNvPicPr>
            <a:picLocks noChangeAspect="1"/>
          </p:cNvPicPr>
          <p:nvPr/>
        </p:nvPicPr>
        <p:blipFill>
          <a:blip r:embed="rId2"/>
          <a:stretch>
            <a:fillRect/>
          </a:stretch>
        </p:blipFill>
        <p:spPr>
          <a:xfrm>
            <a:off x="2965614" y="2223330"/>
            <a:ext cx="5837098" cy="333532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7680,&quot;width&quot;:7500}"/>
</p:tagLst>
</file>

<file path=ppt/tags/tag2.xml><?xml version="1.0" encoding="utf-8"?>
<p:tagLst xmlns:p="http://schemas.openxmlformats.org/presentationml/2006/main">
  <p:tag name="KSO_WM_UNIT_PLACING_PICTURE_USER_VIEWPORT" val="{&quot;height&quot;:1890,&quot;width&quot;:4455}"/>
</p:tagLst>
</file>

<file path=ppt/tags/tag3.xml><?xml version="1.0" encoding="utf-8"?>
<p:tagLst xmlns:p="http://schemas.openxmlformats.org/presentationml/2006/main">
  <p:tag name="KSO_WM_UNIT_PLACING_PICTURE_USER_VIEWPORT" val="{&quot;height&quot;:1890,&quot;width&quot;:4455}"/>
</p:tagLst>
</file>

<file path=ppt/tags/tag4.xml><?xml version="1.0" encoding="utf-8"?>
<p:tagLst xmlns:p="http://schemas.openxmlformats.org/presentationml/2006/main">
  <p:tag name="COMMONDATA" val="eyJoZGlkIjoiODhjOGI4Yjk2N2Y2MGE4Yjk2MDlmMjMzZDgwMjU3NWY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4392</Words>
  <Application>WPS 演示</Application>
  <PresentationFormat>Widescreen</PresentationFormat>
  <Paragraphs>602</Paragraphs>
  <Slides>64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64</vt:i4>
      </vt:variant>
    </vt:vector>
  </HeadingPairs>
  <TitlesOfParts>
    <vt:vector size="76" baseType="lpstr">
      <vt:lpstr>Arial</vt:lpstr>
      <vt:lpstr>宋体</vt:lpstr>
      <vt:lpstr>Wingdings</vt:lpstr>
      <vt:lpstr>Tw Cen MT</vt:lpstr>
      <vt:lpstr>Wingdings 3</vt:lpstr>
      <vt:lpstr>华文仿宋</vt:lpstr>
      <vt:lpstr>Tw Cen MT Condensed</vt:lpstr>
      <vt:lpstr>微软雅黑</vt:lpstr>
      <vt:lpstr>Arial Unicode MS</vt:lpstr>
      <vt:lpstr>Calibri</vt:lpstr>
      <vt:lpstr>Wingdings</vt:lpstr>
      <vt:lpstr>Integral</vt:lpstr>
      <vt:lpstr>网络是怎样连接的</vt:lpstr>
      <vt:lpstr>网络全貌</vt:lpstr>
      <vt:lpstr>一、网络应用</vt:lpstr>
      <vt:lpstr>生成请求消息</vt:lpstr>
      <vt:lpstr>生成请求消息</vt:lpstr>
      <vt:lpstr>生成请求消息</vt:lpstr>
      <vt:lpstr>生成请求消息</vt:lpstr>
      <vt:lpstr>生成请求消息</vt:lpstr>
      <vt:lpstr>生成请求消息</vt:lpstr>
      <vt:lpstr>生成请求消息</vt:lpstr>
      <vt:lpstr>获取目的端IP</vt:lpstr>
      <vt:lpstr>获取目的端IP</vt:lpstr>
      <vt:lpstr>获取目的端IP</vt:lpstr>
      <vt:lpstr>获取目的端IP</vt:lpstr>
      <vt:lpstr>获取目的端IP</vt:lpstr>
      <vt:lpstr>获取目的端IP</vt:lpstr>
      <vt:lpstr>获取目的端IP</vt:lpstr>
      <vt:lpstr>获取目的端IP</vt:lpstr>
      <vt:lpstr>获取目的端IP</vt:lpstr>
      <vt:lpstr>获取目的端IP</vt:lpstr>
      <vt:lpstr>通过协议栈发送数据</vt:lpstr>
      <vt:lpstr>通过协议栈发送数据</vt:lpstr>
      <vt:lpstr>二、协议栈和网卡</vt:lpstr>
      <vt:lpstr>TCP/IP应用的分层结构</vt:lpstr>
      <vt:lpstr>套接字</vt:lpstr>
      <vt:lpstr>套接字-收发流程</vt:lpstr>
      <vt:lpstr>TCP-连接</vt:lpstr>
      <vt:lpstr>TCP-连接-生成TCP头部</vt:lpstr>
      <vt:lpstr>TCP-连接-客户端请求连接TCP头部</vt:lpstr>
      <vt:lpstr>TCP-连接-服务端响应连接生成TCP头部</vt:lpstr>
      <vt:lpstr>TCP-连接-客户端确认结果并响应服务端</vt:lpstr>
      <vt:lpstr>TCP-连接-TCP三次握手</vt:lpstr>
      <vt:lpstr>TCP-收发数据-发送单个数据包的原则</vt:lpstr>
      <vt:lpstr>TCP-收发数据-拆分数据</vt:lpstr>
      <vt:lpstr>TCP-收发数据-拆分数据-完整性保障</vt:lpstr>
      <vt:lpstr>TCP-收发数据-拆分数据-两端互通信息</vt:lpstr>
      <vt:lpstr>TCP-收发数据-滑动窗口</vt:lpstr>
      <vt:lpstr>TCP-收发数据-窗口字段</vt:lpstr>
      <vt:lpstr>TCP-收发数据-滑动窗口的过程</vt:lpstr>
      <vt:lpstr>TCP-断开连接</vt:lpstr>
      <vt:lpstr>IP包和网络包</vt:lpstr>
      <vt:lpstr>IP包和网络包-填写IP头部</vt:lpstr>
      <vt:lpstr>IP包和网络包-填写MAC头部</vt:lpstr>
      <vt:lpstr>IP包和网络包-填写MAC头部-ARP协议</vt:lpstr>
      <vt:lpstr>IP包和网络包-给MAC包增加控制</vt:lpstr>
      <vt:lpstr>IP包和网络包-ICMP消息</vt:lpstr>
      <vt:lpstr>UDP</vt:lpstr>
      <vt:lpstr>三、交换机/集线器和路由器</vt:lpstr>
      <vt:lpstr>UDP</vt:lpstr>
      <vt:lpstr>交换机-转发包原理</vt:lpstr>
      <vt:lpstr>交换机-MAC地址表的维护</vt:lpstr>
      <vt:lpstr>路由器-转发包原理</vt:lpstr>
      <vt:lpstr>路由器-路由表的维护</vt:lpstr>
      <vt:lpstr>路由器-包在网络中的有效期</vt:lpstr>
      <vt:lpstr>路由器-分片机制</vt:lpstr>
      <vt:lpstr>附录1：HTTP通用头部1/4</vt:lpstr>
      <vt:lpstr>附录1：HTTP请求头部2/4</vt:lpstr>
      <vt:lpstr>附录1：HTTP响应头部3/4</vt:lpstr>
      <vt:lpstr>附录1：HTTP实体头部4/4</vt:lpstr>
      <vt:lpstr>附录2：TCP头部1/2</vt:lpstr>
      <vt:lpstr>附录2：TCP头部2/2</vt:lpstr>
      <vt:lpstr>附录3：IP头部</vt:lpstr>
      <vt:lpstr>附录4：MAC头部</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网络是怎样连接的</dc:title>
  <dc:creator>Liu, Chen (SI DG EA-R&amp;D MP CN1 2)</dc:creator>
  <cp:lastModifiedBy>WPS_1647076890</cp:lastModifiedBy>
  <cp:revision>855</cp:revision>
  <dcterms:created xsi:type="dcterms:W3CDTF">2021-12-17T02:02:00Z</dcterms:created>
  <dcterms:modified xsi:type="dcterms:W3CDTF">2022-05-23T16:49:10Z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3AFD56D038CF4E02A8D6E7949511D0EE</vt:lpwstr>
  </property>
  <property fmtid="{D5CDD505-2E9C-101B-9397-08002B2CF9AE}" pid="3" name="KSOProductBuildVer">
    <vt:lpwstr>2052-11.1.0.11744</vt:lpwstr>
  </property>
  <property fmtid="{D5CDD505-2E9C-101B-9397-08002B2CF9AE}" pid="4" name="MSIP_Label_a59b6cd5-d141-4a33-8bf1-0ca04484304f_Enabled">
    <vt:lpwstr>true</vt:lpwstr>
  </property>
  <property fmtid="{D5CDD505-2E9C-101B-9397-08002B2CF9AE}" pid="5" name="MSIP_Label_a59b6cd5-d141-4a33-8bf1-0ca04484304f_SetDate">
    <vt:lpwstr>2022-05-23T11:25:25Z</vt:lpwstr>
  </property>
  <property fmtid="{D5CDD505-2E9C-101B-9397-08002B2CF9AE}" pid="6" name="MSIP_Label_a59b6cd5-d141-4a33-8bf1-0ca04484304f_Method">
    <vt:lpwstr>Standard</vt:lpwstr>
  </property>
  <property fmtid="{D5CDD505-2E9C-101B-9397-08002B2CF9AE}" pid="7" name="MSIP_Label_a59b6cd5-d141-4a33-8bf1-0ca04484304f_Name">
    <vt:lpwstr>restricted-default</vt:lpwstr>
  </property>
  <property fmtid="{D5CDD505-2E9C-101B-9397-08002B2CF9AE}" pid="8" name="MSIP_Label_a59b6cd5-d141-4a33-8bf1-0ca04484304f_SiteId">
    <vt:lpwstr>38ae3bcd-9579-4fd4-adda-b42e1495d55a</vt:lpwstr>
  </property>
  <property fmtid="{D5CDD505-2E9C-101B-9397-08002B2CF9AE}" pid="9" name="MSIP_Label_a59b6cd5-d141-4a33-8bf1-0ca04484304f_ActionId">
    <vt:lpwstr>961bdf18-94b1-48d9-9c8b-c266b646d5f1</vt:lpwstr>
  </property>
  <property fmtid="{D5CDD505-2E9C-101B-9397-08002B2CF9AE}" pid="10" name="MSIP_Label_a59b6cd5-d141-4a33-8bf1-0ca04484304f_ContentBits">
    <vt:lpwstr>0</vt:lpwstr>
  </property>
  <property fmtid="{D5CDD505-2E9C-101B-9397-08002B2CF9AE}" pid="11" name="Document_Confidentiality">
    <vt:lpwstr>Restricted</vt:lpwstr>
  </property>
</Properties>
</file>