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3"/>
    <p:sldId id="257" r:id="rId4"/>
    <p:sldId id="258" r:id="rId5"/>
    <p:sldId id="347" r:id="rId6"/>
    <p:sldId id="348" r:id="rId7"/>
    <p:sldId id="269" r:id="rId8"/>
    <p:sldId id="349" r:id="rId9"/>
    <p:sldId id="350" r:id="rId10"/>
    <p:sldId id="351" r:id="rId11"/>
    <p:sldId id="352" r:id="rId12"/>
    <p:sldId id="357" r:id="rId13"/>
    <p:sldId id="409" r:id="rId14"/>
    <p:sldId id="410" r:id="rId15"/>
    <p:sldId id="411" r:id="rId16"/>
    <p:sldId id="412" r:id="rId17"/>
    <p:sldId id="413" r:id="rId18"/>
    <p:sldId id="415" r:id="rId19"/>
    <p:sldId id="414" r:id="rId20"/>
    <p:sldId id="416" r:id="rId21"/>
    <p:sldId id="417" r:id="rId22"/>
    <p:sldId id="418" r:id="rId23"/>
    <p:sldId id="419" r:id="rId24"/>
    <p:sldId id="420" r:id="rId25"/>
    <p:sldId id="423" r:id="rId26"/>
    <p:sldId id="424" r:id="rId27"/>
    <p:sldId id="425" r:id="rId28"/>
    <p:sldId id="472" r:id="rId29"/>
    <p:sldId id="473" r:id="rId30"/>
    <p:sldId id="475" r:id="rId31"/>
    <p:sldId id="476" r:id="rId32"/>
    <p:sldId id="477" r:id="rId33"/>
    <p:sldId id="478" r:id="rId34"/>
    <p:sldId id="479" r:id="rId35"/>
    <p:sldId id="290" r:id="rId36"/>
    <p:sldId id="292" r:id="rId37"/>
    <p:sldId id="299" r:id="rId38"/>
    <p:sldId id="300" r:id="rId39"/>
    <p:sldId id="301" r:id="rId40"/>
    <p:sldId id="302" r:id="rId41"/>
    <p:sldId id="297" r:id="rId42"/>
    <p:sldId id="303" r:id="rId43"/>
    <p:sldId id="304" r:id="rId44"/>
    <p:sldId id="305" r:id="rId45"/>
    <p:sldId id="298" r:id="rId46"/>
    <p:sldId id="306" r:id="rId47"/>
    <p:sldId id="307" r:id="rId48"/>
    <p:sldId id="308" r:id="rId49"/>
    <p:sldId id="309" r:id="rId50"/>
    <p:sldId id="310" r:id="rId51"/>
    <p:sldId id="311" r:id="rId52"/>
    <p:sldId id="260" r:id="rId53"/>
    <p:sldId id="266" r:id="rId54"/>
    <p:sldId id="324" r:id="rId55"/>
    <p:sldId id="329" r:id="rId56"/>
    <p:sldId id="330" r:id="rId57"/>
    <p:sldId id="331" r:id="rId58"/>
    <p:sldId id="332" r:id="rId59"/>
    <p:sldId id="333" r:id="rId60"/>
    <p:sldId id="328" r:id="rId61"/>
    <p:sldId id="334" r:id="rId62"/>
    <p:sldId id="336" r:id="rId63"/>
    <p:sldId id="337" r:id="rId64"/>
    <p:sldId id="338" r:id="rId65"/>
    <p:sldId id="261" r:id="rId66"/>
    <p:sldId id="339" r:id="rId67"/>
    <p:sldId id="340" r:id="rId68"/>
    <p:sldId id="342" r:id="rId69"/>
    <p:sldId id="353" r:id="rId70"/>
    <p:sldId id="354" r:id="rId71"/>
    <p:sldId id="355" r:id="rId72"/>
    <p:sldId id="356" r:id="rId73"/>
    <p:sldId id="428" r:id="rId74"/>
    <p:sldId id="429" r:id="rId75"/>
    <p:sldId id="346" r:id="rId76"/>
  </p:sldIdLst>
  <p:sldSz cx="12192000" cy="6858000"/>
  <p:notesSz cx="6858000" cy="9144000"/>
  <p:custDataLst>
    <p:tags r:id="rId8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862ECA-B88C-4E34-ACB4-7F55405E78AF}">
          <p14:sldIdLst>
            <p14:sldId id="256"/>
            <p14:sldId id="257"/>
            <p14:sldId id="258"/>
            <p14:sldId id="347"/>
            <p14:sldId id="348"/>
            <p14:sldId id="269"/>
            <p14:sldId id="349"/>
            <p14:sldId id="350"/>
            <p14:sldId id="351"/>
            <p14:sldId id="352"/>
            <p14:sldId id="357"/>
            <p14:sldId id="409"/>
            <p14:sldId id="410"/>
            <p14:sldId id="411"/>
            <p14:sldId id="412"/>
            <p14:sldId id="413"/>
            <p14:sldId id="415"/>
            <p14:sldId id="414"/>
            <p14:sldId id="416"/>
            <p14:sldId id="417"/>
            <p14:sldId id="418"/>
            <p14:sldId id="419"/>
            <p14:sldId id="420"/>
            <p14:sldId id="423"/>
            <p14:sldId id="424"/>
            <p14:sldId id="425"/>
            <p14:sldId id="472"/>
            <p14:sldId id="473"/>
            <p14:sldId id="475"/>
            <p14:sldId id="476"/>
            <p14:sldId id="477"/>
            <p14:sldId id="478"/>
            <p14:sldId id="479"/>
            <p14:sldId id="290"/>
            <p14:sldId id="292"/>
            <p14:sldId id="299"/>
            <p14:sldId id="300"/>
            <p14:sldId id="301"/>
            <p14:sldId id="302"/>
            <p14:sldId id="297"/>
            <p14:sldId id="303"/>
            <p14:sldId id="304"/>
            <p14:sldId id="305"/>
            <p14:sldId id="298"/>
            <p14:sldId id="306"/>
            <p14:sldId id="307"/>
            <p14:sldId id="308"/>
            <p14:sldId id="309"/>
            <p14:sldId id="310"/>
            <p14:sldId id="311"/>
            <p14:sldId id="260"/>
            <p14:sldId id="266"/>
            <p14:sldId id="324"/>
            <p14:sldId id="329"/>
            <p14:sldId id="330"/>
            <p14:sldId id="331"/>
            <p14:sldId id="332"/>
            <p14:sldId id="333"/>
            <p14:sldId id="328"/>
            <p14:sldId id="334"/>
            <p14:sldId id="336"/>
            <p14:sldId id="337"/>
            <p14:sldId id="338"/>
            <p14:sldId id="261"/>
            <p14:sldId id="339"/>
            <p14:sldId id="340"/>
            <p14:sldId id="342"/>
            <p14:sldId id="353"/>
            <p14:sldId id="354"/>
            <p14:sldId id="355"/>
            <p14:sldId id="356"/>
            <p14:sldId id="428"/>
            <p14:sldId id="429"/>
            <p14:sldId id="34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 Chen (SI DG EA-R&amp;D MP CN1 2)" initials="LC(DERMC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3" Type="http://schemas.openxmlformats.org/officeDocument/2006/relationships/tags" Target="tags/tag3.xml"/><Relationship Id="rId82" Type="http://schemas.openxmlformats.org/officeDocument/2006/relationships/commentAuthors" Target="commentAuthors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6.xml"/><Relationship Id="rId79" Type="http://schemas.openxmlformats.org/officeDocument/2006/relationships/presProps" Target="presProps.xml"/><Relationship Id="rId78" Type="http://schemas.openxmlformats.org/officeDocument/2006/relationships/handoutMaster" Target="handoutMasters/handoutMaster1.xml"/><Relationship Id="rId77" Type="http://schemas.openxmlformats.org/officeDocument/2006/relationships/notesMaster" Target="notesMasters/notesMaster1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31EE928-4FC5-4150-8D74-71B520D880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E928-4FC5-4150-8D74-71B520D880A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DE01-E15F-4F87-AC0A-7091310794F4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1EE928-4FC5-4150-8D74-71B520D880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2E1DE01-E15F-4F87-AC0A-7091310794F4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" Target="slide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1.xml"/><Relationship Id="rId1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64.xml"/><Relationship Id="rId4" Type="http://schemas.openxmlformats.org/officeDocument/2006/relationships/slide" Target="slide51.xml"/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71.xml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70.xml"/><Relationship Id="rId1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70.xml"/><Relationship Id="rId1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69.xml"/><Relationship Id="rId1" Type="http://schemas.openxmlformats.org/officeDocument/2006/relationships/slide" Target="slid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slide" Target="slid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slide" Target="slid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slide" Target="slide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slide" Target="slide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slide" Target="slide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slide" Target="slide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slide" Target="slide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slide" Target="slide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slide" Target="slide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slide" Target="slid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slide" Target="slide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tags" Target="../tags/tag2.xml"/><Relationship Id="rId1" Type="http://schemas.openxmlformats.org/officeDocument/2006/relationships/slide" Target="slide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slide" Target="slide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slide" Target="slide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slide" Target="slide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slide" Target="slide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slide" Target="slide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slide" Target="slide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slide" Target="slide4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slide" Target="slide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slide" Target="slide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slide" Target="slide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slide" Target="slide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slide" Target="slide2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0.xml"/><Relationship Id="rId2" Type="http://schemas.openxmlformats.org/officeDocument/2006/relationships/image" Target="../media/image55.png"/><Relationship Id="rId1" Type="http://schemas.openxmlformats.org/officeDocument/2006/relationships/image" Target="../media/image5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8.xml"/><Relationship Id="rId1" Type="http://schemas.openxmlformats.org/officeDocument/2006/relationships/image" Target="../media/image5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998237"/>
            <a:ext cx="7772400" cy="1463040"/>
          </a:xfrm>
        </p:spPr>
        <p:txBody>
          <a:bodyPr/>
          <a:lstStyle/>
          <a:p>
            <a:pPr algn="ctr"/>
            <a:r>
              <a:rPr lang="zh-CN" altLang="en-US" dirty="0"/>
              <a:t>网络是怎样连接的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735" y="4998085"/>
            <a:ext cx="3902710" cy="14814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600" dirty="0"/>
              <a:t>HTTP</a:t>
            </a:r>
            <a:r>
              <a:rPr lang="zh-CN" altLang="en-US" sz="1600" dirty="0"/>
              <a:t>响应消息样例：</a:t>
            </a:r>
            <a:endParaRPr lang="en-US" altLang="zh-CN" sz="16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>
                <a:hlinkClick r:id="rId1" action="ppaction://hlinksldjump"/>
              </a:rPr>
              <a:t>HTTP</a:t>
            </a:r>
            <a:r>
              <a:rPr lang="zh-CN" altLang="en-US" sz="1200" dirty="0">
                <a:hlinkClick r:id="rId1" action="ppaction://hlinksldjump"/>
              </a:rPr>
              <a:t>头字段定义。</a:t>
            </a:r>
            <a:endParaRPr lang="en-US" altLang="zh-CN" sz="1200" dirty="0"/>
          </a:p>
        </p:txBody>
      </p:sp>
      <p:sp>
        <p:nvSpPr>
          <p:cNvPr id="7" name="Action Button: Go Home 6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生成请求消息</a:t>
            </a:r>
            <a:endParaRPr lang="en-US" altLang="zh-CN" sz="2800" b="1" dirty="0"/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2352675"/>
            <a:ext cx="632460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zh-CN" altLang="en-US" sz="1600" dirty="0"/>
              <a:t>域名和</a:t>
            </a:r>
            <a:r>
              <a:rPr lang="en-US" altLang="zh-CN" sz="1600" dirty="0"/>
              <a:t>IP</a:t>
            </a:r>
            <a:r>
              <a:rPr lang="zh-CN" altLang="en-US" sz="1600" dirty="0"/>
              <a:t>地址共存的理由：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1600" dirty="0"/>
              <a:t>浏览器中使用域名是为了方便记忆和使用。</a:t>
            </a:r>
            <a:endParaRPr lang="zh-CN" altLang="en-US" sz="16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1600" dirty="0"/>
              <a:t>传输时使用</a:t>
            </a:r>
            <a:r>
              <a:rPr lang="en-US" altLang="zh-CN" sz="1600" dirty="0"/>
              <a:t>IP</a:t>
            </a:r>
            <a:r>
              <a:rPr lang="zh-CN" altLang="en-US" sz="1600" dirty="0"/>
              <a:t>地址是因为</a:t>
            </a:r>
            <a:r>
              <a:rPr lang="en-US" altLang="zh-CN" sz="1600" dirty="0"/>
              <a:t>IP</a:t>
            </a:r>
            <a:r>
              <a:rPr lang="zh-CN" altLang="en-US" sz="1600" dirty="0"/>
              <a:t>只占用</a:t>
            </a:r>
            <a:r>
              <a:rPr lang="en-US" altLang="zh-CN" sz="1600" dirty="0"/>
              <a:t>4</a:t>
            </a:r>
            <a:r>
              <a:rPr lang="zh-CN" altLang="en-US" sz="1600" dirty="0"/>
              <a:t>字节空间，比起不确定长度</a:t>
            </a:r>
            <a:r>
              <a:rPr lang="en-US" altLang="zh-CN" sz="1600" dirty="0"/>
              <a:t>IP</a:t>
            </a:r>
            <a:r>
              <a:rPr lang="zh-CN" altLang="en-US" sz="1600" dirty="0"/>
              <a:t>地址消耗更少。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获取目的端</a:t>
            </a:r>
            <a:r>
              <a:rPr lang="en-US" altLang="zh-CN" sz="2800" b="1" dirty="0"/>
              <a:t>IP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600" dirty="0"/>
              <a:t>TCP/IP</a:t>
            </a:r>
            <a:r>
              <a:rPr lang="zh-CN" altLang="en-US" sz="1600" dirty="0"/>
              <a:t>网络基本思路：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r>
              <a:rPr lang="zh-CN" altLang="en-US" sz="1600" dirty="0"/>
              <a:t>无数子网通过路由器连接。</a:t>
            </a:r>
            <a:endParaRPr lang="en-US" altLang="zh-CN" sz="16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获取目的端</a:t>
            </a:r>
            <a:r>
              <a:rPr lang="en-US" altLang="zh-CN" sz="2800" b="1" dirty="0"/>
              <a:t>IP</a:t>
            </a:r>
            <a:endParaRPr lang="en-US" altLang="zh-CN" sz="2800" b="1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14750" y="1559560"/>
            <a:ext cx="47625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600" dirty="0"/>
              <a:t>IP</a:t>
            </a:r>
            <a:r>
              <a:rPr lang="zh-CN" altLang="en-US" sz="1600" dirty="0"/>
              <a:t>地址的表示方法：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获取目的端</a:t>
            </a:r>
            <a:r>
              <a:rPr lang="en-US" altLang="zh-CN" sz="2800" b="1" dirty="0"/>
              <a:t>IP</a:t>
            </a:r>
            <a:endParaRPr lang="en-US" altLang="zh-CN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920" y="2014855"/>
            <a:ext cx="4594860" cy="45123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600" dirty="0"/>
              <a:t>IP</a:t>
            </a:r>
            <a:r>
              <a:rPr lang="zh-CN" altLang="en-US" sz="1600" dirty="0"/>
              <a:t>地址的结构：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r>
              <a:rPr lang="zh-CN" altLang="zh-CN" sz="1600" dirty="0">
                <a:sym typeface="+mn-ea"/>
              </a:rPr>
              <a:t>子网掩码表示网络号和主机号的边界，实际上不一定正好在整字节处划分，也可以在中间出，比如</a:t>
            </a:r>
            <a:r>
              <a:rPr lang="en-US" altLang="zh-CN" sz="1600" dirty="0">
                <a:sym typeface="+mn-ea"/>
              </a:rPr>
              <a:t>22</a:t>
            </a:r>
            <a:r>
              <a:rPr lang="zh-CN" altLang="zh-CN" sz="1600" dirty="0">
                <a:sym typeface="+mn-ea"/>
              </a:rPr>
              <a:t>。</a:t>
            </a:r>
            <a:r>
              <a:rPr lang="en-US" altLang="zh-CN" sz="1600" dirty="0">
                <a:sym typeface="+mn-ea"/>
              </a:rPr>
              <a:t> 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获取目的端</a:t>
            </a:r>
            <a:r>
              <a:rPr lang="en-US" altLang="zh-CN" sz="2800" b="1" dirty="0"/>
              <a:t>IP</a:t>
            </a:r>
            <a:endParaRPr lang="en-US" altLang="zh-CN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05" y="3054985"/>
            <a:ext cx="5948045" cy="2393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zh-CN" altLang="en-US" sz="1600" dirty="0"/>
              <a:t>向</a:t>
            </a:r>
            <a:r>
              <a:rPr lang="en-US" altLang="zh-CN" sz="1600" dirty="0"/>
              <a:t>DNS</a:t>
            </a:r>
            <a:r>
              <a:rPr lang="zh-CN" altLang="en-US" sz="1600" dirty="0">
                <a:sym typeface="+mn-ea"/>
              </a:rPr>
              <a:t>（</a:t>
            </a:r>
            <a:r>
              <a:rPr lang="en-US" altLang="zh-CN" sz="1600" dirty="0">
                <a:sym typeface="+mn-ea"/>
              </a:rPr>
              <a:t>Domain Name System</a:t>
            </a:r>
            <a:r>
              <a:rPr lang="zh-CN" altLang="en-US" sz="1600" dirty="0">
                <a:sym typeface="+mn-ea"/>
              </a:rPr>
              <a:t>）</a:t>
            </a:r>
            <a:r>
              <a:rPr lang="zh-CN" altLang="en-US" sz="1600" dirty="0"/>
              <a:t>发送查询</a:t>
            </a:r>
            <a:r>
              <a:rPr lang="en-US" altLang="zh-CN" sz="1600" dirty="0"/>
              <a:t>IP</a:t>
            </a:r>
            <a:r>
              <a:rPr lang="zh-CN" altLang="en-US" sz="1600" dirty="0"/>
              <a:t>请求：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1600" dirty="0">
                <a:sym typeface="+mn-ea"/>
              </a:rPr>
              <a:t>客户端应用程序可以调用</a:t>
            </a:r>
            <a:r>
              <a:rPr lang="en-US" altLang="zh-CN" sz="1600" dirty="0">
                <a:sym typeface="+mn-ea"/>
              </a:rPr>
              <a:t>socket</a:t>
            </a:r>
            <a:r>
              <a:rPr lang="zh-CN" altLang="en-US" sz="1600" dirty="0">
                <a:sym typeface="+mn-ea"/>
              </a:rPr>
              <a:t>库中对应的方法去获取域名对应</a:t>
            </a:r>
            <a:r>
              <a:rPr lang="en-US" altLang="zh-CN" sz="1600" dirty="0">
                <a:sym typeface="+mn-ea"/>
              </a:rPr>
              <a:t>IP</a:t>
            </a:r>
            <a:r>
              <a:rPr lang="zh-CN" altLang="en-US" sz="1600" dirty="0">
                <a:sym typeface="+mn-ea"/>
              </a:rPr>
              <a:t>，比如：</a:t>
            </a:r>
            <a:endParaRPr lang="zh-CN" altLang="en-US" sz="1600" dirty="0">
              <a:sym typeface="+mn-ea"/>
            </a:endParaRPr>
          </a:p>
          <a:p>
            <a:pPr algn="ctr"/>
            <a:r>
              <a:rPr lang="en-US" altLang="zh-CN" sz="1600" dirty="0">
                <a:sym typeface="+mn-ea"/>
              </a:rPr>
              <a:t>gethostbyname(“www.xxx.xxx.xxx”) </a:t>
            </a:r>
            <a:endParaRPr lang="en-US" altLang="zh-CN" sz="1600" dirty="0">
              <a:sym typeface="+mn-ea"/>
            </a:endParaRPr>
          </a:p>
          <a:p>
            <a:pPr algn="l">
              <a:buFont typeface="Wingdings" panose="05000000000000000000" charset="0"/>
              <a:buChar char="l"/>
            </a:pPr>
            <a:r>
              <a:rPr lang="zh-CN" altLang="en-US" sz="1600" dirty="0">
                <a:sym typeface="+mn-ea"/>
              </a:rPr>
              <a:t>通信使用</a:t>
            </a:r>
            <a:r>
              <a:rPr lang="en-US" altLang="zh-CN" sz="1600" dirty="0">
                <a:sym typeface="+mn-ea"/>
              </a:rPr>
              <a:t>TCP/UDP</a:t>
            </a:r>
            <a:r>
              <a:rPr lang="zh-CN" altLang="en-US" sz="1600" dirty="0">
                <a:sym typeface="+mn-ea"/>
              </a:rPr>
              <a:t>协议，占用</a:t>
            </a:r>
            <a:r>
              <a:rPr lang="en-US" altLang="zh-CN" sz="1600" dirty="0">
                <a:sym typeface="+mn-ea"/>
              </a:rPr>
              <a:t>53</a:t>
            </a:r>
            <a:r>
              <a:rPr lang="zh-CN" altLang="en-US" sz="1600" dirty="0">
                <a:sym typeface="+mn-ea"/>
              </a:rPr>
              <a:t>端口。</a:t>
            </a:r>
            <a:endParaRPr lang="en-US" altLang="zh-CN" sz="1600" dirty="0"/>
          </a:p>
          <a:p>
            <a:pPr>
              <a:buFont typeface="Wingdings" panose="05000000000000000000" charset="0"/>
              <a:buChar char="l"/>
            </a:pPr>
            <a:r>
              <a:rPr lang="en-US" altLang="zh-CN" sz="1600" dirty="0">
                <a:sym typeface="+mn-ea"/>
              </a:rPr>
              <a:t>DNS</a:t>
            </a:r>
            <a:r>
              <a:rPr lang="zh-CN" altLang="zh-CN" sz="1600" dirty="0">
                <a:sym typeface="+mn-ea"/>
              </a:rPr>
              <a:t>服务器地址的设置</a:t>
            </a:r>
            <a:r>
              <a:rPr lang="zh-CN" altLang="en-US" sz="1600" dirty="0">
                <a:sym typeface="+mn-ea"/>
              </a:rPr>
              <a:t>：</a:t>
            </a:r>
            <a:endParaRPr lang="zh-CN" altLang="en-US" sz="1600" dirty="0">
              <a:sym typeface="+mn-ea"/>
            </a:endParaRPr>
          </a:p>
          <a:p>
            <a:endParaRPr lang="en-US" altLang="zh-CN" sz="16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获取目的端</a:t>
            </a:r>
            <a:r>
              <a:rPr lang="en-US" altLang="zh-CN" sz="2800" b="1" dirty="0"/>
              <a:t>IP</a:t>
            </a:r>
            <a:endParaRPr lang="en-US" altLang="zh-CN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635" y="3592830"/>
            <a:ext cx="2806700" cy="29343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600" dirty="0"/>
              <a:t>DNS</a:t>
            </a:r>
            <a:r>
              <a:rPr lang="zh-CN" altLang="en-US" sz="1600" dirty="0"/>
              <a:t>服务器基本工作原理：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获取目的端</a:t>
            </a:r>
            <a:r>
              <a:rPr lang="en-US" altLang="zh-CN" sz="2800" b="1" dirty="0"/>
              <a:t>IP</a:t>
            </a:r>
            <a:endParaRPr lang="en-US" altLang="zh-CN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45" y="2265045"/>
            <a:ext cx="4333875" cy="40443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zh-CN" altLang="en-US" sz="1600" dirty="0"/>
              <a:t>域名的层次结构：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1600" dirty="0"/>
              <a:t>域名是有级别的，最后的域级别最高，向前依次减小。</a:t>
            </a:r>
            <a:endParaRPr lang="en-US" altLang="zh-CN" sz="1600" dirty="0"/>
          </a:p>
          <a:p>
            <a:pPr algn="ctr"/>
            <a:r>
              <a:rPr lang="en-US" altLang="zh-CN" sz="2800" dirty="0"/>
              <a:t>www.lib.glasscom.com</a:t>
            </a:r>
            <a:endParaRPr lang="en-US" altLang="zh-CN" sz="28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1600" dirty="0">
                <a:sym typeface="+mn-ea"/>
              </a:rPr>
              <a:t>顶级域上面还有一级根域。</a:t>
            </a:r>
            <a:endParaRPr lang="en-US" altLang="zh-CN" sz="16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获取目的端</a:t>
            </a:r>
            <a:r>
              <a:rPr lang="en-US" altLang="zh-CN" sz="2800" b="1" dirty="0"/>
              <a:t>IP</a:t>
            </a:r>
            <a:endParaRPr lang="en-US" altLang="zh-CN" sz="2800" b="1" dirty="0"/>
          </a:p>
        </p:txBody>
      </p:sp>
      <p:sp>
        <p:nvSpPr>
          <p:cNvPr id="4" name="线形标注 1(带强调线) 3"/>
          <p:cNvSpPr/>
          <p:nvPr/>
        </p:nvSpPr>
        <p:spPr>
          <a:xfrm rot="16200000">
            <a:off x="6999605" y="2724150"/>
            <a:ext cx="424180" cy="474980"/>
          </a:xfrm>
          <a:prstGeom prst="accentCallout1">
            <a:avLst>
              <a:gd name="adj1" fmla="val 52535"/>
              <a:gd name="adj2" fmla="val -4197"/>
              <a:gd name="adj3" fmla="val 52272"/>
              <a:gd name="adj4" fmla="val -73502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线形标注 1(带强调线) 4"/>
          <p:cNvSpPr/>
          <p:nvPr/>
        </p:nvSpPr>
        <p:spPr>
          <a:xfrm rot="16200000">
            <a:off x="6121400" y="2517140"/>
            <a:ext cx="219710" cy="1092835"/>
          </a:xfrm>
          <a:prstGeom prst="accentCallout1">
            <a:avLst>
              <a:gd name="adj1" fmla="val 52535"/>
              <a:gd name="adj2" fmla="val -4197"/>
              <a:gd name="adj3" fmla="val 52440"/>
              <a:gd name="adj4" fmla="val -153901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线形标注 1(带强调线) 7"/>
          <p:cNvSpPr/>
          <p:nvPr/>
        </p:nvSpPr>
        <p:spPr>
          <a:xfrm rot="16200000">
            <a:off x="5107305" y="2792095"/>
            <a:ext cx="424180" cy="339725"/>
          </a:xfrm>
          <a:prstGeom prst="accentCallout1">
            <a:avLst>
              <a:gd name="adj1" fmla="val 52535"/>
              <a:gd name="adj2" fmla="val -4197"/>
              <a:gd name="adj3" fmla="val 56915"/>
              <a:gd name="adj4" fmla="val -73577"/>
            </a:avLst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84645" y="3548380"/>
            <a:ext cx="1689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400"/>
              <a:t>一级域名</a:t>
            </a:r>
            <a:r>
              <a:rPr lang="en-US" altLang="zh-CN" sz="1400"/>
              <a:t>(</a:t>
            </a:r>
            <a:r>
              <a:rPr lang="zh-CN" altLang="en-US" sz="1400"/>
              <a:t>顶级域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5779135" y="3548380"/>
            <a:ext cx="905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400"/>
              <a:t>二级域名</a:t>
            </a:r>
            <a:endParaRPr lang="zh-CN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4873625" y="3548380"/>
            <a:ext cx="9055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1400"/>
              <a:t>三级域名</a:t>
            </a:r>
            <a:endParaRPr lang="zh-CN" altLang="zh-CN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zh-CN" altLang="en-US" sz="1600" dirty="0"/>
              <a:t>如何找到正确的</a:t>
            </a:r>
            <a:r>
              <a:rPr lang="en-US" altLang="zh-CN" sz="1600" dirty="0"/>
              <a:t>DNS</a:t>
            </a:r>
            <a:r>
              <a:rPr lang="zh-CN" altLang="en-US" sz="1600" dirty="0"/>
              <a:t>服务器：</a:t>
            </a:r>
            <a:endParaRPr lang="zh-CN" altLang="en-US" sz="16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1600" dirty="0"/>
              <a:t>域名太多不能放在一个服务器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1600" dirty="0"/>
              <a:t>下级域的</a:t>
            </a:r>
            <a:r>
              <a:rPr lang="en-US" altLang="zh-CN" sz="1600" dirty="0"/>
              <a:t>IP</a:t>
            </a:r>
            <a:r>
              <a:rPr lang="zh-CN" altLang="en-US" sz="1600" dirty="0"/>
              <a:t>会注册到它的上级域</a:t>
            </a:r>
            <a:endParaRPr lang="zh-CN" altLang="en-US" sz="16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1600" dirty="0"/>
              <a:t>根域的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地址保存在所有服务器中</a:t>
            </a:r>
            <a:endParaRPr lang="zh-CN" altLang="en-US" sz="16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1600" dirty="0"/>
              <a:t>根域服务器全球有</a:t>
            </a:r>
            <a:r>
              <a:rPr lang="en-US" altLang="zh-CN" sz="1600" dirty="0"/>
              <a:t>13</a:t>
            </a:r>
            <a:r>
              <a:rPr lang="zh-CN" altLang="en-US" sz="1600" dirty="0"/>
              <a:t>个且</a:t>
            </a:r>
            <a:r>
              <a:rPr lang="en-US" altLang="zh-CN" sz="1600" dirty="0"/>
              <a:t>IP</a:t>
            </a:r>
            <a:r>
              <a:rPr lang="zh-CN" altLang="en-US" sz="1600" dirty="0"/>
              <a:t>固定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获取目的端</a:t>
            </a:r>
            <a:r>
              <a:rPr lang="en-US" altLang="zh-CN" sz="2800" b="1" dirty="0"/>
              <a:t>IP</a:t>
            </a:r>
            <a:endParaRPr lang="en-US" altLang="zh-CN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860" y="2282190"/>
            <a:ext cx="3958590" cy="40271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altLang="zh-CN" sz="1600" dirty="0"/>
              <a:t>DNS</a:t>
            </a:r>
            <a:r>
              <a:rPr lang="zh-CN" altLang="en-US" sz="1600" dirty="0"/>
              <a:t>服务器之间的查询操作：</a:t>
            </a:r>
            <a:r>
              <a:rPr lang="en-US" altLang="zh-CN" sz="1600" dirty="0"/>
              <a:t> 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获取目的端</a:t>
            </a:r>
            <a:r>
              <a:rPr lang="en-US" altLang="zh-CN" sz="2800" b="1" dirty="0"/>
              <a:t>IP</a:t>
            </a:r>
            <a:endParaRPr lang="en-US" altLang="zh-CN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1976755"/>
            <a:ext cx="377190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网络全貌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29" y="2084832"/>
            <a:ext cx="9055072" cy="4223893"/>
          </a:xfrm>
        </p:spPr>
      </p:pic>
      <p:sp>
        <p:nvSpPr>
          <p:cNvPr id="11" name="Action Button: Go Forward or Next 10">
            <a:hlinkClick r:id="rId2" action="ppaction://hlinksldjump" highlightClick="1"/>
          </p:cNvPr>
          <p:cNvSpPr/>
          <p:nvPr/>
        </p:nvSpPr>
        <p:spPr>
          <a:xfrm>
            <a:off x="6810375" y="2457450"/>
            <a:ext cx="571500" cy="322706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ction Button: Go Forward or Next 11">
            <a:hlinkClick r:id="rId3" action="ppaction://hlinksldjump" highlightClick="1"/>
          </p:cNvPr>
          <p:cNvSpPr/>
          <p:nvPr/>
        </p:nvSpPr>
        <p:spPr>
          <a:xfrm>
            <a:off x="6810375" y="2830069"/>
            <a:ext cx="571500" cy="322705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ction Button: Go Forward or Next 12">
            <a:hlinkClick r:id="rId4" action="ppaction://hlinksldjump" highlightClick="1"/>
          </p:cNvPr>
          <p:cNvSpPr/>
          <p:nvPr/>
        </p:nvSpPr>
        <p:spPr>
          <a:xfrm>
            <a:off x="6810375" y="3702802"/>
            <a:ext cx="571500" cy="322705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ction Button: Go Forward or Next 13">
            <a:hlinkClick r:id="rId5" action="ppaction://hlinksldjump" highlightClick="1"/>
          </p:cNvPr>
          <p:cNvSpPr/>
          <p:nvPr/>
        </p:nvSpPr>
        <p:spPr>
          <a:xfrm>
            <a:off x="6527176" y="4414182"/>
            <a:ext cx="646621" cy="322705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ction Button: Go Forward or Next 14">
            <a:hlinkClick r:id="rId3" action="ppaction://hlinksldjump" highlightClick="1"/>
          </p:cNvPr>
          <p:cNvSpPr/>
          <p:nvPr/>
        </p:nvSpPr>
        <p:spPr>
          <a:xfrm>
            <a:off x="4191295" y="4091477"/>
            <a:ext cx="571500" cy="322705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ction Button: Go Forward or Next 15">
            <a:hlinkClick r:id="rId3" action="ppaction://hlinksldjump" highlightClick="1"/>
          </p:cNvPr>
          <p:cNvSpPr/>
          <p:nvPr/>
        </p:nvSpPr>
        <p:spPr>
          <a:xfrm>
            <a:off x="4191295" y="2991421"/>
            <a:ext cx="571499" cy="322705"/>
          </a:xfrm>
          <a:prstGeom prst="actionButtonForwardNex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600" dirty="0"/>
              <a:t>DNS</a:t>
            </a:r>
            <a:r>
              <a:rPr lang="zh-CN" altLang="en-US" sz="1600" dirty="0"/>
              <a:t>加速响应：</a:t>
            </a:r>
            <a:endParaRPr lang="zh-CN" altLang="en-US" sz="1600" dirty="0"/>
          </a:p>
          <a:p>
            <a:pPr>
              <a:buFont typeface="Wingdings" panose="05000000000000000000" charset="0"/>
              <a:buChar char="l"/>
            </a:pPr>
            <a:r>
              <a:rPr lang="zh-CN" altLang="zh-CN" sz="1600" dirty="0"/>
              <a:t>一台</a:t>
            </a:r>
            <a:r>
              <a:rPr lang="en-US" altLang="zh-CN" sz="1600" dirty="0"/>
              <a:t>DNS</a:t>
            </a:r>
            <a:r>
              <a:rPr lang="zh-CN" altLang="en-US" sz="1600" dirty="0"/>
              <a:t>服务器管理多个域，包括上下级关系的域</a:t>
            </a:r>
            <a:endParaRPr lang="en-US" altLang="zh-CN" sz="16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1600" dirty="0"/>
              <a:t>不在本服务器的域名查询到后可以缓存在本服务器，后续查询直接返回</a:t>
            </a:r>
            <a:endParaRPr lang="zh-CN" altLang="en-US" sz="16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1600" dirty="0"/>
              <a:t>缓存过一段时间，超过有效期后删除缓存，避免信息有误</a:t>
            </a:r>
            <a:endParaRPr lang="zh-CN" altLang="en-US" sz="1600" dirty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获取目的端</a:t>
            </a:r>
            <a:r>
              <a:rPr lang="en-US" altLang="zh-CN" sz="2800" b="1" dirty="0"/>
              <a:t>IP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zh-CN" altLang="en-US" sz="1600" dirty="0"/>
              <a:t>创建套接字</a:t>
            </a:r>
            <a:endParaRPr lang="zh-CN" altLang="en-US" sz="16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1600" dirty="0"/>
              <a:t>管道连接到服务端套接字上</a:t>
            </a:r>
            <a:endParaRPr lang="zh-CN" altLang="en-US" sz="16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1600" dirty="0"/>
              <a:t>收发数据</a:t>
            </a:r>
            <a:endParaRPr lang="zh-CN" altLang="en-US" sz="16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1600" dirty="0"/>
              <a:t>断开管道删除套接字</a:t>
            </a:r>
            <a:endParaRPr lang="zh-CN" altLang="en-US" sz="1600" dirty="0"/>
          </a:p>
          <a:p>
            <a:pPr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通过协议栈发送数据</a:t>
            </a: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1875155"/>
            <a:ext cx="5405120" cy="44342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pPr>
              <a:buNone/>
            </a:pP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通过协议栈发送数据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1772920"/>
            <a:ext cx="6654800" cy="43326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55" y="810895"/>
            <a:ext cx="9719945" cy="950595"/>
          </a:xfrm>
        </p:spPr>
        <p:txBody>
          <a:bodyPr/>
          <a:lstStyle/>
          <a:p>
            <a:pPr algn="ctr"/>
            <a:r>
              <a:rPr lang="zh-CN" altLang="en-US" dirty="0"/>
              <a:t>二、协议栈和网卡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en-US" altLang="zh-CN" sz="1600" dirty="0">
                <a:sym typeface="+mn-ea"/>
              </a:rPr>
              <a:t>TCP/IP</a:t>
            </a:r>
            <a:r>
              <a:rPr lang="zh-CN" altLang="en-US" sz="1600" dirty="0">
                <a:sym typeface="+mn-ea"/>
              </a:rPr>
              <a:t>应用的分层结构</a:t>
            </a:r>
            <a:endParaRPr lang="zh-CN" altLang="en-US" sz="16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600"/>
              <a:t>套接字和</a:t>
            </a:r>
            <a:r>
              <a:rPr lang="en-US" altLang="zh-CN" sz="1600"/>
              <a:t>TCP</a:t>
            </a:r>
            <a:endParaRPr lang="en-US" altLang="zh-CN" sz="1600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zh-CN" altLang="en-US" sz="1600"/>
              <a:t>上层向下层委派工作</a:t>
            </a:r>
            <a:endParaRPr lang="zh-CN" altLang="en-US" sz="1600"/>
          </a:p>
          <a:p>
            <a:pPr>
              <a:buFont typeface="Wingdings" panose="05000000000000000000" charset="0"/>
              <a:buChar char="l"/>
            </a:pPr>
            <a:r>
              <a:rPr lang="en-US" altLang="zh-CN" sz="1600"/>
              <a:t>ICMP</a:t>
            </a:r>
            <a:r>
              <a:rPr lang="zh-CN" altLang="en-US" sz="1600"/>
              <a:t>协议：告知网络包传输过程中</a:t>
            </a:r>
            <a:endParaRPr lang="zh-CN" altLang="en-US" sz="16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600"/>
              <a:t>的错误及各种控制消息</a:t>
            </a:r>
            <a:endParaRPr lang="zh-CN" altLang="en-US" sz="1600"/>
          </a:p>
          <a:p>
            <a:pPr>
              <a:buFont typeface="Wingdings" panose="05000000000000000000" charset="0"/>
              <a:buChar char="l"/>
            </a:pPr>
            <a:r>
              <a:rPr lang="en-US" altLang="zh-CN" sz="1600"/>
              <a:t>ARP</a:t>
            </a:r>
            <a:r>
              <a:rPr lang="zh-CN" altLang="en-US" sz="1600"/>
              <a:t>协议：根据</a:t>
            </a:r>
            <a:r>
              <a:rPr lang="en-US" altLang="zh-CN" sz="1600"/>
              <a:t>IP</a:t>
            </a:r>
            <a:r>
              <a:rPr lang="zh-CN" altLang="en-US" sz="1600"/>
              <a:t>地址查询</a:t>
            </a:r>
            <a:r>
              <a:rPr lang="en-US" altLang="zh-CN" sz="1600"/>
              <a:t>MAC</a:t>
            </a:r>
            <a:r>
              <a:rPr lang="zh-CN" altLang="en-US" sz="1600"/>
              <a:t>地址</a:t>
            </a:r>
            <a:endParaRPr lang="zh-CN" altLang="en-US" sz="160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TCP/IP</a:t>
            </a:r>
            <a:r>
              <a:rPr lang="zh-CN" altLang="en-US" sz="2800" b="1" dirty="0"/>
              <a:t>应用的分层结构</a:t>
            </a: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515" y="1758950"/>
            <a:ext cx="5305425" cy="45504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>
            <a:normAutofit fontScale="90000" lnSpcReduction="20000"/>
          </a:bodyPr>
          <a:lstStyle/>
          <a:p>
            <a:pPr>
              <a:buFont typeface="Wingdings" panose="05000000000000000000" charset="0"/>
              <a:buChar char="l"/>
            </a:pPr>
            <a:r>
              <a:rPr lang="zh-CN" altLang="en-US" sz="1600"/>
              <a:t>套接字就是通讯过程中记录对象的</a:t>
            </a:r>
            <a:r>
              <a:rPr lang="en-US" altLang="zh-CN" sz="1600"/>
              <a:t>IP</a:t>
            </a:r>
            <a:r>
              <a:rPr lang="zh-CN" altLang="en-US" sz="1600"/>
              <a:t>、端口、通信状态等等一些控制信息的内存空间</a:t>
            </a:r>
            <a:endParaRPr lang="zh-CN" altLang="en-US" sz="1600"/>
          </a:p>
          <a:p>
            <a:pPr>
              <a:buFont typeface="Wingdings" panose="05000000000000000000" charset="0"/>
              <a:buChar char="l"/>
            </a:pPr>
            <a:r>
              <a:rPr lang="zh-CN" altLang="en-US" sz="1600"/>
              <a:t>协议栈根据套接字中记录的控制信息判断要做的动作</a:t>
            </a:r>
            <a:endParaRPr lang="zh-CN" altLang="en-US" sz="1600"/>
          </a:p>
          <a:p>
            <a:pPr>
              <a:buFont typeface="Wingdings" panose="05000000000000000000" charset="0"/>
              <a:buChar char="l"/>
            </a:pPr>
            <a:endParaRPr lang="zh-CN" altLang="en-US" sz="1600"/>
          </a:p>
          <a:p>
            <a:pPr>
              <a:buFont typeface="Wingdings" panose="05000000000000000000" charset="0"/>
              <a:buChar char="l"/>
            </a:pPr>
            <a:endParaRPr lang="zh-CN" altLang="en-US" sz="16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00B0F0"/>
                </a:solidFill>
              </a:rPr>
              <a:t>Proto</a:t>
            </a:r>
            <a:r>
              <a:rPr lang="en-US" altLang="zh-CN" sz="1600"/>
              <a:t>:</a:t>
            </a:r>
            <a:r>
              <a:rPr lang="zh-CN" altLang="en-US" sz="1600"/>
              <a:t>协议类型</a:t>
            </a:r>
            <a:endParaRPr lang="en-US" altLang="zh-CN" sz="16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00B0F0"/>
                </a:solidFill>
              </a:rPr>
              <a:t>Local Address</a:t>
            </a:r>
            <a:r>
              <a:rPr lang="en-US" altLang="zh-CN" sz="1600"/>
              <a:t>:</a:t>
            </a:r>
            <a:r>
              <a:rPr lang="zh-CN" altLang="en-US" sz="1600"/>
              <a:t>本地</a:t>
            </a:r>
            <a:r>
              <a:rPr lang="en-US" altLang="zh-CN" sz="1600"/>
              <a:t>IP+</a:t>
            </a:r>
            <a:r>
              <a:rPr lang="zh-CN" altLang="en-US" sz="1600"/>
              <a:t>端口</a:t>
            </a:r>
            <a:endParaRPr lang="zh-CN" altLang="en-US" sz="16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600"/>
              <a:t>    0.0.0.0</a:t>
            </a:r>
            <a:r>
              <a:rPr lang="zh-CN" altLang="en-US" sz="1600"/>
              <a:t>表示不绑定</a:t>
            </a:r>
            <a:r>
              <a:rPr lang="en-US" altLang="zh-CN" sz="1600"/>
              <a:t>IP</a:t>
            </a:r>
            <a:r>
              <a:rPr lang="zh-CN" altLang="en-US" sz="1600"/>
              <a:t>地址</a:t>
            </a:r>
            <a:endParaRPr lang="en-US" altLang="zh-CN" sz="16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00B0F0"/>
                </a:solidFill>
              </a:rPr>
              <a:t>Foreign Address</a:t>
            </a:r>
            <a:r>
              <a:rPr lang="en-US" altLang="zh-CN" sz="1600"/>
              <a:t>:</a:t>
            </a:r>
            <a:r>
              <a:rPr lang="zh-CN" altLang="en-US" sz="1600"/>
              <a:t>对端</a:t>
            </a:r>
            <a:r>
              <a:rPr lang="en-US" altLang="zh-CN" sz="1600"/>
              <a:t>IP+</a:t>
            </a:r>
            <a:r>
              <a:rPr lang="zh-CN" altLang="en-US" sz="1600"/>
              <a:t>端口</a:t>
            </a:r>
            <a:endParaRPr lang="zh-CN" altLang="en-US" sz="16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600"/>
              <a:t> </a:t>
            </a:r>
            <a:r>
              <a:rPr lang="en-US" altLang="zh-CN" sz="1600"/>
              <a:t>   0.0.0.0</a:t>
            </a:r>
            <a:r>
              <a:rPr lang="zh-CN" altLang="en-US" sz="1600"/>
              <a:t>表示还未通信</a:t>
            </a:r>
            <a:endParaRPr lang="en-US" altLang="zh-CN" sz="16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00B0F0"/>
                </a:solidFill>
              </a:rPr>
              <a:t>State</a:t>
            </a:r>
            <a:r>
              <a:rPr lang="en-US" altLang="zh-CN" sz="1600"/>
              <a:t>:</a:t>
            </a:r>
            <a:r>
              <a:rPr lang="zh-CN" altLang="en-US" sz="1600"/>
              <a:t>通信状态</a:t>
            </a:r>
            <a:endParaRPr lang="zh-CN" altLang="en-US" sz="16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600"/>
              <a:t> </a:t>
            </a:r>
            <a:r>
              <a:rPr lang="en-US" altLang="zh-CN" sz="1600"/>
              <a:t>   LISTENING </a:t>
            </a:r>
            <a:r>
              <a:rPr lang="zh-CN" altLang="en-US" sz="1600"/>
              <a:t>正在监听</a:t>
            </a:r>
            <a:endParaRPr lang="zh-CN" altLang="en-US" sz="1600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1600"/>
              <a:t> </a:t>
            </a:r>
            <a:r>
              <a:rPr lang="en-US" altLang="zh-CN" sz="1600"/>
              <a:t>   ESTABLISHED </a:t>
            </a:r>
            <a:r>
              <a:rPr lang="zh-CN" altLang="en-US" sz="1600"/>
              <a:t>完成连接可用</a:t>
            </a:r>
            <a:endParaRPr lang="en-US" altLang="zh-CN" sz="16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00B0F0"/>
                </a:solidFill>
              </a:rPr>
              <a:t>PID</a:t>
            </a:r>
            <a:r>
              <a:rPr lang="en-US" altLang="zh-CN" sz="1600"/>
              <a:t>:</a:t>
            </a:r>
            <a:r>
              <a:rPr lang="zh-CN" altLang="en-US" sz="1600"/>
              <a:t>使用该套接字的进程</a:t>
            </a:r>
            <a:r>
              <a:rPr lang="en-US" altLang="zh-CN" sz="1600"/>
              <a:t>ID</a:t>
            </a:r>
            <a:r>
              <a:rPr lang="zh-CN" altLang="en-US" sz="1600"/>
              <a:t>号</a:t>
            </a:r>
            <a:endParaRPr lang="zh-CN" altLang="en-US" sz="1600"/>
          </a:p>
          <a:p>
            <a:pPr marL="0" indent="0">
              <a:buNone/>
            </a:pPr>
            <a:endParaRPr lang="en-US" altLang="zh-CN" sz="16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2800" b="1" dirty="0"/>
              <a:t>套接字和</a:t>
            </a:r>
            <a:r>
              <a:rPr lang="en-US" altLang="zh-CN" sz="2800" b="1" dirty="0"/>
              <a:t>TCP-</a:t>
            </a:r>
            <a:r>
              <a:rPr lang="zh-CN" altLang="en-US" sz="2800" b="1" dirty="0"/>
              <a:t>套接字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3052445"/>
            <a:ext cx="6159500" cy="30530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、协议栈套接字，返回</a:t>
            </a:r>
            <a:r>
              <a:rPr lang="en-US" altLang="zh-CN" sz="1600">
                <a:sym typeface="+mn-ea"/>
              </a:rPr>
              <a:t>ID</a:t>
            </a:r>
            <a:r>
              <a:rPr lang="zh-CN" altLang="en-US" sz="1600">
                <a:sym typeface="+mn-ea"/>
              </a:rPr>
              <a:t>给应用</a:t>
            </a:r>
            <a:endParaRPr lang="zh-CN" altLang="en-US" sz="16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、协议栈和服务端交换控制信息</a:t>
            </a:r>
            <a:endParaRPr lang="zh-CN" altLang="en-US" sz="16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进行连接，并创建缓冲区</a:t>
            </a:r>
            <a:endParaRPr lang="zh-CN" altLang="en-US" sz="1600" dirty="0"/>
          </a:p>
          <a:p>
            <a:pPr>
              <a:buFont typeface="Wingdings" panose="05000000000000000000" charset="0"/>
              <a:buChar char="l"/>
            </a:pPr>
            <a:r>
              <a:rPr lang="en-US" altLang="zh-CN" sz="1600" dirty="0"/>
              <a:t>3</a:t>
            </a:r>
            <a:r>
              <a:rPr lang="zh-CN" altLang="en-US" sz="1600" dirty="0"/>
              <a:t>、协议栈收到应用的发送请求，</a:t>
            </a:r>
            <a:endParaRPr lang="zh-CN" altLang="en-US" sz="1600" dirty="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将数据打包成</a:t>
            </a:r>
            <a:r>
              <a:rPr lang="en-US" altLang="zh-CN" sz="1600" dirty="0"/>
              <a:t>TCP/IP</a:t>
            </a:r>
            <a:r>
              <a:rPr lang="zh-CN" altLang="en-US" sz="1600" dirty="0"/>
              <a:t>协议包发送</a:t>
            </a:r>
            <a:endParaRPr lang="zh-CN" altLang="en-US" sz="1600" dirty="0"/>
          </a:p>
          <a:p>
            <a:pPr>
              <a:buFont typeface="Wingdings" panose="05000000000000000000" charset="0"/>
              <a:buChar char="l"/>
            </a:pPr>
            <a:r>
              <a:rPr lang="en-US" altLang="zh-CN" sz="1600" dirty="0"/>
              <a:t>4</a:t>
            </a:r>
            <a:r>
              <a:rPr lang="zh-CN" altLang="en-US" sz="1600" dirty="0"/>
              <a:t>、协议栈将收到的</a:t>
            </a:r>
            <a:r>
              <a:rPr lang="en-US" altLang="zh-CN" sz="1600" dirty="0"/>
              <a:t>TCP/IP</a:t>
            </a:r>
            <a:r>
              <a:rPr lang="zh-CN" altLang="en-US" sz="1600" dirty="0"/>
              <a:t>包剥离</a:t>
            </a:r>
            <a:endParaRPr lang="zh-CN" altLang="en-US" sz="1600" dirty="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成</a:t>
            </a:r>
            <a:r>
              <a:rPr lang="en-US" altLang="zh-CN" sz="1600" dirty="0"/>
              <a:t>HTTP</a:t>
            </a:r>
            <a:r>
              <a:rPr lang="zh-CN" altLang="en-US" sz="1600" dirty="0"/>
              <a:t>包返回给应用。</a:t>
            </a:r>
            <a:endParaRPr lang="zh-CN" altLang="en-US" sz="1600" dirty="0"/>
          </a:p>
          <a:p>
            <a:pPr>
              <a:buFont typeface="Wingdings" panose="05000000000000000000" charset="0"/>
              <a:buChar char="l"/>
            </a:pPr>
            <a:r>
              <a:rPr lang="en-US" altLang="zh-CN" sz="1600" dirty="0"/>
              <a:t>5</a:t>
            </a:r>
            <a:r>
              <a:rPr lang="zh-CN" altLang="en-US" sz="1600" dirty="0"/>
              <a:t>、协议栈将发送断开请求，消除</a:t>
            </a:r>
            <a:endParaRPr lang="zh-CN" altLang="en-US" sz="1600" dirty="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套接字内存空间和缓冲区。</a:t>
            </a:r>
            <a:endParaRPr lang="en-US" altLang="zh-CN" sz="16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2800" b="1" dirty="0">
                <a:sym typeface="+mn-ea"/>
              </a:rPr>
              <a:t>套接字和</a:t>
            </a:r>
            <a:r>
              <a:rPr lang="en-US" altLang="zh-CN" sz="2800" b="1" dirty="0">
                <a:sym typeface="+mn-ea"/>
              </a:rPr>
              <a:t>TCP-</a:t>
            </a:r>
            <a:r>
              <a:rPr lang="zh-CN" altLang="en-US" sz="2800" b="1" dirty="0">
                <a:sym typeface="+mn-ea"/>
              </a:rPr>
              <a:t>收发流程</a:t>
            </a:r>
            <a:endParaRPr lang="zh-CN" altLang="en-US" sz="2800" b="1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95" y="1976755"/>
            <a:ext cx="5591175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告知协议栈服务端</a:t>
            </a:r>
            <a:r>
              <a:rPr lang="en-US" altLang="zh-CN" sz="1600">
                <a:sym typeface="+mn-ea"/>
              </a:rPr>
              <a:t>IP</a:t>
            </a:r>
            <a:r>
              <a:rPr lang="zh-CN" altLang="en-US" sz="1600">
                <a:sym typeface="+mn-ea"/>
              </a:rPr>
              <a:t>和端口</a:t>
            </a:r>
            <a:endParaRPr lang="zh-CN" altLang="en-US" sz="16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协议栈带着对端信息和本端</a:t>
            </a:r>
            <a:r>
              <a:rPr lang="en-US" altLang="zh-CN" sz="1600">
                <a:sym typeface="+mn-ea"/>
              </a:rPr>
              <a:t>IP</a:t>
            </a:r>
            <a:r>
              <a:rPr lang="zh-CN" altLang="en-US" sz="1600">
                <a:sym typeface="+mn-ea"/>
              </a:rPr>
              <a:t>端口信息和相关控制信息向服务器发送请求</a:t>
            </a:r>
            <a:endParaRPr lang="zh-CN" altLang="en-US" sz="160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1600">
                <a:sym typeface="+mn-ea"/>
              </a:rPr>
              <a:t>    </a:t>
            </a:r>
            <a:r>
              <a:rPr lang="zh-CN" altLang="en-US" sz="1600">
                <a:sym typeface="+mn-ea"/>
              </a:rPr>
              <a:t>控制信息分为：套接字自身的控制信息、协议头部的控制信息</a:t>
            </a:r>
            <a:endParaRPr lang="zh-CN" altLang="en-US" sz="16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服务器收到带有自己信息的请求后，记录客户端信息设置连接状态，携带好自身控制信息给与响应</a:t>
            </a:r>
            <a:endParaRPr lang="zh-CN" altLang="en-US" sz="16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客户端协议栈收到服务器的成功响应，设置套接字状态，，开辟缓存区，表示可以通信了</a:t>
            </a:r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2800" b="1" dirty="0">
                <a:sym typeface="+mn-ea"/>
              </a:rPr>
              <a:t>套接字和</a:t>
            </a:r>
            <a:r>
              <a:rPr lang="en-US" altLang="zh-CN" sz="2800" b="1" dirty="0">
                <a:sym typeface="+mn-ea"/>
              </a:rPr>
              <a:t>TCP-</a:t>
            </a:r>
            <a:r>
              <a:rPr lang="zh-CN" altLang="en-US" sz="2800" b="1" dirty="0">
                <a:sym typeface="+mn-ea"/>
              </a:rPr>
              <a:t>连接</a:t>
            </a:r>
            <a:endParaRPr lang="zh-CN" altLang="en-US" sz="2800" b="1" dirty="0"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>
            <a:normAutofit/>
          </a:bodyPr>
          <a:lstStyle/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2800" b="1" dirty="0">
                <a:sym typeface="+mn-ea"/>
              </a:rPr>
              <a:t>套接字和</a:t>
            </a:r>
            <a:r>
              <a:rPr lang="en-US" altLang="zh-CN" sz="2800" b="1" dirty="0">
                <a:sym typeface="+mn-ea"/>
              </a:rPr>
              <a:t>TCP-</a:t>
            </a:r>
            <a:r>
              <a:rPr lang="zh-CN" altLang="en-US" sz="2800" b="1" dirty="0">
                <a:sym typeface="+mn-ea"/>
              </a:rPr>
              <a:t>连接</a:t>
            </a:r>
            <a:r>
              <a:rPr lang="en-US" altLang="zh-CN" sz="2800" b="1" dirty="0">
                <a:sym typeface="+mn-ea"/>
              </a:rPr>
              <a:t>-</a:t>
            </a:r>
            <a:r>
              <a:rPr lang="zh-CN" altLang="en-US" sz="2800" b="1" dirty="0">
                <a:sym typeface="+mn-ea"/>
              </a:rPr>
              <a:t>生成</a:t>
            </a:r>
            <a:r>
              <a:rPr lang="en-US" altLang="zh-CN" sz="2800" b="1" dirty="0">
                <a:sym typeface="+mn-ea"/>
              </a:rPr>
              <a:t>TCP</a:t>
            </a:r>
            <a:r>
              <a:rPr lang="zh-CN" altLang="en-US" sz="2800" b="1" dirty="0">
                <a:sym typeface="+mn-ea"/>
              </a:rPr>
              <a:t>头部</a:t>
            </a:r>
            <a:endParaRPr lang="zh-CN" altLang="en-US" sz="2800" b="1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5" y="2639695"/>
            <a:ext cx="5398770" cy="2851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980" y="2639695"/>
            <a:ext cx="3436620" cy="17297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协议栈收到套接字接口</a:t>
            </a:r>
            <a:r>
              <a:rPr lang="en-US" altLang="zh-CN" sz="1600">
                <a:sym typeface="+mn-ea"/>
              </a:rPr>
              <a:t>connetc</a:t>
            </a:r>
            <a:r>
              <a:rPr lang="zh-CN" altLang="zh-CN" sz="1600">
                <a:sym typeface="+mn-ea"/>
              </a:rPr>
              <a:t>的服务器</a:t>
            </a:r>
            <a:r>
              <a:rPr lang="en-US" altLang="zh-CN" sz="1600">
                <a:sym typeface="+mn-ea"/>
              </a:rPr>
              <a:t>IP</a:t>
            </a:r>
            <a:r>
              <a:rPr lang="zh-CN" altLang="en-US" sz="1600">
                <a:sym typeface="+mn-ea"/>
              </a:rPr>
              <a:t>和端口信息</a:t>
            </a:r>
            <a:endParaRPr lang="zh-CN" altLang="en-US" sz="16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协议栈将获取的对端和本端端口信息填入</a:t>
            </a:r>
            <a:r>
              <a:rPr lang="en-US" altLang="zh-CN" sz="1600">
                <a:sym typeface="+mn-ea"/>
              </a:rPr>
              <a:t>TCP</a:t>
            </a:r>
            <a:r>
              <a:rPr lang="zh-CN" altLang="en-US" sz="1600">
                <a:sym typeface="+mn-ea"/>
              </a:rPr>
              <a:t>头的发送方和接收方端口号</a:t>
            </a:r>
            <a:endParaRPr lang="zh-CN" altLang="en-US" sz="16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将</a:t>
            </a:r>
            <a:r>
              <a:rPr lang="en-US" altLang="zh-CN" sz="1600">
                <a:sym typeface="+mn-ea"/>
              </a:rPr>
              <a:t>TCP</a:t>
            </a:r>
            <a:r>
              <a:rPr lang="zh-CN" altLang="en-US" sz="1600">
                <a:sym typeface="+mn-ea"/>
              </a:rPr>
              <a:t>头部</a:t>
            </a:r>
            <a:r>
              <a:rPr lang="en-US" altLang="zh-CN" sz="1600">
                <a:sym typeface="+mn-ea"/>
              </a:rPr>
              <a:t>SYN</a:t>
            </a:r>
            <a:r>
              <a:rPr lang="zh-CN" altLang="en-US" sz="1600">
                <a:sym typeface="+mn-ea"/>
              </a:rPr>
              <a:t>控制位置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，表示连接操作</a:t>
            </a:r>
            <a:endParaRPr lang="en-US" altLang="zh-CN" sz="16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设置</a:t>
            </a:r>
            <a:r>
              <a:rPr lang="en-US" altLang="zh-CN" sz="1600">
                <a:sym typeface="+mn-ea"/>
              </a:rPr>
              <a:t>TCP</a:t>
            </a:r>
            <a:r>
              <a:rPr lang="zh-CN" altLang="en-US" sz="1600">
                <a:sym typeface="+mn-ea"/>
              </a:rPr>
              <a:t>头序号和窗口大小</a:t>
            </a:r>
            <a:endParaRPr lang="zh-CN" altLang="en-US" sz="1600">
              <a:sym typeface="+mn-ea"/>
            </a:endParaRP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2800" b="1" dirty="0">
                <a:sym typeface="+mn-ea"/>
              </a:rPr>
              <a:t>套接字和</a:t>
            </a:r>
            <a:r>
              <a:rPr lang="en-US" altLang="zh-CN" sz="2800" b="1" dirty="0">
                <a:sym typeface="+mn-ea"/>
              </a:rPr>
              <a:t>TCP-</a:t>
            </a:r>
            <a:r>
              <a:rPr lang="zh-CN" altLang="en-US" sz="2800" b="1" dirty="0">
                <a:sym typeface="+mn-ea"/>
              </a:rPr>
              <a:t>连接</a:t>
            </a:r>
            <a:r>
              <a:rPr lang="en-US" altLang="zh-CN" sz="2800" b="1" dirty="0">
                <a:sym typeface="+mn-ea"/>
              </a:rPr>
              <a:t>-</a:t>
            </a:r>
            <a:r>
              <a:rPr lang="zh-CN" altLang="en-US" sz="2800" b="1" dirty="0">
                <a:sym typeface="+mn-ea"/>
              </a:rPr>
              <a:t>客户端请求连接</a:t>
            </a:r>
            <a:r>
              <a:rPr lang="en-US" altLang="zh-CN" sz="2800" b="1" dirty="0">
                <a:sym typeface="+mn-ea"/>
              </a:rPr>
              <a:t>TCP</a:t>
            </a:r>
            <a:r>
              <a:rPr lang="zh-CN" altLang="en-US" sz="2800" b="1" dirty="0">
                <a:sym typeface="+mn-ea"/>
              </a:rPr>
              <a:t>头部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70775" y="5250180"/>
            <a:ext cx="242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2" action="ppaction://hlinksldjump"/>
              </a:rPr>
              <a:t>TCP</a:t>
            </a:r>
            <a:r>
              <a:rPr lang="zh-CN" altLang="en-US">
                <a:hlinkClick r:id="rId2" action="ppaction://hlinksldjump"/>
              </a:rPr>
              <a:t>头字段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一、网络应用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/>
              <a:t>生成请求消息</a:t>
            </a:r>
            <a:endParaRPr lang="en-US" altLang="zh-CN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/>
              <a:t>获取目的端</a:t>
            </a:r>
            <a:r>
              <a:rPr lang="en-US" altLang="zh-CN" sz="2800" b="1" dirty="0"/>
              <a:t>IP</a:t>
            </a:r>
            <a:endParaRPr lang="en-US" altLang="zh-CN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/>
              <a:t>通过协议栈发送消息</a:t>
            </a:r>
            <a:endParaRPr lang="en-US" altLang="zh-CN" sz="28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收到请求找到</a:t>
            </a:r>
            <a:r>
              <a:rPr lang="en-US" altLang="zh-CN" sz="1600">
                <a:sym typeface="+mn-ea"/>
              </a:rPr>
              <a:t>TCP</a:t>
            </a:r>
            <a:r>
              <a:rPr lang="zh-CN" altLang="en-US" sz="1600">
                <a:sym typeface="+mn-ea"/>
              </a:rPr>
              <a:t>头中接受端端口号相匹配的套接字，写入控制信息，状态设置为连接</a:t>
            </a:r>
            <a:endParaRPr lang="zh-CN" altLang="en-US" sz="16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协议栈将获取的对端和本端端口信息填入</a:t>
            </a:r>
            <a:r>
              <a:rPr lang="en-US" altLang="zh-CN" sz="1600">
                <a:sym typeface="+mn-ea"/>
              </a:rPr>
              <a:t>TCP</a:t>
            </a:r>
            <a:r>
              <a:rPr lang="zh-CN" altLang="en-US" sz="1600">
                <a:sym typeface="+mn-ea"/>
              </a:rPr>
              <a:t>头的发送方和接收方端口号</a:t>
            </a:r>
            <a:endParaRPr lang="zh-CN" altLang="en-US" sz="16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将</a:t>
            </a:r>
            <a:r>
              <a:rPr lang="en-US" altLang="zh-CN" sz="1600">
                <a:sym typeface="+mn-ea"/>
              </a:rPr>
              <a:t>TCP</a:t>
            </a:r>
            <a:r>
              <a:rPr lang="zh-CN" altLang="en-US" sz="1600">
                <a:sym typeface="+mn-ea"/>
              </a:rPr>
              <a:t>头部</a:t>
            </a:r>
            <a:r>
              <a:rPr lang="en-US" altLang="zh-CN" sz="1600">
                <a:sym typeface="+mn-ea"/>
              </a:rPr>
              <a:t>SYN</a:t>
            </a:r>
            <a:r>
              <a:rPr lang="zh-CN" altLang="en-US" sz="1600">
                <a:sym typeface="+mn-ea"/>
              </a:rPr>
              <a:t>控制位置</a:t>
            </a:r>
            <a:r>
              <a:rPr lang="en-US" altLang="zh-CN" sz="1600">
                <a:sym typeface="+mn-ea"/>
              </a:rPr>
              <a:t>1</a:t>
            </a:r>
            <a:endParaRPr lang="en-US" altLang="zh-CN" sz="16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还要将</a:t>
            </a:r>
            <a:r>
              <a:rPr lang="en-US" altLang="zh-CN" sz="1600">
                <a:sym typeface="+mn-ea"/>
              </a:rPr>
              <a:t>TCP</a:t>
            </a:r>
            <a:r>
              <a:rPr lang="zh-CN" altLang="en-US" sz="1600">
                <a:sym typeface="+mn-ea"/>
              </a:rPr>
              <a:t>头部</a:t>
            </a:r>
            <a:r>
              <a:rPr lang="en-US" altLang="zh-CN" sz="1600">
                <a:sym typeface="+mn-ea"/>
              </a:rPr>
              <a:t>ACK</a:t>
            </a:r>
            <a:r>
              <a:rPr lang="zh-CN" altLang="en-US" sz="1600">
                <a:sym typeface="+mn-ea"/>
              </a:rPr>
              <a:t>控制位置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，表示已接收到</a:t>
            </a:r>
            <a:endParaRPr lang="zh-CN" altLang="en-US" sz="1600">
              <a:sym typeface="+mn-ea"/>
            </a:endParaRP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2800" b="1" dirty="0">
                <a:sym typeface="+mn-ea"/>
              </a:rPr>
              <a:t>套接字和</a:t>
            </a:r>
            <a:r>
              <a:rPr lang="en-US" altLang="zh-CN" sz="2800" b="1" dirty="0">
                <a:sym typeface="+mn-ea"/>
              </a:rPr>
              <a:t>TCP-</a:t>
            </a:r>
            <a:r>
              <a:rPr lang="zh-CN" altLang="en-US" sz="2800" b="1" dirty="0">
                <a:sym typeface="+mn-ea"/>
              </a:rPr>
              <a:t>连接</a:t>
            </a:r>
            <a:r>
              <a:rPr lang="en-US" altLang="zh-CN" sz="2800" b="1" dirty="0">
                <a:sym typeface="+mn-ea"/>
              </a:rPr>
              <a:t>-</a:t>
            </a:r>
            <a:r>
              <a:rPr lang="zh-CN" altLang="en-US" sz="2800" b="1" dirty="0">
                <a:sym typeface="+mn-ea"/>
              </a:rPr>
              <a:t>服务端响应连接生成</a:t>
            </a:r>
            <a:r>
              <a:rPr lang="en-US" altLang="zh-CN" sz="2800" b="1" dirty="0">
                <a:sym typeface="+mn-ea"/>
              </a:rPr>
              <a:t>TCP</a:t>
            </a:r>
            <a:r>
              <a:rPr lang="zh-CN" altLang="en-US" sz="2800" b="1" dirty="0">
                <a:sym typeface="+mn-ea"/>
              </a:rPr>
              <a:t>头部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70775" y="5250180"/>
            <a:ext cx="242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2" action="ppaction://hlinksldjump"/>
              </a:rPr>
              <a:t>TCP</a:t>
            </a:r>
            <a:r>
              <a:rPr lang="zh-CN" altLang="en-US">
                <a:hlinkClick r:id="rId2" action="ppaction://hlinksldjump"/>
              </a:rPr>
              <a:t>头字段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收到响应，查看</a:t>
            </a:r>
            <a:r>
              <a:rPr lang="en-US" altLang="zh-CN" sz="1600">
                <a:sym typeface="+mn-ea"/>
              </a:rPr>
              <a:t>TCP</a:t>
            </a:r>
            <a:r>
              <a:rPr lang="zh-CN" altLang="en-US" sz="1600">
                <a:sym typeface="+mn-ea"/>
              </a:rPr>
              <a:t>头部</a:t>
            </a:r>
            <a:r>
              <a:rPr lang="en-US" altLang="zh-CN" sz="1600">
                <a:sym typeface="+mn-ea"/>
              </a:rPr>
              <a:t>SYN=1</a:t>
            </a:r>
            <a:r>
              <a:rPr lang="zh-CN" altLang="en-US" sz="1600">
                <a:sym typeface="+mn-ea"/>
              </a:rPr>
              <a:t>，表示连接成功，向套接字写入服务器信息且状态置为连接完毕</a:t>
            </a:r>
            <a:endParaRPr lang="zh-CN" altLang="en-US" sz="16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协议栈将获取的对端和本端端口信息填入</a:t>
            </a:r>
            <a:r>
              <a:rPr lang="en-US" altLang="zh-CN" sz="1600">
                <a:sym typeface="+mn-ea"/>
              </a:rPr>
              <a:t>TCP</a:t>
            </a:r>
            <a:r>
              <a:rPr lang="zh-CN" altLang="en-US" sz="1600">
                <a:sym typeface="+mn-ea"/>
              </a:rPr>
              <a:t>头的发送方和接收方端口号</a:t>
            </a:r>
            <a:endParaRPr lang="zh-CN" altLang="en-US" sz="16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将</a:t>
            </a:r>
            <a:r>
              <a:rPr lang="en-US" altLang="zh-CN" sz="1600">
                <a:sym typeface="+mn-ea"/>
              </a:rPr>
              <a:t>TCP</a:t>
            </a:r>
            <a:r>
              <a:rPr lang="zh-CN" altLang="en-US" sz="1600">
                <a:sym typeface="+mn-ea"/>
              </a:rPr>
              <a:t>头部</a:t>
            </a:r>
            <a:r>
              <a:rPr lang="en-US" altLang="zh-CN" sz="1600">
                <a:sym typeface="+mn-ea"/>
              </a:rPr>
              <a:t>ACK</a:t>
            </a:r>
            <a:r>
              <a:rPr lang="zh-CN" altLang="en-US" sz="1600">
                <a:sym typeface="+mn-ea"/>
              </a:rPr>
              <a:t>控制位置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，表示已接收到</a:t>
            </a:r>
            <a:endParaRPr lang="zh-CN" altLang="en-US" sz="1600">
              <a:sym typeface="+mn-ea"/>
            </a:endParaRP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2800" b="1" dirty="0">
                <a:sym typeface="+mn-ea"/>
              </a:rPr>
              <a:t>套接字和</a:t>
            </a:r>
            <a:r>
              <a:rPr lang="en-US" altLang="zh-CN" sz="2800" b="1" dirty="0">
                <a:sym typeface="+mn-ea"/>
              </a:rPr>
              <a:t>TCP-</a:t>
            </a:r>
            <a:r>
              <a:rPr lang="zh-CN" altLang="en-US" sz="2800" b="1" dirty="0">
                <a:sym typeface="+mn-ea"/>
              </a:rPr>
              <a:t>连接</a:t>
            </a:r>
            <a:r>
              <a:rPr lang="en-US" altLang="zh-CN" sz="2800" b="1" dirty="0">
                <a:sym typeface="+mn-ea"/>
              </a:rPr>
              <a:t>-</a:t>
            </a:r>
            <a:r>
              <a:rPr lang="zh-CN" altLang="en-US" sz="2800" b="1" dirty="0">
                <a:sym typeface="+mn-ea"/>
              </a:rPr>
              <a:t>客户端确认结果并响应服务端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70775" y="5250180"/>
            <a:ext cx="242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2" action="ppaction://hlinksldjump"/>
              </a:rPr>
              <a:t>TCP</a:t>
            </a:r>
            <a:r>
              <a:rPr lang="zh-CN" altLang="en-US">
                <a:hlinkClick r:id="rId2" action="ppaction://hlinksldjump"/>
              </a:rPr>
              <a:t>头字段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>
            <a:normAutofit/>
          </a:bodyPr>
          <a:lstStyle/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2800" b="1" dirty="0">
                <a:sym typeface="+mn-ea"/>
              </a:rPr>
              <a:t>套接字和</a:t>
            </a:r>
            <a:r>
              <a:rPr lang="en-US" altLang="zh-CN" sz="2800" b="1" dirty="0">
                <a:sym typeface="+mn-ea"/>
              </a:rPr>
              <a:t>TCP-</a:t>
            </a:r>
            <a:r>
              <a:rPr lang="zh-CN" altLang="en-US" sz="2800" b="1" dirty="0">
                <a:sym typeface="+mn-ea"/>
              </a:rPr>
              <a:t>连接</a:t>
            </a:r>
            <a:r>
              <a:rPr lang="en-US" altLang="zh-CN" sz="2800" b="1" dirty="0">
                <a:sym typeface="+mn-ea"/>
              </a:rPr>
              <a:t>-TCP</a:t>
            </a:r>
            <a:r>
              <a:rPr lang="zh-CN" altLang="en-US" sz="2800" b="1" dirty="0">
                <a:sym typeface="+mn-ea"/>
              </a:rPr>
              <a:t>三次握手</a:t>
            </a:r>
            <a:endParaRPr lang="zh-CN" altLang="en-US" sz="2800" b="1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15" y="2286000"/>
            <a:ext cx="5534025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收到响应，查看</a:t>
            </a:r>
            <a:r>
              <a:rPr lang="en-US" altLang="zh-CN" sz="1600">
                <a:sym typeface="+mn-ea"/>
              </a:rPr>
              <a:t>TCP</a:t>
            </a:r>
            <a:r>
              <a:rPr lang="zh-CN" altLang="en-US" sz="1600">
                <a:sym typeface="+mn-ea"/>
              </a:rPr>
              <a:t>头部</a:t>
            </a:r>
            <a:r>
              <a:rPr lang="en-US" altLang="zh-CN" sz="1600">
                <a:sym typeface="+mn-ea"/>
              </a:rPr>
              <a:t>SYN=1</a:t>
            </a:r>
            <a:r>
              <a:rPr lang="zh-CN" altLang="en-US" sz="1600">
                <a:sym typeface="+mn-ea"/>
              </a:rPr>
              <a:t>，表示连接成功，向套接字写入服务器信息且状态置为连接完毕</a:t>
            </a:r>
            <a:endParaRPr lang="zh-CN" altLang="en-US" sz="16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协议栈将获取的对端和本端端口信息填入</a:t>
            </a:r>
            <a:r>
              <a:rPr lang="en-US" altLang="zh-CN" sz="1600">
                <a:sym typeface="+mn-ea"/>
              </a:rPr>
              <a:t>TCP</a:t>
            </a:r>
            <a:r>
              <a:rPr lang="zh-CN" altLang="en-US" sz="1600">
                <a:sym typeface="+mn-ea"/>
              </a:rPr>
              <a:t>头的发送方和接收方端口号</a:t>
            </a:r>
            <a:endParaRPr lang="zh-CN" altLang="en-US" sz="160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将</a:t>
            </a:r>
            <a:r>
              <a:rPr lang="en-US" altLang="zh-CN" sz="1600">
                <a:sym typeface="+mn-ea"/>
              </a:rPr>
              <a:t>TCP</a:t>
            </a:r>
            <a:r>
              <a:rPr lang="zh-CN" altLang="en-US" sz="1600">
                <a:sym typeface="+mn-ea"/>
              </a:rPr>
              <a:t>头部</a:t>
            </a:r>
            <a:r>
              <a:rPr lang="en-US" altLang="zh-CN" sz="1600">
                <a:sym typeface="+mn-ea"/>
              </a:rPr>
              <a:t>ACK</a:t>
            </a:r>
            <a:r>
              <a:rPr lang="zh-CN" altLang="en-US" sz="1600">
                <a:sym typeface="+mn-ea"/>
              </a:rPr>
              <a:t>控制位置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，表示已接收到</a:t>
            </a:r>
            <a:endParaRPr lang="zh-CN" altLang="en-US" sz="1600">
              <a:sym typeface="+mn-ea"/>
            </a:endParaRPr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801188"/>
            <a:ext cx="9720072" cy="957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2800" b="1" dirty="0">
                <a:sym typeface="+mn-ea"/>
              </a:rPr>
              <a:t>套接字和</a:t>
            </a:r>
            <a:r>
              <a:rPr lang="en-US" altLang="zh-CN" sz="2800" b="1" dirty="0">
                <a:sym typeface="+mn-ea"/>
              </a:rPr>
              <a:t>TCP-</a:t>
            </a:r>
            <a:r>
              <a:rPr lang="zh-CN" altLang="en-US" sz="2800" b="1" dirty="0">
                <a:sym typeface="+mn-ea"/>
              </a:rPr>
              <a:t>收发数据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70775" y="5250180"/>
            <a:ext cx="2426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2" action="ppaction://hlinksldjump"/>
              </a:rPr>
              <a:t>TCP</a:t>
            </a:r>
            <a:r>
              <a:rPr lang="zh-CN" altLang="en-US">
                <a:hlinkClick r:id="rId2" action="ppaction://hlinksldjump"/>
              </a:rPr>
              <a:t>头字段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901065"/>
            <a:ext cx="9719945" cy="5408295"/>
          </a:xfrm>
        </p:spPr>
        <p:txBody>
          <a:bodyPr/>
          <a:lstStyle/>
          <a:p>
            <a:r>
              <a:rPr lang="en-US"/>
              <a:t>TCP/IP</a:t>
            </a:r>
            <a:r>
              <a:rPr lang="zh-CN" altLang="en-US"/>
              <a:t>包：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85" y="1621790"/>
            <a:ext cx="7656830" cy="36144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TCP</a:t>
            </a:r>
            <a:r>
              <a:rPr lang="zh-CN" altLang="en-US"/>
              <a:t>包的拆分和完整性保障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MTU(Maximum Transmission Unit)</a:t>
            </a:r>
            <a:r>
              <a:rPr lang="zh-CN" altLang="zh-CN"/>
              <a:t>：最大传输单元，可配置，以太网一般为</a:t>
            </a:r>
            <a:r>
              <a:rPr lang="en-US" altLang="zh-CN"/>
              <a:t>1500</a:t>
            </a:r>
            <a:r>
              <a:rPr lang="zh-CN" altLang="en-US"/>
              <a:t>字节。</a:t>
            </a:r>
            <a:endParaRPr lang="zh-CN" altLang="en-US"/>
          </a:p>
          <a:p>
            <a:r>
              <a:rPr lang="en-US" altLang="zh-CN"/>
              <a:t>MMS(Maximum Segment Size)</a:t>
            </a:r>
            <a:r>
              <a:rPr lang="zh-CN" altLang="zh-CN"/>
              <a:t>：最大分段大小，去掉</a:t>
            </a:r>
            <a:r>
              <a:rPr lang="en-US" altLang="zh-CN"/>
              <a:t>TCP</a:t>
            </a:r>
            <a:r>
              <a:rPr lang="zh-CN" altLang="en-US"/>
              <a:t>和</a:t>
            </a:r>
            <a:r>
              <a:rPr lang="en-US" altLang="zh-CN"/>
              <a:t>IP</a:t>
            </a:r>
            <a:r>
              <a:rPr lang="zh-CN" altLang="en-US"/>
              <a:t>头部的消息内容长度。</a:t>
            </a:r>
            <a:endParaRPr lang="zh-CN" altLang="en-US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740" y="3733800"/>
            <a:ext cx="6276975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r>
              <a:rPr lang="zh-CN" altLang="en-US"/>
              <a:t>应用数据的拆分发送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45" y="1519555"/>
            <a:ext cx="7510145" cy="458597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头部的序号、</a:t>
            </a:r>
            <a:r>
              <a:rPr lang="en-US" altLang="zh-CN"/>
              <a:t>ACK</a:t>
            </a:r>
            <a:r>
              <a:rPr lang="zh-CN" altLang="en-US"/>
              <a:t>号、数据偏移量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序号：发送消息体中</a:t>
            </a:r>
            <a:r>
              <a:rPr lang="zh-CN" altLang="en-US"/>
              <a:t>填写本段数据的第一个字节是总共数据块中的第几个字节。实际上第一条消息的</a:t>
            </a:r>
            <a:r>
              <a:rPr lang="en-US" altLang="zh-CN"/>
              <a:t>“</a:t>
            </a:r>
            <a:r>
              <a:rPr lang="zh-CN" altLang="en-US"/>
              <a:t>序号</a:t>
            </a:r>
            <a:r>
              <a:rPr lang="en-US" altLang="zh-CN"/>
              <a:t>”</a:t>
            </a:r>
            <a:r>
              <a:rPr lang="zh-CN" altLang="en-US"/>
              <a:t>是个随机数，以防容易预测的序号被人利用攻击。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en-US" altLang="zh-CN"/>
              <a:t>ACK</a:t>
            </a:r>
            <a:r>
              <a:rPr lang="zh-CN" altLang="en-US"/>
              <a:t>号：响应消息中表示服务端接收到的总数据量</a:t>
            </a:r>
            <a:r>
              <a:rPr lang="en-US" altLang="zh-CN"/>
              <a:t>+1</a:t>
            </a:r>
            <a:r>
              <a:rPr lang="zh-CN" altLang="zh-CN"/>
              <a:t>。</a:t>
            </a:r>
            <a:endParaRPr lang="zh-CN" altLang="zh-CN"/>
          </a:p>
          <a:p>
            <a:pPr>
              <a:buFont typeface="Wingdings" panose="05000000000000000000" charset="0"/>
              <a:buChar char="l"/>
            </a:pPr>
            <a:r>
              <a:rPr lang="zh-CN" altLang="zh-CN"/>
              <a:t>数据偏移量：表示每个数据包中</a:t>
            </a:r>
            <a:r>
              <a:rPr lang="en-US" altLang="zh-CN"/>
              <a:t>TCP</a:t>
            </a:r>
            <a:r>
              <a:rPr lang="zh-CN" altLang="en-US"/>
              <a:t>头部的长度。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3975735"/>
            <a:ext cx="3257550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2085340"/>
            <a:ext cx="9719945" cy="422402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控制位：</a:t>
            </a:r>
            <a:r>
              <a:rPr lang="en-US" altLang="zh-CN"/>
              <a:t>TCP</a:t>
            </a:r>
            <a:r>
              <a:rPr lang="zh-CN" altLang="en-US"/>
              <a:t>头中的控制位有</a:t>
            </a:r>
            <a:r>
              <a:rPr lang="en-US" altLang="zh-CN"/>
              <a:t>6</a:t>
            </a:r>
            <a:r>
              <a:rPr lang="zh-CN" altLang="en-US"/>
              <a:t>个比特位，其中有两位对应</a:t>
            </a:r>
            <a:r>
              <a:rPr lang="en-US" altLang="zh-CN"/>
              <a:t>syn</a:t>
            </a:r>
            <a:r>
              <a:rPr lang="zh-CN" altLang="zh-CN"/>
              <a:t>和</a:t>
            </a:r>
            <a:r>
              <a:rPr lang="en-US" altLang="zh-CN"/>
              <a:t>ack</a:t>
            </a:r>
            <a:r>
              <a:rPr lang="zh-CN" altLang="zh-CN"/>
              <a:t>。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05" y="2489835"/>
            <a:ext cx="5534025" cy="381952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TCP</a:t>
            </a:r>
            <a:r>
              <a:rPr lang="zh-CN" altLang="en-US"/>
              <a:t>三次握手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2085340"/>
            <a:ext cx="9719945" cy="422402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一端控制位</a:t>
            </a:r>
            <a:r>
              <a:rPr lang="en-US" altLang="zh-CN"/>
              <a:t>FIN</a:t>
            </a:r>
            <a:r>
              <a:rPr lang="zh-CN" altLang="en-US"/>
              <a:t>置</a:t>
            </a:r>
            <a:r>
              <a:rPr lang="en-US" altLang="zh-CN"/>
              <a:t>1</a:t>
            </a:r>
            <a:r>
              <a:rPr lang="zh-CN" altLang="en-US"/>
              <a:t>发起断开请求，另一端控制位</a:t>
            </a:r>
            <a:r>
              <a:rPr lang="en-US" altLang="zh-CN"/>
              <a:t>ACK</a:t>
            </a:r>
            <a:r>
              <a:rPr lang="zh-CN" altLang="en-US"/>
              <a:t>置</a:t>
            </a:r>
            <a:r>
              <a:rPr lang="en-US" altLang="zh-CN"/>
              <a:t>1</a:t>
            </a:r>
            <a:r>
              <a:rPr lang="zh-CN" altLang="en-US"/>
              <a:t>响应，再反向操作</a:t>
            </a:r>
            <a:r>
              <a:rPr lang="zh-CN" altLang="zh-CN"/>
              <a:t>。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TCP</a:t>
            </a:r>
            <a:r>
              <a:rPr lang="zh-CN" altLang="en-US"/>
              <a:t>四次分手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845" y="2726690"/>
            <a:ext cx="6035675" cy="3582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生成请求消息</a:t>
            </a:r>
            <a:endParaRPr lang="en-US" altLang="zh-C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/>
              <a:t>网络应用首先回去解析</a:t>
            </a:r>
            <a:r>
              <a:rPr lang="en-US" altLang="zh-CN" sz="1600" dirty="0"/>
              <a:t>URL</a:t>
            </a:r>
            <a:r>
              <a:rPr lang="zh-CN" altLang="en-US" sz="1600" dirty="0"/>
              <a:t>，获得采用什么协议和域名等信息。</a:t>
            </a:r>
            <a:endParaRPr lang="en-US" altLang="zh-CN" sz="1600" dirty="0"/>
          </a:p>
          <a:p>
            <a:r>
              <a:rPr lang="zh-CN" altLang="en-US" sz="1600" dirty="0"/>
              <a:t>什么是</a:t>
            </a:r>
            <a:r>
              <a:rPr lang="en-US" sz="1600" dirty="0"/>
              <a:t>URL</a:t>
            </a:r>
            <a:r>
              <a:rPr lang="zh-CN" altLang="en-US" sz="1600" dirty="0"/>
              <a:t>（</a:t>
            </a:r>
            <a:r>
              <a:rPr lang="en-US" altLang="zh-CN" sz="1600" dirty="0"/>
              <a:t>Uniform Resource Locator</a:t>
            </a:r>
            <a:r>
              <a:rPr lang="zh-CN" altLang="en-US" sz="1600" dirty="0"/>
              <a:t>）：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089" y="3064192"/>
            <a:ext cx="5010150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534666"/>
            <a:ext cx="9720072" cy="1499616"/>
          </a:xfrm>
        </p:spPr>
        <p:txBody>
          <a:bodyPr/>
          <a:lstStyle/>
          <a:p>
            <a:pPr algn="ctr"/>
            <a:r>
              <a:rPr lang="en-US" altLang="zh-CN" dirty="0"/>
              <a:t>IP</a:t>
            </a:r>
            <a:r>
              <a:rPr lang="zh-CN" altLang="en-US" dirty="0"/>
              <a:t>包</a:t>
            </a:r>
            <a:endParaRPr lang="zh-CN" altLang="en-US" dirty="0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IP</a:t>
            </a:r>
            <a:r>
              <a:rPr lang="zh-CN" altLang="en-US"/>
              <a:t>头字段：</a:t>
            </a:r>
            <a:endParaRPr lang="zh-CN" altLang="en-US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233170"/>
            <a:ext cx="6534150" cy="43910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IP</a:t>
            </a:r>
            <a:r>
              <a:rPr lang="zh-CN" altLang="en-US"/>
              <a:t>头字段（续）：</a:t>
            </a:r>
            <a:endParaRPr lang="zh-CN" altLang="en-US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405255"/>
            <a:ext cx="6534150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2487295"/>
            <a:ext cx="9719945" cy="2249170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/>
              <a:t>IP</a:t>
            </a:r>
            <a:r>
              <a:rPr lang="zh-CN" altLang="en-US"/>
              <a:t>头用于存放本地和对端的</a:t>
            </a:r>
            <a:r>
              <a:rPr lang="en-US" altLang="zh-CN"/>
              <a:t>IP</a:t>
            </a:r>
            <a:r>
              <a:rPr lang="zh-CN" altLang="en-US"/>
              <a:t>地址信息，</a:t>
            </a:r>
            <a:r>
              <a:rPr lang="en-US" altLang="zh-CN"/>
              <a:t>IP</a:t>
            </a:r>
            <a:r>
              <a:rPr lang="zh-CN" altLang="en-US"/>
              <a:t>包消息总长度。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其中总长度用于</a:t>
            </a:r>
            <a:r>
              <a:rPr lang="en-US" altLang="zh-CN"/>
              <a:t>TCP</a:t>
            </a:r>
            <a:r>
              <a:rPr lang="zh-CN" altLang="en-US"/>
              <a:t>包在计算响应</a:t>
            </a:r>
            <a:r>
              <a:rPr lang="en-US" altLang="zh-CN"/>
              <a:t>ACK</a:t>
            </a:r>
            <a:r>
              <a:rPr lang="zh-CN" altLang="en-US"/>
              <a:t>值时获取本次数据包的大小中使用。</a:t>
            </a:r>
            <a:endParaRPr lang="zh-CN" altLang="en-US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534666"/>
            <a:ext cx="9720072" cy="1499616"/>
          </a:xfrm>
        </p:spPr>
        <p:txBody>
          <a:bodyPr/>
          <a:lstStyle/>
          <a:p>
            <a:pPr algn="ctr"/>
            <a:r>
              <a:rPr lang="en-US" altLang="zh-CN" dirty="0"/>
              <a:t>MAC</a:t>
            </a:r>
            <a:r>
              <a:rPr lang="zh-CN" altLang="en-US" dirty="0"/>
              <a:t>包</a:t>
            </a:r>
            <a:endParaRPr lang="zh-CN" altLang="en-US" dirty="0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MAC</a:t>
            </a:r>
            <a:r>
              <a:rPr lang="zh-CN" altLang="en-US"/>
              <a:t>头字段：</a:t>
            </a:r>
            <a:endParaRPr lang="zh-CN" altLang="en-US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480820"/>
            <a:ext cx="6515100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获取对方的</a:t>
            </a:r>
            <a:r>
              <a:rPr lang="en-US" altLang="zh-CN"/>
              <a:t>MAC</a:t>
            </a:r>
            <a:r>
              <a:rPr lang="zh-CN" altLang="en-US"/>
              <a:t>地址：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通过</a:t>
            </a:r>
            <a:r>
              <a:rPr lang="en-US" altLang="zh-CN"/>
              <a:t>ARP</a:t>
            </a:r>
            <a:r>
              <a:rPr lang="zh-CN" altLang="en-US"/>
              <a:t>（</a:t>
            </a:r>
            <a:r>
              <a:rPr lang="en-US" altLang="zh-CN"/>
              <a:t>Address Resolution Protocol</a:t>
            </a:r>
            <a:r>
              <a:rPr lang="zh-CN" altLang="en-US"/>
              <a:t>）查询接收端</a:t>
            </a:r>
            <a:r>
              <a:rPr lang="en-US" altLang="zh-CN"/>
              <a:t>MAC</a:t>
            </a:r>
            <a:r>
              <a:rPr lang="zh-CN" altLang="en-US"/>
              <a:t>地址。</a:t>
            </a:r>
            <a:endParaRPr lang="zh-CN" altLang="en-US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75" y="2682240"/>
            <a:ext cx="7233285" cy="329755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534666"/>
            <a:ext cx="9720072" cy="1499616"/>
          </a:xfrm>
        </p:spPr>
        <p:txBody>
          <a:bodyPr/>
          <a:lstStyle/>
          <a:p>
            <a:pPr algn="ctr"/>
            <a:r>
              <a:rPr lang="zh-CN" altLang="en-US" dirty="0"/>
              <a:t>网卡发送</a:t>
            </a:r>
            <a:r>
              <a:rPr lang="en-US" altLang="zh-CN" dirty="0"/>
              <a:t>MAC</a:t>
            </a:r>
            <a:r>
              <a:rPr lang="zh-CN" altLang="en-US" dirty="0"/>
              <a:t>包</a:t>
            </a:r>
            <a:endParaRPr lang="zh-CN" altLang="en-US" dirty="0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网卡驱动中</a:t>
            </a:r>
            <a:r>
              <a:rPr lang="en-US" altLang="zh-CN"/>
              <a:t>MAC</a:t>
            </a:r>
            <a:r>
              <a:rPr lang="zh-CN" altLang="en-US"/>
              <a:t>模块给</a:t>
            </a:r>
            <a:r>
              <a:rPr lang="en-US" altLang="zh-CN"/>
              <a:t>MAC</a:t>
            </a:r>
            <a:r>
              <a:rPr lang="zh-CN" altLang="en-US"/>
              <a:t>包加上报头和起始帧分解符。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末尾加上检测错误的校验序列</a:t>
            </a:r>
            <a:endParaRPr lang="zh-CN" altLang="en-US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10" y="2153285"/>
            <a:ext cx="7205345" cy="255206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报头是</a:t>
            </a:r>
            <a:r>
              <a:rPr lang="en-US" altLang="zh-CN"/>
              <a:t>101010...</a:t>
            </a:r>
            <a:r>
              <a:rPr lang="zh-CN" altLang="en-US"/>
              <a:t>这样</a:t>
            </a:r>
            <a:r>
              <a:rPr lang="en-US" altLang="zh-CN"/>
              <a:t>1</a:t>
            </a:r>
            <a:r>
              <a:rPr lang="zh-CN" altLang="zh-CN"/>
              <a:t>和</a:t>
            </a:r>
            <a:r>
              <a:rPr lang="en-US" altLang="zh-CN"/>
              <a:t>0</a:t>
            </a:r>
            <a:r>
              <a:rPr lang="zh-CN" altLang="en-US"/>
              <a:t>交替出现的比特位，长度为</a:t>
            </a:r>
            <a:r>
              <a:rPr lang="en-US" altLang="zh-CN"/>
              <a:t>56</a:t>
            </a:r>
            <a:r>
              <a:rPr lang="zh-CN" altLang="en-US"/>
              <a:t>个比特。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再往后面</a:t>
            </a:r>
            <a:r>
              <a:rPr lang="en-US" altLang="zh-CN"/>
              <a:t>8</a:t>
            </a:r>
            <a:r>
              <a:rPr lang="zh-CN" altLang="en-US"/>
              <a:t>比特是起始帧分解符，为</a:t>
            </a:r>
            <a:r>
              <a:rPr lang="en-US" altLang="zh-CN"/>
              <a:t>10101011</a:t>
            </a:r>
            <a:r>
              <a:rPr lang="zh-CN" altLang="en-US"/>
              <a:t>，最后两位是</a:t>
            </a:r>
            <a:r>
              <a:rPr lang="en-US" altLang="zh-CN"/>
              <a:t>11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430" y="2151380"/>
            <a:ext cx="7089775" cy="4157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生成请求消息</a:t>
            </a:r>
            <a:endParaRPr lang="en-US" altLang="zh-CN" sz="2800" b="1" dirty="0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24128" y="2142308"/>
            <a:ext cx="9720073" cy="4167051"/>
          </a:xfrm>
        </p:spPr>
        <p:txBody>
          <a:bodyPr/>
          <a:lstStyle/>
          <a:p>
            <a:r>
              <a:rPr lang="en-US" sz="1600" dirty="0"/>
              <a:t>HTTP</a:t>
            </a:r>
            <a:r>
              <a:rPr lang="zh-CN" altLang="en-US" sz="1600" dirty="0"/>
              <a:t>协议的基本思路：</a:t>
            </a:r>
            <a:endParaRPr lang="en-US" altLang="zh-CN" sz="16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200" dirty="0"/>
          </a:p>
          <a:p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URI: Uniform</a:t>
            </a:r>
            <a:r>
              <a:rPr lang="zh-CN" altLang="en-US" sz="1600" dirty="0"/>
              <a:t> </a:t>
            </a:r>
            <a:r>
              <a:rPr lang="en-US" altLang="zh-CN" sz="1600" dirty="0"/>
              <a:t>Resource </a:t>
            </a:r>
            <a:r>
              <a:rPr lang="en-US" altLang="zh-CN" sz="1600" dirty="0" err="1"/>
              <a:t>Indentifier</a:t>
            </a:r>
            <a:r>
              <a:rPr lang="en-US" altLang="zh-CN" sz="1600" dirty="0"/>
              <a:t> </a:t>
            </a:r>
            <a:r>
              <a:rPr lang="zh-CN" altLang="en-US" sz="1600" dirty="0"/>
              <a:t>统一资源标识符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08" y="2807834"/>
            <a:ext cx="7482766" cy="21473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85825"/>
            <a:ext cx="9719945" cy="542353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为什么要加报头？为了识别时钟信号。</a:t>
            </a:r>
            <a:endParaRPr lang="zh-CN" altLang="en-US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560" y="1424305"/>
            <a:ext cx="6786880" cy="500062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三、交换机</a:t>
            </a:r>
            <a:r>
              <a:rPr lang="en-US" altLang="zh-CN" dirty="0"/>
              <a:t>/</a:t>
            </a:r>
            <a:r>
              <a:rPr lang="zh-CN" altLang="en-US" dirty="0"/>
              <a:t>集线器和路由器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l"/>
            </a:pPr>
            <a:r>
              <a:rPr lang="zh-CN"/>
              <a:t>交换机基本工作原理</a:t>
            </a:r>
            <a:endParaRPr lang="zh-CN"/>
          </a:p>
          <a:p>
            <a:pPr>
              <a:buFont typeface="Wingdings" panose="05000000000000000000" charset="0"/>
              <a:buChar char="l"/>
            </a:pPr>
            <a:r>
              <a:rPr lang="zh-CN"/>
              <a:t>路由器工作原理</a:t>
            </a:r>
            <a:endParaRPr lang="zh-CN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1</a:t>
            </a:r>
            <a:r>
              <a:rPr lang="zh-CN" altLang="en-US"/>
              <a:t>、交换机的基本工作原理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）集线器和交换机的区别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集线器收到数据后广播给接入它的所有设备包括发送端，交换机会根据</a:t>
            </a:r>
            <a:r>
              <a:rPr lang="en-US" altLang="zh-CN"/>
              <a:t>MAC</a:t>
            </a:r>
            <a:r>
              <a:rPr lang="zh-CN" altLang="en-US"/>
              <a:t>地址单独发送给对应设备。</a:t>
            </a:r>
            <a:endParaRPr lang="zh-CN" altLang="en-US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）交换机的结构</a:t>
            </a:r>
            <a:endParaRPr lang="zh-CN" altLang="en-US"/>
          </a:p>
          <a:p>
            <a:r>
              <a:rPr lang="zh-CN" altLang="en-US"/>
              <a:t>交换机每个端口类似于一个网卡，但是网卡有</a:t>
            </a:r>
            <a:r>
              <a:rPr lang="en-US" altLang="zh-CN"/>
              <a:t>MAC</a:t>
            </a:r>
            <a:r>
              <a:rPr lang="zh-CN" altLang="en-US"/>
              <a:t>地址，交换机没有，也不需要对地址进行校验。</a:t>
            </a:r>
            <a:endParaRPr lang="en-US" altLang="zh-CN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无标题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28925" y="2050415"/>
            <a:ext cx="653415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）交换机的交换电路</a:t>
            </a:r>
            <a:endParaRPr lang="zh-CN" altLang="en-US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45" y="1623695"/>
            <a:ext cx="5857875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）交换机的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地址表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更新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删除</a:t>
            </a:r>
            <a:endParaRPr lang="zh-CN" altLang="en-US">
              <a:sym typeface="+mn-ea"/>
            </a:endParaRPr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420" y="2306320"/>
            <a:ext cx="5471795" cy="224536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）交换机查找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地址表时的特殊情况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当查询表后发现目的和来源都是同一个端口，此时丢包。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当查不到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地址时，将除源端口外对其它端口广播。</a:t>
            </a:r>
            <a:endParaRPr lang="zh-CN" altLang="en-US">
              <a:sym typeface="+mn-ea"/>
            </a:endParaRPr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）交换机的工作模式：全双工模式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PHY</a:t>
            </a:r>
            <a:r>
              <a:rPr lang="zh-CN" altLang="en-US">
                <a:sym typeface="+mn-ea"/>
              </a:rPr>
              <a:t>（物理装置层），硬件中物理装置是否能支持够同时处理发送和接受两种信号的能力。支持为全双工，不支持为半双工。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对于网线，目前网线使用双绞线并且将输入和输出信号线区分开，所以不存在无法同时发送和接受的情况。</a:t>
            </a:r>
            <a:endParaRPr lang="zh-CN" altLang="en-US">
              <a:sym typeface="+mn-ea"/>
            </a:endParaRPr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7</a:t>
            </a:r>
            <a:r>
              <a:rPr lang="zh-CN" altLang="en-US">
                <a:sym typeface="+mn-ea"/>
              </a:rPr>
              <a:t>）设备之间的自动协商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在以太网中，当没有数据在传输时，网络中会填充一种被称为连接脉冲的脉冲信号，以便检测对方设备是否正确连接。在脉冲信号中加入设备自身的工作模式等状态信息，两边设备自动协商出通信的最优解。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、路由器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）路由器和交换机的区别</a:t>
            </a:r>
            <a:endParaRPr lang="zh-CN" altLang="en-US"/>
          </a:p>
          <a:p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路由器可支持多种通讯协议，比如以太网协议，无线局域网，</a:t>
            </a:r>
            <a:r>
              <a:rPr lang="en-US" altLang="zh-CN"/>
              <a:t>ADSL</a:t>
            </a:r>
            <a:r>
              <a:rPr lang="zh-CN" altLang="en-US"/>
              <a:t>，</a:t>
            </a:r>
            <a:r>
              <a:rPr lang="en-US" altLang="zh-CN"/>
              <a:t>FTTH</a:t>
            </a:r>
            <a:r>
              <a:rPr lang="zh-CN" altLang="en-US"/>
              <a:t>等。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路由器的每个端口都有自己的</a:t>
            </a:r>
            <a:r>
              <a:rPr lang="en-US" altLang="zh-CN"/>
              <a:t>MAC</a:t>
            </a:r>
            <a:r>
              <a:rPr lang="zh-CN" altLang="en-US"/>
              <a:t>地址和</a:t>
            </a:r>
            <a:r>
              <a:rPr lang="en-US" altLang="zh-CN"/>
              <a:t>IP</a:t>
            </a:r>
            <a:r>
              <a:rPr lang="zh-CN" altLang="en-US"/>
              <a:t>地址，每个端口可以看做一个网卡，可以作为接收端和发送端。</a:t>
            </a:r>
            <a:endParaRPr lang="zh-CN" altLang="en-US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600" dirty="0"/>
              <a:t>HTTP</a:t>
            </a:r>
            <a:r>
              <a:rPr lang="zh-CN" altLang="en-US" sz="1600" dirty="0"/>
              <a:t>的主要方法：</a:t>
            </a:r>
            <a:endParaRPr lang="en-US" altLang="zh-CN" sz="1600" dirty="0"/>
          </a:p>
          <a:p>
            <a:endParaRPr lang="en-US" sz="16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525" y="2087341"/>
            <a:ext cx="4193276" cy="432923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生成请求消息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952500"/>
            <a:ext cx="600075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）路由器对包的接收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zh-CN">
                <a:sym typeface="+mn-ea"/>
              </a:rPr>
              <a:t>拆开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头部，进行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地址校验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丢弃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头部，拆解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头部，用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地址查询路由表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0" y="3288030"/>
            <a:ext cx="5241290" cy="104267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）路由表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路由表的更新主要根据路由协议</a:t>
            </a:r>
            <a:r>
              <a:rPr lang="en-US" altLang="zh-CN">
                <a:sym typeface="+mn-ea"/>
              </a:rPr>
              <a:t>(RIP/OSPC/BGP)</a:t>
            </a:r>
            <a:r>
              <a:rPr lang="zh-CN" altLang="zh-CN">
                <a:sym typeface="+mn-ea"/>
              </a:rPr>
              <a:t>，通过路由器之间的信息交换由路由器自行维护。</a:t>
            </a:r>
            <a:endParaRPr lang="zh-CN" altLang="en-US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70" y="2632075"/>
            <a:ext cx="7083425" cy="297751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）转发包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改写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头部的</a:t>
            </a:r>
            <a:r>
              <a:rPr lang="en-US" altLang="zh-CN">
                <a:sym typeface="+mn-ea"/>
                <a:hlinkClick r:id="rId1" action="ppaction://hlinksldjump"/>
              </a:rPr>
              <a:t>TTL</a:t>
            </a:r>
            <a:r>
              <a:rPr lang="zh-CN" altLang="en-US">
                <a:sym typeface="+mn-ea"/>
                <a:hlinkClick r:id="rId1" action="ppaction://hlinksldjump"/>
              </a:rPr>
              <a:t>字段</a:t>
            </a:r>
            <a:r>
              <a:rPr lang="zh-CN" altLang="en-US">
                <a:sym typeface="+mn-ea"/>
              </a:rPr>
              <a:t>，给字段值减</a:t>
            </a:r>
            <a:r>
              <a:rPr lang="en-US" altLang="zh-CN">
                <a:sym typeface="+mn-ea"/>
              </a:rPr>
              <a:t>1</a:t>
            </a:r>
            <a:r>
              <a:rPr lang="zh-CN" altLang="zh-CN">
                <a:sym typeface="+mn-ea"/>
              </a:rPr>
              <a:t>。</a:t>
            </a:r>
            <a:endParaRPr lang="zh-CN" altLang="zh-CN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查询路由表，发送接口确定发送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，目标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地址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网关确定对端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地址（</a:t>
            </a:r>
            <a:r>
              <a:rPr lang="en-US" altLang="zh-CN">
                <a:sym typeface="+mn-ea"/>
              </a:rPr>
              <a:t>ARP</a:t>
            </a:r>
            <a:r>
              <a:rPr lang="zh-CN" altLang="en-US">
                <a:sym typeface="+mn-ea"/>
              </a:rPr>
              <a:t>消息）。两个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地址填入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头部。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再次组装</a:t>
            </a:r>
            <a:r>
              <a:rPr lang="en-US" altLang="zh-CN">
                <a:sym typeface="+mn-ea"/>
              </a:rPr>
              <a:t>IP</a:t>
            </a:r>
            <a:r>
              <a:rPr lang="zh-CN" altLang="en-US">
                <a:sym typeface="+mn-ea"/>
              </a:rPr>
              <a:t>头和</a:t>
            </a:r>
            <a:r>
              <a:rPr lang="en-US" altLang="zh-CN">
                <a:sym typeface="+mn-ea"/>
              </a:rPr>
              <a:t>MAC</a:t>
            </a:r>
            <a:r>
              <a:rPr lang="zh-CN" altLang="en-US">
                <a:sym typeface="+mn-ea"/>
              </a:rPr>
              <a:t>头，发送给下一个设备。</a:t>
            </a:r>
            <a:endParaRPr lang="zh-CN" altLang="en-US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</p:txBody>
      </p:sp>
      <p:sp>
        <p:nvSpPr>
          <p:cNvPr id="5" name="Action Button: Go Home 4">
            <a:hlinkClick r:id="rId2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四、接入网和运营商</a:t>
            </a:r>
            <a:endParaRPr lang="en-US" dirty="0"/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850" y="2286000"/>
            <a:ext cx="4516120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ADSL</a:t>
            </a:r>
            <a:r>
              <a:rPr lang="zh-CN" altLang="en-US">
                <a:sym typeface="+mn-ea"/>
              </a:rPr>
              <a:t>接入网的结构</a:t>
            </a:r>
            <a:endParaRPr lang="zh-CN" altLang="en-US">
              <a:sym typeface="+mn-ea"/>
            </a:endParaRPr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9080"/>
            <a:ext cx="12192000" cy="457644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不断改变形态的网络包</a:t>
            </a:r>
            <a:endParaRPr lang="zh-CN" altLang="en-US">
              <a:sym typeface="+mn-ea"/>
            </a:endParaRPr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180" y="0"/>
            <a:ext cx="423100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255" y="861695"/>
            <a:ext cx="9719945" cy="5447665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从接入网到核心网</a:t>
            </a:r>
            <a:endParaRPr lang="zh-CN" altLang="en-US">
              <a:sym typeface="+mn-ea"/>
            </a:endParaRPr>
          </a:p>
        </p:txBody>
      </p:sp>
      <p:sp>
        <p:nvSpPr>
          <p:cNvPr id="5" name="Action Button: Go Home 4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25" y="1819275"/>
            <a:ext cx="615315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7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附录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HTTP</a:t>
            </a:r>
            <a:r>
              <a:rPr lang="zh-CN" altLang="en-US" sz="2800" b="1" dirty="0"/>
              <a:t>通用头部</a:t>
            </a:r>
            <a:r>
              <a:rPr lang="en-US" altLang="zh-CN" sz="2800" b="1" dirty="0"/>
              <a:t>1/4</a:t>
            </a:r>
            <a:endParaRPr lang="en-US" altLang="zh-CN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8816" y="2455951"/>
            <a:ext cx="6276636" cy="22140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816" y="4669970"/>
            <a:ext cx="6276636" cy="656194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endParaRPr lang="en-US" altLang="zh-CN" sz="1200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7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附录</a:t>
            </a:r>
            <a:r>
              <a:rPr lang="en-US" altLang="zh-CN" sz="2800" b="1" dirty="0"/>
              <a:t>1</a:t>
            </a:r>
            <a:r>
              <a:rPr lang="zh-CN" altLang="en-US" sz="2800" b="1" dirty="0">
                <a:sym typeface="+mn-ea"/>
              </a:rPr>
              <a:t>：</a:t>
            </a:r>
            <a:r>
              <a:rPr lang="en-US" altLang="zh-CN" sz="2800" b="1" dirty="0">
                <a:sym typeface="+mn-ea"/>
              </a:rPr>
              <a:t>HTTP</a:t>
            </a:r>
            <a:r>
              <a:rPr lang="zh-CN" altLang="en-US" sz="2800" b="1" dirty="0">
                <a:sym typeface="+mn-ea"/>
              </a:rPr>
              <a:t>请求头部</a:t>
            </a:r>
            <a:r>
              <a:rPr lang="en-US" altLang="zh-CN" sz="2800" b="1" dirty="0">
                <a:sym typeface="+mn-ea"/>
              </a:rPr>
              <a:t>2/4</a:t>
            </a:r>
            <a:endParaRPr lang="en-US" altLang="zh-CN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6011" y="2174851"/>
            <a:ext cx="4493622" cy="4683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011" y="1765055"/>
            <a:ext cx="4493622" cy="4235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600" dirty="0"/>
              <a:t>HTTP</a:t>
            </a:r>
            <a:r>
              <a:rPr lang="zh-CN" altLang="en-US" sz="1600" dirty="0"/>
              <a:t>状态码：</a:t>
            </a:r>
            <a:endParaRPr lang="en-US" altLang="zh-CN" sz="1600" dirty="0"/>
          </a:p>
          <a:p>
            <a:endParaRPr lang="en-US" sz="16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生成请求消息</a:t>
            </a:r>
            <a:endParaRPr lang="en-US" altLang="zh-CN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388" y="2977787"/>
            <a:ext cx="5543550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dirty="0"/>
              <a:t> 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7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附录</a:t>
            </a:r>
            <a:r>
              <a:rPr lang="en-US" altLang="zh-CN" sz="2800" b="1" dirty="0"/>
              <a:t>1</a:t>
            </a:r>
            <a:r>
              <a:rPr lang="zh-CN" altLang="en-US" sz="2800" b="1" dirty="0">
                <a:sym typeface="+mn-ea"/>
              </a:rPr>
              <a:t>：</a:t>
            </a:r>
            <a:r>
              <a:rPr lang="en-US" altLang="zh-CN" sz="2800" b="1" dirty="0">
                <a:sym typeface="+mn-ea"/>
              </a:rPr>
              <a:t>HTTP</a:t>
            </a:r>
            <a:r>
              <a:rPr lang="zh-CN" altLang="en-US" sz="2800" b="1" dirty="0">
                <a:sym typeface="+mn-ea"/>
              </a:rPr>
              <a:t>响应头部</a:t>
            </a:r>
            <a:r>
              <a:rPr lang="en-US" altLang="zh-CN" sz="2800" b="1" dirty="0">
                <a:sym typeface="+mn-ea"/>
              </a:rPr>
              <a:t>3/4</a:t>
            </a:r>
            <a:endParaRPr lang="en-US" altLang="zh-CN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6131" y="2431647"/>
            <a:ext cx="5585597" cy="5265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31" y="2958158"/>
            <a:ext cx="5585596" cy="1074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132" y="4032604"/>
            <a:ext cx="5585596" cy="1011384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/>
              <a:t> </a:t>
            </a:r>
            <a:endParaRPr lang="en-US" altLang="zh-CN" sz="1200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7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附录</a:t>
            </a:r>
            <a:r>
              <a:rPr lang="en-US" altLang="zh-CN" sz="2800" b="1" dirty="0"/>
              <a:t>1</a:t>
            </a:r>
            <a:r>
              <a:rPr lang="zh-CN" altLang="en-US" sz="2800" b="1" dirty="0">
                <a:sym typeface="+mn-ea"/>
              </a:rPr>
              <a:t>：</a:t>
            </a:r>
            <a:r>
              <a:rPr lang="en-US" altLang="zh-CN" sz="2800" b="1" dirty="0">
                <a:sym typeface="+mn-ea"/>
              </a:rPr>
              <a:t>HTTP</a:t>
            </a:r>
            <a:r>
              <a:rPr lang="zh-CN" altLang="zh-CN" sz="2800" b="1" dirty="0">
                <a:sym typeface="+mn-ea"/>
              </a:rPr>
              <a:t>实体</a:t>
            </a:r>
            <a:r>
              <a:rPr lang="zh-CN" altLang="en-US" sz="2800" b="1" dirty="0">
                <a:sym typeface="+mn-ea"/>
              </a:rPr>
              <a:t>头部</a:t>
            </a:r>
            <a:r>
              <a:rPr lang="en-US" altLang="zh-CN" sz="2800" b="1" dirty="0">
                <a:sym typeface="+mn-ea"/>
              </a:rPr>
              <a:t>4/4</a:t>
            </a:r>
            <a:endParaRPr lang="en-US" altLang="zh-CN" sz="2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9739" y="1854648"/>
            <a:ext cx="4412521" cy="415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739" y="2270582"/>
            <a:ext cx="4412521" cy="456882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677910" y="6158865"/>
            <a:ext cx="101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77910" y="5882005"/>
            <a:ext cx="2066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3" tooltip="" action="ppaction://hlinksldjump"/>
              </a:rPr>
              <a:t>返回</a:t>
            </a:r>
            <a:r>
              <a:rPr lang="en-US" altLang="zh-CN">
                <a:hlinkClick r:id="rId3" tooltip="" action="ppaction://hlinksldjump"/>
              </a:rPr>
              <a:t>HTTP</a:t>
            </a:r>
            <a:r>
              <a:rPr lang="zh-CN" altLang="en-US">
                <a:hlinkClick r:id="rId3" tooltip="" action="ppaction://hlinksldjump"/>
              </a:rPr>
              <a:t>消息样例</a:t>
            </a:r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/>
              <a:t> </a:t>
            </a:r>
            <a:endParaRPr lang="en-US" altLang="zh-CN" sz="1200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7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附录</a:t>
            </a:r>
            <a:r>
              <a:rPr lang="en-US" altLang="zh-CN" sz="2800" b="1" dirty="0"/>
              <a:t>2</a:t>
            </a:r>
            <a:r>
              <a:rPr lang="zh-CN" altLang="en-US" sz="2800" b="1" dirty="0">
                <a:sym typeface="+mn-ea"/>
              </a:rPr>
              <a:t>：</a:t>
            </a:r>
            <a:r>
              <a:rPr lang="en-US" sz="2800" b="1" dirty="0">
                <a:sym typeface="+mn-ea"/>
              </a:rPr>
              <a:t>TCP</a:t>
            </a:r>
            <a:r>
              <a:rPr lang="zh-CN" altLang="en-US" sz="2800" b="1" dirty="0">
                <a:sym typeface="+mn-ea"/>
              </a:rPr>
              <a:t>头部</a:t>
            </a:r>
            <a:r>
              <a:rPr lang="en-US" altLang="zh-CN" sz="2800" b="1" dirty="0">
                <a:sym typeface="+mn-ea"/>
              </a:rPr>
              <a:t>1/2</a:t>
            </a:r>
            <a:endParaRPr lang="en-US" altLang="zh-CN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2071370"/>
            <a:ext cx="6553200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200" dirty="0"/>
              <a:t> </a:t>
            </a:r>
            <a:endParaRPr lang="en-US" altLang="zh-CN" sz="1200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739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附录</a:t>
            </a:r>
            <a:r>
              <a:rPr lang="en-US" altLang="zh-CN" sz="2800" b="1" dirty="0">
                <a:sym typeface="+mn-ea"/>
              </a:rPr>
              <a:t>2</a:t>
            </a:r>
            <a:r>
              <a:rPr lang="zh-CN" altLang="en-US" sz="2800" b="1" dirty="0">
                <a:sym typeface="+mn-ea"/>
              </a:rPr>
              <a:t>：</a:t>
            </a:r>
            <a:r>
              <a:rPr lang="en-US" sz="2800" b="1" dirty="0">
                <a:sym typeface="+mn-ea"/>
              </a:rPr>
              <a:t>TCP</a:t>
            </a:r>
            <a:r>
              <a:rPr lang="zh-CN" altLang="en-US" sz="2800" b="1" dirty="0">
                <a:sym typeface="+mn-ea"/>
              </a:rPr>
              <a:t>头部</a:t>
            </a:r>
            <a:r>
              <a:rPr lang="en-US" altLang="zh-CN" sz="2800" b="1" dirty="0">
                <a:sym typeface="+mn-ea"/>
              </a:rPr>
              <a:t>2/2</a:t>
            </a:r>
            <a:endParaRPr lang="en-US" altLang="zh-CN" sz="2800" b="1" dirty="0"/>
          </a:p>
        </p:txBody>
      </p:sp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1805" y="1976755"/>
            <a:ext cx="5745480" cy="42824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31910" y="5890895"/>
            <a:ext cx="2066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2" tooltip="" action="ppaction://hlinksldjump"/>
              </a:rPr>
              <a:t>返回</a:t>
            </a:r>
            <a:r>
              <a:rPr lang="en-US">
                <a:hlinkClick r:id="rId2" tooltip="" action="ppaction://hlinksldjump"/>
              </a:rPr>
              <a:t>TCP</a:t>
            </a:r>
            <a:r>
              <a:rPr lang="zh-CN" altLang="en-US">
                <a:hlinkClick r:id="rId2" tooltip="" action="ppaction://hlinksldjump"/>
              </a:rPr>
              <a:t>控制信息</a:t>
            </a:r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998237"/>
            <a:ext cx="7772400" cy="1463040"/>
          </a:xfrm>
        </p:spPr>
        <p:txBody>
          <a:bodyPr/>
          <a:lstStyle/>
          <a:p>
            <a:pPr algn="ctr"/>
            <a:r>
              <a:rPr lang="zh-CN" altLang="en-US" dirty="0"/>
              <a:t>谢谢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735" y="4998085"/>
            <a:ext cx="3902710" cy="14814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600" dirty="0"/>
              <a:t>HTTP</a:t>
            </a:r>
            <a:r>
              <a:rPr lang="zh-CN" altLang="en-US" sz="1600" dirty="0"/>
              <a:t>请求和响应的结构：</a:t>
            </a:r>
            <a:endParaRPr lang="en-US" altLang="zh-CN" sz="1600" dirty="0"/>
          </a:p>
          <a:p>
            <a:endParaRPr lang="en-US" sz="16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生成请求消息</a:t>
            </a:r>
            <a:endParaRPr lang="en-US" altLang="zh-CN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6" y="2757623"/>
            <a:ext cx="5071874" cy="23283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828" y="2765777"/>
            <a:ext cx="4932045" cy="2343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976845"/>
            <a:ext cx="9720073" cy="4550229"/>
          </a:xfrm>
        </p:spPr>
        <p:txBody>
          <a:bodyPr/>
          <a:lstStyle/>
          <a:p>
            <a:r>
              <a:rPr lang="en-US" sz="1600" dirty="0"/>
              <a:t>HTTP</a:t>
            </a:r>
            <a:r>
              <a:rPr lang="zh-CN" altLang="en-US" sz="1600" dirty="0"/>
              <a:t>请求消息样例：</a:t>
            </a:r>
            <a:endParaRPr lang="en-US" altLang="zh-CN" sz="1600" dirty="0"/>
          </a:p>
          <a:p>
            <a:endParaRPr lang="en-US" sz="1600" dirty="0"/>
          </a:p>
        </p:txBody>
      </p:sp>
      <p:sp>
        <p:nvSpPr>
          <p:cNvPr id="7" name="Action Button: Go Home 6">
            <a:hlinkClick r:id="rId1" action="ppaction://hlinksldjump" highlightClick="1"/>
          </p:cNvPr>
          <p:cNvSpPr/>
          <p:nvPr/>
        </p:nvSpPr>
        <p:spPr>
          <a:xfrm>
            <a:off x="10515600" y="6105524"/>
            <a:ext cx="228600" cy="203835"/>
          </a:xfrm>
          <a:prstGeom prst="actionButtonHom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生成请求消息</a:t>
            </a:r>
            <a:endParaRPr lang="en-US" altLang="zh-CN" sz="2800" b="1" dirty="0"/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14" y="2223330"/>
            <a:ext cx="5837098" cy="33353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680,&quot;width&quot;:7500}"/>
</p:tagLst>
</file>

<file path=ppt/tags/tag2.xml><?xml version="1.0" encoding="utf-8"?>
<p:tagLst xmlns:p="http://schemas.openxmlformats.org/presentationml/2006/main">
  <p:tag name="KSO_WM_UNIT_PLACING_PICTURE_USER_VIEWPORT" val="{&quot;height&quot;:6930,&quot;width&quot;:10290}"/>
</p:tagLst>
</file>

<file path=ppt/tags/tag3.xml><?xml version="1.0" encoding="utf-8"?>
<p:tagLst xmlns:p="http://schemas.openxmlformats.org/presentationml/2006/main">
  <p:tag name="COMMONDATA" val="eyJoZGlkIjoiODhjOGI4Yjk2N2Y2MGE4Yjk2MDlmMjMzZDgwMjU3NW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3753</Words>
  <Application>WPS 演示</Application>
  <PresentationFormat>Widescreen</PresentationFormat>
  <Paragraphs>532</Paragraphs>
  <Slides>74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6" baseType="lpstr">
      <vt:lpstr>Arial</vt:lpstr>
      <vt:lpstr>宋体</vt:lpstr>
      <vt:lpstr>Wingdings</vt:lpstr>
      <vt:lpstr>Tw Cen MT</vt:lpstr>
      <vt:lpstr>Wingdings 3</vt:lpstr>
      <vt:lpstr>华文仿宋</vt:lpstr>
      <vt:lpstr>Tw Cen MT Condensed</vt:lpstr>
      <vt:lpstr>微软雅黑</vt:lpstr>
      <vt:lpstr>Arial Unicode MS</vt:lpstr>
      <vt:lpstr>Calibri</vt:lpstr>
      <vt:lpstr>Wingdings</vt:lpstr>
      <vt:lpstr>Integral</vt:lpstr>
      <vt:lpstr>网络是怎样连接的</vt:lpstr>
      <vt:lpstr>网络全貌</vt:lpstr>
      <vt:lpstr>一、网络应用</vt:lpstr>
      <vt:lpstr>生成请求消息</vt:lpstr>
      <vt:lpstr>生成请求消息</vt:lpstr>
      <vt:lpstr>生成请求消息</vt:lpstr>
      <vt:lpstr>生成请求消息</vt:lpstr>
      <vt:lpstr>生成请求消息</vt:lpstr>
      <vt:lpstr>生成请求消息</vt:lpstr>
      <vt:lpstr>生成请求消息</vt:lpstr>
      <vt:lpstr>获取目的端IP</vt:lpstr>
      <vt:lpstr>获取目的端IP</vt:lpstr>
      <vt:lpstr>获取目的端IP</vt:lpstr>
      <vt:lpstr>获取目的端IP</vt:lpstr>
      <vt:lpstr>获取目的端IP</vt:lpstr>
      <vt:lpstr>获取目的端IP</vt:lpstr>
      <vt:lpstr>获取目的端IP</vt:lpstr>
      <vt:lpstr>获取目的端IP</vt:lpstr>
      <vt:lpstr>获取目的端IP</vt:lpstr>
      <vt:lpstr>获取目的端IP</vt:lpstr>
      <vt:lpstr>通过协议栈发送数据</vt:lpstr>
      <vt:lpstr>通过协议栈发送数据</vt:lpstr>
      <vt:lpstr>二、协议栈和网卡</vt:lpstr>
      <vt:lpstr>TCP/IP应用的分层结构</vt:lpstr>
      <vt:lpstr>套接字和TCP</vt:lpstr>
      <vt:lpstr>套接字和TCP</vt:lpstr>
      <vt:lpstr>套接字和TCP</vt:lpstr>
      <vt:lpstr>套接字和TCP-连接</vt:lpstr>
      <vt:lpstr>套接字和TCP-连接-生成TCP头部</vt:lpstr>
      <vt:lpstr>套接字和TCP-连接-生成TCP头部</vt:lpstr>
      <vt:lpstr>套接字和TCP-连接-客户端请求连接TCP头部</vt:lpstr>
      <vt:lpstr>套接字和TCP-连接-客户端确认结果并响应服务端</vt:lpstr>
      <vt:lpstr>套接字和TCP-连接-客户端确认结果并响应服务端</vt:lpstr>
      <vt:lpstr>PowerPoint 演示文稿</vt:lpstr>
      <vt:lpstr>（1）TCP包的拆分和完整性保障</vt:lpstr>
      <vt:lpstr>PowerPoint 演示文稿</vt:lpstr>
      <vt:lpstr>PowerPoint 演示文稿</vt:lpstr>
      <vt:lpstr>（2）TCP三次握手</vt:lpstr>
      <vt:lpstr>（3）TCP四次分手</vt:lpstr>
      <vt:lpstr>IP包</vt:lpstr>
      <vt:lpstr>PowerPoint 演示文稿</vt:lpstr>
      <vt:lpstr>PowerPoint 演示文稿</vt:lpstr>
      <vt:lpstr>PowerPoint 演示文稿</vt:lpstr>
      <vt:lpstr>MAC包</vt:lpstr>
      <vt:lpstr>PowerPoint 演示文稿</vt:lpstr>
      <vt:lpstr>PowerPoint 演示文稿</vt:lpstr>
      <vt:lpstr>网卡发送MAC包</vt:lpstr>
      <vt:lpstr>PowerPoint 演示文稿</vt:lpstr>
      <vt:lpstr>PowerPoint 演示文稿</vt:lpstr>
      <vt:lpstr>PowerPoint 演示文稿</vt:lpstr>
      <vt:lpstr>三、交换机/集线器和路由器</vt:lpstr>
      <vt:lpstr>1、交换机的基本工作原理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2、路由器</vt:lpstr>
      <vt:lpstr>PowerPoint 演示文稿</vt:lpstr>
      <vt:lpstr>PowerPoint 演示文稿</vt:lpstr>
      <vt:lpstr>PowerPoint 演示文稿</vt:lpstr>
      <vt:lpstr>PowerPoint 演示文稿</vt:lpstr>
      <vt:lpstr>四、接入网和运营商</vt:lpstr>
      <vt:lpstr>PowerPoint 演示文稿</vt:lpstr>
      <vt:lpstr>PowerPoint 演示文稿</vt:lpstr>
      <vt:lpstr>PowerPoint 演示文稿</vt:lpstr>
      <vt:lpstr>附录1：HTTP通用头部1/4</vt:lpstr>
      <vt:lpstr>附录1：HTTP请求头部2/4</vt:lpstr>
      <vt:lpstr>附录1：HTTP响应头部3/4</vt:lpstr>
      <vt:lpstr>附录1：HTTP实体头部4/4</vt:lpstr>
      <vt:lpstr>附录2：TCP头部1/2</vt:lpstr>
      <vt:lpstr>附录2：TCP头部2/2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网络是怎样连接的</dc:title>
  <dc:creator>Liu, Chen (SI DG EA-R&amp;D MP CN1 2)</dc:creator>
  <cp:lastModifiedBy>WPS_1647076890</cp:lastModifiedBy>
  <cp:revision>290</cp:revision>
  <dcterms:created xsi:type="dcterms:W3CDTF">2021-12-17T02:02:00Z</dcterms:created>
  <dcterms:modified xsi:type="dcterms:W3CDTF">2022-05-22T18:57:45Z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3AFD56D038CF4E02A8D6E7949511D0EE</vt:lpwstr>
  </property>
  <property fmtid="{D5CDD505-2E9C-101B-9397-08002B2CF9AE}" pid="3" name="KSOProductBuildVer">
    <vt:lpwstr>2052-11.1.0.11744</vt:lpwstr>
  </property>
  <property fmtid="{D5CDD505-2E9C-101B-9397-08002B2CF9AE}" pid="4" name="MSIP_Label_a59b6cd5-d141-4a33-8bf1-0ca04484304f_Enabled">
    <vt:lpwstr>true</vt:lpwstr>
  </property>
  <property fmtid="{D5CDD505-2E9C-101B-9397-08002B2CF9AE}" pid="5" name="MSIP_Label_a59b6cd5-d141-4a33-8bf1-0ca04484304f_SetDate">
    <vt:lpwstr>2022-05-19T12:09:46Z</vt:lpwstr>
  </property>
  <property fmtid="{D5CDD505-2E9C-101B-9397-08002B2CF9AE}" pid="6" name="MSIP_Label_a59b6cd5-d141-4a33-8bf1-0ca04484304f_Method">
    <vt:lpwstr>Standard</vt:lpwstr>
  </property>
  <property fmtid="{D5CDD505-2E9C-101B-9397-08002B2CF9AE}" pid="7" name="MSIP_Label_a59b6cd5-d141-4a33-8bf1-0ca04484304f_Name">
    <vt:lpwstr>restricted-default</vt:lpwstr>
  </property>
  <property fmtid="{D5CDD505-2E9C-101B-9397-08002B2CF9AE}" pid="8" name="MSIP_Label_a59b6cd5-d141-4a33-8bf1-0ca04484304f_SiteId">
    <vt:lpwstr>38ae3bcd-9579-4fd4-adda-b42e1495d55a</vt:lpwstr>
  </property>
  <property fmtid="{D5CDD505-2E9C-101B-9397-08002B2CF9AE}" pid="9" name="MSIP_Label_a59b6cd5-d141-4a33-8bf1-0ca04484304f_ActionId">
    <vt:lpwstr>961bdf18-94b1-48d9-9c8b-c266b646d5f1</vt:lpwstr>
  </property>
  <property fmtid="{D5CDD505-2E9C-101B-9397-08002B2CF9AE}" pid="10" name="MSIP_Label_a59b6cd5-d141-4a33-8bf1-0ca04484304f_ContentBits">
    <vt:lpwstr>0</vt:lpwstr>
  </property>
  <property fmtid="{D5CDD505-2E9C-101B-9397-08002B2CF9AE}" pid="11" name="Document_Confidentiality">
    <vt:lpwstr>Restricted</vt:lpwstr>
  </property>
</Properties>
</file>