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56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5" r:id="rId25"/>
    <p:sldId id="297" r:id="rId26"/>
    <p:sldId id="296" r:id="rId27"/>
    <p:sldId id="298" r:id="rId28"/>
    <p:sldId id="283" r:id="rId29"/>
    <p:sldId id="299" r:id="rId30"/>
    <p:sldId id="286" r:id="rId31"/>
    <p:sldId id="301" r:id="rId32"/>
    <p:sldId id="302" r:id="rId33"/>
    <p:sldId id="303" r:id="rId34"/>
    <p:sldId id="30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Evolution of Microprocessor</a:t>
            </a:r>
            <a:endParaRPr lang="en-IN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8086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It is a 16-bit microprocessor.</a:t>
            </a:r>
          </a:p>
          <a:p>
            <a:r>
              <a:rPr lang="en-US" dirty="0" smtClean="0"/>
              <a:t>It has a 16 bit data bus (it can read or write data to/from memory and ports </a:t>
            </a:r>
            <a:r>
              <a:rPr lang="en-US" b="1" dirty="0" smtClean="0"/>
              <a:t>either 16 bits or 8 bits at a time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has 20 bit address bus ( address 2</a:t>
            </a:r>
            <a:r>
              <a:rPr lang="en-US" baseline="30000" dirty="0" smtClean="0"/>
              <a:t>20</a:t>
            </a:r>
            <a:r>
              <a:rPr lang="en-US" dirty="0" smtClean="0"/>
              <a:t> (1MB) locations).</a:t>
            </a:r>
          </a:p>
          <a:p>
            <a:pPr lvl="1"/>
            <a:r>
              <a:rPr lang="en-US" dirty="0" smtClean="0"/>
              <a:t>Each memory address represents a byte-wide location.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8086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Memory words is stored in two consecutive locations. </a:t>
            </a:r>
          </a:p>
          <a:p>
            <a:pPr lvl="1"/>
            <a:r>
              <a:rPr lang="en-US" dirty="0" smtClean="0"/>
              <a:t>If the </a:t>
            </a:r>
            <a:r>
              <a:rPr lang="en-US" b="1" dirty="0" smtClean="0"/>
              <a:t>first byte </a:t>
            </a:r>
            <a:r>
              <a:rPr lang="en-US" dirty="0" smtClean="0"/>
              <a:t>of a word is at </a:t>
            </a:r>
            <a:r>
              <a:rPr lang="en-US" b="1" dirty="0" smtClean="0"/>
              <a:t>even address</a:t>
            </a:r>
            <a:r>
              <a:rPr lang="en-US" dirty="0" smtClean="0"/>
              <a:t>, 8086 can read the entire word in </a:t>
            </a:r>
            <a:r>
              <a:rPr lang="en-US" b="1" dirty="0" smtClean="0"/>
              <a:t>one operation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the first byte is at </a:t>
            </a:r>
            <a:r>
              <a:rPr lang="en-US" b="1" dirty="0" smtClean="0"/>
              <a:t>odd address</a:t>
            </a:r>
            <a:r>
              <a:rPr lang="en-US" dirty="0" smtClean="0"/>
              <a:t>, 8086 will read the first byte in one operation and the second byte in another operation.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8086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8086 CPU is divided into two independent functional parts:</a:t>
            </a:r>
          </a:p>
          <a:p>
            <a:pPr lvl="1"/>
            <a:r>
              <a:rPr lang="en-US" dirty="0" smtClean="0"/>
              <a:t>Bus Interface Unit (BIU) and </a:t>
            </a:r>
          </a:p>
          <a:p>
            <a:pPr lvl="1"/>
            <a:r>
              <a:rPr lang="en-US" dirty="0" smtClean="0"/>
              <a:t>Execution Unit (EU).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3.bp.blogspot.com/-n8scsmId8Z4/TWEYxhvWRcI/AAAAAAAAAGg/_WcfFnb6sGs/s1600/8086+-block+diagra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" y="-4800600"/>
            <a:ext cx="8077200" cy="115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BUS INTERFACE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handles all transfers of data and addresses on the buses for execution unit. </a:t>
            </a:r>
          </a:p>
          <a:p>
            <a:r>
              <a:rPr lang="en-US" dirty="0" smtClean="0"/>
              <a:t>BIU </a:t>
            </a:r>
          </a:p>
          <a:p>
            <a:pPr lvl="1"/>
            <a:r>
              <a:rPr lang="en-US" dirty="0" smtClean="0"/>
              <a:t>sends out addresses</a:t>
            </a:r>
          </a:p>
          <a:p>
            <a:pPr lvl="1"/>
            <a:r>
              <a:rPr lang="en-US" dirty="0" smtClean="0"/>
              <a:t> fetches instruction from memory</a:t>
            </a:r>
          </a:p>
          <a:p>
            <a:pPr lvl="1"/>
            <a:r>
              <a:rPr lang="en-US" dirty="0" smtClean="0"/>
              <a:t> reads data from ports and memory and </a:t>
            </a:r>
          </a:p>
          <a:p>
            <a:pPr lvl="1"/>
            <a:r>
              <a:rPr lang="en-US" dirty="0" smtClean="0"/>
              <a:t>writes data to ports and memory.</a:t>
            </a:r>
          </a:p>
          <a:p>
            <a:r>
              <a:rPr lang="en-US" dirty="0" smtClean="0"/>
              <a:t>Different parts of BIU are:</a:t>
            </a:r>
          </a:p>
          <a:p>
            <a:pPr lvl="1"/>
            <a:r>
              <a:rPr lang="en-US" dirty="0" smtClean="0"/>
              <a:t>Instruction Queue</a:t>
            </a:r>
          </a:p>
          <a:p>
            <a:pPr lvl="1"/>
            <a:r>
              <a:rPr lang="en-US" dirty="0" smtClean="0"/>
              <a:t>Segment Registers</a:t>
            </a:r>
          </a:p>
          <a:p>
            <a:pPr lvl="1"/>
            <a:r>
              <a:rPr lang="en-US" dirty="0" smtClean="0"/>
              <a:t>Instruction Pointer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95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BIU fetches </a:t>
            </a:r>
            <a:r>
              <a:rPr lang="en-US" b="1" dirty="0" smtClean="0"/>
              <a:t>6 instruction bytes </a:t>
            </a:r>
            <a:r>
              <a:rPr lang="en-US" dirty="0" smtClean="0"/>
              <a:t>ahead to speed up the execution. </a:t>
            </a:r>
          </a:p>
          <a:p>
            <a:r>
              <a:rPr lang="en-US" dirty="0" err="1" smtClean="0"/>
              <a:t>Prefetched</a:t>
            </a:r>
            <a:r>
              <a:rPr lang="en-US" dirty="0" smtClean="0"/>
              <a:t> instruction bytes are stored in a </a:t>
            </a:r>
            <a:r>
              <a:rPr lang="en-US" b="1" dirty="0" smtClean="0"/>
              <a:t>FIFO group of registers</a:t>
            </a:r>
            <a:r>
              <a:rPr lang="en-US" dirty="0" smtClean="0"/>
              <a:t> called an instruction queue. </a:t>
            </a:r>
          </a:p>
          <a:p>
            <a:r>
              <a:rPr lang="en-US" dirty="0" smtClean="0"/>
              <a:t>BIU fetches the instruction while EU decodes them. </a:t>
            </a:r>
          </a:p>
          <a:p>
            <a:r>
              <a:rPr lang="en-US" dirty="0" smtClean="0"/>
              <a:t>Except in the cases of JUMP and CALL instructions, this method </a:t>
            </a:r>
            <a:r>
              <a:rPr lang="en-US" b="1" dirty="0" smtClean="0"/>
              <a:t>reduces the processing time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This method of fetching the instruction while execution is in progress is called </a:t>
            </a:r>
            <a:r>
              <a:rPr lang="en-US" b="1" dirty="0" smtClean="0"/>
              <a:t>pipelining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Segment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BIU contains four 16-bit segment registers:</a:t>
            </a:r>
          </a:p>
          <a:p>
            <a:pPr lvl="1"/>
            <a:r>
              <a:rPr lang="en-US" dirty="0" smtClean="0"/>
              <a:t>code segment (CS) register</a:t>
            </a:r>
          </a:p>
          <a:p>
            <a:pPr lvl="1"/>
            <a:r>
              <a:rPr lang="en-US" dirty="0" smtClean="0"/>
              <a:t>stack segment (SS) register</a:t>
            </a:r>
          </a:p>
          <a:p>
            <a:pPr lvl="1"/>
            <a:r>
              <a:rPr lang="en-US" dirty="0" smtClean="0"/>
              <a:t>extra segment (ES) register and </a:t>
            </a:r>
          </a:p>
          <a:p>
            <a:pPr lvl="1"/>
            <a:r>
              <a:rPr lang="en-US" dirty="0" smtClean="0"/>
              <a:t>data segment (DS) register. </a:t>
            </a:r>
          </a:p>
          <a:p>
            <a:r>
              <a:rPr lang="en-US" dirty="0" smtClean="0"/>
              <a:t>These registers </a:t>
            </a:r>
            <a:r>
              <a:rPr lang="en-US" b="1" dirty="0" smtClean="0"/>
              <a:t>hold the starting addresses of the four memory segments </a:t>
            </a:r>
            <a:r>
              <a:rPr lang="en-US" dirty="0" smtClean="0"/>
              <a:t>that 8086 is working with at a particular time.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Instruction Pointer (IP)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register holds the 16 bit address of the next code byte for the code segment. </a:t>
            </a:r>
          </a:p>
          <a:p>
            <a:r>
              <a:rPr lang="en-US" dirty="0" smtClean="0"/>
              <a:t>The value in  IP (referred as offset) is added to CS content to produce 20-bit address.</a:t>
            </a:r>
          </a:p>
          <a:p>
            <a:r>
              <a:rPr lang="en-US" dirty="0" smtClean="0"/>
              <a:t> BIU has a dedicated adder for address computation.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EU tells BIU where to fetch instructions from as well as decode and execute instructions. </a:t>
            </a:r>
          </a:p>
          <a:p>
            <a:r>
              <a:rPr lang="en-US" dirty="0" smtClean="0"/>
              <a:t>The execution unit includes the following parts.</a:t>
            </a:r>
          </a:p>
          <a:p>
            <a:pPr lvl="1"/>
            <a:r>
              <a:rPr lang="en-US" dirty="0" smtClean="0"/>
              <a:t>Control Circuitry</a:t>
            </a:r>
          </a:p>
          <a:p>
            <a:pPr lvl="1"/>
            <a:r>
              <a:rPr lang="en-US" dirty="0" smtClean="0"/>
              <a:t>Instruction Decoder</a:t>
            </a:r>
          </a:p>
          <a:p>
            <a:pPr lvl="1"/>
            <a:r>
              <a:rPr lang="en-US" dirty="0" smtClean="0"/>
              <a:t>Arithmetic and Logic Unit</a:t>
            </a:r>
          </a:p>
          <a:p>
            <a:pPr lvl="1"/>
            <a:r>
              <a:rPr lang="en-US" dirty="0" smtClean="0"/>
              <a:t>Flag Register</a:t>
            </a:r>
          </a:p>
          <a:p>
            <a:pPr lvl="1"/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Pointer and Index Register</a:t>
            </a:r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</a:t>
            </a:r>
            <a:r>
              <a:rPr lang="en-US" b="1" dirty="0" smtClean="0"/>
              <a:t>Control Circuitry : </a:t>
            </a:r>
            <a:r>
              <a:rPr lang="en-US" dirty="0" smtClean="0"/>
              <a:t>directs the internal       operations of the processor.</a:t>
            </a:r>
          </a:p>
          <a:p>
            <a:pPr marL="571500" indent="-514350"/>
            <a:r>
              <a:rPr lang="en-US" b="1" dirty="0" smtClean="0"/>
              <a:t>Instruction Decoder : </a:t>
            </a:r>
            <a:r>
              <a:rPr lang="en-US" dirty="0" smtClean="0"/>
              <a:t>It receives the fetched instruction from BIU and converts it into a series of action which the EU can carry out.</a:t>
            </a:r>
            <a:endParaRPr lang="en-US" b="1" dirty="0" smtClean="0"/>
          </a:p>
          <a:p>
            <a:pPr marL="571500" indent="-514350"/>
            <a:r>
              <a:rPr lang="en-US" b="1" dirty="0" smtClean="0"/>
              <a:t>Arithmetic and Logic Unit: </a:t>
            </a:r>
            <a:r>
              <a:rPr lang="en-US" dirty="0" smtClean="0"/>
              <a:t>will do arithmetic and logical operations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4004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Introduced in 1971</a:t>
            </a:r>
          </a:p>
          <a:p>
            <a:r>
              <a:rPr lang="en-US" dirty="0" smtClean="0"/>
              <a:t>16-pin ceramic dual-in-line package.</a:t>
            </a:r>
          </a:p>
          <a:p>
            <a:r>
              <a:rPr lang="en-IN" dirty="0" smtClean="0"/>
              <a:t>2,300 transistors</a:t>
            </a:r>
          </a:p>
          <a:p>
            <a:r>
              <a:rPr lang="en-IN" dirty="0" smtClean="0"/>
              <a:t>4 bit architecture</a:t>
            </a:r>
          </a:p>
          <a:p>
            <a:r>
              <a:rPr lang="en-IN" dirty="0" smtClean="0"/>
              <a:t>clock frequency : 740KHz. </a:t>
            </a:r>
          </a:p>
          <a:p>
            <a:r>
              <a:rPr lang="en-US" dirty="0" smtClean="0"/>
              <a:t>Used  for calculators</a:t>
            </a:r>
          </a:p>
          <a:p>
            <a:r>
              <a:rPr lang="en-US" dirty="0" smtClean="0"/>
              <a:t>Instruction Set : 46  </a:t>
            </a:r>
          </a:p>
          <a:p>
            <a:r>
              <a:rPr lang="en-US" dirty="0" smtClean="0"/>
              <a:t>It was able to address 640 bytes of RAM and 4096 bytes of ROM.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399" y="1600200"/>
            <a:ext cx="3962401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40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28799"/>
          </a:xfrm>
        </p:spPr>
        <p:txBody>
          <a:bodyPr>
            <a:normAutofit fontScale="77500" lnSpcReduction="20000"/>
          </a:bodyPr>
          <a:lstStyle/>
          <a:p>
            <a:pPr marL="571500" indent="-514350"/>
            <a:r>
              <a:rPr lang="en-US" b="1" dirty="0" smtClean="0"/>
              <a:t>Flag Register: </a:t>
            </a:r>
            <a:r>
              <a:rPr lang="en-US" dirty="0" smtClean="0"/>
              <a:t>It is a flip-flop which indicates some condition produced by the execution of an instruction or controls certain operations of the EU.</a:t>
            </a:r>
          </a:p>
          <a:p>
            <a:pPr marL="571500" indent="-514350"/>
            <a:r>
              <a:rPr lang="en-US" dirty="0"/>
              <a:t>There are 6</a:t>
            </a:r>
            <a:r>
              <a:rPr lang="en-US" dirty="0" smtClean="0"/>
              <a:t> </a:t>
            </a:r>
            <a:r>
              <a:rPr lang="en-US" dirty="0"/>
              <a:t>conditional flags and </a:t>
            </a:r>
            <a:r>
              <a:rPr lang="en-US" dirty="0" smtClean="0"/>
              <a:t>3 </a:t>
            </a:r>
            <a:r>
              <a:rPr lang="en-US" dirty="0"/>
              <a:t>control flags</a:t>
            </a:r>
          </a:p>
          <a:p>
            <a:pPr marL="571500" indent="-514350"/>
            <a:r>
              <a:rPr lang="en-US" dirty="0" smtClean="0"/>
              <a:t>The contents of the 16-bit flag are as shown below.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7000" contrast="7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70866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b="1" dirty="0" smtClean="0"/>
              <a:t>Flag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1219200"/>
          </a:xfrm>
        </p:spPr>
        <p:txBody>
          <a:bodyPr>
            <a:normAutofit fontScale="92500"/>
          </a:bodyPr>
          <a:lstStyle/>
          <a:p>
            <a:pPr marL="514350" indent="-457200"/>
            <a:r>
              <a:rPr lang="en-US" b="1" dirty="0" smtClean="0"/>
              <a:t>Conditional </a:t>
            </a:r>
            <a:r>
              <a:rPr lang="en-US" b="1" dirty="0"/>
              <a:t>Flags</a:t>
            </a:r>
            <a:endParaRPr lang="en-US" dirty="0"/>
          </a:p>
          <a:p>
            <a:pPr lvl="1"/>
            <a:r>
              <a:rPr lang="en-US" dirty="0" smtClean="0"/>
              <a:t>reflect </a:t>
            </a:r>
            <a:r>
              <a:rPr lang="en-US" dirty="0"/>
              <a:t>the results of previous operation involving </a:t>
            </a:r>
            <a:r>
              <a:rPr lang="en-US" dirty="0" smtClean="0"/>
              <a:t> ALU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21288"/>
              </p:ext>
            </p:extLst>
          </p:nvPr>
        </p:nvGraphicFramePr>
        <p:xfrm>
          <a:off x="762000" y="2286000"/>
          <a:ext cx="79248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70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flag is set,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Carry Flag (CF)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carry out of the MSB in addition operation or borrow is needed in a subtract operation.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Parity Flag (PF)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result of an arithmetic or logical operation results in an even number of 1s in the binary representation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Auxiliary Carry (AF)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carry out of the bit 3 position in an arithmetic operation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Zero Flag (ZF)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 result of an arithmetic or logical operation is zero.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Sign Flag (SF)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a signed arithmetic operation causes the MSB to 1. This implies that the number is negative.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Overflow Flag (OF)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when an arithmetic overflow has occurred. It indicates that the signed operation result will not fit in the destination.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b="1" dirty="0" smtClean="0"/>
              <a:t>Flag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 marL="571500" indent="-514350"/>
            <a:r>
              <a:rPr lang="en-US" b="1" dirty="0" smtClean="0"/>
              <a:t>Control flags</a:t>
            </a:r>
          </a:p>
          <a:p>
            <a:pPr marL="971550" lvl="1" indent="-514350"/>
            <a:r>
              <a:rPr lang="en-US" dirty="0"/>
              <a:t>control the execution of special functions</a:t>
            </a:r>
            <a:r>
              <a:rPr lang="en-US" dirty="0" smtClean="0"/>
              <a:t>.</a:t>
            </a:r>
          </a:p>
          <a:p>
            <a:pPr marL="971550" lvl="1" indent="-514350"/>
            <a:r>
              <a:rPr lang="en-US" dirty="0" smtClean="0"/>
              <a:t> </a:t>
            </a:r>
            <a:r>
              <a:rPr lang="en-US" dirty="0"/>
              <a:t>These flags are set or reset with specific instructions used in the </a:t>
            </a:r>
            <a:r>
              <a:rPr lang="en-US" dirty="0" smtClean="0"/>
              <a:t>program</a:t>
            </a:r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875235"/>
              </p:ext>
            </p:extLst>
          </p:nvPr>
        </p:nvGraphicFramePr>
        <p:xfrm>
          <a:off x="762000" y="3581400"/>
          <a:ext cx="79248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670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Flags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the flag is set,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Direction Flag (DF)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contents of the index register (SI and DI) will be decremented after each operation.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Interrupt Flag(IF):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external </a:t>
                      </a:r>
                      <a:r>
                        <a:rPr lang="en-US" dirty="0" err="1" smtClean="0"/>
                        <a:t>maskable</a:t>
                      </a:r>
                      <a:r>
                        <a:rPr lang="en-US" dirty="0" smtClean="0"/>
                        <a:t> interrupt(INTR) is allowed to interrupt the program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Trap Flag(TF)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It is used for single stepping through the program. It is mainly used for debugging.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b="1" dirty="0" smtClean="0"/>
              <a:t>Execution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14350"/>
            <a:r>
              <a:rPr lang="en-US" b="1" dirty="0" smtClean="0"/>
              <a:t>General Purpose Registers</a:t>
            </a:r>
          </a:p>
          <a:p>
            <a:pPr marL="571500" indent="-514350"/>
            <a:r>
              <a:rPr lang="en-US" dirty="0" smtClean="0"/>
              <a:t>EU </a:t>
            </a:r>
            <a:r>
              <a:rPr lang="en-US" dirty="0"/>
              <a:t>has 4 general purpose registers labeled as AX, BX, CX and DX. </a:t>
            </a:r>
            <a:endParaRPr lang="en-US" dirty="0" smtClean="0"/>
          </a:p>
          <a:p>
            <a:pPr marL="571500" indent="-514350"/>
            <a:r>
              <a:rPr lang="en-US" dirty="0" smtClean="0"/>
              <a:t>They </a:t>
            </a:r>
            <a:r>
              <a:rPr lang="en-US" dirty="0"/>
              <a:t>are used as </a:t>
            </a:r>
            <a:endParaRPr lang="en-US" dirty="0" smtClean="0"/>
          </a:p>
          <a:p>
            <a:pPr marL="971550" lvl="1" indent="-514350"/>
            <a:r>
              <a:rPr lang="en-US" dirty="0" smtClean="0"/>
              <a:t>operands </a:t>
            </a:r>
            <a:r>
              <a:rPr lang="en-US" dirty="0"/>
              <a:t>in most of the </a:t>
            </a:r>
            <a:r>
              <a:rPr lang="en-US" dirty="0" smtClean="0"/>
              <a:t>instructions</a:t>
            </a:r>
          </a:p>
          <a:p>
            <a:pPr marL="971550" lvl="1" indent="-514350"/>
            <a:r>
              <a:rPr lang="en-US" dirty="0" smtClean="0"/>
              <a:t>source </a:t>
            </a:r>
            <a:r>
              <a:rPr lang="en-US" dirty="0"/>
              <a:t>or destination registers during computation and transfer of </a:t>
            </a:r>
            <a:r>
              <a:rPr lang="en-US" dirty="0" smtClean="0"/>
              <a:t>data</a:t>
            </a:r>
          </a:p>
          <a:p>
            <a:pPr marL="971550" lvl="1" indent="-514350"/>
            <a:r>
              <a:rPr lang="en-US" dirty="0" smtClean="0"/>
              <a:t> </a:t>
            </a:r>
            <a:r>
              <a:rPr lang="en-US" dirty="0"/>
              <a:t>pointers to memory </a:t>
            </a:r>
            <a:r>
              <a:rPr lang="en-US" dirty="0" smtClean="0"/>
              <a:t>and</a:t>
            </a:r>
          </a:p>
          <a:p>
            <a:pPr marL="971550" lvl="1" indent="-514350"/>
            <a:r>
              <a:rPr lang="en-US" dirty="0" smtClean="0"/>
              <a:t> </a:t>
            </a:r>
            <a:r>
              <a:rPr lang="en-US" dirty="0"/>
              <a:t>counters.</a:t>
            </a:r>
          </a:p>
          <a:p>
            <a:pPr marL="571500" indent="-514350"/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2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b="1" dirty="0" smtClean="0"/>
              <a:t>Execution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/>
            <a:r>
              <a:rPr lang="en-US" b="1" dirty="0" smtClean="0"/>
              <a:t>Pointer and Index Register </a:t>
            </a:r>
            <a:endParaRPr lang="en-US" dirty="0" smtClean="0"/>
          </a:p>
          <a:p>
            <a:r>
              <a:rPr lang="en-US" dirty="0"/>
              <a:t>The pointer and index registers are used to hold the offset within a segment.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</a:t>
            </a:r>
          </a:p>
          <a:p>
            <a:pPr lvl="1"/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Base Pointer (BP) Register</a:t>
            </a:r>
          </a:p>
          <a:p>
            <a:pPr lvl="1"/>
            <a:r>
              <a:rPr lang="en-US" dirty="0"/>
              <a:t>Source Index (SI) Register</a:t>
            </a:r>
          </a:p>
          <a:p>
            <a:pPr lvl="1"/>
            <a:r>
              <a:rPr lang="en-US" dirty="0"/>
              <a:t>Destination Index (DI)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Operation of 8086/8088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dirty="0"/>
              <a:t>When 8086/8088 is started,</a:t>
            </a:r>
          </a:p>
          <a:p>
            <a:pPr lvl="1"/>
            <a:r>
              <a:rPr lang="en-US" dirty="0" smtClean="0"/>
              <a:t>BIU </a:t>
            </a:r>
            <a:r>
              <a:rPr lang="en-US" dirty="0"/>
              <a:t>outputs </a:t>
            </a:r>
            <a:r>
              <a:rPr lang="en-US" dirty="0" smtClean="0"/>
              <a:t>20 </a:t>
            </a:r>
            <a:r>
              <a:rPr lang="en-US" dirty="0"/>
              <a:t>bit address </a:t>
            </a:r>
            <a:r>
              <a:rPr lang="en-US" dirty="0" smtClean="0"/>
              <a:t>(from CS</a:t>
            </a:r>
            <a:r>
              <a:rPr lang="en-US" dirty="0"/>
              <a:t>: IP </a:t>
            </a:r>
            <a:r>
              <a:rPr lang="en-US" dirty="0" smtClean="0"/>
              <a:t>) </a:t>
            </a:r>
            <a:r>
              <a:rPr lang="en-US" dirty="0"/>
              <a:t>onto the address bus causing the selected byte or word to be read into </a:t>
            </a:r>
            <a:r>
              <a:rPr lang="en-US" dirty="0" smtClean="0"/>
              <a:t>BIU</a:t>
            </a:r>
          </a:p>
          <a:p>
            <a:pPr lvl="1"/>
            <a:r>
              <a:rPr lang="en-US" dirty="0" smtClean="0"/>
              <a:t>IP is </a:t>
            </a:r>
            <a:r>
              <a:rPr lang="en-US" dirty="0"/>
              <a:t>incremented by one to prepare for the next instruction </a:t>
            </a:r>
            <a:r>
              <a:rPr lang="en-US" dirty="0" smtClean="0"/>
              <a:t>fetch.</a:t>
            </a:r>
            <a:endParaRPr lang="en-US" dirty="0"/>
          </a:p>
          <a:p>
            <a:pPr lvl="1"/>
            <a:r>
              <a:rPr lang="en-US" dirty="0" smtClean="0"/>
              <a:t>Once </a:t>
            </a:r>
            <a:r>
              <a:rPr lang="en-US" dirty="0"/>
              <a:t>inside </a:t>
            </a:r>
            <a:r>
              <a:rPr lang="en-US" dirty="0" smtClean="0"/>
              <a:t>BIU</a:t>
            </a:r>
            <a:r>
              <a:rPr lang="en-US" dirty="0"/>
              <a:t>, the instruction is passed to </a:t>
            </a:r>
            <a:r>
              <a:rPr lang="en-US" dirty="0" smtClean="0"/>
              <a:t>Instruction Queue.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52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Operation of 8086/8088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If the </a:t>
            </a:r>
            <a:r>
              <a:rPr lang="en-US" dirty="0"/>
              <a:t>queue is empty, the EU </a:t>
            </a:r>
            <a:r>
              <a:rPr lang="en-US" dirty="0" smtClean="0"/>
              <a:t> </a:t>
            </a:r>
            <a:r>
              <a:rPr lang="en-US" dirty="0"/>
              <a:t>draws this instruction from the queue and begins </a:t>
            </a:r>
            <a:r>
              <a:rPr lang="en-US" dirty="0" smtClean="0"/>
              <a:t>execution</a:t>
            </a:r>
          </a:p>
          <a:p>
            <a:pPr lvl="1"/>
            <a:r>
              <a:rPr lang="en-US" dirty="0" smtClean="0"/>
              <a:t>While EU </a:t>
            </a:r>
            <a:r>
              <a:rPr lang="en-US" dirty="0"/>
              <a:t>is executing the instruction, the BIU proceeds to fetch a new instruction. </a:t>
            </a:r>
            <a:endParaRPr lang="en-US" dirty="0" smtClean="0"/>
          </a:p>
          <a:p>
            <a:pPr lvl="1"/>
            <a:r>
              <a:rPr lang="en-US" dirty="0" smtClean="0"/>
              <a:t>Depending </a:t>
            </a:r>
            <a:r>
              <a:rPr lang="en-US" dirty="0"/>
              <a:t>on the execution time of the first instruction, </a:t>
            </a:r>
            <a:r>
              <a:rPr lang="en-US" dirty="0" smtClean="0"/>
              <a:t>BIU </a:t>
            </a:r>
            <a:r>
              <a:rPr lang="en-US" dirty="0"/>
              <a:t>may fill the </a:t>
            </a:r>
            <a:r>
              <a:rPr lang="en-US" dirty="0" smtClean="0"/>
              <a:t>queue.</a:t>
            </a:r>
            <a:endParaRPr lang="en-US" dirty="0"/>
          </a:p>
          <a:p>
            <a:pPr lvl="1"/>
            <a:r>
              <a:rPr lang="en-US" dirty="0" smtClean="0"/>
              <a:t>BIU </a:t>
            </a:r>
            <a:r>
              <a:rPr lang="en-US" dirty="0"/>
              <a:t>is programmed to fetch a new instruction whenever the queue has room for one or two additional bytes.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817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Conditions when EU has to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instruction requires access to a memory location not in queue</a:t>
            </a:r>
          </a:p>
          <a:p>
            <a:r>
              <a:rPr lang="en-US" dirty="0" smtClean="0"/>
              <a:t>When the instruction is JUMP</a:t>
            </a:r>
          </a:p>
          <a:p>
            <a:r>
              <a:rPr lang="en-US" dirty="0" smtClean="0"/>
              <a:t>When the instructions are slow to execute</a:t>
            </a:r>
          </a:p>
          <a:p>
            <a:pPr lvl="1"/>
            <a:r>
              <a:rPr lang="en-US" dirty="0" smtClean="0"/>
              <a:t>(AAM requires 83 clock cycles while instruction fetch requires 4 clock cycle)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2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Difference b/w 8086 and 8088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20293"/>
              </p:ext>
            </p:extLst>
          </p:nvPr>
        </p:nvGraphicFramePr>
        <p:xfrm>
          <a:off x="1676400" y="1676400"/>
          <a:ext cx="5943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8288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8086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8088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Data</a:t>
                      </a:r>
                      <a:r>
                        <a:rPr lang="en-US" sz="2800" b="1" baseline="0" dirty="0" smtClean="0"/>
                        <a:t> Bus Path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bit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8 bit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Instruction Queue Size</a:t>
                      </a:r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6 bytes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4 bytes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2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Memory Segmentation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 </a:t>
            </a:r>
            <a:r>
              <a:rPr lang="en-US" dirty="0"/>
              <a:t>is a powerful </a:t>
            </a:r>
            <a:r>
              <a:rPr lang="en-US" dirty="0" smtClean="0"/>
              <a:t>m/m management </a:t>
            </a:r>
            <a:r>
              <a:rPr lang="en-US" dirty="0"/>
              <a:t>mechanism which allows programmers to partition their programs into modules that operate independently of one another. </a:t>
            </a:r>
            <a:endParaRPr lang="en-US" dirty="0" smtClean="0"/>
          </a:p>
          <a:p>
            <a:r>
              <a:rPr lang="en-US" dirty="0" smtClean="0"/>
              <a:t>8086 </a:t>
            </a:r>
            <a:r>
              <a:rPr lang="en-US" dirty="0"/>
              <a:t>can access 1MB of memory. </a:t>
            </a:r>
            <a:r>
              <a:rPr lang="en-US" dirty="0" smtClean="0"/>
              <a:t>At </a:t>
            </a:r>
            <a:r>
              <a:rPr lang="en-US" dirty="0"/>
              <a:t>any given time, </a:t>
            </a:r>
            <a:r>
              <a:rPr lang="en-US" dirty="0" smtClean="0"/>
              <a:t>it </a:t>
            </a:r>
            <a:r>
              <a:rPr lang="en-US" dirty="0"/>
              <a:t>can </a:t>
            </a:r>
            <a:r>
              <a:rPr lang="en-US" dirty="0" smtClean="0"/>
              <a:t>work </a:t>
            </a:r>
            <a:r>
              <a:rPr lang="en-US" dirty="0"/>
              <a:t>only</a:t>
            </a:r>
            <a:r>
              <a:rPr lang="en-US" dirty="0" smtClean="0"/>
              <a:t> </a:t>
            </a:r>
            <a:r>
              <a:rPr lang="en-US" dirty="0"/>
              <a:t>with four 64KB segments </a:t>
            </a:r>
            <a:endParaRPr lang="en-US" dirty="0" smtClean="0"/>
          </a:p>
          <a:p>
            <a:r>
              <a:rPr lang="en-US" dirty="0" smtClean="0"/>
              <a:t>Segment </a:t>
            </a:r>
            <a:r>
              <a:rPr lang="en-US" dirty="0"/>
              <a:t>register </a:t>
            </a:r>
            <a:r>
              <a:rPr lang="en-US" dirty="0" smtClean="0"/>
              <a:t> hold </a:t>
            </a:r>
            <a:r>
              <a:rPr lang="en-US" dirty="0"/>
              <a:t>the upper 16-bits of the starting address </a:t>
            </a:r>
            <a:r>
              <a:rPr lang="en-US" dirty="0" smtClean="0"/>
              <a:t>called </a:t>
            </a:r>
            <a:r>
              <a:rPr lang="en-US" dirty="0"/>
              <a:t>the </a:t>
            </a:r>
            <a:r>
              <a:rPr lang="en-US" b="1" dirty="0"/>
              <a:t>segment base</a:t>
            </a:r>
            <a:r>
              <a:rPr lang="en-US" b="1" dirty="0" smtClean="0"/>
              <a:t>.</a:t>
            </a:r>
            <a:endParaRPr lang="en-US" dirty="0" smtClean="0"/>
          </a:p>
          <a:p>
            <a:r>
              <a:rPr lang="en-US" dirty="0" smtClean="0"/>
              <a:t>If CS register </a:t>
            </a:r>
            <a:r>
              <a:rPr lang="en-US" dirty="0"/>
              <a:t>contains 1234H, then the code segment will start at 12340H address.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048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4040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910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Introduced in 1974 </a:t>
            </a:r>
          </a:p>
          <a:p>
            <a:r>
              <a:rPr lang="en-US" dirty="0" smtClean="0"/>
              <a:t>3000 transistors</a:t>
            </a:r>
          </a:p>
          <a:p>
            <a:r>
              <a:rPr lang="en-IN" dirty="0" smtClean="0"/>
              <a:t> Maximum clock frequency of 740KHz.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Instruction set: 60 </a:t>
            </a:r>
          </a:p>
          <a:p>
            <a:r>
              <a:rPr lang="en-US" dirty="0" smtClean="0"/>
              <a:t>Program memory : 8KB (13-bit address space).</a:t>
            </a:r>
          </a:p>
          <a:p>
            <a:r>
              <a:rPr lang="en-US" dirty="0" smtClean="0"/>
              <a:t> 24-pin dual-in-line package.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765506"/>
            <a:ext cx="4114800" cy="364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19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uses </a:t>
            </a:r>
            <a:r>
              <a:rPr lang="en-US" dirty="0"/>
              <a:t>two components to specify a memory location: a segment base and an </a:t>
            </a:r>
            <a:r>
              <a:rPr lang="en-US" dirty="0" smtClean="0"/>
              <a:t>offset</a:t>
            </a:r>
          </a:p>
          <a:p>
            <a:r>
              <a:rPr lang="en-US" dirty="0" smtClean="0"/>
              <a:t> </a:t>
            </a:r>
            <a:r>
              <a:rPr lang="en-US" dirty="0"/>
              <a:t>The offset of 8086 are 16-bit constants. </a:t>
            </a:r>
            <a:endParaRPr lang="en-US" dirty="0" smtClean="0"/>
          </a:p>
          <a:p>
            <a:r>
              <a:rPr lang="en-US" dirty="0" smtClean="0"/>
              <a:t>Size </a:t>
            </a:r>
            <a:r>
              <a:rPr lang="en-US" dirty="0"/>
              <a:t>of </a:t>
            </a:r>
            <a:r>
              <a:rPr lang="en-US" dirty="0" smtClean="0"/>
              <a:t>offset </a:t>
            </a:r>
            <a:r>
              <a:rPr lang="en-US" dirty="0"/>
              <a:t>limits the </a:t>
            </a:r>
            <a:r>
              <a:rPr lang="en-US" dirty="0" smtClean="0"/>
              <a:t>segment size </a:t>
            </a:r>
          </a:p>
          <a:p>
            <a:r>
              <a:rPr lang="en-US" dirty="0" smtClean="0"/>
              <a:t>Physical </a:t>
            </a:r>
            <a:r>
              <a:rPr lang="en-US" dirty="0"/>
              <a:t>address is obtained by multiplying </a:t>
            </a:r>
            <a:r>
              <a:rPr lang="en-US" dirty="0" smtClean="0"/>
              <a:t> </a:t>
            </a:r>
            <a:r>
              <a:rPr lang="en-US" dirty="0"/>
              <a:t>segment base by 16 (shifting 4-bit left) and adding the offset </a:t>
            </a:r>
            <a:r>
              <a:rPr lang="en-US" dirty="0" smtClean="0"/>
              <a:t>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Segmentation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553199" cy="449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637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</a:t>
            </a:r>
            <a:r>
              <a:rPr lang="en-US" b="1" dirty="0" smtClean="0"/>
              <a:t>Segmentation: Example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8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629400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92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Memory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8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604"/>
            <a:ext cx="4190999" cy="668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3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8008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5720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First 8-bit microprocessor</a:t>
            </a:r>
          </a:p>
          <a:p>
            <a:r>
              <a:rPr lang="en-US" dirty="0" smtClean="0"/>
              <a:t>Introduced in 1972.</a:t>
            </a:r>
          </a:p>
          <a:p>
            <a:r>
              <a:rPr lang="en-US" dirty="0" smtClean="0"/>
              <a:t>3500 transistors.</a:t>
            </a:r>
          </a:p>
          <a:p>
            <a:r>
              <a:rPr lang="en-US" dirty="0" smtClean="0"/>
              <a:t>14-bit address bus (16KB)</a:t>
            </a:r>
          </a:p>
          <a:p>
            <a:r>
              <a:rPr lang="en-US" dirty="0" smtClean="0"/>
              <a:t>First commercial non-calculator PC. </a:t>
            </a:r>
          </a:p>
          <a:p>
            <a:r>
              <a:rPr lang="en-US" dirty="0" smtClean="0"/>
              <a:t>18-pin dual-in-line package. </a:t>
            </a:r>
          </a:p>
          <a:p>
            <a:r>
              <a:rPr lang="en-US" dirty="0" smtClean="0"/>
              <a:t> Instruction Set: 48  </a:t>
            </a:r>
          </a:p>
          <a:p>
            <a:r>
              <a:rPr lang="en-US" dirty="0" smtClean="0"/>
              <a:t>Clock speed was from 0.2MHz to 0.8MHz.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312" y="1681162"/>
            <a:ext cx="4129088" cy="388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95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8080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800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Introduced in 1974.</a:t>
            </a:r>
          </a:p>
          <a:p>
            <a:r>
              <a:rPr lang="en-US" dirty="0" smtClean="0"/>
              <a:t>Used same instruction set of 8008</a:t>
            </a:r>
          </a:p>
          <a:p>
            <a:r>
              <a:rPr lang="en-US" dirty="0" smtClean="0"/>
              <a:t>4500 transistors.</a:t>
            </a:r>
          </a:p>
          <a:p>
            <a:r>
              <a:rPr lang="en-US" dirty="0" smtClean="0"/>
              <a:t>40-pin dual-in-line package</a:t>
            </a:r>
          </a:p>
          <a:p>
            <a:r>
              <a:rPr lang="en-US" dirty="0" smtClean="0"/>
              <a:t>16-bit address bus(64KB)</a:t>
            </a:r>
          </a:p>
          <a:p>
            <a:r>
              <a:rPr lang="en-US" dirty="0" smtClean="0"/>
              <a:t>Maximum Clock Frequency : 2MHz.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1467762"/>
            <a:ext cx="4114800" cy="392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537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8085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8768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was introduced in 1977.</a:t>
            </a:r>
          </a:p>
          <a:p>
            <a:r>
              <a:rPr lang="en-US" dirty="0" smtClean="0"/>
              <a:t> “5” implies +5V power supply.</a:t>
            </a:r>
          </a:p>
          <a:p>
            <a:r>
              <a:rPr lang="en-US" dirty="0" smtClean="0"/>
              <a:t>6500 transistors</a:t>
            </a:r>
          </a:p>
          <a:p>
            <a:r>
              <a:rPr lang="en-US" dirty="0" smtClean="0"/>
              <a:t>40-pin dual-in-line package</a:t>
            </a:r>
          </a:p>
          <a:p>
            <a:r>
              <a:rPr lang="en-US" dirty="0" smtClean="0"/>
              <a:t>16-bit address bus (64KB) and 8-bit data bus.</a:t>
            </a:r>
          </a:p>
          <a:p>
            <a:r>
              <a:rPr lang="en-US" dirty="0" smtClean="0"/>
              <a:t>74 instructions</a:t>
            </a:r>
          </a:p>
          <a:p>
            <a:r>
              <a:rPr lang="en-US" dirty="0" smtClean="0"/>
              <a:t>Clock Speed: 3, 5 and 6MHz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2999" y="1752600"/>
            <a:ext cx="4098151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6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8086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8768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was introduced in1978 </a:t>
            </a:r>
          </a:p>
          <a:p>
            <a:r>
              <a:rPr lang="en-US" dirty="0" smtClean="0"/>
              <a:t>40-pin dual-in-line package</a:t>
            </a:r>
          </a:p>
          <a:p>
            <a:r>
              <a:rPr lang="en-US" dirty="0" smtClean="0"/>
              <a:t>16-bit </a:t>
            </a:r>
            <a:r>
              <a:rPr lang="en-US" dirty="0" err="1" smtClean="0"/>
              <a:t>microarchitecture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20-bit address bus (1 MB) </a:t>
            </a:r>
          </a:p>
          <a:p>
            <a:r>
              <a:rPr lang="en-US" dirty="0" smtClean="0"/>
              <a:t>16-bit data bus</a:t>
            </a:r>
          </a:p>
          <a:p>
            <a:r>
              <a:rPr lang="en-US" dirty="0" smtClean="0"/>
              <a:t>Instruction set :  117 </a:t>
            </a:r>
          </a:p>
          <a:p>
            <a:r>
              <a:rPr lang="en-US" dirty="0" smtClean="0"/>
              <a:t>approximately 20,000 transistors</a:t>
            </a:r>
          </a:p>
          <a:p>
            <a:r>
              <a:rPr lang="en-US" dirty="0" smtClean="0"/>
              <a:t>Clock Speed: 5 to 10MHz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2324100"/>
            <a:ext cx="41910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8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Intel 8088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8768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was introduced in1979. </a:t>
            </a:r>
          </a:p>
          <a:p>
            <a:r>
              <a:rPr lang="en-US" dirty="0" smtClean="0"/>
              <a:t>40-pin dual-in-line package.</a:t>
            </a:r>
          </a:p>
          <a:p>
            <a:r>
              <a:rPr lang="en-US" dirty="0" smtClean="0"/>
              <a:t>16-bit </a:t>
            </a:r>
            <a:r>
              <a:rPr lang="en-US" dirty="0" err="1" smtClean="0"/>
              <a:t>microarchitecture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20-bit address bus (1 MB)</a:t>
            </a:r>
          </a:p>
          <a:p>
            <a:r>
              <a:rPr lang="en-US" b="1" dirty="0" smtClean="0"/>
              <a:t>8-bit data bus</a:t>
            </a:r>
          </a:p>
          <a:p>
            <a:r>
              <a:rPr lang="en-US" dirty="0" smtClean="0"/>
              <a:t>Instruction set :  117 </a:t>
            </a:r>
          </a:p>
          <a:p>
            <a:r>
              <a:rPr lang="en-US" dirty="0" smtClean="0"/>
              <a:t>approximately 20,000 transistors</a:t>
            </a:r>
          </a:p>
          <a:p>
            <a:r>
              <a:rPr lang="en-US" dirty="0" smtClean="0"/>
              <a:t>Clock Speed: 5 to 10MHz</a:t>
            </a:r>
          </a:p>
          <a:p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2057400"/>
            <a:ext cx="4038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775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Intel 8086/8088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1406</Words>
  <Application>Microsoft Office PowerPoint</Application>
  <PresentationFormat>On-screen Show (4:3)</PresentationFormat>
  <Paragraphs>200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Evolution of Microprocessor</vt:lpstr>
      <vt:lpstr>Intel 4004</vt:lpstr>
      <vt:lpstr>Intel 4040</vt:lpstr>
      <vt:lpstr>Intel 8008</vt:lpstr>
      <vt:lpstr>Intel 8080</vt:lpstr>
      <vt:lpstr>Intel 8085</vt:lpstr>
      <vt:lpstr>Intel 8086</vt:lpstr>
      <vt:lpstr>Intel 8088</vt:lpstr>
      <vt:lpstr>Intel 8086/8088 </vt:lpstr>
      <vt:lpstr>8086</vt:lpstr>
      <vt:lpstr>8086</vt:lpstr>
      <vt:lpstr>8086 Architecture</vt:lpstr>
      <vt:lpstr>PowerPoint Presentation</vt:lpstr>
      <vt:lpstr>BUS INTERFACE UNIT</vt:lpstr>
      <vt:lpstr>Instruction Queue</vt:lpstr>
      <vt:lpstr>Segment Registers</vt:lpstr>
      <vt:lpstr>Instruction Pointer (IP)</vt:lpstr>
      <vt:lpstr>EXECUTION UNIT</vt:lpstr>
      <vt:lpstr>EXECUTION UNIT</vt:lpstr>
      <vt:lpstr>EXECUTION UNIT</vt:lpstr>
      <vt:lpstr>Flag Register</vt:lpstr>
      <vt:lpstr>Flag Register</vt:lpstr>
      <vt:lpstr>Execution Unit</vt:lpstr>
      <vt:lpstr>Execution Unit</vt:lpstr>
      <vt:lpstr>Operation of 8086/8088</vt:lpstr>
      <vt:lpstr>Operation of 8086/8088</vt:lpstr>
      <vt:lpstr>3 Conditions when EU has to wait</vt:lpstr>
      <vt:lpstr>Difference b/w 8086 and 8088</vt:lpstr>
      <vt:lpstr>Memory Segmentation</vt:lpstr>
      <vt:lpstr>Memory Segmentation</vt:lpstr>
      <vt:lpstr>Memory Segmentation</vt:lpstr>
      <vt:lpstr>Memory Segmentation: Example</vt:lpstr>
      <vt:lpstr>Memory Segmentation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Lab-403A</dc:creator>
  <cp:lastModifiedBy>Administrator</cp:lastModifiedBy>
  <cp:revision>108</cp:revision>
  <dcterms:created xsi:type="dcterms:W3CDTF">2006-08-16T00:00:00Z</dcterms:created>
  <dcterms:modified xsi:type="dcterms:W3CDTF">2014-07-17T05:46:39Z</dcterms:modified>
</cp:coreProperties>
</file>