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7" r:id="rId23"/>
    <p:sldId id="288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Instruction Set of 8086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ADC: Add with carry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Flags Affected : AF, CF, OF, PF, ZF, SF</a:t>
            </a:r>
          </a:p>
          <a:p>
            <a:r>
              <a:rPr lang="en-US" smtClean="0"/>
              <a:t>Examples: </a:t>
            </a:r>
          </a:p>
          <a:p>
            <a:pPr>
              <a:buFontTx/>
              <a:buNone/>
            </a:pPr>
            <a:r>
              <a:rPr lang="en-US" smtClean="0"/>
              <a:t>	ADC AH,09</a:t>
            </a:r>
          </a:p>
          <a:p>
            <a:pPr>
              <a:buFontTx/>
              <a:buNone/>
            </a:pPr>
            <a:r>
              <a:rPr lang="en-US" smtClean="0"/>
              <a:t>	ADC AL,BL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b="1" smtClean="0"/>
              <a:t>SUB : Subtraction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257800"/>
          </a:xfrm>
        </p:spPr>
        <p:txBody>
          <a:bodyPr>
            <a:normAutofit/>
          </a:bodyPr>
          <a:lstStyle/>
          <a:p>
            <a:r>
              <a:rPr lang="en-US" b="1" dirty="0" smtClean="0"/>
              <a:t>Syntax : </a:t>
            </a:r>
            <a:r>
              <a:rPr lang="en-US" dirty="0" smtClean="0"/>
              <a:t>SUB </a:t>
            </a:r>
            <a:r>
              <a:rPr lang="en-US" dirty="0" err="1" smtClean="0"/>
              <a:t>dest,src</a:t>
            </a:r>
            <a:endParaRPr lang="en-US" dirty="0" smtClean="0"/>
          </a:p>
          <a:p>
            <a:r>
              <a:rPr lang="en-US" dirty="0" smtClean="0"/>
              <a:t>It subtracts the contents of </a:t>
            </a:r>
            <a:r>
              <a:rPr lang="en-US" dirty="0" err="1" smtClean="0"/>
              <a:t>src</a:t>
            </a:r>
            <a:r>
              <a:rPr lang="en-US" dirty="0" smtClean="0"/>
              <a:t> to the </a:t>
            </a:r>
            <a:r>
              <a:rPr lang="en-US" dirty="0" err="1" smtClean="0"/>
              <a:t>dest</a:t>
            </a:r>
            <a:r>
              <a:rPr lang="en-US" baseline="30000" dirty="0" err="1" smtClean="0"/>
              <a:t>n</a:t>
            </a:r>
            <a:r>
              <a:rPr lang="en-US" dirty="0" smtClean="0"/>
              <a:t> and places the result in </a:t>
            </a:r>
            <a:r>
              <a:rPr lang="en-US" dirty="0" err="1" smtClean="0"/>
              <a:t>dest</a:t>
            </a:r>
            <a:r>
              <a:rPr lang="en-US" baseline="30000" dirty="0" err="1" smtClean="0"/>
              <a:t>n</a:t>
            </a:r>
            <a:endParaRPr lang="en-US" dirty="0" smtClean="0"/>
          </a:p>
          <a:p>
            <a:r>
              <a:rPr lang="en-US" dirty="0" err="1" smtClean="0"/>
              <a:t>Src</a:t>
            </a:r>
            <a:r>
              <a:rPr lang="en-US" dirty="0" smtClean="0"/>
              <a:t>: </a:t>
            </a:r>
            <a:r>
              <a:rPr lang="en-US" dirty="0" err="1" smtClean="0"/>
              <a:t>reg</a:t>
            </a:r>
            <a:r>
              <a:rPr lang="en-US" dirty="0" smtClean="0"/>
              <a:t> or m/m </a:t>
            </a:r>
            <a:r>
              <a:rPr lang="en-US" dirty="0" err="1" smtClean="0"/>
              <a:t>locat</a:t>
            </a:r>
            <a:r>
              <a:rPr lang="en-US" baseline="30000" dirty="0" err="1" smtClean="0"/>
              <a:t>n</a:t>
            </a:r>
            <a:r>
              <a:rPr lang="en-US" dirty="0" smtClean="0"/>
              <a:t> or an immediate number</a:t>
            </a:r>
          </a:p>
          <a:p>
            <a:r>
              <a:rPr lang="en-US" dirty="0" err="1" smtClean="0"/>
              <a:t>Dest</a:t>
            </a:r>
            <a:r>
              <a:rPr lang="en-US" baseline="30000" dirty="0" err="1" smtClean="0"/>
              <a:t>n</a:t>
            </a:r>
            <a:r>
              <a:rPr lang="en-US" dirty="0" smtClean="0"/>
              <a:t> : reg. or m/m </a:t>
            </a:r>
            <a:r>
              <a:rPr lang="en-US" dirty="0" err="1" smtClean="0"/>
              <a:t>locat</a:t>
            </a:r>
            <a:r>
              <a:rPr lang="en-US" baseline="30000" dirty="0" err="1" smtClean="0"/>
              <a:t>n</a:t>
            </a:r>
            <a:r>
              <a:rPr lang="en-US" dirty="0" smtClean="0"/>
              <a:t> </a:t>
            </a:r>
          </a:p>
          <a:p>
            <a:r>
              <a:rPr lang="en-US" dirty="0" smtClean="0"/>
              <a:t>Both </a:t>
            </a:r>
            <a:r>
              <a:rPr lang="en-US" dirty="0" err="1" smtClean="0"/>
              <a:t>src</a:t>
            </a:r>
            <a:r>
              <a:rPr lang="en-US" dirty="0" smtClean="0"/>
              <a:t> and </a:t>
            </a:r>
            <a:r>
              <a:rPr lang="en-US" dirty="0" err="1" smtClean="0"/>
              <a:t>dest</a:t>
            </a:r>
            <a:r>
              <a:rPr lang="en-US" baseline="30000" dirty="0" err="1" smtClean="0"/>
              <a:t>n</a:t>
            </a:r>
            <a:r>
              <a:rPr lang="en-US" dirty="0" smtClean="0"/>
              <a:t> cannot be m/m </a:t>
            </a:r>
            <a:r>
              <a:rPr lang="en-US" dirty="0" err="1" smtClean="0"/>
              <a:t>locat</a:t>
            </a:r>
            <a:r>
              <a:rPr lang="en-US" baseline="30000" dirty="0" err="1" smtClean="0"/>
              <a:t>n</a:t>
            </a:r>
            <a:r>
              <a:rPr lang="en-US" dirty="0" err="1" smtClean="0"/>
              <a:t>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SUB : Subtraction</a:t>
            </a:r>
            <a:endParaRPr 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must be of same data type</a:t>
            </a:r>
          </a:p>
          <a:p>
            <a:r>
              <a:rPr lang="en-US" b="1" dirty="0" smtClean="0"/>
              <a:t>Flags affected:</a:t>
            </a:r>
            <a:r>
              <a:rPr lang="en-US" dirty="0" smtClean="0"/>
              <a:t> AF, CF, PF, SF, ZF</a:t>
            </a:r>
          </a:p>
          <a:p>
            <a:r>
              <a:rPr lang="en-US" b="1" dirty="0" smtClean="0"/>
              <a:t>Example:</a:t>
            </a:r>
          </a:p>
          <a:p>
            <a:pPr>
              <a:buFontTx/>
              <a:buNone/>
            </a:pPr>
            <a:r>
              <a:rPr lang="en-US" dirty="0" smtClean="0"/>
              <a:t>	SUB AH,09</a:t>
            </a:r>
          </a:p>
          <a:p>
            <a:pPr>
              <a:buFontTx/>
              <a:buNone/>
            </a:pPr>
            <a:r>
              <a:rPr lang="en-US" dirty="0" smtClean="0"/>
              <a:t>	SUB BX, [SI]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b="1" smtClean="0"/>
              <a:t>SBB: Subtract with borrow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876800"/>
          </a:xfrm>
        </p:spPr>
        <p:txBody>
          <a:bodyPr>
            <a:normAutofit/>
          </a:bodyPr>
          <a:lstStyle/>
          <a:p>
            <a:r>
              <a:rPr lang="en-US" b="1" dirty="0" smtClean="0"/>
              <a:t>Syntax:  </a:t>
            </a:r>
            <a:r>
              <a:rPr lang="en-US" dirty="0" smtClean="0"/>
              <a:t>SBB </a:t>
            </a:r>
            <a:r>
              <a:rPr lang="en-US" dirty="0" err="1" smtClean="0"/>
              <a:t>dest</a:t>
            </a:r>
            <a:r>
              <a:rPr lang="en-US" dirty="0" smtClean="0"/>
              <a:t>, </a:t>
            </a:r>
            <a:r>
              <a:rPr lang="en-US" dirty="0" err="1" smtClean="0"/>
              <a:t>src</a:t>
            </a:r>
            <a:endParaRPr lang="en-US" dirty="0" smtClean="0"/>
          </a:p>
          <a:p>
            <a:r>
              <a:rPr lang="en-US" dirty="0" smtClean="0"/>
              <a:t>It is similar to SUB except that the status of carry flag is subtracted from the result</a:t>
            </a:r>
          </a:p>
          <a:p>
            <a:r>
              <a:rPr lang="en-US" dirty="0" smtClean="0"/>
              <a:t>Function:</a:t>
            </a:r>
          </a:p>
          <a:p>
            <a:pPr>
              <a:buFontTx/>
              <a:buNone/>
            </a:pPr>
            <a:r>
              <a:rPr lang="en-US" dirty="0" smtClean="0"/>
              <a:t>	if (CF=1)</a:t>
            </a:r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dest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destination-source-1</a:t>
            </a:r>
          </a:p>
          <a:p>
            <a:pPr>
              <a:buFontTx/>
              <a:buNone/>
            </a:pPr>
            <a:r>
              <a:rPr lang="en-US" dirty="0" smtClean="0">
                <a:sym typeface="Wingdings" pitchFamily="2" charset="2"/>
              </a:rPr>
              <a:t>	if (CF=0)</a:t>
            </a:r>
          </a:p>
          <a:p>
            <a:pPr>
              <a:buFontTx/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 destination-source-0</a:t>
            </a:r>
            <a:endParaRPr lang="en-US" dirty="0" smtClean="0"/>
          </a:p>
          <a:p>
            <a:endParaRPr lang="en-US" b="1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SBB: Subtract with borrow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Flags Affected : AF, CF, OF, PF, ZF, SF</a:t>
            </a:r>
          </a:p>
          <a:p>
            <a:r>
              <a:rPr lang="en-US" smtClean="0"/>
              <a:t>Examples: </a:t>
            </a:r>
          </a:p>
          <a:p>
            <a:pPr>
              <a:buFontTx/>
              <a:buNone/>
            </a:pPr>
            <a:r>
              <a:rPr lang="en-US" smtClean="0"/>
              <a:t>	SBB AH,09</a:t>
            </a:r>
          </a:p>
          <a:p>
            <a:pPr>
              <a:buFontTx/>
              <a:buNone/>
            </a:pPr>
            <a:r>
              <a:rPr lang="en-US" smtClean="0"/>
              <a:t>	SBB AX,12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b="1" smtClean="0"/>
              <a:t>INC : Increment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562600"/>
          </a:xfrm>
        </p:spPr>
        <p:txBody>
          <a:bodyPr/>
          <a:lstStyle/>
          <a:p>
            <a:r>
              <a:rPr lang="en-US" b="1" dirty="0" smtClean="0"/>
              <a:t>Syntax : </a:t>
            </a:r>
            <a:r>
              <a:rPr lang="en-US" dirty="0" smtClean="0"/>
              <a:t>INC </a:t>
            </a:r>
            <a:r>
              <a:rPr lang="en-US" dirty="0" err="1" smtClean="0"/>
              <a:t>dest</a:t>
            </a:r>
            <a:endParaRPr lang="en-US" dirty="0" smtClean="0"/>
          </a:p>
          <a:p>
            <a:r>
              <a:rPr lang="en-US" dirty="0" smtClean="0"/>
              <a:t>It adds one to the specified register or memory location and stores the result in destination</a:t>
            </a:r>
          </a:p>
          <a:p>
            <a:r>
              <a:rPr lang="en-US" dirty="0" smtClean="0"/>
              <a:t>Carry Flag will not get affected.</a:t>
            </a:r>
          </a:p>
          <a:p>
            <a:r>
              <a:rPr lang="en-US" b="1" dirty="0" smtClean="0"/>
              <a:t>Flags Affected: </a:t>
            </a:r>
            <a:r>
              <a:rPr lang="en-US" dirty="0" smtClean="0"/>
              <a:t>AF, OF, PF, SF, ZF</a:t>
            </a:r>
          </a:p>
          <a:p>
            <a:r>
              <a:rPr lang="en-US" b="1" dirty="0" smtClean="0"/>
              <a:t>Examples :</a:t>
            </a:r>
          </a:p>
          <a:p>
            <a:pPr>
              <a:buFontTx/>
              <a:buNone/>
            </a:pPr>
            <a:r>
              <a:rPr lang="en-US" dirty="0" smtClean="0"/>
              <a:t>	INC AL</a:t>
            </a:r>
          </a:p>
          <a:p>
            <a:pPr>
              <a:buFontTx/>
              <a:buNone/>
            </a:pPr>
            <a:r>
              <a:rPr lang="en-US" dirty="0" smtClean="0"/>
              <a:t>	INC SI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b="1" smtClean="0"/>
              <a:t>DEC : Decrement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562600"/>
          </a:xfrm>
        </p:spPr>
        <p:txBody>
          <a:bodyPr/>
          <a:lstStyle/>
          <a:p>
            <a:r>
              <a:rPr lang="en-US" b="1" dirty="0" smtClean="0"/>
              <a:t>Syntax : </a:t>
            </a:r>
            <a:r>
              <a:rPr lang="en-US" dirty="0" smtClean="0"/>
              <a:t>DEC </a:t>
            </a:r>
            <a:r>
              <a:rPr lang="en-US" dirty="0" err="1" smtClean="0"/>
              <a:t>dest</a:t>
            </a:r>
            <a:endParaRPr lang="en-US" dirty="0" smtClean="0"/>
          </a:p>
          <a:p>
            <a:r>
              <a:rPr lang="en-US" dirty="0" smtClean="0"/>
              <a:t>It subtracts one from the specified register or memory location and stores the result in destination</a:t>
            </a:r>
          </a:p>
          <a:p>
            <a:r>
              <a:rPr lang="en-US" dirty="0" smtClean="0"/>
              <a:t>Carry Flag will not get affected </a:t>
            </a:r>
          </a:p>
          <a:p>
            <a:r>
              <a:rPr lang="en-US" b="1" dirty="0" smtClean="0"/>
              <a:t>Flags Affected : </a:t>
            </a:r>
            <a:r>
              <a:rPr lang="en-US" dirty="0" smtClean="0"/>
              <a:t>AF, OF, PF, SF, ZF</a:t>
            </a:r>
          </a:p>
          <a:p>
            <a:r>
              <a:rPr lang="en-US" b="1" dirty="0" smtClean="0"/>
              <a:t>Examples :</a:t>
            </a:r>
          </a:p>
          <a:p>
            <a:pPr>
              <a:buFontTx/>
              <a:buNone/>
            </a:pPr>
            <a:r>
              <a:rPr lang="en-US" dirty="0" smtClean="0"/>
              <a:t>	DEC AL</a:t>
            </a:r>
          </a:p>
          <a:p>
            <a:pPr>
              <a:buFontTx/>
              <a:buNone/>
            </a:pPr>
            <a:r>
              <a:rPr lang="en-US" dirty="0" smtClean="0"/>
              <a:t>	DEC SI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b="1" smtClean="0"/>
              <a:t>CMP : Compare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410200"/>
          </a:xfrm>
        </p:spPr>
        <p:txBody>
          <a:bodyPr/>
          <a:lstStyle/>
          <a:p>
            <a:r>
              <a:rPr lang="en-US" b="1" dirty="0" smtClean="0"/>
              <a:t>Syntax : </a:t>
            </a:r>
            <a:r>
              <a:rPr lang="en-US" dirty="0" smtClean="0"/>
              <a:t>CMP </a:t>
            </a:r>
            <a:r>
              <a:rPr lang="en-US" dirty="0" err="1" smtClean="0"/>
              <a:t>dest,src</a:t>
            </a:r>
            <a:endParaRPr lang="en-US" dirty="0" smtClean="0"/>
          </a:p>
          <a:p>
            <a:r>
              <a:rPr lang="en-US" dirty="0" smtClean="0"/>
              <a:t>It compares a byte or word in destination with a byte or word in source.</a:t>
            </a:r>
          </a:p>
          <a:p>
            <a:r>
              <a:rPr lang="en-US" dirty="0" err="1" smtClean="0"/>
              <a:t>Src</a:t>
            </a:r>
            <a:r>
              <a:rPr lang="en-US" dirty="0" smtClean="0"/>
              <a:t>: </a:t>
            </a:r>
            <a:r>
              <a:rPr lang="en-US" dirty="0" err="1" smtClean="0"/>
              <a:t>reg</a:t>
            </a:r>
            <a:r>
              <a:rPr lang="en-US" dirty="0" smtClean="0"/>
              <a:t> or  m/m </a:t>
            </a:r>
            <a:r>
              <a:rPr lang="en-US" dirty="0" err="1" smtClean="0"/>
              <a:t>locat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</a:t>
            </a:r>
            <a:r>
              <a:rPr lang="en-US" dirty="0" smtClean="0"/>
              <a:t>or an immediate value</a:t>
            </a:r>
          </a:p>
          <a:p>
            <a:r>
              <a:rPr lang="en-US" dirty="0" err="1" smtClean="0"/>
              <a:t>Dest</a:t>
            </a:r>
            <a:r>
              <a:rPr lang="en-US" baseline="30000" dirty="0" err="1" smtClean="0"/>
              <a:t>n</a:t>
            </a:r>
            <a:r>
              <a:rPr lang="en-US" dirty="0" smtClean="0"/>
              <a:t> : reg. or m/m </a:t>
            </a:r>
            <a:r>
              <a:rPr lang="en-US" dirty="0" err="1" smtClean="0"/>
              <a:t>locat</a:t>
            </a:r>
            <a:r>
              <a:rPr lang="en-US" baseline="30000" dirty="0" err="1" smtClean="0"/>
              <a:t>n</a:t>
            </a:r>
            <a:endParaRPr lang="en-US" baseline="30000" dirty="0" smtClean="0"/>
          </a:p>
          <a:p>
            <a:r>
              <a:rPr lang="en-US" dirty="0" smtClean="0"/>
              <a:t>Both </a:t>
            </a:r>
            <a:r>
              <a:rPr lang="en-US" dirty="0" err="1" smtClean="0"/>
              <a:t>src</a:t>
            </a:r>
            <a:r>
              <a:rPr lang="en-US" dirty="0" smtClean="0"/>
              <a:t> and </a:t>
            </a:r>
            <a:r>
              <a:rPr lang="en-US" dirty="0" err="1" smtClean="0"/>
              <a:t>dest</a:t>
            </a:r>
            <a:r>
              <a:rPr lang="en-US" baseline="30000" dirty="0" err="1" smtClean="0"/>
              <a:t>n</a:t>
            </a:r>
            <a:r>
              <a:rPr lang="en-US" dirty="0" smtClean="0"/>
              <a:t> cannot be m/m locations</a:t>
            </a:r>
          </a:p>
          <a:p>
            <a:r>
              <a:rPr lang="en-US" dirty="0" smtClean="0"/>
              <a:t>They must be of same data type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CMP : Compare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performs a non-destructive subtraction and sets the flags. </a:t>
            </a:r>
          </a:p>
          <a:p>
            <a:r>
              <a:rPr lang="en-US" dirty="0" smtClean="0"/>
              <a:t>It is used with conditional jump instructions</a:t>
            </a:r>
          </a:p>
          <a:p>
            <a:r>
              <a:rPr lang="en-US" b="1" dirty="0" smtClean="0"/>
              <a:t>Flags Affected: </a:t>
            </a:r>
            <a:r>
              <a:rPr lang="en-US" dirty="0" smtClean="0"/>
              <a:t>AF, CF, OF, PF, SF, ZF</a:t>
            </a:r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b="1" smtClean="0"/>
              <a:t>CMP : Compare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943600"/>
          </a:xfrm>
        </p:spPr>
        <p:txBody>
          <a:bodyPr/>
          <a:lstStyle/>
          <a:p>
            <a:r>
              <a:rPr lang="en-US" smtClean="0"/>
              <a:t>Function : </a:t>
            </a:r>
          </a:p>
          <a:p>
            <a:pPr>
              <a:buFontTx/>
              <a:buNone/>
            </a:pPr>
            <a:r>
              <a:rPr lang="en-US" smtClean="0"/>
              <a:t>	if (dest &gt; src)</a:t>
            </a:r>
          </a:p>
          <a:p>
            <a:pPr>
              <a:buFontTx/>
              <a:buNone/>
            </a:pPr>
            <a:r>
              <a:rPr lang="en-US" smtClean="0"/>
              <a:t>	subtraction requires no borrow</a:t>
            </a:r>
          </a:p>
          <a:p>
            <a:pPr>
              <a:buFontTx/>
              <a:buNone/>
            </a:pPr>
            <a:r>
              <a:rPr lang="en-US" smtClean="0"/>
              <a:t>	CF=0, ZF=0, SF=0</a:t>
            </a:r>
          </a:p>
          <a:p>
            <a:pPr>
              <a:buFontTx/>
              <a:buNone/>
            </a:pPr>
            <a:r>
              <a:rPr lang="en-US" smtClean="0"/>
              <a:t>	if (dest &lt; src)</a:t>
            </a:r>
          </a:p>
          <a:p>
            <a:pPr>
              <a:buFontTx/>
              <a:buNone/>
            </a:pPr>
            <a:r>
              <a:rPr lang="en-US" smtClean="0"/>
              <a:t>	subtraction requires  borrow</a:t>
            </a:r>
          </a:p>
          <a:p>
            <a:pPr>
              <a:buFontTx/>
              <a:buNone/>
            </a:pPr>
            <a:r>
              <a:rPr lang="en-US" smtClean="0"/>
              <a:t>	CF=1, ZF=0, SF=1</a:t>
            </a:r>
          </a:p>
          <a:p>
            <a:pPr>
              <a:buFontTx/>
              <a:buNone/>
            </a:pPr>
            <a:r>
              <a:rPr lang="en-US" smtClean="0"/>
              <a:t>if (dest = src)</a:t>
            </a:r>
          </a:p>
          <a:p>
            <a:pPr>
              <a:buFontTx/>
              <a:buNone/>
            </a:pPr>
            <a:r>
              <a:rPr lang="en-US" smtClean="0"/>
              <a:t>	subtraction requires no borrow</a:t>
            </a:r>
          </a:p>
          <a:p>
            <a:pPr>
              <a:buFontTx/>
              <a:buNone/>
            </a:pPr>
            <a:r>
              <a:rPr lang="en-US" smtClean="0"/>
              <a:t>	CF=0, ZF=1, SF=0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smtClean="0"/>
              <a:t>LES: Load Register and ES Register</a:t>
            </a:r>
            <a:endParaRPr lang="en-US" b="1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IN" b="1" dirty="0" smtClean="0"/>
              <a:t>Syntax </a:t>
            </a:r>
            <a:r>
              <a:rPr lang="en-IN" dirty="0" smtClean="0"/>
              <a:t>: LES reg16, mem16</a:t>
            </a:r>
            <a:endParaRPr lang="en-US" dirty="0" smtClean="0"/>
          </a:p>
          <a:p>
            <a:r>
              <a:rPr lang="en-IN" dirty="0" smtClean="0"/>
              <a:t>It copies the contents of the first two memory locations to 16-bit register and next two locations into ES register</a:t>
            </a:r>
            <a:endParaRPr lang="en-US" dirty="0" smtClean="0"/>
          </a:p>
          <a:p>
            <a:r>
              <a:rPr lang="en-IN" dirty="0" smtClean="0"/>
              <a:t> </a:t>
            </a:r>
            <a:r>
              <a:rPr lang="en-IN" b="1" dirty="0" smtClean="0"/>
              <a:t>Flags Affected : </a:t>
            </a:r>
            <a:r>
              <a:rPr lang="en-IN" dirty="0" smtClean="0"/>
              <a:t>None</a:t>
            </a: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CMP : Compare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Examples :</a:t>
            </a:r>
          </a:p>
          <a:p>
            <a:pPr>
              <a:buFontTx/>
              <a:buNone/>
            </a:pPr>
            <a:r>
              <a:rPr lang="en-US" smtClean="0"/>
              <a:t>	CMP AH,BL</a:t>
            </a:r>
          </a:p>
          <a:p>
            <a:pPr>
              <a:buFontTx/>
              <a:buNone/>
            </a:pPr>
            <a:r>
              <a:rPr lang="en-US" smtClean="0"/>
              <a:t>	CMP BX,AX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b="1" smtClean="0"/>
              <a:t>NEG : Negate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42910" y="1285860"/>
            <a:ext cx="7815290" cy="526734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Syntax: </a:t>
            </a:r>
            <a:r>
              <a:rPr lang="en-US" dirty="0" smtClean="0"/>
              <a:t>NEG </a:t>
            </a:r>
            <a:r>
              <a:rPr lang="en-US" dirty="0" err="1" smtClean="0"/>
              <a:t>dest</a:t>
            </a:r>
            <a:endParaRPr lang="en-US" dirty="0" smtClean="0"/>
          </a:p>
          <a:p>
            <a:r>
              <a:rPr lang="en-US" dirty="0" smtClean="0"/>
              <a:t>It replaces the no. in destination with its 2’s compliment</a:t>
            </a:r>
          </a:p>
          <a:p>
            <a:r>
              <a:rPr lang="en-US" dirty="0" smtClean="0"/>
              <a:t>Destination:  register or memory location</a:t>
            </a:r>
          </a:p>
          <a:p>
            <a:r>
              <a:rPr lang="en-US" dirty="0" smtClean="0"/>
              <a:t>It is performed by the subtraction of destination operand from zero.</a:t>
            </a:r>
          </a:p>
          <a:p>
            <a:r>
              <a:rPr lang="en-US" b="1" dirty="0" smtClean="0"/>
              <a:t>Flags Affected : </a:t>
            </a:r>
            <a:r>
              <a:rPr lang="en-US" dirty="0" smtClean="0"/>
              <a:t>AF, CF, OF, PF, SF, ZF</a:t>
            </a:r>
          </a:p>
          <a:p>
            <a:r>
              <a:rPr lang="en-US" b="1" dirty="0" smtClean="0"/>
              <a:t>Example :</a:t>
            </a:r>
          </a:p>
          <a:p>
            <a:pPr>
              <a:buFontTx/>
              <a:buNone/>
            </a:pPr>
            <a:r>
              <a:rPr lang="en-US" dirty="0" smtClean="0"/>
              <a:t>	NEG AL</a:t>
            </a:r>
          </a:p>
          <a:p>
            <a:pPr>
              <a:buFontTx/>
              <a:buNone/>
            </a:pPr>
            <a:r>
              <a:rPr lang="en-US" dirty="0" smtClean="0"/>
              <a:t>	NEG BX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MUL : Multiplication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072494" cy="500066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Syntax :</a:t>
            </a:r>
            <a:r>
              <a:rPr lang="en-US" dirty="0" smtClean="0"/>
              <a:t> MUL </a:t>
            </a:r>
            <a:r>
              <a:rPr lang="en-US" dirty="0" err="1" smtClean="0"/>
              <a:t>src</a:t>
            </a:r>
            <a:endParaRPr lang="en-US" dirty="0" smtClean="0"/>
          </a:p>
          <a:p>
            <a:r>
              <a:rPr lang="en-US" dirty="0" smtClean="0"/>
              <a:t>It perform unsigned multiplication of the source  with accumulator</a:t>
            </a:r>
          </a:p>
          <a:p>
            <a:r>
              <a:rPr lang="en-US" dirty="0" smtClean="0"/>
              <a:t>Source:  register or memory location</a:t>
            </a:r>
          </a:p>
          <a:p>
            <a:r>
              <a:rPr lang="en-US" dirty="0" smtClean="0"/>
              <a:t>If source is byte, it is multiplied by AL and the result is placed in AX</a:t>
            </a:r>
          </a:p>
          <a:p>
            <a:r>
              <a:rPr lang="en-US" dirty="0" smtClean="0"/>
              <a:t>If source is word, it is multiplied by AX and the result is stored in DX:AX, where DX has the most significant word</a:t>
            </a:r>
          </a:p>
          <a:p>
            <a:r>
              <a:rPr lang="en-US" b="1" dirty="0" smtClean="0"/>
              <a:t>Flags Affected : </a:t>
            </a:r>
            <a:r>
              <a:rPr lang="en-US" dirty="0" smtClean="0"/>
              <a:t>CF, OF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b="1" smtClean="0"/>
              <a:t>MUL : Multiplication 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953000"/>
          </a:xfrm>
        </p:spPr>
        <p:txBody>
          <a:bodyPr>
            <a:normAutofit/>
          </a:bodyPr>
          <a:lstStyle/>
          <a:p>
            <a:r>
              <a:rPr lang="en-US" b="1" dirty="0" smtClean="0"/>
              <a:t>Function:</a:t>
            </a:r>
          </a:p>
          <a:p>
            <a:pPr>
              <a:buFontTx/>
              <a:buNone/>
            </a:pPr>
            <a:r>
              <a:rPr lang="en-US" dirty="0" smtClean="0"/>
              <a:t>	if (</a:t>
            </a:r>
            <a:r>
              <a:rPr lang="en-US" dirty="0" err="1" smtClean="0"/>
              <a:t>byte_source</a:t>
            </a:r>
            <a:r>
              <a:rPr lang="en-US" dirty="0" smtClean="0"/>
              <a:t>) then</a:t>
            </a:r>
          </a:p>
          <a:p>
            <a:pPr>
              <a:buFontTx/>
              <a:buNone/>
            </a:pPr>
            <a:r>
              <a:rPr lang="en-US" dirty="0" smtClean="0"/>
              <a:t>	AX </a:t>
            </a:r>
            <a:r>
              <a:rPr lang="en-US" dirty="0" smtClean="0">
                <a:sym typeface="Wingdings" pitchFamily="2" charset="2"/>
              </a:rPr>
              <a:t> AL x source</a:t>
            </a:r>
          </a:p>
          <a:p>
            <a:pPr>
              <a:buFontTx/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smtClean="0"/>
              <a:t>if (</a:t>
            </a:r>
            <a:r>
              <a:rPr lang="en-US" dirty="0" err="1" smtClean="0"/>
              <a:t>word_source</a:t>
            </a:r>
            <a:r>
              <a:rPr lang="en-US" dirty="0" smtClean="0"/>
              <a:t>) then</a:t>
            </a:r>
          </a:p>
          <a:p>
            <a:pPr>
              <a:buFontTx/>
              <a:buNone/>
            </a:pPr>
            <a:r>
              <a:rPr lang="en-US" dirty="0" smtClean="0"/>
              <a:t>	DX:AX </a:t>
            </a:r>
            <a:r>
              <a:rPr lang="en-US" dirty="0" smtClean="0">
                <a:sym typeface="Wingdings" pitchFamily="2" charset="2"/>
              </a:rPr>
              <a:t> AX x source</a:t>
            </a:r>
          </a:p>
          <a:p>
            <a:r>
              <a:rPr lang="en-US" b="1" dirty="0" smtClean="0"/>
              <a:t>Example :</a:t>
            </a:r>
          </a:p>
          <a:p>
            <a:pPr>
              <a:buFontTx/>
              <a:buNone/>
            </a:pPr>
            <a:r>
              <a:rPr lang="en-US" dirty="0" smtClean="0"/>
              <a:t>	MUL BH  : AX </a:t>
            </a:r>
            <a:r>
              <a:rPr lang="en-US" dirty="0" smtClean="0">
                <a:sym typeface="Wingdings" pitchFamily="2" charset="2"/>
              </a:rPr>
              <a:t> AL x BH</a:t>
            </a:r>
          </a:p>
          <a:p>
            <a:pPr>
              <a:buFontTx/>
              <a:buNone/>
            </a:pPr>
            <a:r>
              <a:rPr lang="en-US" dirty="0" smtClean="0">
                <a:sym typeface="Wingdings" pitchFamily="2" charset="2"/>
              </a:rPr>
              <a:t>	MUL BX  : DX:AX  AX x BX</a:t>
            </a:r>
            <a:endParaRPr lang="en-US" dirty="0" smtClean="0"/>
          </a:p>
          <a:p>
            <a:pPr>
              <a:buFontTx/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FontTx/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FontTx/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b="1" smtClean="0"/>
              <a:t>IMUL : Integer Multiply 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95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Syntax :</a:t>
            </a:r>
            <a:r>
              <a:rPr lang="en-US" dirty="0" smtClean="0"/>
              <a:t> IMUL </a:t>
            </a:r>
            <a:r>
              <a:rPr lang="en-US" dirty="0" err="1" smtClean="0"/>
              <a:t>src</a:t>
            </a:r>
            <a:endParaRPr lang="en-US" dirty="0" smtClean="0"/>
          </a:p>
          <a:p>
            <a:r>
              <a:rPr lang="en-US" dirty="0" smtClean="0"/>
              <a:t>It performs the signed multiplication of the source with accumulator.</a:t>
            </a:r>
          </a:p>
          <a:p>
            <a:r>
              <a:rPr lang="en-US" b="1" dirty="0" smtClean="0"/>
              <a:t>Function:</a:t>
            </a:r>
          </a:p>
          <a:p>
            <a:pPr>
              <a:buFontTx/>
              <a:buNone/>
            </a:pPr>
            <a:r>
              <a:rPr lang="en-US" dirty="0" smtClean="0"/>
              <a:t>	if (</a:t>
            </a:r>
            <a:r>
              <a:rPr lang="en-US" dirty="0" err="1" smtClean="0"/>
              <a:t>byte_source</a:t>
            </a:r>
            <a:r>
              <a:rPr lang="en-US" dirty="0" smtClean="0"/>
              <a:t>) then</a:t>
            </a:r>
          </a:p>
          <a:p>
            <a:pPr>
              <a:buFontTx/>
              <a:buNone/>
            </a:pPr>
            <a:r>
              <a:rPr lang="en-US" dirty="0" smtClean="0"/>
              <a:t>	AX </a:t>
            </a:r>
            <a:r>
              <a:rPr lang="en-US" dirty="0" smtClean="0">
                <a:sym typeface="Wingdings" pitchFamily="2" charset="2"/>
              </a:rPr>
              <a:t> AL x source (signed)</a:t>
            </a:r>
          </a:p>
          <a:p>
            <a:pPr>
              <a:buFontTx/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smtClean="0"/>
              <a:t>if (</a:t>
            </a:r>
            <a:r>
              <a:rPr lang="en-US" dirty="0" err="1" smtClean="0"/>
              <a:t>word_source</a:t>
            </a:r>
            <a:r>
              <a:rPr lang="en-US" dirty="0" smtClean="0"/>
              <a:t>) then</a:t>
            </a:r>
          </a:p>
          <a:p>
            <a:pPr>
              <a:buFontTx/>
              <a:buNone/>
            </a:pPr>
            <a:r>
              <a:rPr lang="en-US" dirty="0" smtClean="0"/>
              <a:t>	DX:AX </a:t>
            </a:r>
            <a:r>
              <a:rPr lang="en-US" dirty="0" smtClean="0">
                <a:sym typeface="Wingdings" pitchFamily="2" charset="2"/>
              </a:rPr>
              <a:t> AX x source (signed)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b="1" smtClean="0"/>
              <a:t>IMUL : Integer Multiply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953000"/>
          </a:xfrm>
        </p:spPr>
        <p:txBody>
          <a:bodyPr/>
          <a:lstStyle/>
          <a:p>
            <a:r>
              <a:rPr lang="en-US" b="1" dirty="0" smtClean="0"/>
              <a:t>Flags Affected : </a:t>
            </a:r>
            <a:r>
              <a:rPr lang="en-US" dirty="0" smtClean="0"/>
              <a:t>CF, OF</a:t>
            </a:r>
          </a:p>
          <a:p>
            <a:r>
              <a:rPr lang="en-US" b="1" dirty="0" smtClean="0"/>
              <a:t>Examples: </a:t>
            </a:r>
          </a:p>
          <a:p>
            <a:pPr>
              <a:buFontTx/>
              <a:buNone/>
            </a:pPr>
            <a:r>
              <a:rPr lang="en-US" dirty="0" smtClean="0"/>
              <a:t>	IMUL CL</a:t>
            </a:r>
          </a:p>
          <a:p>
            <a:pPr>
              <a:buFontTx/>
              <a:buNone/>
            </a:pPr>
            <a:r>
              <a:rPr lang="en-US" dirty="0" smtClean="0"/>
              <a:t>	IMUL BX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DIV : Division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Syntax: </a:t>
            </a:r>
            <a:r>
              <a:rPr lang="en-US" dirty="0" smtClean="0"/>
              <a:t>DIV </a:t>
            </a:r>
            <a:r>
              <a:rPr lang="en-US" dirty="0" err="1" smtClean="0"/>
              <a:t>src</a:t>
            </a:r>
            <a:endParaRPr lang="en-US" dirty="0" smtClean="0"/>
          </a:p>
          <a:p>
            <a:r>
              <a:rPr lang="en-US" dirty="0" smtClean="0"/>
              <a:t>It performs unsigned division of accumulator and DX by source operand</a:t>
            </a:r>
          </a:p>
          <a:p>
            <a:r>
              <a:rPr lang="en-US" b="1" dirty="0" smtClean="0"/>
              <a:t>Byte :  </a:t>
            </a:r>
            <a:r>
              <a:rPr lang="en-US" dirty="0" smtClean="0"/>
              <a:t>AL </a:t>
            </a:r>
            <a:r>
              <a:rPr lang="en-US" dirty="0" smtClean="0">
                <a:sym typeface="Wingdings" pitchFamily="2" charset="2"/>
              </a:rPr>
              <a:t> (AX/</a:t>
            </a:r>
            <a:r>
              <a:rPr lang="en-US" dirty="0" err="1" smtClean="0">
                <a:sym typeface="Wingdings" pitchFamily="2" charset="2"/>
              </a:rPr>
              <a:t>src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>
              <a:buFontTx/>
              <a:buNone/>
            </a:pPr>
            <a:r>
              <a:rPr lang="en-US" dirty="0" smtClean="0">
                <a:sym typeface="Wingdings" pitchFamily="2" charset="2"/>
              </a:rPr>
              <a:t>		      </a:t>
            </a:r>
            <a:r>
              <a:rPr lang="en-US" dirty="0" smtClean="0"/>
              <a:t>AH </a:t>
            </a:r>
            <a:r>
              <a:rPr lang="en-US" dirty="0" smtClean="0">
                <a:sym typeface="Wingdings" pitchFamily="2" charset="2"/>
              </a:rPr>
              <a:t> (AX mod </a:t>
            </a:r>
            <a:r>
              <a:rPr lang="en-US" dirty="0" err="1" smtClean="0">
                <a:sym typeface="Wingdings" pitchFamily="2" charset="2"/>
              </a:rPr>
              <a:t>src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r>
              <a:rPr lang="en-US" b="1" dirty="0" smtClean="0">
                <a:sym typeface="Wingdings" pitchFamily="2" charset="2"/>
              </a:rPr>
              <a:t>Word :</a:t>
            </a:r>
            <a:r>
              <a:rPr lang="en-US" dirty="0" smtClean="0"/>
              <a:t> AX </a:t>
            </a:r>
            <a:r>
              <a:rPr lang="en-US" dirty="0" smtClean="0">
                <a:sym typeface="Wingdings" pitchFamily="2" charset="2"/>
              </a:rPr>
              <a:t> (DX:AX/</a:t>
            </a:r>
            <a:r>
              <a:rPr lang="en-US" dirty="0" err="1" smtClean="0">
                <a:sym typeface="Wingdings" pitchFamily="2" charset="2"/>
              </a:rPr>
              <a:t>src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>
              <a:buFontTx/>
              <a:buNone/>
            </a:pPr>
            <a:r>
              <a:rPr lang="en-US" dirty="0" smtClean="0">
                <a:sym typeface="Wingdings" pitchFamily="2" charset="2"/>
              </a:rPr>
              <a:t>		       DX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(DX:AX mod </a:t>
            </a:r>
            <a:r>
              <a:rPr lang="en-US" dirty="0" err="1" smtClean="0">
                <a:sym typeface="Wingdings" pitchFamily="2" charset="2"/>
              </a:rPr>
              <a:t>src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DIV : Division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Flags Affected : </a:t>
            </a:r>
            <a:r>
              <a:rPr lang="en-US" dirty="0" smtClean="0"/>
              <a:t>None</a:t>
            </a:r>
          </a:p>
          <a:p>
            <a:r>
              <a:rPr lang="en-US" b="1" dirty="0" smtClean="0"/>
              <a:t>Examples : </a:t>
            </a:r>
          </a:p>
          <a:p>
            <a:pPr>
              <a:buFontTx/>
              <a:buNone/>
            </a:pPr>
            <a:r>
              <a:rPr lang="en-US" dirty="0" smtClean="0"/>
              <a:t>	DIV CL</a:t>
            </a:r>
          </a:p>
          <a:p>
            <a:pPr>
              <a:buFontTx/>
              <a:buNone/>
            </a:pPr>
            <a:r>
              <a:rPr lang="en-US" dirty="0" smtClean="0"/>
              <a:t>	DIV CX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IDIV : Integer Division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Syntax: </a:t>
            </a:r>
            <a:r>
              <a:rPr lang="en-US" dirty="0" smtClean="0"/>
              <a:t>IDIV </a:t>
            </a:r>
            <a:r>
              <a:rPr lang="en-US" dirty="0" err="1" smtClean="0"/>
              <a:t>src</a:t>
            </a:r>
            <a:endParaRPr lang="en-US" dirty="0" smtClean="0"/>
          </a:p>
          <a:p>
            <a:r>
              <a:rPr lang="en-US" dirty="0" smtClean="0"/>
              <a:t>It performs signed division of accumulator and DX by source operand</a:t>
            </a:r>
          </a:p>
          <a:p>
            <a:r>
              <a:rPr lang="en-US" dirty="0" smtClean="0"/>
              <a:t>Byte :  AL </a:t>
            </a:r>
            <a:r>
              <a:rPr lang="en-US" dirty="0" smtClean="0">
                <a:sym typeface="Wingdings" pitchFamily="2" charset="2"/>
              </a:rPr>
              <a:t> (AX/</a:t>
            </a:r>
            <a:r>
              <a:rPr lang="en-US" dirty="0" err="1" smtClean="0">
                <a:sym typeface="Wingdings" pitchFamily="2" charset="2"/>
              </a:rPr>
              <a:t>src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>
              <a:buFontTx/>
              <a:buNone/>
            </a:pPr>
            <a:r>
              <a:rPr lang="en-US" dirty="0" smtClean="0">
                <a:sym typeface="Wingdings" pitchFamily="2" charset="2"/>
              </a:rPr>
              <a:t>		      </a:t>
            </a:r>
            <a:r>
              <a:rPr lang="en-US" dirty="0" smtClean="0"/>
              <a:t>AH </a:t>
            </a:r>
            <a:r>
              <a:rPr lang="en-US" dirty="0" smtClean="0">
                <a:sym typeface="Wingdings" pitchFamily="2" charset="2"/>
              </a:rPr>
              <a:t> (AX mod </a:t>
            </a:r>
            <a:r>
              <a:rPr lang="en-US" dirty="0" err="1" smtClean="0">
                <a:sym typeface="Wingdings" pitchFamily="2" charset="2"/>
              </a:rPr>
              <a:t>src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r>
              <a:rPr lang="en-US" dirty="0" smtClean="0">
                <a:sym typeface="Wingdings" pitchFamily="2" charset="2"/>
              </a:rPr>
              <a:t>Word :</a:t>
            </a:r>
            <a:r>
              <a:rPr lang="en-US" dirty="0" smtClean="0"/>
              <a:t> AX </a:t>
            </a:r>
            <a:r>
              <a:rPr lang="en-US" dirty="0" smtClean="0">
                <a:sym typeface="Wingdings" pitchFamily="2" charset="2"/>
              </a:rPr>
              <a:t> (DX:AX/</a:t>
            </a:r>
            <a:r>
              <a:rPr lang="en-US" dirty="0" err="1" smtClean="0">
                <a:sym typeface="Wingdings" pitchFamily="2" charset="2"/>
              </a:rPr>
              <a:t>src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>
              <a:buFontTx/>
              <a:buNone/>
            </a:pPr>
            <a:r>
              <a:rPr lang="en-US" dirty="0" smtClean="0">
                <a:sym typeface="Wingdings" pitchFamily="2" charset="2"/>
              </a:rPr>
              <a:t>		       DX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(DX:AX mod </a:t>
            </a:r>
            <a:r>
              <a:rPr lang="en-US" dirty="0" err="1" smtClean="0">
                <a:sym typeface="Wingdings" pitchFamily="2" charset="2"/>
              </a:rPr>
              <a:t>src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IDIV : Integer Division 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Flags Affected : None</a:t>
            </a:r>
          </a:p>
          <a:p>
            <a:r>
              <a:rPr lang="en-US" smtClean="0"/>
              <a:t>Examples : </a:t>
            </a:r>
          </a:p>
          <a:p>
            <a:pPr>
              <a:buFontTx/>
              <a:buNone/>
            </a:pPr>
            <a:r>
              <a:rPr lang="en-US" smtClean="0"/>
              <a:t>	IDIV CL</a:t>
            </a:r>
          </a:p>
          <a:p>
            <a:pPr>
              <a:buFontTx/>
              <a:buNone/>
            </a:pPr>
            <a:r>
              <a:rPr lang="en-US" smtClean="0"/>
              <a:t>	IDIV CX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IN" sz="4000" b="1" smtClean="0"/>
              <a:t>LES: Load Register and ES Register</a:t>
            </a:r>
            <a:endParaRPr lang="en-US" b="1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 Example:  LES BX, [5300]</a:t>
            </a:r>
            <a:r>
              <a:rPr lang="en-US" smtClean="0"/>
              <a:t> ] </a:t>
            </a:r>
          </a:p>
          <a:p>
            <a:r>
              <a:rPr lang="en-US" smtClean="0"/>
              <a:t>//</a:t>
            </a:r>
            <a:r>
              <a:rPr lang="en-US" i="1" smtClean="0"/>
              <a:t>copies the contents of 			</a:t>
            </a:r>
          </a:p>
          <a:p>
            <a:pPr>
              <a:buFontTx/>
              <a:buNone/>
            </a:pPr>
            <a:r>
              <a:rPr lang="en-US" i="1" smtClean="0"/>
              <a:t>	5300H in DS to BL and  </a:t>
            </a:r>
          </a:p>
          <a:p>
            <a:pPr>
              <a:buFontTx/>
              <a:buNone/>
            </a:pPr>
            <a:r>
              <a:rPr lang="en-US" i="1" smtClean="0"/>
              <a:t>   5301H to BH and </a:t>
            </a:r>
          </a:p>
          <a:p>
            <a:pPr>
              <a:buFontTx/>
              <a:buNone/>
            </a:pPr>
            <a:r>
              <a:rPr lang="en-US" i="1" smtClean="0"/>
              <a:t>   5302 and 5303 to ES register</a:t>
            </a:r>
          </a:p>
          <a:p>
            <a:pPr>
              <a:buFontTx/>
              <a:buNone/>
            </a:pPr>
            <a:r>
              <a:rPr lang="en-US" i="1" smtClean="0"/>
              <a:t>	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Arithmetic Adjust Instructions</a:t>
            </a:r>
          </a:p>
        </p:txBody>
      </p:sp>
      <p:sp>
        <p:nvSpPr>
          <p:cNvPr id="2969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b="1" dirty="0" smtClean="0"/>
              <a:t>AAA: ASCII adjust for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2" y="1285860"/>
            <a:ext cx="8929718" cy="511970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dirty="0" smtClean="0"/>
              <a:t>Syntax : </a:t>
            </a:r>
            <a:r>
              <a:rPr lang="en-US" dirty="0" smtClean="0"/>
              <a:t>AAA</a:t>
            </a:r>
          </a:p>
          <a:p>
            <a:pPr>
              <a:defRPr/>
            </a:pPr>
            <a:r>
              <a:rPr lang="en-US" dirty="0" smtClean="0"/>
              <a:t>It can be used to convert the contents of AL  to BCD </a:t>
            </a:r>
          </a:p>
          <a:p>
            <a:pPr>
              <a:defRPr/>
            </a:pPr>
            <a:r>
              <a:rPr lang="en-US" dirty="0" smtClean="0"/>
              <a:t>Function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dirty="0" smtClean="0"/>
              <a:t>Clear the higher order nibble of AL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dirty="0" smtClean="0"/>
              <a:t>If (lower nibble of AL &gt; 9 or AF=1)</a:t>
            </a:r>
          </a:p>
          <a:p>
            <a:pPr marL="514350" indent="-514350">
              <a:buFontTx/>
              <a:buNone/>
              <a:defRPr/>
            </a:pPr>
            <a:r>
              <a:rPr lang="en-US" dirty="0" smtClean="0"/>
              <a:t>	a. Add 6 to AL</a:t>
            </a:r>
          </a:p>
          <a:p>
            <a:pPr marL="514350" indent="-514350">
              <a:buFontTx/>
              <a:buNone/>
              <a:defRPr/>
            </a:pPr>
            <a:r>
              <a:rPr lang="en-US" dirty="0" smtClean="0"/>
              <a:t>	b. Add 1 to AH</a:t>
            </a:r>
          </a:p>
          <a:p>
            <a:pPr marL="514350" indent="-514350">
              <a:buFontTx/>
              <a:buNone/>
              <a:defRPr/>
            </a:pPr>
            <a:r>
              <a:rPr lang="en-US" dirty="0" smtClean="0"/>
              <a:t>	c. Set AF and CF to 1</a:t>
            </a:r>
          </a:p>
          <a:p>
            <a:pPr marL="514350" indent="-514350">
              <a:buFontTx/>
              <a:buNone/>
              <a:defRPr/>
            </a:pPr>
            <a:r>
              <a:rPr lang="en-US" dirty="0" smtClean="0"/>
              <a:t>	d. Clear higher order nibble</a:t>
            </a:r>
          </a:p>
          <a:p>
            <a:pPr marL="514350" indent="-514350">
              <a:buFontTx/>
              <a:buNone/>
              <a:defRPr/>
            </a:pPr>
            <a:r>
              <a:rPr lang="en-US" dirty="0" smtClean="0"/>
              <a:t> </a:t>
            </a:r>
          </a:p>
          <a:p>
            <a:pPr marL="514350" indent="-514350">
              <a:buFontTx/>
              <a:buAutoNum type="arabicPeriod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153400" cy="1143000"/>
          </a:xfrm>
        </p:spPr>
        <p:txBody>
          <a:bodyPr/>
          <a:lstStyle/>
          <a:p>
            <a:r>
              <a:rPr lang="en-US" b="1" smtClean="0"/>
              <a:t>AAA: ASCII adjust for addition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Flags Affected : AF, CF</a:t>
            </a:r>
          </a:p>
          <a:p>
            <a:r>
              <a:rPr lang="en-US" dirty="0" smtClean="0"/>
              <a:t>Example :</a:t>
            </a:r>
          </a:p>
          <a:p>
            <a:pPr>
              <a:buFontTx/>
              <a:buNone/>
            </a:pPr>
            <a:r>
              <a:rPr lang="en-US" dirty="0" smtClean="0"/>
              <a:t>	 Before : AH = 00H and AL=0BH</a:t>
            </a:r>
          </a:p>
          <a:p>
            <a:pPr>
              <a:buFontTx/>
              <a:buNone/>
            </a:pPr>
            <a:r>
              <a:rPr lang="en-US" dirty="0" smtClean="0"/>
              <a:t>	 AAA</a:t>
            </a:r>
          </a:p>
          <a:p>
            <a:pPr>
              <a:buFontTx/>
              <a:buNone/>
            </a:pPr>
            <a:r>
              <a:rPr lang="en-US" dirty="0" smtClean="0"/>
              <a:t>	After    :  AH =01H and AL=01H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686800" cy="1143000"/>
          </a:xfrm>
        </p:spPr>
        <p:txBody>
          <a:bodyPr/>
          <a:lstStyle/>
          <a:p>
            <a:r>
              <a:rPr lang="en-US" b="1" dirty="0" smtClean="0"/>
              <a:t>AAS: ASCII adjust for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8358246" cy="457203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Syntax : AAS</a:t>
            </a:r>
          </a:p>
          <a:p>
            <a:pPr>
              <a:defRPr/>
            </a:pPr>
            <a:r>
              <a:rPr lang="en-US" dirty="0" smtClean="0"/>
              <a:t>It can be used to convert the contents of AL register to BCD </a:t>
            </a:r>
          </a:p>
          <a:p>
            <a:pPr>
              <a:defRPr/>
            </a:pPr>
            <a:r>
              <a:rPr lang="en-US" dirty="0" smtClean="0"/>
              <a:t>Function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dirty="0" smtClean="0"/>
              <a:t>Clear the higher order nibble of AL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dirty="0" smtClean="0"/>
              <a:t>If (lower nibble of AL &gt; 9 or AF=1)</a:t>
            </a:r>
          </a:p>
          <a:p>
            <a:pPr marL="514350" indent="-514350">
              <a:buFontTx/>
              <a:buNone/>
              <a:defRPr/>
            </a:pPr>
            <a:r>
              <a:rPr lang="en-US" dirty="0" smtClean="0"/>
              <a:t>	a. Subtract 6 from AL</a:t>
            </a:r>
          </a:p>
          <a:p>
            <a:pPr marL="514350" indent="-514350">
              <a:buFontTx/>
              <a:buNone/>
              <a:defRPr/>
            </a:pPr>
            <a:r>
              <a:rPr lang="en-US" dirty="0" smtClean="0"/>
              <a:t>	b. Subtract 1 from AH</a:t>
            </a:r>
          </a:p>
          <a:p>
            <a:pPr marL="514350" indent="-514350">
              <a:buFontTx/>
              <a:buNone/>
              <a:defRPr/>
            </a:pPr>
            <a:r>
              <a:rPr lang="en-US" dirty="0" smtClean="0"/>
              <a:t>	c. Set AF and CF to 1</a:t>
            </a:r>
          </a:p>
          <a:p>
            <a:pPr marL="514350" indent="-514350">
              <a:buFontTx/>
              <a:buNone/>
              <a:defRPr/>
            </a:pPr>
            <a:r>
              <a:rPr lang="en-US" dirty="0" smtClean="0"/>
              <a:t>	d. Clear higher order nibble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763000" cy="1143000"/>
          </a:xfrm>
        </p:spPr>
        <p:txBody>
          <a:bodyPr/>
          <a:lstStyle/>
          <a:p>
            <a:r>
              <a:rPr lang="en-US" b="1" smtClean="0"/>
              <a:t>AAS: ASCII adjust for Subtraction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Flags affected : </a:t>
            </a:r>
            <a:r>
              <a:rPr lang="en-US" dirty="0" smtClean="0"/>
              <a:t>AF,CF</a:t>
            </a:r>
          </a:p>
          <a:p>
            <a:r>
              <a:rPr lang="en-US" b="1" dirty="0" smtClean="0"/>
              <a:t>Example :</a:t>
            </a:r>
          </a:p>
          <a:p>
            <a:pPr>
              <a:buFontTx/>
              <a:buNone/>
            </a:pPr>
            <a:r>
              <a:rPr lang="en-US" dirty="0" smtClean="0"/>
              <a:t>	 Before : AH = 00H and AL=0BH</a:t>
            </a:r>
          </a:p>
          <a:p>
            <a:pPr>
              <a:buFontTx/>
              <a:buNone/>
            </a:pPr>
            <a:r>
              <a:rPr lang="en-US" dirty="0" smtClean="0"/>
              <a:t>	 AAS</a:t>
            </a:r>
          </a:p>
          <a:p>
            <a:pPr>
              <a:buFontTx/>
              <a:buNone/>
            </a:pPr>
            <a:r>
              <a:rPr lang="en-US" dirty="0" smtClean="0"/>
              <a:t>	 After    :  AH =00H and AL=05H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AAM: ASCII adjust for Multiplication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Syntax : </a:t>
            </a:r>
            <a:r>
              <a:rPr lang="en-US" dirty="0" smtClean="0"/>
              <a:t>AAM</a:t>
            </a:r>
          </a:p>
          <a:p>
            <a:r>
              <a:rPr lang="en-US" dirty="0" smtClean="0"/>
              <a:t>It can be used to convert the result of unpacked BCD. (only one decimal digit per byte)</a:t>
            </a:r>
          </a:p>
          <a:p>
            <a:r>
              <a:rPr lang="en-US" dirty="0" smtClean="0"/>
              <a:t>Function :</a:t>
            </a:r>
          </a:p>
          <a:p>
            <a:pPr>
              <a:buFontTx/>
              <a:buNone/>
            </a:pPr>
            <a:r>
              <a:rPr lang="en-US" dirty="0" smtClean="0"/>
              <a:t>	AL=AL mod 10</a:t>
            </a:r>
          </a:p>
          <a:p>
            <a:pPr>
              <a:buFontTx/>
              <a:buNone/>
            </a:pPr>
            <a:r>
              <a:rPr lang="en-US" dirty="0" smtClean="0"/>
              <a:t>	AH = AH/10 (Integer Part)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AAM: ASCII adjust for Multiplication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305800" cy="4114800"/>
          </a:xfrm>
        </p:spPr>
        <p:txBody>
          <a:bodyPr/>
          <a:lstStyle/>
          <a:p>
            <a:r>
              <a:rPr lang="en-US" smtClean="0"/>
              <a:t>Flags Affected : PF, SF, ZF</a:t>
            </a:r>
          </a:p>
          <a:p>
            <a:r>
              <a:rPr lang="en-US" smtClean="0"/>
              <a:t>Example :</a:t>
            </a:r>
          </a:p>
          <a:p>
            <a:pPr>
              <a:buFontTx/>
              <a:buNone/>
            </a:pPr>
            <a:r>
              <a:rPr lang="en-US" smtClean="0"/>
              <a:t>	AL = 0000 0110      06</a:t>
            </a:r>
          </a:p>
          <a:p>
            <a:pPr>
              <a:buFontTx/>
              <a:buNone/>
            </a:pPr>
            <a:r>
              <a:rPr lang="en-US" smtClean="0"/>
              <a:t>	BH = 00001000 	08</a:t>
            </a:r>
          </a:p>
          <a:p>
            <a:pPr>
              <a:buFontTx/>
              <a:buNone/>
            </a:pPr>
            <a:r>
              <a:rPr lang="en-US" smtClean="0"/>
              <a:t>	MUL BH 		: AX=AL x BH</a:t>
            </a:r>
          </a:p>
          <a:p>
            <a:pPr>
              <a:buFontTx/>
              <a:buNone/>
            </a:pPr>
            <a:r>
              <a:rPr lang="en-US" smtClean="0"/>
              <a:t>					  = 0011000 =48 (decimal)</a:t>
            </a:r>
          </a:p>
          <a:p>
            <a:pPr>
              <a:buFontTx/>
              <a:buNone/>
            </a:pPr>
            <a:r>
              <a:rPr lang="en-US" smtClean="0"/>
              <a:t>	AAM 			: AH = 04 and  AL = 08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AAD : ASCII adjust for division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can be used to convert unpacked BCD digit in AH and AL registers into equivalent binary number</a:t>
            </a:r>
          </a:p>
          <a:p>
            <a:r>
              <a:rPr lang="en-US" dirty="0" smtClean="0"/>
              <a:t>Function :</a:t>
            </a:r>
          </a:p>
          <a:p>
            <a:pPr>
              <a:buFontTx/>
              <a:buNone/>
            </a:pPr>
            <a:r>
              <a:rPr lang="en-US" dirty="0" smtClean="0"/>
              <a:t>	AL = (AH x 10) + AL</a:t>
            </a:r>
          </a:p>
          <a:p>
            <a:pPr>
              <a:buFontTx/>
              <a:buNone/>
            </a:pPr>
            <a:r>
              <a:rPr lang="en-US" dirty="0" smtClean="0"/>
              <a:t>	AH = 0</a:t>
            </a:r>
          </a:p>
          <a:p>
            <a:r>
              <a:rPr lang="en-US" dirty="0" smtClean="0"/>
              <a:t>Flags Affected : PF, SF, ZF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AAD : ASCII adjust for division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 :</a:t>
            </a:r>
          </a:p>
          <a:p>
            <a:pPr>
              <a:buFontTx/>
              <a:buNone/>
            </a:pPr>
            <a:r>
              <a:rPr lang="en-US" smtClean="0"/>
              <a:t>	AX = 0205</a:t>
            </a:r>
          </a:p>
          <a:p>
            <a:pPr>
              <a:buFontTx/>
              <a:buNone/>
            </a:pPr>
            <a:r>
              <a:rPr lang="en-US" smtClean="0"/>
              <a:t>	AAD 		: AX = 19H =25(decimal)</a:t>
            </a:r>
          </a:p>
          <a:p>
            <a:pPr>
              <a:buFontTx/>
              <a:buNone/>
            </a:pPr>
            <a:r>
              <a:rPr lang="en-US" smtClean="0"/>
              <a:t>	MOV BL,07</a:t>
            </a:r>
          </a:p>
          <a:p>
            <a:pPr>
              <a:buFontTx/>
              <a:buNone/>
            </a:pPr>
            <a:r>
              <a:rPr lang="en-US" smtClean="0"/>
              <a:t>	DIV BL 		: Divides AX by BL </a:t>
            </a:r>
          </a:p>
          <a:p>
            <a:pPr>
              <a:buFontTx/>
              <a:buNone/>
            </a:pPr>
            <a:r>
              <a:rPr lang="en-US" smtClean="0"/>
              <a:t>				   AL = 3 (quotient) and </a:t>
            </a:r>
          </a:p>
          <a:p>
            <a:pPr>
              <a:buFontTx/>
              <a:buNone/>
            </a:pPr>
            <a:r>
              <a:rPr lang="en-US" smtClean="0"/>
              <a:t>				   AH = 4 (remainder)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1143000"/>
          </a:xfrm>
        </p:spPr>
        <p:txBody>
          <a:bodyPr/>
          <a:lstStyle/>
          <a:p>
            <a:r>
              <a:rPr lang="en-US" b="1" dirty="0" smtClean="0"/>
              <a:t>DAA : Decimal Adjust for Addition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181600"/>
          </a:xfrm>
        </p:spPr>
        <p:txBody>
          <a:bodyPr/>
          <a:lstStyle/>
          <a:p>
            <a:r>
              <a:rPr lang="en-US" dirty="0" smtClean="0"/>
              <a:t>Syntax : DAA</a:t>
            </a:r>
          </a:p>
          <a:p>
            <a:r>
              <a:rPr lang="en-US" dirty="0" smtClean="0"/>
              <a:t>It can be used to change the content of AL to a pair of valid packed decimal digits.</a:t>
            </a:r>
          </a:p>
          <a:p>
            <a:r>
              <a:rPr lang="en-US" dirty="0" smtClean="0"/>
              <a:t>Function :</a:t>
            </a:r>
          </a:p>
          <a:p>
            <a:pPr>
              <a:buFontTx/>
              <a:buNone/>
            </a:pPr>
            <a:r>
              <a:rPr lang="en-US" dirty="0" smtClean="0"/>
              <a:t>	a) if (lower nibble of AL &gt; 9)</a:t>
            </a:r>
          </a:p>
          <a:p>
            <a:pPr>
              <a:buFontTx/>
              <a:buNone/>
            </a:pPr>
            <a:r>
              <a:rPr lang="en-US" dirty="0" smtClean="0"/>
              <a:t>	     AL = AL + 6</a:t>
            </a:r>
          </a:p>
          <a:p>
            <a:pPr>
              <a:buFontTx/>
              <a:buNone/>
            </a:pPr>
            <a:r>
              <a:rPr lang="en-US" dirty="0" smtClean="0"/>
              <a:t>	b) if (upper nibble of AL &gt; 9)</a:t>
            </a:r>
          </a:p>
          <a:p>
            <a:pPr>
              <a:buFontTx/>
              <a:buNone/>
            </a:pPr>
            <a:r>
              <a:rPr lang="en-US" dirty="0" smtClean="0"/>
              <a:t>	     AL = AL + 60H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IN" b="1" smtClean="0"/>
              <a:t>XLAT : Translate a Byte </a:t>
            </a:r>
            <a:endParaRPr lang="en-US" b="1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495800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Syntax: </a:t>
            </a:r>
            <a:r>
              <a:rPr lang="en-IN" dirty="0" smtClean="0"/>
              <a:t> XLAT/XLATB</a:t>
            </a:r>
            <a:endParaRPr lang="en-US" dirty="0" smtClean="0"/>
          </a:p>
          <a:p>
            <a:r>
              <a:rPr lang="en-IN" dirty="0" smtClean="0"/>
              <a:t>It replaces byte in AL with byte from </a:t>
            </a:r>
            <a:r>
              <a:rPr lang="en-IN" dirty="0" err="1" smtClean="0"/>
              <a:t>lookuptable</a:t>
            </a:r>
            <a:endParaRPr lang="en-US" dirty="0" smtClean="0"/>
          </a:p>
          <a:p>
            <a:r>
              <a:rPr lang="en-IN" dirty="0" smtClean="0"/>
              <a:t>Before this </a:t>
            </a:r>
            <a:r>
              <a:rPr lang="en-IN" dirty="0" err="1" smtClean="0"/>
              <a:t>instr</a:t>
            </a:r>
            <a:r>
              <a:rPr lang="en-IN" baseline="30000" dirty="0" err="1" smtClean="0"/>
              <a:t>n</a:t>
            </a:r>
            <a:r>
              <a:rPr lang="en-IN" dirty="0" smtClean="0"/>
              <a:t>, BX should be loaded with the offset address of </a:t>
            </a:r>
            <a:r>
              <a:rPr lang="en-IN" dirty="0" err="1" smtClean="0"/>
              <a:t>lookuptable</a:t>
            </a:r>
            <a:r>
              <a:rPr lang="en-IN" dirty="0" smtClean="0"/>
              <a:t> and AL with the code to be converted</a:t>
            </a:r>
            <a:endParaRPr lang="en-US" dirty="0" smtClean="0"/>
          </a:p>
          <a:p>
            <a:r>
              <a:rPr lang="en-IN" dirty="0" smtClean="0"/>
              <a:t> When XLAT is executed, the byte pointed to by (BX + AL) is transferred to AL register</a:t>
            </a:r>
            <a:endParaRPr lang="en-US" dirty="0" smtClean="0"/>
          </a:p>
          <a:p>
            <a:r>
              <a:rPr lang="en-IN" dirty="0" smtClean="0"/>
              <a:t> </a:t>
            </a:r>
            <a:r>
              <a:rPr lang="en-IN" b="1" dirty="0" smtClean="0"/>
              <a:t>Flags Affected : </a:t>
            </a:r>
            <a:r>
              <a:rPr lang="en-IN" dirty="0" smtClean="0"/>
              <a:t>None 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686800" cy="1143000"/>
          </a:xfrm>
        </p:spPr>
        <p:txBody>
          <a:bodyPr/>
          <a:lstStyle/>
          <a:p>
            <a:r>
              <a:rPr lang="en-US" b="1" dirty="0" smtClean="0"/>
              <a:t>DAA : Decimal Adjust for Addition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Flags Affected : </a:t>
            </a:r>
            <a:r>
              <a:rPr lang="en-US" dirty="0" smtClean="0"/>
              <a:t>AF, CF, PF, ZF</a:t>
            </a:r>
          </a:p>
          <a:p>
            <a:r>
              <a:rPr lang="en-US" dirty="0" smtClean="0"/>
              <a:t>Example : </a:t>
            </a:r>
          </a:p>
          <a:p>
            <a:pPr>
              <a:buFontTx/>
              <a:buNone/>
            </a:pPr>
            <a:r>
              <a:rPr lang="en-US" dirty="0" smtClean="0"/>
              <a:t>	ADD AL, BL      : AL = 0100 0010 (42)BCD</a:t>
            </a:r>
          </a:p>
          <a:p>
            <a:pPr>
              <a:buFontTx/>
              <a:buNone/>
            </a:pPr>
            <a:r>
              <a:rPr lang="en-US" dirty="0" smtClean="0"/>
              <a:t>				: BL = 0010 1001 (29)BCD</a:t>
            </a:r>
          </a:p>
          <a:p>
            <a:pPr>
              <a:buFontTx/>
              <a:buNone/>
            </a:pPr>
            <a:r>
              <a:rPr lang="en-US" dirty="0" smtClean="0"/>
              <a:t>				: AL =6BH</a:t>
            </a:r>
          </a:p>
          <a:p>
            <a:pPr>
              <a:buFontTx/>
              <a:buNone/>
            </a:pPr>
            <a:r>
              <a:rPr lang="en-US" dirty="0" smtClean="0"/>
              <a:t>	DAA 		: AL = AL+6 =71H</a:t>
            </a:r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915400" cy="1295400"/>
          </a:xfrm>
        </p:spPr>
        <p:txBody>
          <a:bodyPr/>
          <a:lstStyle/>
          <a:p>
            <a:r>
              <a:rPr lang="en-US" b="1" dirty="0" smtClean="0"/>
              <a:t>DAS : Decimal Adjust for Subtraction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5181600"/>
          </a:xfrm>
        </p:spPr>
        <p:txBody>
          <a:bodyPr/>
          <a:lstStyle/>
          <a:p>
            <a:r>
              <a:rPr lang="en-US" dirty="0" smtClean="0"/>
              <a:t>Syntax : DAS 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 </a:t>
            </a:r>
            <a:r>
              <a:rPr lang="en-US" dirty="0" smtClean="0"/>
              <a:t>can be used to change the content of AL Register to a pair of valid packed decimal digits after subtraction</a:t>
            </a:r>
          </a:p>
          <a:p>
            <a:r>
              <a:rPr lang="en-US" dirty="0" smtClean="0"/>
              <a:t>Function</a:t>
            </a:r>
          </a:p>
          <a:p>
            <a:pPr>
              <a:buFontTx/>
              <a:buNone/>
            </a:pPr>
            <a:r>
              <a:rPr lang="en-US" dirty="0" smtClean="0"/>
              <a:t> 	if (lower nibble of AL&gt;9 or AF=1)</a:t>
            </a:r>
          </a:p>
          <a:p>
            <a:pPr>
              <a:buFontTx/>
              <a:buNone/>
            </a:pPr>
            <a:r>
              <a:rPr lang="en-US" dirty="0" smtClean="0"/>
              <a:t>	AL</a:t>
            </a:r>
            <a:r>
              <a:rPr lang="en-US" dirty="0" smtClean="0">
                <a:sym typeface="Wingdings" pitchFamily="2" charset="2"/>
              </a:rPr>
              <a:t> AL-6</a:t>
            </a:r>
          </a:p>
          <a:p>
            <a:pPr>
              <a:buFontTx/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smtClean="0"/>
              <a:t> if (upper nibble of AL&gt;9)</a:t>
            </a:r>
          </a:p>
          <a:p>
            <a:pPr>
              <a:buFontTx/>
              <a:buNone/>
            </a:pPr>
            <a:r>
              <a:rPr lang="en-US" dirty="0" smtClean="0"/>
              <a:t>	AL</a:t>
            </a:r>
            <a:r>
              <a:rPr lang="en-US" dirty="0" smtClean="0">
                <a:sym typeface="Wingdings" pitchFamily="2" charset="2"/>
              </a:rPr>
              <a:t> AL-60H CF1</a:t>
            </a:r>
            <a:endParaRPr lang="en-US" dirty="0" smtClean="0"/>
          </a:p>
          <a:p>
            <a:pPr>
              <a:buFontTx/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DAS : Decimal Adjust for Subtraction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Flags Affected : AF,CF, PF, ZF</a:t>
            </a:r>
          </a:p>
          <a:p>
            <a:r>
              <a:rPr lang="en-US" dirty="0" smtClean="0"/>
              <a:t>Example:</a:t>
            </a:r>
          </a:p>
          <a:p>
            <a:pPr>
              <a:buFontTx/>
              <a:buNone/>
            </a:pPr>
            <a:r>
              <a:rPr lang="en-US" dirty="0" smtClean="0"/>
              <a:t>	Let  AL = 1000 0101 (85BCD)</a:t>
            </a:r>
          </a:p>
          <a:p>
            <a:pPr>
              <a:buFontTx/>
              <a:buNone/>
            </a:pPr>
            <a:r>
              <a:rPr lang="en-US" dirty="0" smtClean="0"/>
              <a:t>		 BL  = 0101 0111 (57BCD)</a:t>
            </a:r>
          </a:p>
          <a:p>
            <a:pPr>
              <a:buFontTx/>
              <a:buNone/>
            </a:pPr>
            <a:r>
              <a:rPr lang="en-US" dirty="0" smtClean="0"/>
              <a:t>	SUB BL,AL  = 2EH</a:t>
            </a:r>
          </a:p>
          <a:p>
            <a:pPr>
              <a:buFontTx/>
              <a:buNone/>
            </a:pPr>
            <a:r>
              <a:rPr lang="en-US" dirty="0" smtClean="0"/>
              <a:t>	DAS AL=AL-6=28H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b="1" dirty="0" smtClean="0"/>
              <a:t>CBW : Convert Byte to Word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Syntax :</a:t>
            </a:r>
            <a:r>
              <a:rPr lang="en-IN" dirty="0" smtClean="0"/>
              <a:t> CBW</a:t>
            </a:r>
            <a:endParaRPr lang="en-US" dirty="0" smtClean="0"/>
          </a:p>
          <a:p>
            <a:r>
              <a:rPr lang="en-IN" dirty="0" smtClean="0"/>
              <a:t> It copies the sign of a byte in AL register to all bits in AH Register</a:t>
            </a:r>
            <a:endParaRPr lang="en-US" dirty="0" smtClean="0"/>
          </a:p>
          <a:p>
            <a:r>
              <a:rPr lang="en-IN" dirty="0" smtClean="0"/>
              <a:t> Flags Affected : None</a:t>
            </a:r>
            <a:endParaRPr lang="en-US" dirty="0" smtClean="0"/>
          </a:p>
          <a:p>
            <a:r>
              <a:rPr lang="en-IN" dirty="0" smtClean="0"/>
              <a:t> Function</a:t>
            </a:r>
            <a:endParaRPr lang="en-US" dirty="0" smtClean="0"/>
          </a:p>
          <a:p>
            <a:pPr>
              <a:buFontTx/>
              <a:buNone/>
            </a:pPr>
            <a:r>
              <a:rPr lang="en-IN" dirty="0" smtClean="0"/>
              <a:t>	if (AL&lt;80H)</a:t>
            </a:r>
            <a:endParaRPr lang="en-US" dirty="0" smtClean="0"/>
          </a:p>
          <a:p>
            <a:pPr>
              <a:buFontTx/>
              <a:buNone/>
            </a:pPr>
            <a:r>
              <a:rPr lang="en-IN" dirty="0" smtClean="0"/>
              <a:t>	AH </a:t>
            </a:r>
            <a:r>
              <a:rPr lang="en-IN" dirty="0" smtClean="0">
                <a:sym typeface="Wingdings" pitchFamily="2" charset="2"/>
              </a:rPr>
              <a:t></a:t>
            </a:r>
            <a:r>
              <a:rPr lang="en-IN" dirty="0" smtClean="0"/>
              <a:t> 00H</a:t>
            </a:r>
          </a:p>
          <a:p>
            <a:pPr>
              <a:buFontTx/>
              <a:buNone/>
            </a:pPr>
            <a:r>
              <a:rPr lang="en-IN" dirty="0" smtClean="0"/>
              <a:t>	if (AL &gt;=80H)</a:t>
            </a:r>
          </a:p>
          <a:p>
            <a:pPr>
              <a:buFontTx/>
              <a:buNone/>
            </a:pPr>
            <a:r>
              <a:rPr lang="en-IN" dirty="0" smtClean="0"/>
              <a:t>	AH </a:t>
            </a:r>
            <a:r>
              <a:rPr lang="en-IN" dirty="0" smtClean="0">
                <a:sym typeface="Wingdings" pitchFamily="2" charset="2"/>
              </a:rPr>
              <a:t> </a:t>
            </a:r>
            <a:r>
              <a:rPr lang="en-IN" dirty="0" smtClean="0"/>
              <a:t>FFH</a:t>
            </a: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CBW : Convert Byte to Word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Example : </a:t>
            </a:r>
            <a:endParaRPr lang="en-US" dirty="0" smtClean="0"/>
          </a:p>
          <a:p>
            <a:pPr>
              <a:buFontTx/>
              <a:buNone/>
            </a:pPr>
            <a:r>
              <a:rPr lang="en-IN" dirty="0" smtClean="0"/>
              <a:t>	if AH = ? and AL = 1001 1101</a:t>
            </a:r>
            <a:endParaRPr lang="en-US" dirty="0" smtClean="0"/>
          </a:p>
          <a:p>
            <a:pPr>
              <a:buFontTx/>
              <a:buNone/>
            </a:pPr>
            <a:r>
              <a:rPr lang="en-IN" dirty="0" smtClean="0"/>
              <a:t>	CBW : AH = 1111 1111  and </a:t>
            </a:r>
          </a:p>
          <a:p>
            <a:pPr>
              <a:buFontTx/>
              <a:buNone/>
            </a:pPr>
            <a:r>
              <a:rPr lang="en-IN" dirty="0" smtClean="0"/>
              <a:t>		       AL = 1001 1101</a:t>
            </a:r>
            <a:endParaRPr lang="en-US" dirty="0" smtClean="0"/>
          </a:p>
          <a:p>
            <a:pPr>
              <a:buFontTx/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1143000"/>
          </a:xfrm>
        </p:spPr>
        <p:txBody>
          <a:bodyPr/>
          <a:lstStyle/>
          <a:p>
            <a:r>
              <a:rPr lang="en-US" sz="4000" b="1" dirty="0" smtClean="0"/>
              <a:t>CWD : Convert Word to Double Word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Syntax : </a:t>
            </a:r>
            <a:r>
              <a:rPr lang="en-IN" dirty="0" smtClean="0"/>
              <a:t>CWD</a:t>
            </a:r>
            <a:endParaRPr lang="en-US" dirty="0" smtClean="0"/>
          </a:p>
          <a:p>
            <a:r>
              <a:rPr lang="en-IN" dirty="0" smtClean="0"/>
              <a:t>It copies the sign of a word to all bits in DX.</a:t>
            </a:r>
            <a:endParaRPr lang="en-US" dirty="0" smtClean="0"/>
          </a:p>
          <a:p>
            <a:r>
              <a:rPr lang="en-IN" dirty="0" smtClean="0"/>
              <a:t>Flags Affected : None</a:t>
            </a:r>
            <a:endParaRPr lang="en-US" dirty="0" smtClean="0"/>
          </a:p>
          <a:p>
            <a:r>
              <a:rPr lang="en-IN" dirty="0" smtClean="0"/>
              <a:t>Function</a:t>
            </a:r>
            <a:endParaRPr lang="en-US" dirty="0" smtClean="0"/>
          </a:p>
          <a:p>
            <a:pPr>
              <a:buFontTx/>
              <a:buNone/>
            </a:pPr>
            <a:r>
              <a:rPr lang="en-IN" dirty="0" smtClean="0"/>
              <a:t> </a:t>
            </a:r>
            <a:r>
              <a:rPr lang="en-US" dirty="0" smtClean="0"/>
              <a:t>	</a:t>
            </a:r>
            <a:r>
              <a:rPr lang="en-IN" dirty="0" smtClean="0"/>
              <a:t>if (AX&lt;8000H)</a:t>
            </a:r>
            <a:endParaRPr lang="en-US" dirty="0" smtClean="0"/>
          </a:p>
          <a:p>
            <a:pPr>
              <a:buFontTx/>
              <a:buNone/>
            </a:pPr>
            <a:r>
              <a:rPr lang="en-IN" dirty="0" smtClean="0"/>
              <a:t>	DX </a:t>
            </a:r>
            <a:r>
              <a:rPr lang="en-IN" dirty="0" smtClean="0">
                <a:sym typeface="Wingdings" pitchFamily="2" charset="2"/>
              </a:rPr>
              <a:t></a:t>
            </a:r>
            <a:r>
              <a:rPr lang="en-IN" dirty="0" smtClean="0"/>
              <a:t> 0000H</a:t>
            </a:r>
            <a:endParaRPr lang="en-US" dirty="0" smtClean="0"/>
          </a:p>
          <a:p>
            <a:pPr>
              <a:buFontTx/>
              <a:buNone/>
            </a:pPr>
            <a:r>
              <a:rPr lang="en-IN" dirty="0" smtClean="0"/>
              <a:t>	if (AX &gt;=8000H)</a:t>
            </a:r>
            <a:endParaRPr lang="en-US" dirty="0" smtClean="0"/>
          </a:p>
          <a:p>
            <a:pPr>
              <a:buFontTx/>
              <a:buNone/>
            </a:pPr>
            <a:r>
              <a:rPr lang="en-IN" dirty="0" smtClean="0"/>
              <a:t>	DX </a:t>
            </a:r>
            <a:r>
              <a:rPr lang="en-IN" dirty="0" smtClean="0">
                <a:sym typeface="Wingdings" pitchFamily="2" charset="2"/>
              </a:rPr>
              <a:t></a:t>
            </a:r>
            <a:r>
              <a:rPr lang="en-IN" dirty="0" smtClean="0"/>
              <a:t> FFFFH</a:t>
            </a:r>
            <a:endParaRPr lang="en-US" dirty="0" smtClean="0"/>
          </a:p>
          <a:p>
            <a:pPr>
              <a:buFontTx/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CWD : Convert Word to Double Word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Example : </a:t>
            </a:r>
            <a:endParaRPr lang="en-US" smtClean="0"/>
          </a:p>
          <a:p>
            <a:pPr>
              <a:buFontTx/>
              <a:buNone/>
            </a:pPr>
            <a:r>
              <a:rPr lang="en-IN" smtClean="0"/>
              <a:t>	if DX = ? and AX = 8CDE</a:t>
            </a:r>
            <a:endParaRPr lang="en-US" smtClean="0"/>
          </a:p>
          <a:p>
            <a:pPr>
              <a:buFontTx/>
              <a:buNone/>
            </a:pPr>
            <a:r>
              <a:rPr lang="en-IN" smtClean="0"/>
              <a:t>	CWD : DX =FFFFH  and AX = 8CDE</a:t>
            </a: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IN" b="1" smtClean="0"/>
              <a:t>XLAT : Translate a Byte </a:t>
            </a:r>
            <a:endParaRPr lang="en-US" b="1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IN" smtClean="0"/>
              <a:t>Examples : </a:t>
            </a:r>
            <a:endParaRPr lang="en-US" smtClean="0"/>
          </a:p>
          <a:p>
            <a:pPr>
              <a:buFontTx/>
              <a:buNone/>
            </a:pPr>
            <a:r>
              <a:rPr lang="en-IN" smtClean="0"/>
              <a:t>	</a:t>
            </a:r>
            <a:r>
              <a:rPr lang="en-IN" sz="2400" smtClean="0"/>
              <a:t>MOV AL, CODE</a:t>
            </a:r>
            <a:endParaRPr lang="en-US" sz="2400" smtClean="0"/>
          </a:p>
          <a:p>
            <a:pPr>
              <a:buFontTx/>
              <a:buNone/>
            </a:pPr>
            <a:r>
              <a:rPr lang="en-IN" sz="2400" smtClean="0"/>
              <a:t>	MOV BX,2400</a:t>
            </a:r>
            <a:endParaRPr lang="en-US" sz="2400" smtClean="0"/>
          </a:p>
          <a:p>
            <a:pPr>
              <a:buFontTx/>
              <a:buNone/>
            </a:pPr>
            <a:r>
              <a:rPr lang="en-IN" sz="2400" smtClean="0"/>
              <a:t>	XLAT AL   // AL&lt;-- [BX+AL]</a:t>
            </a:r>
            <a:endParaRPr lang="en-US" sz="2400" smtClean="0"/>
          </a:p>
          <a:p>
            <a:r>
              <a:rPr lang="en-IN" smtClean="0"/>
              <a:t> E.g. conversion of a decimal number to a hex number less than 16</a:t>
            </a:r>
            <a:endParaRPr lang="en-US" smtClean="0"/>
          </a:p>
          <a:p>
            <a:pPr>
              <a:buFontTx/>
              <a:buNone/>
            </a:pPr>
            <a:r>
              <a:rPr lang="en-IN" sz="2000" smtClean="0"/>
              <a:t> 	hex_table db '0123456789ABCDEF'</a:t>
            </a:r>
            <a:endParaRPr lang="en-US" sz="2000" smtClean="0"/>
          </a:p>
          <a:p>
            <a:pPr>
              <a:buFontTx/>
              <a:buNone/>
            </a:pPr>
            <a:r>
              <a:rPr lang="en-IN" sz="2000" smtClean="0"/>
              <a:t>	code db 10</a:t>
            </a:r>
            <a:endParaRPr lang="en-US" sz="2000" smtClean="0"/>
          </a:p>
          <a:p>
            <a:pPr>
              <a:buFontTx/>
              <a:buNone/>
            </a:pPr>
            <a:r>
              <a:rPr lang="en-IN" sz="2000" smtClean="0"/>
              <a:t>	mov al, code</a:t>
            </a:r>
            <a:endParaRPr lang="en-US" sz="2000" smtClean="0"/>
          </a:p>
          <a:p>
            <a:pPr>
              <a:buFontTx/>
              <a:buNone/>
            </a:pPr>
            <a:r>
              <a:rPr lang="en-IN" sz="2000" smtClean="0"/>
              <a:t>	mov bx, offset hex_table</a:t>
            </a:r>
            <a:endParaRPr lang="en-US" sz="2000" smtClean="0"/>
          </a:p>
          <a:p>
            <a:pPr>
              <a:buFontTx/>
              <a:buNone/>
            </a:pPr>
            <a:r>
              <a:rPr lang="en-IN" sz="2000" smtClean="0"/>
              <a:t>	XLAT</a:t>
            </a:r>
            <a:endParaRPr lang="en-US" sz="2000" smtClean="0"/>
          </a:p>
          <a:p>
            <a:pPr>
              <a:buFontTx/>
              <a:buNone/>
            </a:pPr>
            <a:r>
              <a:rPr lang="en-IN" sz="2000" smtClean="0"/>
              <a:t> </a:t>
            </a:r>
            <a:endParaRPr lang="en-US" sz="2000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Arithmetic Instructions</a:t>
            </a:r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b="1" smtClean="0"/>
              <a:t>ADD : Addition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257800"/>
          </a:xfrm>
        </p:spPr>
        <p:txBody>
          <a:bodyPr>
            <a:normAutofit/>
          </a:bodyPr>
          <a:lstStyle/>
          <a:p>
            <a:r>
              <a:rPr lang="en-US" b="1" dirty="0" smtClean="0"/>
              <a:t>Syntax : </a:t>
            </a:r>
            <a:r>
              <a:rPr lang="en-US" dirty="0" smtClean="0"/>
              <a:t>ADD </a:t>
            </a:r>
            <a:r>
              <a:rPr lang="en-US" dirty="0" err="1" smtClean="0"/>
              <a:t>dest,src</a:t>
            </a:r>
            <a:endParaRPr lang="en-US" dirty="0" smtClean="0"/>
          </a:p>
          <a:p>
            <a:r>
              <a:rPr lang="en-US" dirty="0" smtClean="0"/>
              <a:t>It adds the contents of </a:t>
            </a:r>
            <a:r>
              <a:rPr lang="en-US" dirty="0" err="1" smtClean="0"/>
              <a:t>src</a:t>
            </a:r>
            <a:r>
              <a:rPr lang="en-US" dirty="0" smtClean="0"/>
              <a:t> to the </a:t>
            </a:r>
            <a:r>
              <a:rPr lang="en-US" dirty="0" err="1" smtClean="0"/>
              <a:t>dest</a:t>
            </a:r>
            <a:r>
              <a:rPr lang="en-US" baseline="30000" dirty="0" err="1" smtClean="0"/>
              <a:t>n</a:t>
            </a:r>
            <a:r>
              <a:rPr lang="en-US" dirty="0" smtClean="0"/>
              <a:t> and places the result in </a:t>
            </a:r>
            <a:r>
              <a:rPr lang="en-US" dirty="0" err="1" smtClean="0"/>
              <a:t>dest</a:t>
            </a:r>
            <a:r>
              <a:rPr lang="en-US" baseline="30000" dirty="0" err="1" smtClean="0"/>
              <a:t>n</a:t>
            </a:r>
            <a:endParaRPr lang="en-US" dirty="0" smtClean="0"/>
          </a:p>
          <a:p>
            <a:r>
              <a:rPr lang="en-US" dirty="0" err="1" smtClean="0"/>
              <a:t>Src</a:t>
            </a:r>
            <a:r>
              <a:rPr lang="en-US" dirty="0" smtClean="0"/>
              <a:t>: </a:t>
            </a:r>
            <a:r>
              <a:rPr lang="en-US" dirty="0" err="1" smtClean="0"/>
              <a:t>reg</a:t>
            </a:r>
            <a:r>
              <a:rPr lang="en-US" dirty="0" smtClean="0"/>
              <a:t> or  m/m </a:t>
            </a:r>
            <a:r>
              <a:rPr lang="en-US" dirty="0" err="1" smtClean="0"/>
              <a:t>locat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</a:t>
            </a:r>
            <a:r>
              <a:rPr lang="en-US" dirty="0" smtClean="0"/>
              <a:t>or an immediate value</a:t>
            </a:r>
          </a:p>
          <a:p>
            <a:r>
              <a:rPr lang="en-US" dirty="0" err="1" smtClean="0"/>
              <a:t>Dest</a:t>
            </a:r>
            <a:r>
              <a:rPr lang="en-US" baseline="30000" dirty="0" err="1" smtClean="0"/>
              <a:t>n</a:t>
            </a:r>
            <a:r>
              <a:rPr lang="en-US" dirty="0" smtClean="0"/>
              <a:t> : reg. or m/m </a:t>
            </a:r>
            <a:r>
              <a:rPr lang="en-US" dirty="0" err="1" smtClean="0"/>
              <a:t>locat</a:t>
            </a:r>
            <a:r>
              <a:rPr lang="en-US" baseline="30000" dirty="0" err="1" smtClean="0"/>
              <a:t>n</a:t>
            </a:r>
            <a:endParaRPr lang="en-US" baseline="30000" dirty="0" smtClean="0"/>
          </a:p>
          <a:p>
            <a:r>
              <a:rPr lang="en-US" dirty="0" smtClean="0"/>
              <a:t>Both </a:t>
            </a:r>
            <a:r>
              <a:rPr lang="en-US" dirty="0" err="1" smtClean="0"/>
              <a:t>src</a:t>
            </a:r>
            <a:r>
              <a:rPr lang="en-US" dirty="0" smtClean="0"/>
              <a:t> and </a:t>
            </a:r>
            <a:r>
              <a:rPr lang="en-US" dirty="0" err="1" smtClean="0"/>
              <a:t>dest</a:t>
            </a:r>
            <a:r>
              <a:rPr lang="en-US" baseline="30000" dirty="0" err="1" smtClean="0"/>
              <a:t>n</a:t>
            </a:r>
            <a:r>
              <a:rPr lang="en-US" dirty="0" smtClean="0"/>
              <a:t> cannot be m/m locations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ADD : Addition</a:t>
            </a:r>
            <a:endParaRPr 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must be of same data type</a:t>
            </a:r>
          </a:p>
          <a:p>
            <a:r>
              <a:rPr lang="en-US" b="1" dirty="0" smtClean="0"/>
              <a:t>Flags affected : </a:t>
            </a:r>
            <a:r>
              <a:rPr lang="en-US" dirty="0" smtClean="0"/>
              <a:t>AF, CF, PF, SF, ZF</a:t>
            </a:r>
          </a:p>
          <a:p>
            <a:r>
              <a:rPr lang="en-US" dirty="0" smtClean="0"/>
              <a:t>Example:</a:t>
            </a:r>
          </a:p>
          <a:p>
            <a:pPr>
              <a:buFontTx/>
              <a:buNone/>
            </a:pPr>
            <a:r>
              <a:rPr lang="en-US" dirty="0" smtClean="0"/>
              <a:t>	ADD AH,09</a:t>
            </a:r>
          </a:p>
          <a:p>
            <a:pPr>
              <a:buFontTx/>
              <a:buNone/>
            </a:pPr>
            <a:r>
              <a:rPr lang="en-US" dirty="0" smtClean="0"/>
              <a:t>	ADD BX, [SI]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ADC: Add with carry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876800"/>
          </a:xfrm>
        </p:spPr>
        <p:txBody>
          <a:bodyPr>
            <a:normAutofit/>
          </a:bodyPr>
          <a:lstStyle/>
          <a:p>
            <a:r>
              <a:rPr lang="en-US" b="1" dirty="0" smtClean="0"/>
              <a:t>Syntax:  </a:t>
            </a:r>
            <a:r>
              <a:rPr lang="en-US" dirty="0" smtClean="0"/>
              <a:t>ADC </a:t>
            </a:r>
            <a:r>
              <a:rPr lang="en-US" dirty="0" err="1" smtClean="0"/>
              <a:t>dest</a:t>
            </a:r>
            <a:r>
              <a:rPr lang="en-US" dirty="0" smtClean="0"/>
              <a:t>, </a:t>
            </a:r>
            <a:r>
              <a:rPr lang="en-US" dirty="0" err="1" smtClean="0"/>
              <a:t>src</a:t>
            </a:r>
            <a:endParaRPr lang="en-US" dirty="0" smtClean="0"/>
          </a:p>
          <a:p>
            <a:r>
              <a:rPr lang="en-US" dirty="0" smtClean="0"/>
              <a:t>It  is similar to ADD except that the status of carry flag is added to the result</a:t>
            </a:r>
          </a:p>
          <a:p>
            <a:r>
              <a:rPr lang="en-US" dirty="0" smtClean="0"/>
              <a:t>Function:</a:t>
            </a:r>
          </a:p>
          <a:p>
            <a:pPr>
              <a:buFontTx/>
              <a:buNone/>
            </a:pPr>
            <a:r>
              <a:rPr lang="en-US" dirty="0" smtClean="0"/>
              <a:t>	if (CF=1)</a:t>
            </a:r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dest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source+destination+1</a:t>
            </a:r>
          </a:p>
          <a:p>
            <a:pPr>
              <a:buFontTx/>
              <a:buNone/>
            </a:pPr>
            <a:r>
              <a:rPr lang="en-US" dirty="0" smtClean="0">
                <a:sym typeface="Wingdings" pitchFamily="2" charset="2"/>
              </a:rPr>
              <a:t>	if (CF=0)</a:t>
            </a:r>
          </a:p>
          <a:p>
            <a:pPr>
              <a:buFontTx/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 source+destination+0</a:t>
            </a:r>
            <a:endParaRPr lang="en-US" dirty="0" smtClean="0"/>
          </a:p>
          <a:p>
            <a:endParaRPr lang="en-US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1095</Words>
  <Application>Microsoft Office PowerPoint</Application>
  <PresentationFormat>On-screen Show (4:3)</PresentationFormat>
  <Paragraphs>313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Instruction Set of 8086</vt:lpstr>
      <vt:lpstr>LES: Load Register and ES Register</vt:lpstr>
      <vt:lpstr>LES: Load Register and ES Register</vt:lpstr>
      <vt:lpstr>XLAT : Translate a Byte </vt:lpstr>
      <vt:lpstr>XLAT : Translate a Byte </vt:lpstr>
      <vt:lpstr>Arithmetic Instructions</vt:lpstr>
      <vt:lpstr>ADD : Addition</vt:lpstr>
      <vt:lpstr>ADD : Addition</vt:lpstr>
      <vt:lpstr>ADC: Add with carry</vt:lpstr>
      <vt:lpstr>ADC: Add with carry</vt:lpstr>
      <vt:lpstr>SUB : Subtraction</vt:lpstr>
      <vt:lpstr>SUB : Subtraction</vt:lpstr>
      <vt:lpstr>SBB: Subtract with borrow</vt:lpstr>
      <vt:lpstr>SBB: Subtract with borrow</vt:lpstr>
      <vt:lpstr>INC : Increment</vt:lpstr>
      <vt:lpstr>DEC : Decrement</vt:lpstr>
      <vt:lpstr>CMP : Compare</vt:lpstr>
      <vt:lpstr>CMP : Compare</vt:lpstr>
      <vt:lpstr>CMP : Compare</vt:lpstr>
      <vt:lpstr>CMP : Compare</vt:lpstr>
      <vt:lpstr>NEG : Negate</vt:lpstr>
      <vt:lpstr>MUL : Multiplication </vt:lpstr>
      <vt:lpstr>MUL : Multiplication </vt:lpstr>
      <vt:lpstr>IMUL : Integer Multiply </vt:lpstr>
      <vt:lpstr>IMUL : Integer Multiply </vt:lpstr>
      <vt:lpstr>DIV : Division</vt:lpstr>
      <vt:lpstr>DIV : Division </vt:lpstr>
      <vt:lpstr>IDIV : Integer Division</vt:lpstr>
      <vt:lpstr>IDIV : Integer Division </vt:lpstr>
      <vt:lpstr>Arithmetic Adjust Instructions</vt:lpstr>
      <vt:lpstr>AAA: ASCII adjust for addition</vt:lpstr>
      <vt:lpstr>AAA: ASCII adjust for addition</vt:lpstr>
      <vt:lpstr>AAS: ASCII adjust for subtraction</vt:lpstr>
      <vt:lpstr>AAS: ASCII adjust for Subtraction</vt:lpstr>
      <vt:lpstr>AAM: ASCII adjust for Multiplication</vt:lpstr>
      <vt:lpstr>AAM: ASCII adjust for Multiplication</vt:lpstr>
      <vt:lpstr>AAD : ASCII adjust for division</vt:lpstr>
      <vt:lpstr>AAD : ASCII adjust for division</vt:lpstr>
      <vt:lpstr>DAA : Decimal Adjust for Addition</vt:lpstr>
      <vt:lpstr>DAA : Decimal Adjust for Addition</vt:lpstr>
      <vt:lpstr>DAS : Decimal Adjust for Subtraction</vt:lpstr>
      <vt:lpstr>DAS : Decimal Adjust for Subtraction</vt:lpstr>
      <vt:lpstr>CBW : Convert Byte to Word</vt:lpstr>
      <vt:lpstr>CBW : Convert Byte to Word</vt:lpstr>
      <vt:lpstr>CWD : Convert Word to Double Word</vt:lpstr>
      <vt:lpstr>CWD : Convert Word to Double Word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Set of 8086</dc:title>
  <dc:creator>Vincy Joseph</dc:creator>
  <cp:lastModifiedBy>Lab-403A</cp:lastModifiedBy>
  <cp:revision>25</cp:revision>
  <dcterms:created xsi:type="dcterms:W3CDTF">2006-08-16T00:00:00Z</dcterms:created>
  <dcterms:modified xsi:type="dcterms:W3CDTF">2014-09-25T04:37:53Z</dcterms:modified>
</cp:coreProperties>
</file>