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9" r:id="rId4"/>
    <p:sldId id="273" r:id="rId5"/>
    <p:sldId id="274" r:id="rId6"/>
    <p:sldId id="266" r:id="rId7"/>
    <p:sldId id="260" r:id="rId8"/>
    <p:sldId id="261" r:id="rId9"/>
    <p:sldId id="262" r:id="rId10"/>
    <p:sldId id="263" r:id="rId11"/>
    <p:sldId id="267" r:id="rId12"/>
    <p:sldId id="272" r:id="rId13"/>
    <p:sldId id="276" r:id="rId14"/>
    <p:sldId id="288" r:id="rId15"/>
    <p:sldId id="289" r:id="rId16"/>
    <p:sldId id="279" r:id="rId17"/>
    <p:sldId id="280" r:id="rId18"/>
    <p:sldId id="281" r:id="rId19"/>
    <p:sldId id="282" r:id="rId20"/>
    <p:sldId id="283" r:id="rId21"/>
    <p:sldId id="284" r:id="rId22"/>
    <p:sldId id="285" r:id="rId23"/>
    <p:sldId id="286" r:id="rId24"/>
    <p:sldId id="287" r:id="rId25"/>
    <p:sldId id="293" r:id="rId26"/>
    <p:sldId id="290" r:id="rId27"/>
    <p:sldId id="291" r:id="rId28"/>
    <p:sldId id="292" r:id="rId29"/>
    <p:sldId id="275" r:id="rId30"/>
    <p:sldId id="294" r:id="rId31"/>
    <p:sldId id="306" r:id="rId32"/>
    <p:sldId id="308" r:id="rId33"/>
    <p:sldId id="356" r:id="rId34"/>
    <p:sldId id="354" r:id="rId35"/>
    <p:sldId id="329" r:id="rId36"/>
    <p:sldId id="327" r:id="rId37"/>
    <p:sldId id="332" r:id="rId38"/>
    <p:sldId id="328" r:id="rId39"/>
    <p:sldId id="333" r:id="rId40"/>
    <p:sldId id="330" r:id="rId41"/>
    <p:sldId id="357" r:id="rId42"/>
    <p:sldId id="358" r:id="rId43"/>
    <p:sldId id="334" r:id="rId44"/>
    <p:sldId id="336" r:id="rId45"/>
    <p:sldId id="353" r:id="rId46"/>
    <p:sldId id="338" r:id="rId47"/>
    <p:sldId id="359" r:id="rId48"/>
    <p:sldId id="339" r:id="rId49"/>
    <p:sldId id="360" r:id="rId50"/>
    <p:sldId id="341" r:id="rId51"/>
    <p:sldId id="342" r:id="rId52"/>
    <p:sldId id="343" r:id="rId53"/>
    <p:sldId id="364" r:id="rId54"/>
    <p:sldId id="347" r:id="rId55"/>
    <p:sldId id="348" r:id="rId56"/>
    <p:sldId id="349" r:id="rId57"/>
    <p:sldId id="350" r:id="rId58"/>
    <p:sldId id="351" r:id="rId59"/>
    <p:sldId id="352" r:id="rId60"/>
    <p:sldId id="367" r:id="rId61"/>
    <p:sldId id="33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7" autoAdjust="0"/>
    <p:restoredTop sz="94660"/>
  </p:normalViewPr>
  <p:slideViewPr>
    <p:cSldViewPr>
      <p:cViewPr varScale="1">
        <p:scale>
          <a:sx n="65" d="100"/>
          <a:sy n="65" d="100"/>
        </p:scale>
        <p:origin x="-138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F6DB36-2D2E-48F7-8F9B-59A79334F588}"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893C1-5AB4-47C5-BB34-303114349438}" type="slidenum">
              <a:rPr lang="en-US" smtClean="0"/>
              <a:t>‹#›</a:t>
            </a:fld>
            <a:endParaRPr lang="en-US"/>
          </a:p>
        </p:txBody>
      </p:sp>
    </p:spTree>
    <p:extLst>
      <p:ext uri="{BB962C8B-B14F-4D97-AF65-F5344CB8AC3E}">
        <p14:creationId xmlns:p14="http://schemas.microsoft.com/office/powerpoint/2010/main" val="153555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A2FA81A-4960-4FCD-AA4E-C66800AB6E63}" type="slidenum">
              <a:rPr lang="en-US"/>
              <a:pPr/>
              <a:t>6</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71575" y="-44450"/>
            <a:ext cx="4514850" cy="3386138"/>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92A0F5D-4010-4548-A7F9-E19785D74CC8}" type="slidenum">
              <a:rPr lang="en-US"/>
              <a:pPr/>
              <a:t>11</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E4C71D3-D320-4B5E-9A73-1D56F34E02DE}" type="slidenum">
              <a:rPr lang="en-US"/>
              <a:pPr/>
              <a:t>‹#›</a:t>
            </a:fld>
            <a:endParaRPr lang="en-US"/>
          </a:p>
        </p:txBody>
      </p:sp>
    </p:spTree>
    <p:extLst>
      <p:ext uri="{BB962C8B-B14F-4D97-AF65-F5344CB8AC3E}">
        <p14:creationId xmlns:p14="http://schemas.microsoft.com/office/powerpoint/2010/main" val="39666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oleObject" Target="../embeddings/oleObject1.bin"/><Relationship Id="rId21" Type="http://schemas.openxmlformats.org/officeDocument/2006/relationships/oleObject" Target="../embeddings/oleObject16.bin"/><Relationship Id="rId34" Type="http://schemas.openxmlformats.org/officeDocument/2006/relationships/oleObject" Target="../embeddings/oleObject29.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oleObject" Target="../embeddings/oleObject36.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7.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6.bin"/><Relationship Id="rId19" Type="http://schemas.openxmlformats.org/officeDocument/2006/relationships/oleObject" Target="../embeddings/oleObject14.bin"/><Relationship Id="rId31" Type="http://schemas.openxmlformats.org/officeDocument/2006/relationships/oleObject" Target="../embeddings/oleObject26.bin"/><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4.wmf"/><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143000"/>
          </a:xfrm>
        </p:spPr>
        <p:txBody>
          <a:bodyPr>
            <a:normAutofit/>
          </a:bodyPr>
          <a:lstStyle/>
          <a:p>
            <a:pPr algn="ctr"/>
            <a:r>
              <a:rPr lang="en-US" sz="6000" dirty="0" smtClean="0">
                <a:solidFill>
                  <a:schemeClr val="tx1"/>
                </a:solidFill>
              </a:rPr>
              <a:t>Chapter 1</a:t>
            </a:r>
            <a:endParaRPr lang="en-IN" sz="6000" dirty="0">
              <a:solidFill>
                <a:schemeClr val="tx1"/>
              </a:solidFill>
            </a:endParaRPr>
          </a:p>
        </p:txBody>
      </p:sp>
      <p:sp>
        <p:nvSpPr>
          <p:cNvPr id="3" name="Subtitle 2"/>
          <p:cNvSpPr>
            <a:spLocks noGrp="1"/>
          </p:cNvSpPr>
          <p:nvPr>
            <p:ph type="subTitle" idx="1"/>
          </p:nvPr>
        </p:nvSpPr>
        <p:spPr>
          <a:xfrm>
            <a:off x="685800" y="2590800"/>
            <a:ext cx="8077200" cy="1524000"/>
          </a:xfrm>
        </p:spPr>
        <p:txBody>
          <a:bodyPr>
            <a:normAutofit fontScale="47500" lnSpcReduction="20000"/>
          </a:bodyPr>
          <a:lstStyle/>
          <a:p>
            <a:pPr algn="ctr"/>
            <a:endParaRPr lang="en-IN" dirty="0" smtClean="0"/>
          </a:p>
          <a:p>
            <a:pPr algn="ctr">
              <a:lnSpc>
                <a:spcPct val="120000"/>
              </a:lnSpc>
            </a:pPr>
            <a:r>
              <a:rPr lang="en-IN" dirty="0" smtClean="0"/>
              <a:t> </a:t>
            </a:r>
            <a:r>
              <a:rPr lang="en-IN" sz="8400" dirty="0" smtClean="0">
                <a:solidFill>
                  <a:schemeClr val="tx1"/>
                </a:solidFill>
                <a:latin typeface="Times New Roman" pitchFamily="18" charset="0"/>
                <a:cs typeface="Times New Roman" pitchFamily="18" charset="0"/>
              </a:rPr>
              <a:t>Concept and Overview Distributed Database system </a:t>
            </a:r>
            <a:r>
              <a:rPr lang="en-IN" sz="8400" dirty="0" smtClean="0">
                <a:latin typeface="Times New Roman" pitchFamily="18" charset="0"/>
                <a:cs typeface="Times New Roman" pitchFamily="18" charset="0"/>
              </a:rPr>
              <a:t>	</a:t>
            </a:r>
          </a:p>
          <a:p>
            <a:pPr algn="ctr"/>
            <a:endParaRPr lang="en-IN" dirty="0"/>
          </a:p>
        </p:txBody>
      </p:sp>
      <p:sp>
        <p:nvSpPr>
          <p:cNvPr id="4" name="TextBox 3"/>
          <p:cNvSpPr txBox="1"/>
          <p:nvPr/>
        </p:nvSpPr>
        <p:spPr>
          <a:xfrm>
            <a:off x="5562600" y="6096000"/>
            <a:ext cx="3179653" cy="584775"/>
          </a:xfrm>
          <a:prstGeom prst="rect">
            <a:avLst/>
          </a:prstGeom>
          <a:noFill/>
        </p:spPr>
        <p:txBody>
          <a:bodyPr wrap="none" rtlCol="0">
            <a:spAutoFit/>
          </a:bodyPr>
          <a:lstStyle/>
          <a:p>
            <a:r>
              <a:rPr lang="en-US" sz="3200" dirty="0" smtClean="0">
                <a:latin typeface="Times New Roman" pitchFamily="18" charset="0"/>
                <a:cs typeface="Times New Roman" pitchFamily="18" charset="0"/>
              </a:rPr>
              <a:t>By, Safa Hamdare</a:t>
            </a:r>
            <a:endParaRPr lang="en-IN" sz="3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228600" y="1066800"/>
            <a:ext cx="8686800" cy="4724400"/>
          </a:xfrm>
          <a:noFill/>
          <a:ln>
            <a:solidFill>
              <a:schemeClr val="accent1">
                <a:lumMod val="50000"/>
              </a:schemeClr>
            </a:solidFill>
          </a:ln>
        </p:spPr>
        <p:txBody>
          <a:bodyPr>
            <a:normAutofit fontScale="47500" lnSpcReduction="20000"/>
          </a:bodyPr>
          <a:lstStyle/>
          <a:p>
            <a:pPr algn="just">
              <a:lnSpc>
                <a:spcPct val="120000"/>
              </a:lnSpc>
              <a:buFont typeface="Wingdings" pitchFamily="2" charset="2"/>
              <a:buChar char="q"/>
            </a:pPr>
            <a:r>
              <a:rPr lang="en-US" sz="5800" dirty="0" smtClean="0">
                <a:latin typeface="Times New Roman" pitchFamily="18" charset="0"/>
                <a:cs typeface="Times New Roman" pitchFamily="18" charset="0"/>
              </a:rPr>
              <a:t>A distributed database system allows applications to access various data items from local and remote database.</a:t>
            </a:r>
          </a:p>
          <a:p>
            <a:pPr algn="just">
              <a:lnSpc>
                <a:spcPct val="120000"/>
              </a:lnSpc>
              <a:buFont typeface="Wingdings" pitchFamily="2" charset="2"/>
              <a:buChar char="q"/>
            </a:pPr>
            <a:r>
              <a:rPr lang="en-US" sz="5100" dirty="0" smtClean="0">
                <a:solidFill>
                  <a:srgbClr val="C00000"/>
                </a:solidFill>
                <a:latin typeface="Times New Roman" pitchFamily="18" charset="0"/>
                <a:cs typeface="Times New Roman" pitchFamily="18" charset="0"/>
              </a:rPr>
              <a:t>Applications are classified into two categories depending on whether the transactions access data from local site or remote site.</a:t>
            </a:r>
          </a:p>
          <a:p>
            <a:pPr marL="624078" indent="-514350" algn="just">
              <a:lnSpc>
                <a:spcPct val="120000"/>
              </a:lnSpc>
              <a:buClrTx/>
              <a:buSzPct val="100000"/>
              <a:buFont typeface="+mj-lt"/>
              <a:buAutoNum type="arabicPeriod"/>
            </a:pPr>
            <a:r>
              <a:rPr lang="en-US" sz="5100" b="1" dirty="0" smtClean="0">
                <a:latin typeface="Times New Roman" pitchFamily="18" charset="0"/>
                <a:cs typeface="Times New Roman" pitchFamily="18" charset="0"/>
              </a:rPr>
              <a:t>Local Applications: </a:t>
            </a:r>
            <a:r>
              <a:rPr lang="en-US" sz="5100" dirty="0" smtClean="0">
                <a:latin typeface="Times New Roman" pitchFamily="18" charset="0"/>
                <a:cs typeface="Times New Roman" pitchFamily="18" charset="0"/>
              </a:rPr>
              <a:t>These applications require access to local data only and do not require data from more than one site.</a:t>
            </a:r>
          </a:p>
          <a:p>
            <a:pPr marL="365760" lvl="1" indent="0" algn="just">
              <a:lnSpc>
                <a:spcPct val="120000"/>
              </a:lnSpc>
              <a:buClrTx/>
              <a:buSzPct val="100000"/>
              <a:buNone/>
            </a:pPr>
            <a:r>
              <a:rPr lang="en-US" sz="5100" dirty="0" smtClean="0">
                <a:latin typeface="Times New Roman" pitchFamily="18" charset="0"/>
                <a:cs typeface="Times New Roman" pitchFamily="18" charset="0"/>
              </a:rPr>
              <a:t>    </a:t>
            </a:r>
            <a:r>
              <a:rPr lang="en-US" sz="5100" b="1" dirty="0" smtClean="0">
                <a:solidFill>
                  <a:srgbClr val="C00000"/>
                </a:solidFill>
                <a:latin typeface="Times New Roman" pitchFamily="18" charset="0"/>
                <a:cs typeface="Times New Roman" pitchFamily="18" charset="0"/>
              </a:rPr>
              <a:t>Example:  </a:t>
            </a:r>
            <a:r>
              <a:rPr lang="en-US" sz="5100" b="1" dirty="0" smtClean="0">
                <a:solidFill>
                  <a:srgbClr val="0070C0"/>
                </a:solidFill>
                <a:latin typeface="Times New Roman" pitchFamily="18" charset="0"/>
                <a:cs typeface="Times New Roman" pitchFamily="18" charset="0"/>
              </a:rPr>
              <a:t>Manufacturing department, </a:t>
            </a:r>
            <a:r>
              <a:rPr lang="en-US" sz="5100" b="1" dirty="0">
                <a:solidFill>
                  <a:srgbClr val="0070C0"/>
                </a:solidFill>
                <a:latin typeface="Times New Roman" pitchFamily="18" charset="0"/>
                <a:cs typeface="Times New Roman" pitchFamily="18" charset="0"/>
              </a:rPr>
              <a:t>College Portal</a:t>
            </a:r>
          </a:p>
          <a:p>
            <a:pPr marL="624078" indent="-514350" algn="just">
              <a:lnSpc>
                <a:spcPct val="120000"/>
              </a:lnSpc>
              <a:buClrTx/>
              <a:buSzPct val="100000"/>
              <a:buFont typeface="+mj-lt"/>
              <a:buAutoNum type="arabicPeriod"/>
            </a:pPr>
            <a:r>
              <a:rPr lang="en-US" sz="5100" b="1" dirty="0" smtClean="0">
                <a:latin typeface="Times New Roman" pitchFamily="18" charset="0"/>
                <a:cs typeface="Times New Roman" pitchFamily="18" charset="0"/>
              </a:rPr>
              <a:t>Global Applications: </a:t>
            </a:r>
            <a:r>
              <a:rPr lang="en-US" sz="5100" dirty="0" smtClean="0">
                <a:latin typeface="Times New Roman" pitchFamily="18" charset="0"/>
                <a:cs typeface="Times New Roman" pitchFamily="18" charset="0"/>
              </a:rPr>
              <a:t>These </a:t>
            </a:r>
            <a:r>
              <a:rPr lang="en-US" sz="5100" dirty="0">
                <a:latin typeface="Times New Roman" pitchFamily="18" charset="0"/>
                <a:cs typeface="Times New Roman" pitchFamily="18" charset="0"/>
              </a:rPr>
              <a:t>applications require access to </a:t>
            </a:r>
            <a:r>
              <a:rPr lang="en-US" sz="5100" dirty="0" smtClean="0">
                <a:latin typeface="Times New Roman" pitchFamily="18" charset="0"/>
                <a:cs typeface="Times New Roman" pitchFamily="18" charset="0"/>
              </a:rPr>
              <a:t>data from other remote sites in the distributed system.</a:t>
            </a:r>
          </a:p>
          <a:p>
            <a:pPr marL="603504" lvl="2" indent="0" algn="just">
              <a:lnSpc>
                <a:spcPct val="120000"/>
              </a:lnSpc>
              <a:buClrTx/>
              <a:buNone/>
            </a:pPr>
            <a:r>
              <a:rPr lang="en-US" sz="4400" b="1" dirty="0" smtClean="0">
                <a:solidFill>
                  <a:srgbClr val="C00000"/>
                </a:solidFill>
                <a:latin typeface="Times New Roman" pitchFamily="18" charset="0"/>
                <a:cs typeface="Times New Roman" pitchFamily="18" charset="0"/>
              </a:rPr>
              <a:t>Example: </a:t>
            </a:r>
            <a:r>
              <a:rPr lang="en-US" sz="4400" b="1" dirty="0" smtClean="0">
                <a:solidFill>
                  <a:srgbClr val="0070C0"/>
                </a:solidFill>
                <a:latin typeface="Times New Roman" pitchFamily="18" charset="0"/>
                <a:cs typeface="Times New Roman" pitchFamily="18" charset="0"/>
              </a:rPr>
              <a:t>Hotel Chains,  Military Command and Control,   Airlines</a:t>
            </a:r>
            <a:endParaRPr lang="en-US" sz="4000" dirty="0">
              <a:latin typeface="Times New Roman" pitchFamily="18" charset="0"/>
              <a:cs typeface="Times New Roman" pitchFamily="18" charset="0"/>
            </a:endParaRPr>
          </a:p>
          <a:p>
            <a:pPr marL="624078" indent="-514350" algn="just">
              <a:lnSpc>
                <a:spcPct val="120000"/>
              </a:lnSpc>
              <a:buClrTx/>
              <a:buSzPct val="100000"/>
              <a:buFont typeface="+mj-lt"/>
              <a:buAutoNum type="arabicPeriod"/>
            </a:pPr>
            <a:endParaRPr lang="en-US" sz="4000" b="1" dirty="0" smtClean="0">
              <a:latin typeface="Times New Roman" pitchFamily="18" charset="0"/>
              <a:cs typeface="Times New Roman" pitchFamily="18" charset="0"/>
            </a:endParaRPr>
          </a:p>
          <a:p>
            <a:pPr algn="just">
              <a:buFont typeface="Wingdings" pitchFamily="2" charset="2"/>
              <a:buChar char="q"/>
            </a:pPr>
            <a:endParaRPr lang="en-US" dirty="0" smtClean="0">
              <a:latin typeface="Times New Roman" pitchFamily="18" charset="0"/>
              <a:cs typeface="Times New Roman" pitchFamily="18" charset="0"/>
            </a:endParaRPr>
          </a:p>
        </p:txBody>
      </p:sp>
      <p:sp>
        <p:nvSpPr>
          <p:cNvPr id="29699" name="Rectangle 3"/>
          <p:cNvSpPr>
            <a:spLocks noGrp="1" noChangeArrowheads="1"/>
          </p:cNvSpPr>
          <p:nvPr>
            <p:ph type="title"/>
          </p:nvPr>
        </p:nvSpPr>
        <p:spPr>
          <a:xfrm>
            <a:off x="228600" y="0"/>
            <a:ext cx="8229600" cy="1143000"/>
          </a:xfrm>
          <a:noFill/>
          <a:ln/>
        </p:spPr>
        <p:txBody>
          <a:bodyPr>
            <a:normAutofit/>
          </a:bodyPr>
          <a:lstStyle/>
          <a:p>
            <a:r>
              <a:rPr lang="en-US" sz="3600" dirty="0">
                <a:solidFill>
                  <a:schemeClr val="tx1"/>
                </a:solidFill>
              </a:rPr>
              <a:t>Applications</a:t>
            </a:r>
          </a:p>
        </p:txBody>
      </p:sp>
    </p:spTree>
    <p:extLst>
      <p:ext uri="{BB962C8B-B14F-4D97-AF65-F5344CB8AC3E}">
        <p14:creationId xmlns:p14="http://schemas.microsoft.com/office/powerpoint/2010/main" val="2384124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fade">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fade">
                                      <p:cBhvr>
                                        <p:cTn id="12" dur="500"/>
                                        <p:tgtEl>
                                          <p:spTgt spid="29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animEffect transition="in" filter="fade">
                                      <p:cBhvr>
                                        <p:cTn id="17" dur="500"/>
                                        <p:tgtEl>
                                          <p:spTgt spid="2969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9698">
                                            <p:txEl>
                                              <p:pRg st="3" end="3"/>
                                            </p:txEl>
                                          </p:spTgt>
                                        </p:tgtEl>
                                        <p:attrNameLst>
                                          <p:attrName>style.visibility</p:attrName>
                                        </p:attrNameLst>
                                      </p:cBhvr>
                                      <p:to>
                                        <p:strVal val="visible"/>
                                      </p:to>
                                    </p:set>
                                    <p:animEffect transition="in" filter="fade">
                                      <p:cBhvr>
                                        <p:cTn id="20" dur="500"/>
                                        <p:tgtEl>
                                          <p:spTgt spid="2969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9698">
                                            <p:txEl>
                                              <p:pRg st="4" end="4"/>
                                            </p:txEl>
                                          </p:spTgt>
                                        </p:tgtEl>
                                        <p:attrNameLst>
                                          <p:attrName>style.visibility</p:attrName>
                                        </p:attrNameLst>
                                      </p:cBhvr>
                                      <p:to>
                                        <p:strVal val="visible"/>
                                      </p:to>
                                    </p:set>
                                    <p:animEffect transition="in" filter="fade">
                                      <p:cBhvr>
                                        <p:cTn id="23" dur="500"/>
                                        <p:tgtEl>
                                          <p:spTgt spid="2969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9698">
                                            <p:txEl>
                                              <p:pRg st="5" end="5"/>
                                            </p:txEl>
                                          </p:spTgt>
                                        </p:tgtEl>
                                        <p:attrNameLst>
                                          <p:attrName>style.visibility</p:attrName>
                                        </p:attrNameLst>
                                      </p:cBhvr>
                                      <p:to>
                                        <p:strVal val="visible"/>
                                      </p:to>
                                    </p:set>
                                    <p:animEffect transition="in" filter="fade">
                                      <p:cBhvr>
                                        <p:cTn id="26" dur="500"/>
                                        <p:tgtEl>
                                          <p:spTgt spid="296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Text Box 2053"/>
          <p:cNvSpPr txBox="1">
            <a:spLocks noChangeArrowheads="1"/>
          </p:cNvSpPr>
          <p:nvPr/>
        </p:nvSpPr>
        <p:spPr bwMode="auto">
          <a:xfrm>
            <a:off x="0" y="6491288"/>
            <a:ext cx="8778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800" u="none">
              <a:solidFill>
                <a:schemeClr val="bg1"/>
              </a:solidFill>
            </a:endParaRPr>
          </a:p>
        </p:txBody>
      </p:sp>
      <p:sp>
        <p:nvSpPr>
          <p:cNvPr id="261126" name="Text Box 2054"/>
          <p:cNvSpPr txBox="1">
            <a:spLocks noChangeArrowheads="1"/>
          </p:cNvSpPr>
          <p:nvPr/>
        </p:nvSpPr>
        <p:spPr bwMode="auto">
          <a:xfrm>
            <a:off x="228600" y="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u="none">
                <a:solidFill>
                  <a:schemeClr val="bg1"/>
                </a:solidFill>
                <a:latin typeface="Tahoma" pitchFamily="34" charset="0"/>
              </a:rPr>
              <a:t>12.3 Introduction </a:t>
            </a:r>
            <a:endParaRPr lang="en-US" u="none">
              <a:solidFill>
                <a:schemeClr val="bg1"/>
              </a:solidFill>
              <a:latin typeface="Tahoma" pitchFamily="34" charset="0"/>
            </a:endParaRPr>
          </a:p>
        </p:txBody>
      </p:sp>
      <p:sp>
        <p:nvSpPr>
          <p:cNvPr id="261127" name="Rectangle 2055"/>
          <p:cNvSpPr>
            <a:spLocks noGrp="1" noChangeArrowheads="1"/>
          </p:cNvSpPr>
          <p:nvPr>
            <p:ph type="title"/>
          </p:nvPr>
        </p:nvSpPr>
        <p:spPr>
          <a:xfrm>
            <a:off x="152400" y="-76200"/>
            <a:ext cx="7772400" cy="1143000"/>
          </a:xfrm>
        </p:spPr>
        <p:txBody>
          <a:bodyPr>
            <a:normAutofit/>
          </a:bodyPr>
          <a:lstStyle/>
          <a:p>
            <a:r>
              <a:rPr lang="en-US" sz="3600" dirty="0">
                <a:solidFill>
                  <a:schemeClr val="tx1"/>
                </a:solidFill>
              </a:rPr>
              <a:t>Features of DDBMS:</a:t>
            </a:r>
          </a:p>
        </p:txBody>
      </p:sp>
      <p:sp>
        <p:nvSpPr>
          <p:cNvPr id="261129" name="Text Box 2057"/>
          <p:cNvSpPr txBox="1">
            <a:spLocks noChangeArrowheads="1"/>
          </p:cNvSpPr>
          <p:nvPr/>
        </p:nvSpPr>
        <p:spPr bwMode="auto">
          <a:xfrm>
            <a:off x="152400" y="838200"/>
            <a:ext cx="8763000" cy="5853910"/>
          </a:xfrm>
          <a:prstGeom prst="rect">
            <a:avLst/>
          </a:prstGeom>
          <a:solidFill>
            <a:schemeClr val="bg1"/>
          </a:solidFill>
          <a:ln w="9525">
            <a:solidFill>
              <a:schemeClr val="tx1"/>
            </a:solidFill>
            <a:miter lim="800000"/>
            <a:headEnd/>
            <a:tailEnd/>
          </a:ln>
          <a:effectLst/>
        </p:spPr>
        <p:txBody>
          <a:bodyPr>
            <a:spAutoFit/>
          </a:bodyPr>
          <a:lstStyle/>
          <a:p>
            <a:pPr algn="just">
              <a:buClr>
                <a:srgbClr val="666633"/>
              </a:buClr>
            </a:pPr>
            <a:r>
              <a:rPr lang="en-GB" sz="2400" b="1" dirty="0" smtClean="0">
                <a:latin typeface="Times New Roman" pitchFamily="18" charset="0"/>
                <a:cs typeface="Times New Roman" pitchFamily="18" charset="0"/>
              </a:rPr>
              <a:t>A Distributed DBMS may have a number of local applications, but it has at least one global application. Thus a distributed DBMS has the following Features:</a:t>
            </a:r>
            <a:endParaRPr lang="en-GB" sz="2400" b="1" u="none" dirty="0">
              <a:latin typeface="Times New Roman" pitchFamily="18" charset="0"/>
              <a:cs typeface="Times New Roman" pitchFamily="18" charset="0"/>
            </a:endParaRPr>
          </a:p>
          <a:p>
            <a:pPr marL="457200" indent="-457200" algn="just" eaLnBrk="0" hangingPunct="0">
              <a:spcBef>
                <a:spcPct val="20000"/>
              </a:spcBef>
              <a:buClr>
                <a:srgbClr val="666633"/>
              </a:buClr>
              <a:buFont typeface="+mj-lt"/>
              <a:buAutoNum type="arabicPeriod"/>
            </a:pPr>
            <a:r>
              <a:rPr lang="en-US" sz="2400" u="none" dirty="0" smtClean="0">
                <a:solidFill>
                  <a:srgbClr val="0000FF"/>
                </a:solidFill>
                <a:latin typeface="Times New Roman" pitchFamily="18" charset="0"/>
                <a:cs typeface="Times New Roman" pitchFamily="18" charset="0"/>
              </a:rPr>
              <a:t>It is a Collection </a:t>
            </a:r>
            <a:r>
              <a:rPr lang="en-US" sz="2400" u="none" dirty="0">
                <a:solidFill>
                  <a:srgbClr val="0000FF"/>
                </a:solidFill>
                <a:latin typeface="Times New Roman" pitchFamily="18" charset="0"/>
                <a:cs typeface="Times New Roman" pitchFamily="18" charset="0"/>
              </a:rPr>
              <a:t>of logically-related shared data.</a:t>
            </a:r>
          </a:p>
          <a:p>
            <a:pPr marL="457200" indent="-457200" algn="just" eaLnBrk="0" hangingPunct="0">
              <a:spcBef>
                <a:spcPct val="20000"/>
              </a:spcBef>
              <a:buClr>
                <a:srgbClr val="666633"/>
              </a:buClr>
              <a:buFont typeface="+mj-lt"/>
              <a:buAutoNum type="arabicPeriod"/>
            </a:pPr>
            <a:r>
              <a:rPr lang="en-US" sz="2400" u="none" dirty="0">
                <a:solidFill>
                  <a:srgbClr val="0000FF"/>
                </a:solidFill>
                <a:latin typeface="Times New Roman" pitchFamily="18" charset="0"/>
                <a:cs typeface="Times New Roman" pitchFamily="18" charset="0"/>
              </a:rPr>
              <a:t>Data </a:t>
            </a:r>
            <a:r>
              <a:rPr lang="en-US" sz="2400" u="none" dirty="0" smtClean="0">
                <a:solidFill>
                  <a:srgbClr val="0000FF"/>
                </a:solidFill>
                <a:latin typeface="Times New Roman" pitchFamily="18" charset="0"/>
                <a:cs typeface="Times New Roman" pitchFamily="18" charset="0"/>
              </a:rPr>
              <a:t>in DDBMS is  split </a:t>
            </a:r>
            <a:r>
              <a:rPr lang="en-US" sz="2400" u="none" dirty="0">
                <a:solidFill>
                  <a:srgbClr val="0000FF"/>
                </a:solidFill>
                <a:latin typeface="Times New Roman" pitchFamily="18" charset="0"/>
                <a:cs typeface="Times New Roman" pitchFamily="18" charset="0"/>
              </a:rPr>
              <a:t>into </a:t>
            </a:r>
            <a:r>
              <a:rPr lang="en-US" sz="2400" u="none" dirty="0" smtClean="0">
                <a:solidFill>
                  <a:srgbClr val="0000FF"/>
                </a:solidFill>
                <a:latin typeface="Times New Roman" pitchFamily="18" charset="0"/>
                <a:cs typeface="Times New Roman" pitchFamily="18" charset="0"/>
              </a:rPr>
              <a:t>number of fragments or partitions.</a:t>
            </a:r>
            <a:endParaRPr lang="en-US" sz="2400" u="none" dirty="0">
              <a:solidFill>
                <a:srgbClr val="0000FF"/>
              </a:solidFill>
              <a:latin typeface="Times New Roman" pitchFamily="18" charset="0"/>
              <a:cs typeface="Times New Roman" pitchFamily="18" charset="0"/>
            </a:endParaRPr>
          </a:p>
          <a:p>
            <a:pPr marL="457200" indent="-457200" algn="just" eaLnBrk="0" hangingPunct="0">
              <a:spcBef>
                <a:spcPct val="20000"/>
              </a:spcBef>
              <a:buClr>
                <a:srgbClr val="666633"/>
              </a:buClr>
              <a:buFont typeface="+mj-lt"/>
              <a:buAutoNum type="arabicPeriod"/>
            </a:pPr>
            <a:r>
              <a:rPr lang="en-US" sz="2400" u="none" dirty="0">
                <a:solidFill>
                  <a:srgbClr val="0000FF"/>
                </a:solidFill>
                <a:latin typeface="Times New Roman" pitchFamily="18" charset="0"/>
                <a:cs typeface="Times New Roman" pitchFamily="18" charset="0"/>
              </a:rPr>
              <a:t>Fragments may be </a:t>
            </a:r>
            <a:r>
              <a:rPr lang="en-US" sz="2400" u="none" dirty="0" smtClean="0">
                <a:solidFill>
                  <a:srgbClr val="0000FF"/>
                </a:solidFill>
                <a:latin typeface="Times New Roman" pitchFamily="18" charset="0"/>
                <a:cs typeface="Times New Roman" pitchFamily="18" charset="0"/>
              </a:rPr>
              <a:t>replicated in a distributed system.</a:t>
            </a:r>
            <a:endParaRPr lang="en-US" sz="2400" u="none" dirty="0">
              <a:solidFill>
                <a:srgbClr val="0000FF"/>
              </a:solidFill>
              <a:latin typeface="Times New Roman" pitchFamily="18" charset="0"/>
              <a:cs typeface="Times New Roman" pitchFamily="18" charset="0"/>
            </a:endParaRPr>
          </a:p>
          <a:p>
            <a:pPr marL="457200" indent="-457200" algn="just" eaLnBrk="0" hangingPunct="0">
              <a:spcBef>
                <a:spcPct val="20000"/>
              </a:spcBef>
              <a:buClr>
                <a:srgbClr val="666633"/>
              </a:buClr>
              <a:buFont typeface="+mj-lt"/>
              <a:buAutoNum type="arabicPeriod"/>
            </a:pPr>
            <a:r>
              <a:rPr lang="en-US" sz="2400" u="none" dirty="0">
                <a:solidFill>
                  <a:srgbClr val="0000FF"/>
                </a:solidFill>
                <a:latin typeface="Times New Roman" pitchFamily="18" charset="0"/>
                <a:cs typeface="Times New Roman" pitchFamily="18" charset="0"/>
              </a:rPr>
              <a:t>Fragments/replicas allocated to </a:t>
            </a:r>
            <a:r>
              <a:rPr lang="en-US" sz="2400" u="none" dirty="0" smtClean="0">
                <a:solidFill>
                  <a:srgbClr val="0000FF"/>
                </a:solidFill>
                <a:latin typeface="Times New Roman" pitchFamily="18" charset="0"/>
                <a:cs typeface="Times New Roman" pitchFamily="18" charset="0"/>
              </a:rPr>
              <a:t>different sites</a:t>
            </a:r>
            <a:r>
              <a:rPr lang="en-US" sz="2400" u="none" dirty="0">
                <a:solidFill>
                  <a:srgbClr val="0000FF"/>
                </a:solidFill>
                <a:latin typeface="Times New Roman" pitchFamily="18" charset="0"/>
                <a:cs typeface="Times New Roman" pitchFamily="18" charset="0"/>
              </a:rPr>
              <a:t>.</a:t>
            </a:r>
          </a:p>
          <a:p>
            <a:pPr marL="457200" indent="-457200" algn="just" eaLnBrk="0" hangingPunct="0">
              <a:spcBef>
                <a:spcPct val="20000"/>
              </a:spcBef>
              <a:buClr>
                <a:srgbClr val="666633"/>
              </a:buClr>
              <a:buFont typeface="+mj-lt"/>
              <a:buAutoNum type="arabicPeriod"/>
            </a:pPr>
            <a:r>
              <a:rPr lang="en-US" sz="2400" u="none" dirty="0" smtClean="0">
                <a:solidFill>
                  <a:srgbClr val="0000FF"/>
                </a:solidFill>
                <a:latin typeface="Times New Roman" pitchFamily="18" charset="0"/>
                <a:cs typeface="Times New Roman" pitchFamily="18" charset="0"/>
              </a:rPr>
              <a:t>In a distributed system, the Sites are linked </a:t>
            </a:r>
            <a:r>
              <a:rPr lang="en-US" sz="2400" u="none" dirty="0">
                <a:solidFill>
                  <a:srgbClr val="0000FF"/>
                </a:solidFill>
                <a:latin typeface="Times New Roman" pitchFamily="18" charset="0"/>
                <a:cs typeface="Times New Roman" pitchFamily="18" charset="0"/>
              </a:rPr>
              <a:t>by a communication </a:t>
            </a:r>
            <a:r>
              <a:rPr lang="en-US" sz="2400" u="none" dirty="0" smtClean="0">
                <a:solidFill>
                  <a:srgbClr val="0000FF"/>
                </a:solidFill>
                <a:latin typeface="Times New Roman" pitchFamily="18" charset="0"/>
                <a:cs typeface="Times New Roman" pitchFamily="18" charset="0"/>
              </a:rPr>
              <a:t>network.</a:t>
            </a:r>
          </a:p>
          <a:p>
            <a:pPr marL="457200" indent="-457200" algn="just" eaLnBrk="0" hangingPunct="0">
              <a:spcBef>
                <a:spcPct val="20000"/>
              </a:spcBef>
              <a:buClr>
                <a:srgbClr val="666633"/>
              </a:buClr>
              <a:buFont typeface="+mj-lt"/>
              <a:buAutoNum type="arabicPeriod"/>
            </a:pPr>
            <a:r>
              <a:rPr lang="en-US" sz="2400" dirty="0" smtClean="0">
                <a:solidFill>
                  <a:srgbClr val="0000FF"/>
                </a:solidFill>
                <a:latin typeface="Times New Roman" pitchFamily="18" charset="0"/>
                <a:cs typeface="Times New Roman" pitchFamily="18" charset="0"/>
              </a:rPr>
              <a:t>The Data </a:t>
            </a:r>
            <a:r>
              <a:rPr lang="en-US" sz="2400" dirty="0">
                <a:solidFill>
                  <a:srgbClr val="0000FF"/>
                </a:solidFill>
                <a:latin typeface="Times New Roman" pitchFamily="18" charset="0"/>
                <a:cs typeface="Times New Roman" pitchFamily="18" charset="0"/>
              </a:rPr>
              <a:t>at each site is under </a:t>
            </a:r>
            <a:r>
              <a:rPr lang="en-US" sz="2400" dirty="0" smtClean="0">
                <a:solidFill>
                  <a:srgbClr val="0000FF"/>
                </a:solidFill>
                <a:latin typeface="Times New Roman" pitchFamily="18" charset="0"/>
                <a:cs typeface="Times New Roman" pitchFamily="18" charset="0"/>
              </a:rPr>
              <a:t>the control </a:t>
            </a:r>
            <a:r>
              <a:rPr lang="en-US" sz="2400" dirty="0">
                <a:solidFill>
                  <a:srgbClr val="0000FF"/>
                </a:solidFill>
                <a:latin typeface="Times New Roman" pitchFamily="18" charset="0"/>
                <a:cs typeface="Times New Roman" pitchFamily="18" charset="0"/>
              </a:rPr>
              <a:t>of a </a:t>
            </a:r>
            <a:r>
              <a:rPr lang="en-US" sz="2400" dirty="0" smtClean="0">
                <a:solidFill>
                  <a:srgbClr val="0000FF"/>
                </a:solidFill>
                <a:latin typeface="Times New Roman" pitchFamily="18" charset="0"/>
                <a:cs typeface="Times New Roman" pitchFamily="18" charset="0"/>
              </a:rPr>
              <a:t>DBMS.</a:t>
            </a:r>
          </a:p>
          <a:p>
            <a:pPr marL="457200" indent="-457200" algn="just" eaLnBrk="0" hangingPunct="0">
              <a:spcBef>
                <a:spcPct val="20000"/>
              </a:spcBef>
              <a:buClr>
                <a:srgbClr val="666633"/>
              </a:buClr>
              <a:buFont typeface="+mj-lt"/>
              <a:buAutoNum type="arabicPeriod"/>
            </a:pPr>
            <a:r>
              <a:rPr lang="en-US" sz="2400" dirty="0" smtClean="0">
                <a:solidFill>
                  <a:srgbClr val="0000FF"/>
                </a:solidFill>
                <a:latin typeface="Times New Roman" pitchFamily="18" charset="0"/>
                <a:cs typeface="Times New Roman" pitchFamily="18" charset="0"/>
              </a:rPr>
              <a:t>The DBMSs at each site has its own right, that is, it can handle </a:t>
            </a:r>
            <a:r>
              <a:rPr lang="en-US" sz="2400" dirty="0">
                <a:solidFill>
                  <a:srgbClr val="0000FF"/>
                </a:solidFill>
                <a:latin typeface="Times New Roman" pitchFamily="18" charset="0"/>
                <a:cs typeface="Times New Roman" pitchFamily="18" charset="0"/>
              </a:rPr>
              <a:t>local applications </a:t>
            </a:r>
            <a:r>
              <a:rPr lang="en-US" sz="2400" dirty="0" smtClean="0">
                <a:solidFill>
                  <a:srgbClr val="0000FF"/>
                </a:solidFill>
                <a:latin typeface="Times New Roman" pitchFamily="18" charset="0"/>
                <a:cs typeface="Times New Roman" pitchFamily="18" charset="0"/>
              </a:rPr>
              <a:t>independently.</a:t>
            </a:r>
          </a:p>
          <a:p>
            <a:pPr marL="457200" indent="-457200" algn="just" eaLnBrk="0" hangingPunct="0">
              <a:spcBef>
                <a:spcPct val="20000"/>
              </a:spcBef>
              <a:buClr>
                <a:srgbClr val="666633"/>
              </a:buClr>
              <a:buFont typeface="+mj-lt"/>
              <a:buAutoNum type="arabicPeriod"/>
            </a:pPr>
            <a:r>
              <a:rPr lang="en-US" sz="2400" dirty="0" smtClean="0">
                <a:solidFill>
                  <a:srgbClr val="0000FF"/>
                </a:solidFill>
                <a:latin typeface="Times New Roman" pitchFamily="18" charset="0"/>
                <a:cs typeface="Times New Roman" pitchFamily="18" charset="0"/>
              </a:rPr>
              <a:t>Each </a:t>
            </a:r>
            <a:r>
              <a:rPr lang="en-US" sz="2400" dirty="0">
                <a:solidFill>
                  <a:srgbClr val="0000FF"/>
                </a:solidFill>
                <a:latin typeface="Times New Roman" pitchFamily="18" charset="0"/>
                <a:cs typeface="Times New Roman" pitchFamily="18" charset="0"/>
              </a:rPr>
              <a:t>DBMS </a:t>
            </a:r>
            <a:r>
              <a:rPr lang="en-US" sz="2400" dirty="0" smtClean="0">
                <a:solidFill>
                  <a:srgbClr val="0000FF"/>
                </a:solidFill>
                <a:latin typeface="Times New Roman" pitchFamily="18" charset="0"/>
                <a:cs typeface="Times New Roman" pitchFamily="18" charset="0"/>
              </a:rPr>
              <a:t>in a distributed system participates </a:t>
            </a:r>
            <a:r>
              <a:rPr lang="en-US" sz="2400" dirty="0">
                <a:solidFill>
                  <a:srgbClr val="0000FF"/>
                </a:solidFill>
                <a:latin typeface="Times New Roman" pitchFamily="18" charset="0"/>
                <a:cs typeface="Times New Roman" pitchFamily="18" charset="0"/>
              </a:rPr>
              <a:t>in at least one global application</a:t>
            </a:r>
            <a:r>
              <a:rPr lang="en-US" sz="2400" dirty="0" smtClean="0">
                <a:solidFill>
                  <a:srgbClr val="0000FF"/>
                </a:solidFill>
                <a:latin typeface="Times New Roman" pitchFamily="18" charset="0"/>
                <a:cs typeface="Times New Roman" pitchFamily="18" charset="0"/>
              </a:rPr>
              <a:t>.</a:t>
            </a:r>
            <a:endParaRPr lang="en-US" sz="24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757585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9">
                                            <p:bg/>
                                          </p:spTgt>
                                        </p:tgtEl>
                                        <p:attrNameLst>
                                          <p:attrName>style.visibility</p:attrName>
                                        </p:attrNameLst>
                                      </p:cBhvr>
                                      <p:to>
                                        <p:strVal val="visible"/>
                                      </p:to>
                                    </p:set>
                                    <p:anim calcmode="lin" valueType="num">
                                      <p:cBhvr additive="base">
                                        <p:cTn id="7" dur="500" fill="hold"/>
                                        <p:tgtEl>
                                          <p:spTgt spid="26112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9">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129">
                                            <p:txEl>
                                              <p:pRg st="0" end="0"/>
                                            </p:txEl>
                                          </p:spTgt>
                                        </p:tgtEl>
                                        <p:attrNameLst>
                                          <p:attrName>style.visibility</p:attrName>
                                        </p:attrNameLst>
                                      </p:cBhvr>
                                      <p:to>
                                        <p:strVal val="visible"/>
                                      </p:to>
                                    </p:set>
                                    <p:anim calcmode="lin" valueType="num">
                                      <p:cBhvr additive="base">
                                        <p:cTn id="13" dur="500" fill="hold"/>
                                        <p:tgtEl>
                                          <p:spTgt spid="2611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11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1129">
                                            <p:txEl>
                                              <p:pRg st="1" end="1"/>
                                            </p:txEl>
                                          </p:spTgt>
                                        </p:tgtEl>
                                        <p:attrNameLst>
                                          <p:attrName>style.visibility</p:attrName>
                                        </p:attrNameLst>
                                      </p:cBhvr>
                                      <p:to>
                                        <p:strVal val="visible"/>
                                      </p:to>
                                    </p:set>
                                    <p:anim calcmode="lin" valueType="num">
                                      <p:cBhvr additive="base">
                                        <p:cTn id="19" dur="500" fill="hold"/>
                                        <p:tgtEl>
                                          <p:spTgt spid="26112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11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1129">
                                            <p:txEl>
                                              <p:pRg st="2" end="2"/>
                                            </p:txEl>
                                          </p:spTgt>
                                        </p:tgtEl>
                                        <p:attrNameLst>
                                          <p:attrName>style.visibility</p:attrName>
                                        </p:attrNameLst>
                                      </p:cBhvr>
                                      <p:to>
                                        <p:strVal val="visible"/>
                                      </p:to>
                                    </p:set>
                                    <p:anim calcmode="lin" valueType="num">
                                      <p:cBhvr additive="base">
                                        <p:cTn id="25" dur="500" fill="hold"/>
                                        <p:tgtEl>
                                          <p:spTgt spid="26112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11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1129">
                                            <p:txEl>
                                              <p:pRg st="3" end="3"/>
                                            </p:txEl>
                                          </p:spTgt>
                                        </p:tgtEl>
                                        <p:attrNameLst>
                                          <p:attrName>style.visibility</p:attrName>
                                        </p:attrNameLst>
                                      </p:cBhvr>
                                      <p:to>
                                        <p:strVal val="visible"/>
                                      </p:to>
                                    </p:set>
                                    <p:anim calcmode="lin" valueType="num">
                                      <p:cBhvr additive="base">
                                        <p:cTn id="31" dur="500" fill="hold"/>
                                        <p:tgtEl>
                                          <p:spTgt spid="26112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112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1129">
                                            <p:txEl>
                                              <p:pRg st="4" end="4"/>
                                            </p:txEl>
                                          </p:spTgt>
                                        </p:tgtEl>
                                        <p:attrNameLst>
                                          <p:attrName>style.visibility</p:attrName>
                                        </p:attrNameLst>
                                      </p:cBhvr>
                                      <p:to>
                                        <p:strVal val="visible"/>
                                      </p:to>
                                    </p:set>
                                    <p:anim calcmode="lin" valueType="num">
                                      <p:cBhvr additive="base">
                                        <p:cTn id="37" dur="500" fill="hold"/>
                                        <p:tgtEl>
                                          <p:spTgt spid="26112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112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1129">
                                            <p:txEl>
                                              <p:pRg st="5" end="5"/>
                                            </p:txEl>
                                          </p:spTgt>
                                        </p:tgtEl>
                                        <p:attrNameLst>
                                          <p:attrName>style.visibility</p:attrName>
                                        </p:attrNameLst>
                                      </p:cBhvr>
                                      <p:to>
                                        <p:strVal val="visible"/>
                                      </p:to>
                                    </p:set>
                                    <p:anim calcmode="lin" valueType="num">
                                      <p:cBhvr additive="base">
                                        <p:cTn id="43" dur="500" fill="hold"/>
                                        <p:tgtEl>
                                          <p:spTgt spid="26112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112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1129">
                                            <p:txEl>
                                              <p:pRg st="6" end="6"/>
                                            </p:txEl>
                                          </p:spTgt>
                                        </p:tgtEl>
                                        <p:attrNameLst>
                                          <p:attrName>style.visibility</p:attrName>
                                        </p:attrNameLst>
                                      </p:cBhvr>
                                      <p:to>
                                        <p:strVal val="visible"/>
                                      </p:to>
                                    </p:set>
                                    <p:anim calcmode="lin" valueType="num">
                                      <p:cBhvr additive="base">
                                        <p:cTn id="49" dur="500" fill="hold"/>
                                        <p:tgtEl>
                                          <p:spTgt spid="26112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112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1129">
                                            <p:txEl>
                                              <p:pRg st="7" end="7"/>
                                            </p:txEl>
                                          </p:spTgt>
                                        </p:tgtEl>
                                        <p:attrNameLst>
                                          <p:attrName>style.visibility</p:attrName>
                                        </p:attrNameLst>
                                      </p:cBhvr>
                                      <p:to>
                                        <p:strVal val="visible"/>
                                      </p:to>
                                    </p:set>
                                    <p:anim calcmode="lin" valueType="num">
                                      <p:cBhvr additive="base">
                                        <p:cTn id="55" dur="500" fill="hold"/>
                                        <p:tgtEl>
                                          <p:spTgt spid="261129">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112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61129">
                                            <p:txEl>
                                              <p:pRg st="8" end="8"/>
                                            </p:txEl>
                                          </p:spTgt>
                                        </p:tgtEl>
                                        <p:attrNameLst>
                                          <p:attrName>style.visibility</p:attrName>
                                        </p:attrNameLst>
                                      </p:cBhvr>
                                      <p:to>
                                        <p:strVal val="visible"/>
                                      </p:to>
                                    </p:set>
                                    <p:anim calcmode="lin" valueType="num">
                                      <p:cBhvr additive="base">
                                        <p:cTn id="61" dur="500" fill="hold"/>
                                        <p:tgtEl>
                                          <p:spTgt spid="261129">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6112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9" grpId="0" build="p"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1920875" y="1306513"/>
            <a:ext cx="6765925" cy="54165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1" name="Rectangle 7"/>
          <p:cNvSpPr>
            <a:spLocks noChangeArrowheads="1"/>
          </p:cNvSpPr>
          <p:nvPr/>
        </p:nvSpPr>
        <p:spPr bwMode="auto">
          <a:xfrm>
            <a:off x="2214563" y="1377950"/>
            <a:ext cx="5753100" cy="868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3907" name="Text Box 3"/>
          <p:cNvSpPr txBox="1">
            <a:spLocks noChangeArrowheads="1"/>
          </p:cNvSpPr>
          <p:nvPr/>
        </p:nvSpPr>
        <p:spPr bwMode="auto">
          <a:xfrm>
            <a:off x="1795463" y="1166813"/>
            <a:ext cx="66627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lvl="1" algn="ctr">
              <a:buClr>
                <a:srgbClr val="FF0000"/>
              </a:buClr>
            </a:pPr>
            <a:endParaRPr lang="en-GB" sz="800" dirty="0"/>
          </a:p>
          <a:p>
            <a:pPr marL="0" lvl="1" indent="0" algn="ctr">
              <a:buClr>
                <a:srgbClr val="FF0000"/>
              </a:buClr>
            </a:pPr>
            <a:r>
              <a:rPr lang="en-GB" sz="2800" b="0" dirty="0" smtClean="0">
                <a:solidFill>
                  <a:srgbClr val="0000FF"/>
                </a:solidFill>
                <a:cs typeface="Times New Roman" pitchFamily="18" charset="0"/>
              </a:rPr>
              <a:t>A </a:t>
            </a:r>
            <a:r>
              <a:rPr lang="en-GB" sz="2800" b="0" dirty="0">
                <a:solidFill>
                  <a:srgbClr val="0000FF"/>
                </a:solidFill>
                <a:cs typeface="Times New Roman" pitchFamily="18" charset="0"/>
              </a:rPr>
              <a:t>distributed system looks exactly </a:t>
            </a:r>
            <a:r>
              <a:rPr lang="en-GB" sz="2800" b="0" dirty="0" smtClean="0">
                <a:solidFill>
                  <a:srgbClr val="0000FF"/>
                </a:solidFill>
                <a:cs typeface="Times New Roman" pitchFamily="18" charset="0"/>
              </a:rPr>
              <a:t>like </a:t>
            </a:r>
          </a:p>
          <a:p>
            <a:pPr marL="0" lvl="1" indent="0" algn="ctr">
              <a:buClr>
                <a:srgbClr val="FF0000"/>
              </a:buClr>
            </a:pPr>
            <a:r>
              <a:rPr lang="en-GB" sz="2800" b="0" dirty="0" smtClean="0">
                <a:solidFill>
                  <a:srgbClr val="0000FF"/>
                </a:solidFill>
                <a:cs typeface="Times New Roman" pitchFamily="18" charset="0"/>
              </a:rPr>
              <a:t>a non-distributed </a:t>
            </a:r>
            <a:r>
              <a:rPr lang="en-GB" sz="2800" b="0" dirty="0">
                <a:solidFill>
                  <a:srgbClr val="0000FF"/>
                </a:solidFill>
                <a:cs typeface="Times New Roman" pitchFamily="18" charset="0"/>
              </a:rPr>
              <a:t>system to the user!</a:t>
            </a:r>
          </a:p>
          <a:p>
            <a:pPr lvl="1">
              <a:buClr>
                <a:srgbClr val="FF0000"/>
              </a:buClr>
            </a:pPr>
            <a:endParaRPr lang="en-GB" sz="800" b="0" dirty="0">
              <a:cs typeface="Times New Roman" pitchFamily="18" charset="0"/>
            </a:endParaRPr>
          </a:p>
          <a:p>
            <a:pPr lvl="1">
              <a:buClr>
                <a:srgbClr val="FF0000"/>
              </a:buClr>
              <a:buFont typeface="Symbol" pitchFamily="18" charset="2"/>
              <a:buAutoNum type="arabicPeriod"/>
            </a:pPr>
            <a:r>
              <a:rPr lang="en-GB" b="0" dirty="0">
                <a:cs typeface="Times New Roman" pitchFamily="18" charset="0"/>
              </a:rPr>
              <a:t> </a:t>
            </a:r>
            <a:r>
              <a:rPr lang="en-GB" b="0" dirty="0" smtClean="0">
                <a:cs typeface="Times New Roman" pitchFamily="18" charset="0"/>
              </a:rPr>
              <a:t> Local </a:t>
            </a:r>
            <a:r>
              <a:rPr lang="en-GB" b="0" dirty="0">
                <a:cs typeface="Times New Roman" pitchFamily="18" charset="0"/>
              </a:rPr>
              <a:t>autonomy</a:t>
            </a:r>
          </a:p>
          <a:p>
            <a:pPr lvl="1">
              <a:buClr>
                <a:srgbClr val="FF0000"/>
              </a:buClr>
              <a:buFont typeface="Symbol" pitchFamily="18" charset="2"/>
              <a:buAutoNum type="arabicPeriod"/>
            </a:pPr>
            <a:r>
              <a:rPr lang="en-GB" b="0" dirty="0">
                <a:cs typeface="Times New Roman" pitchFamily="18" charset="0"/>
              </a:rPr>
              <a:t>  No reliance on a central site</a:t>
            </a:r>
          </a:p>
          <a:p>
            <a:pPr lvl="1">
              <a:buClr>
                <a:srgbClr val="FF0000"/>
              </a:buClr>
              <a:buFont typeface="Symbol" pitchFamily="18" charset="2"/>
              <a:buAutoNum type="arabicPeriod"/>
            </a:pPr>
            <a:r>
              <a:rPr lang="en-GB" b="0" dirty="0">
                <a:cs typeface="Times New Roman" pitchFamily="18" charset="0"/>
              </a:rPr>
              <a:t>  Continuous operation</a:t>
            </a:r>
          </a:p>
          <a:p>
            <a:pPr lvl="1">
              <a:buClr>
                <a:srgbClr val="FF0000"/>
              </a:buClr>
              <a:buFont typeface="Symbol" pitchFamily="18" charset="2"/>
              <a:buAutoNum type="arabicPeriod"/>
            </a:pPr>
            <a:r>
              <a:rPr lang="en-GB" b="0" dirty="0">
                <a:cs typeface="Times New Roman" pitchFamily="18" charset="0"/>
              </a:rPr>
              <a:t>  Location independence</a:t>
            </a:r>
          </a:p>
          <a:p>
            <a:pPr lvl="1">
              <a:buClr>
                <a:srgbClr val="FF0000"/>
              </a:buClr>
              <a:buFont typeface="Symbol" pitchFamily="18" charset="2"/>
              <a:buAutoNum type="arabicPeriod"/>
            </a:pPr>
            <a:r>
              <a:rPr lang="en-GB" b="0" dirty="0">
                <a:cs typeface="Times New Roman" pitchFamily="18" charset="0"/>
              </a:rPr>
              <a:t>  Fragmentation independence</a:t>
            </a:r>
          </a:p>
          <a:p>
            <a:pPr lvl="1">
              <a:buClr>
                <a:srgbClr val="FF0000"/>
              </a:buClr>
              <a:buFont typeface="Symbol" pitchFamily="18" charset="2"/>
              <a:buAutoNum type="arabicPeriod"/>
            </a:pPr>
            <a:r>
              <a:rPr lang="en-GB" b="0" dirty="0">
                <a:cs typeface="Times New Roman" pitchFamily="18" charset="0"/>
              </a:rPr>
              <a:t>  Replication independence</a:t>
            </a:r>
          </a:p>
          <a:p>
            <a:pPr lvl="1">
              <a:buClr>
                <a:srgbClr val="FF0000"/>
              </a:buClr>
              <a:buFont typeface="Symbol" pitchFamily="18" charset="2"/>
              <a:buAutoNum type="arabicPeriod"/>
            </a:pPr>
            <a:r>
              <a:rPr lang="en-GB" b="0" dirty="0">
                <a:cs typeface="Times New Roman" pitchFamily="18" charset="0"/>
              </a:rPr>
              <a:t>  Distributed query independence</a:t>
            </a:r>
          </a:p>
          <a:p>
            <a:pPr lvl="1">
              <a:buClr>
                <a:srgbClr val="FF0000"/>
              </a:buClr>
              <a:buFont typeface="Symbol" pitchFamily="18" charset="2"/>
              <a:buAutoNum type="arabicPeriod"/>
            </a:pPr>
            <a:r>
              <a:rPr lang="en-GB" b="0" dirty="0">
                <a:cs typeface="Times New Roman" pitchFamily="18" charset="0"/>
              </a:rPr>
              <a:t>  Distributed transaction processing</a:t>
            </a:r>
          </a:p>
          <a:p>
            <a:pPr lvl="1">
              <a:buClr>
                <a:srgbClr val="FF0000"/>
              </a:buClr>
              <a:buFont typeface="Symbol" pitchFamily="18" charset="2"/>
              <a:buAutoNum type="arabicPeriod"/>
            </a:pPr>
            <a:r>
              <a:rPr lang="en-GB" b="0" dirty="0">
                <a:cs typeface="Times New Roman" pitchFamily="18" charset="0"/>
              </a:rPr>
              <a:t>  Hardware independence</a:t>
            </a:r>
          </a:p>
          <a:p>
            <a:pPr lvl="1">
              <a:buClr>
                <a:srgbClr val="FF0000"/>
              </a:buClr>
              <a:buFont typeface="Symbol" pitchFamily="18" charset="2"/>
              <a:buAutoNum type="arabicPeriod"/>
            </a:pPr>
            <a:r>
              <a:rPr lang="en-GB" b="0" dirty="0">
                <a:cs typeface="Times New Roman" pitchFamily="18" charset="0"/>
              </a:rPr>
              <a:t>  Operating system independence</a:t>
            </a:r>
          </a:p>
          <a:p>
            <a:pPr lvl="1">
              <a:buClr>
                <a:srgbClr val="FF0000"/>
              </a:buClr>
              <a:buFont typeface="Symbol" pitchFamily="18" charset="2"/>
              <a:buAutoNum type="arabicPeriod"/>
            </a:pPr>
            <a:r>
              <a:rPr lang="en-GB" b="0" dirty="0">
                <a:cs typeface="Times New Roman" pitchFamily="18" charset="0"/>
              </a:rPr>
              <a:t>  Network independence</a:t>
            </a:r>
          </a:p>
          <a:p>
            <a:pPr lvl="1">
              <a:buClr>
                <a:srgbClr val="FF0000"/>
              </a:buClr>
              <a:buFont typeface="Symbol" pitchFamily="18" charset="2"/>
              <a:buAutoNum type="arabicPeriod"/>
            </a:pPr>
            <a:r>
              <a:rPr lang="en-GB" b="0" dirty="0">
                <a:cs typeface="Times New Roman" pitchFamily="18" charset="0"/>
              </a:rPr>
              <a:t>  Database independence</a:t>
            </a:r>
            <a:endParaRPr lang="en-GB" sz="1200" b="0" dirty="0">
              <a:cs typeface="Times New Roman" pitchFamily="18" charset="0"/>
            </a:endParaRPr>
          </a:p>
        </p:txBody>
      </p:sp>
      <p:grpSp>
        <p:nvGrpSpPr>
          <p:cNvPr id="123908" name="Group 4"/>
          <p:cNvGrpSpPr>
            <a:grpSpLocks/>
          </p:cNvGrpSpPr>
          <p:nvPr/>
        </p:nvGrpSpPr>
        <p:grpSpPr bwMode="auto">
          <a:xfrm>
            <a:off x="333374" y="198232"/>
            <a:ext cx="8582025" cy="1092203"/>
            <a:chOff x="210" y="183"/>
            <a:chExt cx="5406" cy="688"/>
          </a:xfrm>
        </p:grpSpPr>
        <p:sp>
          <p:nvSpPr>
            <p:cNvPr id="123909" name="Text Box 5"/>
            <p:cNvSpPr txBox="1">
              <a:spLocks noChangeArrowheads="1"/>
            </p:cNvSpPr>
            <p:nvPr/>
          </p:nvSpPr>
          <p:spPr bwMode="auto">
            <a:xfrm>
              <a:off x="210" y="183"/>
              <a:ext cx="54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GB" sz="2400" b="1" u="sng" dirty="0" smtClean="0">
                  <a:solidFill>
                    <a:schemeClr val="tx1"/>
                  </a:solidFill>
                  <a:latin typeface="Times New Roman" pitchFamily="18" charset="0"/>
                  <a:cs typeface="Times New Roman" pitchFamily="18" charset="0"/>
                </a:rPr>
                <a:t>Fundamental Principal for designing  a Distributed Databases:</a:t>
              </a:r>
              <a:endParaRPr lang="en-GB" sz="2000" b="1" dirty="0">
                <a:latin typeface="Times New Roman" pitchFamily="18" charset="0"/>
                <a:cs typeface="Times New Roman" pitchFamily="18" charset="0"/>
              </a:endParaRPr>
            </a:p>
          </p:txBody>
        </p:sp>
        <p:sp>
          <p:nvSpPr>
            <p:cNvPr id="123910" name="Text Box 6"/>
            <p:cNvSpPr txBox="1">
              <a:spLocks noChangeArrowheads="1"/>
            </p:cNvSpPr>
            <p:nvPr/>
          </p:nvSpPr>
          <p:spPr bwMode="auto">
            <a:xfrm>
              <a:off x="212" y="541"/>
              <a:ext cx="4592"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800" b="1" dirty="0">
                  <a:solidFill>
                    <a:srgbClr val="FF0000"/>
                  </a:solidFill>
                  <a:latin typeface="Times New Roman" pitchFamily="18" charset="0"/>
                  <a:cs typeface="Times New Roman" pitchFamily="18" charset="0"/>
                </a:rPr>
                <a:t>DATE’S TWELVE RULES FOR A DDBMS</a:t>
              </a:r>
            </a:p>
          </p:txBody>
        </p:sp>
      </p:grpSp>
    </p:spTree>
    <p:extLst>
      <p:ext uri="{BB962C8B-B14F-4D97-AF65-F5344CB8AC3E}">
        <p14:creationId xmlns:p14="http://schemas.microsoft.com/office/powerpoint/2010/main" val="3648386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152400"/>
            <a:ext cx="7772400" cy="1143000"/>
          </a:xfrm>
        </p:spPr>
        <p:txBody>
          <a:bodyPr/>
          <a:lstStyle/>
          <a:p>
            <a:r>
              <a:rPr lang="en-US" dirty="0">
                <a:solidFill>
                  <a:schemeClr val="tx1"/>
                </a:solidFill>
                <a:latin typeface="Times New Roman" pitchFamily="18" charset="0"/>
                <a:cs typeface="Times New Roman" pitchFamily="18" charset="0"/>
              </a:rPr>
              <a:t>Date's 12 Rules for DDBs</a:t>
            </a:r>
          </a:p>
        </p:txBody>
      </p:sp>
      <p:sp>
        <p:nvSpPr>
          <p:cNvPr id="158723" name="Rectangle 3"/>
          <p:cNvSpPr>
            <a:spLocks noGrp="1" noChangeArrowheads="1"/>
          </p:cNvSpPr>
          <p:nvPr>
            <p:ph type="body" idx="1"/>
          </p:nvPr>
        </p:nvSpPr>
        <p:spPr>
          <a:xfrm>
            <a:off x="381000" y="1295400"/>
            <a:ext cx="8610600" cy="4267200"/>
          </a:xfrm>
          <a:ln>
            <a:solidFill>
              <a:schemeClr val="accent1"/>
            </a:solidFill>
          </a:ln>
        </p:spPr>
        <p:txBody>
          <a:bodyPr>
            <a:normAutofit/>
          </a:bodyPr>
          <a:lstStyle/>
          <a:p>
            <a:pPr marL="624078" indent="-514350" algn="just">
              <a:buClrTx/>
              <a:buSzPct val="100000"/>
              <a:buAutoNum type="arabicPeriod"/>
            </a:pPr>
            <a:r>
              <a:rPr lang="en-US" sz="3200" b="1" dirty="0" smtClean="0">
                <a:solidFill>
                  <a:srgbClr val="0000FF"/>
                </a:solidFill>
                <a:latin typeface="Times New Roman" pitchFamily="18" charset="0"/>
                <a:cs typeface="Times New Roman" pitchFamily="18" charset="0"/>
              </a:rPr>
              <a:t>Local Autonomy / Local Site Independence</a:t>
            </a:r>
            <a:r>
              <a:rPr lang="en-US" sz="3200" b="1" dirty="0">
                <a:solidFill>
                  <a:srgbClr val="0000FF"/>
                </a:solidFill>
                <a:latin typeface="Times New Roman" pitchFamily="18" charset="0"/>
                <a:cs typeface="Times New Roman" pitchFamily="18" charset="0"/>
              </a:rPr>
              <a:t>:</a:t>
            </a:r>
            <a:r>
              <a:rPr lang="en-US" sz="3200" dirty="0">
                <a:latin typeface="Times New Roman" pitchFamily="18" charset="0"/>
                <a:cs typeface="Times New Roman" pitchFamily="18" charset="0"/>
              </a:rPr>
              <a:t>  Each site in the DDB should act independently with respect to vital DBM functions</a:t>
            </a:r>
            <a:r>
              <a:rPr lang="en-US" sz="3200" dirty="0" smtClean="0">
                <a:latin typeface="Times New Roman" pitchFamily="18" charset="0"/>
                <a:cs typeface="Times New Roman" pitchFamily="18" charset="0"/>
              </a:rPr>
              <a:t>. </a:t>
            </a:r>
          </a:p>
          <a:p>
            <a:pPr lvl="1" algn="just">
              <a:buFont typeface="Wingdings" pitchFamily="2" charset="2"/>
              <a:buChar char="§"/>
            </a:pPr>
            <a:r>
              <a:rPr lang="en-US" sz="2800" dirty="0" smtClean="0">
                <a:solidFill>
                  <a:srgbClr val="C00000"/>
                </a:solidFill>
                <a:latin typeface="Times New Roman" pitchFamily="18" charset="0"/>
                <a:cs typeface="Times New Roman" pitchFamily="18" charset="0"/>
              </a:rPr>
              <a:t>It means that all operation of a site (X) are controlled by itself. No other site(Y) depends on some other site for its successful operation. </a:t>
            </a:r>
          </a:p>
          <a:p>
            <a:pPr lvl="1" algn="just">
              <a:buFont typeface="Wingdings" pitchFamily="2" charset="2"/>
              <a:buChar char="§"/>
            </a:pPr>
            <a:r>
              <a:rPr lang="en-US" sz="2800" dirty="0" smtClean="0">
                <a:solidFill>
                  <a:srgbClr val="C00000"/>
                </a:solidFill>
                <a:latin typeface="Times New Roman" pitchFamily="18" charset="0"/>
                <a:cs typeface="Times New Roman" pitchFamily="18" charset="0"/>
              </a:rPr>
              <a:t>Local data is locally owned and managed with local accountability. </a:t>
            </a:r>
          </a:p>
          <a:p>
            <a:pPr lvl="1" algn="just">
              <a:buFont typeface="Wingdings" pitchFamily="2" charset="2"/>
              <a:buChar char="§"/>
            </a:pPr>
            <a:r>
              <a:rPr lang="en-US" sz="2800" dirty="0" smtClean="0">
                <a:solidFill>
                  <a:srgbClr val="C00000"/>
                </a:solidFill>
                <a:latin typeface="Times New Roman" pitchFamily="18" charset="0"/>
                <a:cs typeface="Times New Roman" pitchFamily="18" charset="0"/>
              </a:rPr>
              <a:t>All sites are treated equally.</a:t>
            </a:r>
            <a:endParaRPr lang="en-US" sz="2800" dirty="0">
              <a:solidFill>
                <a:srgbClr val="C00000"/>
              </a:solidFill>
              <a:latin typeface="Times New Roman" pitchFamily="18" charset="0"/>
              <a:cs typeface="Times New Roman" pitchFamily="18" charset="0"/>
            </a:endParaRPr>
          </a:p>
          <a:p>
            <a:pPr lvl="2"/>
            <a:endParaRPr lang="en-US" dirty="0"/>
          </a:p>
        </p:txBody>
      </p:sp>
    </p:spTree>
    <p:extLst>
      <p:ext uri="{BB962C8B-B14F-4D97-AF65-F5344CB8AC3E}">
        <p14:creationId xmlns:p14="http://schemas.microsoft.com/office/powerpoint/2010/main" val="29981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Effect transition="in" filter="fade">
                                      <p:cBhvr>
                                        <p:cTn id="7" dur="500"/>
                                        <p:tgtEl>
                                          <p:spTgt spid="158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723">
                                            <p:txEl>
                                              <p:pRg st="2" end="2"/>
                                            </p:txEl>
                                          </p:spTgt>
                                        </p:tgtEl>
                                        <p:attrNameLst>
                                          <p:attrName>style.visibility</p:attrName>
                                        </p:attrNameLst>
                                      </p:cBhvr>
                                      <p:to>
                                        <p:strVal val="visible"/>
                                      </p:to>
                                    </p:set>
                                    <p:animEffect transition="in" filter="fade">
                                      <p:cBhvr>
                                        <p:cTn id="12" dur="500"/>
                                        <p:tgtEl>
                                          <p:spTgt spid="1587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723">
                                            <p:txEl>
                                              <p:pRg st="3" end="3"/>
                                            </p:txEl>
                                          </p:spTgt>
                                        </p:tgtEl>
                                        <p:attrNameLst>
                                          <p:attrName>style.visibility</p:attrName>
                                        </p:attrNameLst>
                                      </p:cBhvr>
                                      <p:to>
                                        <p:strVal val="visible"/>
                                      </p:to>
                                    </p:set>
                                    <p:animEffect transition="in" filter="fade">
                                      <p:cBhvr>
                                        <p:cTn id="17" dur="500"/>
                                        <p:tgtEl>
                                          <p:spTgt spid="15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152400"/>
            <a:ext cx="7772400" cy="1143000"/>
          </a:xfrm>
        </p:spPr>
        <p:txBody>
          <a:bodyPr/>
          <a:lstStyle/>
          <a:p>
            <a:r>
              <a:rPr lang="en-US" dirty="0">
                <a:solidFill>
                  <a:schemeClr val="tx1"/>
                </a:solidFill>
                <a:latin typeface="Times New Roman" pitchFamily="18" charset="0"/>
                <a:cs typeface="Times New Roman" pitchFamily="18" charset="0"/>
              </a:rPr>
              <a:t>Date's 12 Rules for DDBs</a:t>
            </a:r>
          </a:p>
        </p:txBody>
      </p:sp>
      <p:sp>
        <p:nvSpPr>
          <p:cNvPr id="158723" name="Rectangle 3"/>
          <p:cNvSpPr>
            <a:spLocks noGrp="1" noChangeArrowheads="1"/>
          </p:cNvSpPr>
          <p:nvPr>
            <p:ph type="body" idx="1"/>
          </p:nvPr>
        </p:nvSpPr>
        <p:spPr>
          <a:xfrm>
            <a:off x="381000" y="1295400"/>
            <a:ext cx="8610600" cy="4267200"/>
          </a:xfrm>
          <a:ln>
            <a:solidFill>
              <a:schemeClr val="accent1"/>
            </a:solidFill>
          </a:ln>
        </p:spPr>
        <p:txBody>
          <a:bodyPr>
            <a:normAutofit lnSpcReduction="10000"/>
          </a:bodyPr>
          <a:lstStyle/>
          <a:p>
            <a:pPr marL="109728" indent="0" algn="just">
              <a:buClrTx/>
              <a:buSzPct val="100000"/>
              <a:buNone/>
            </a:pPr>
            <a:r>
              <a:rPr lang="en-US" sz="3200" b="1" dirty="0" smtClean="0">
                <a:solidFill>
                  <a:srgbClr val="0000FF"/>
                </a:solidFill>
                <a:latin typeface="Times New Roman" pitchFamily="18" charset="0"/>
                <a:cs typeface="Times New Roman" pitchFamily="18" charset="0"/>
              </a:rPr>
              <a:t>2</a:t>
            </a:r>
            <a:r>
              <a:rPr lang="en-US" sz="3200" b="1" dirty="0">
                <a:solidFill>
                  <a:srgbClr val="0000FF"/>
                </a:solidFill>
                <a:latin typeface="Times New Roman" pitchFamily="18" charset="0"/>
                <a:cs typeface="Times New Roman" pitchFamily="18" charset="0"/>
              </a:rPr>
              <a:t>. Central site independence:  </a:t>
            </a:r>
            <a:r>
              <a:rPr lang="en-US" sz="3200" dirty="0">
                <a:latin typeface="Times New Roman" pitchFamily="18" charset="0"/>
                <a:cs typeface="Times New Roman" pitchFamily="18" charset="0"/>
              </a:rPr>
              <a:t>Each site in the DDB should act independently with respect to </a:t>
            </a:r>
          </a:p>
          <a:p>
            <a:pPr lvl="1" algn="just"/>
            <a:r>
              <a:rPr lang="en-US" sz="2800" dirty="0">
                <a:solidFill>
                  <a:srgbClr val="C00000"/>
                </a:solidFill>
                <a:latin typeface="Times New Roman" pitchFamily="18" charset="0"/>
                <a:cs typeface="Times New Roman" pitchFamily="18" charset="0"/>
              </a:rPr>
              <a:t>The central </a:t>
            </a:r>
            <a:r>
              <a:rPr lang="en-US" sz="2800" dirty="0" smtClean="0">
                <a:solidFill>
                  <a:srgbClr val="C00000"/>
                </a:solidFill>
                <a:latin typeface="Times New Roman" pitchFamily="18" charset="0"/>
                <a:cs typeface="Times New Roman" pitchFamily="18" charset="0"/>
              </a:rPr>
              <a:t>site &amp;</a:t>
            </a:r>
            <a:endParaRPr lang="en-US" sz="2800" dirty="0">
              <a:solidFill>
                <a:srgbClr val="C00000"/>
              </a:solidFill>
              <a:latin typeface="Times New Roman" pitchFamily="18" charset="0"/>
              <a:cs typeface="Times New Roman" pitchFamily="18" charset="0"/>
            </a:endParaRPr>
          </a:p>
          <a:p>
            <a:pPr lvl="1" algn="just"/>
            <a:r>
              <a:rPr lang="en-US" sz="2800" dirty="0">
                <a:solidFill>
                  <a:srgbClr val="C00000"/>
                </a:solidFill>
                <a:latin typeface="Times New Roman" pitchFamily="18" charset="0"/>
                <a:cs typeface="Times New Roman" pitchFamily="18" charset="0"/>
              </a:rPr>
              <a:t>All other remote sites</a:t>
            </a:r>
          </a:p>
          <a:p>
            <a:pPr marL="109728" indent="0" algn="just">
              <a:buNone/>
            </a:pPr>
            <a:r>
              <a:rPr lang="en-US" sz="2800" b="1" dirty="0">
                <a:latin typeface="Times New Roman" pitchFamily="18" charset="0"/>
                <a:cs typeface="Times New Roman" pitchFamily="18" charset="0"/>
              </a:rPr>
              <a:t>Note: </a:t>
            </a:r>
            <a:endParaRPr lang="en-US" sz="2800" b="1" dirty="0" smtClean="0">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Centralized query processing and other such operations should not rely on central site. </a:t>
            </a:r>
          </a:p>
          <a:p>
            <a:pPr algn="just">
              <a:buFont typeface="Wingdings" pitchFamily="2" charset="2"/>
              <a:buChar char="§"/>
            </a:pPr>
            <a:r>
              <a:rPr lang="en-US" sz="2800" dirty="0" smtClean="0">
                <a:latin typeface="Times New Roman" pitchFamily="18" charset="0"/>
                <a:cs typeface="Times New Roman" pitchFamily="18" charset="0"/>
              </a:rPr>
              <a:t>This may cause bad performance if central site undergoes bottleneck and vulnerable.</a:t>
            </a:r>
            <a:endParaRPr lang="en-US" sz="2800" dirty="0">
              <a:latin typeface="Times New Roman" pitchFamily="18" charset="0"/>
              <a:cs typeface="Times New Roman" pitchFamily="18" charset="0"/>
            </a:endParaRPr>
          </a:p>
          <a:p>
            <a:pPr lvl="1" algn="just">
              <a:buFont typeface="Wingdings" pitchFamily="2" charset="2"/>
              <a:buChar char="§"/>
            </a:pPr>
            <a:endParaRPr lang="en-US" sz="2800" dirty="0">
              <a:latin typeface="Times New Roman" pitchFamily="18" charset="0"/>
              <a:cs typeface="Times New Roman" pitchFamily="18" charset="0"/>
            </a:endParaRPr>
          </a:p>
          <a:p>
            <a:pPr lvl="2"/>
            <a:endParaRPr lang="en-US" dirty="0"/>
          </a:p>
        </p:txBody>
      </p:sp>
    </p:spTree>
    <p:extLst>
      <p:ext uri="{BB962C8B-B14F-4D97-AF65-F5344CB8AC3E}">
        <p14:creationId xmlns:p14="http://schemas.microsoft.com/office/powerpoint/2010/main" val="39065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723">
                                            <p:txEl>
                                              <p:pRg st="3" end="3"/>
                                            </p:txEl>
                                          </p:spTgt>
                                        </p:tgtEl>
                                        <p:attrNameLst>
                                          <p:attrName>style.visibility</p:attrName>
                                        </p:attrNameLst>
                                      </p:cBhvr>
                                      <p:to>
                                        <p:strVal val="visible"/>
                                      </p:to>
                                    </p:set>
                                    <p:animEffect transition="in" filter="fade">
                                      <p:cBhvr>
                                        <p:cTn id="7" dur="500"/>
                                        <p:tgtEl>
                                          <p:spTgt spid="15872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8723">
                                            <p:txEl>
                                              <p:pRg st="4" end="4"/>
                                            </p:txEl>
                                          </p:spTgt>
                                        </p:tgtEl>
                                        <p:attrNameLst>
                                          <p:attrName>style.visibility</p:attrName>
                                        </p:attrNameLst>
                                      </p:cBhvr>
                                      <p:to>
                                        <p:strVal val="visible"/>
                                      </p:to>
                                    </p:set>
                                    <p:animEffect transition="in" filter="fade">
                                      <p:cBhvr>
                                        <p:cTn id="10" dur="500"/>
                                        <p:tgtEl>
                                          <p:spTgt spid="15872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8723">
                                            <p:txEl>
                                              <p:pRg st="5" end="5"/>
                                            </p:txEl>
                                          </p:spTgt>
                                        </p:tgtEl>
                                        <p:attrNameLst>
                                          <p:attrName>style.visibility</p:attrName>
                                        </p:attrNameLst>
                                      </p:cBhvr>
                                      <p:to>
                                        <p:strVal val="visible"/>
                                      </p:to>
                                    </p:set>
                                    <p:animEffect transition="in" filter="fade">
                                      <p:cBhvr>
                                        <p:cTn id="15" dur="500"/>
                                        <p:tgtEl>
                                          <p:spTgt spid="158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152400"/>
            <a:ext cx="7772400" cy="1143000"/>
          </a:xfrm>
        </p:spPr>
        <p:txBody>
          <a:bodyPr/>
          <a:lstStyle/>
          <a:p>
            <a:r>
              <a:rPr lang="en-US" dirty="0">
                <a:solidFill>
                  <a:schemeClr val="tx1"/>
                </a:solidFill>
                <a:latin typeface="Times New Roman" pitchFamily="18" charset="0"/>
                <a:cs typeface="Times New Roman" pitchFamily="18" charset="0"/>
              </a:rPr>
              <a:t>Date's 12 Rules for DDBs</a:t>
            </a:r>
          </a:p>
        </p:txBody>
      </p:sp>
      <p:sp>
        <p:nvSpPr>
          <p:cNvPr id="158723" name="Rectangle 3"/>
          <p:cNvSpPr>
            <a:spLocks noGrp="1" noChangeArrowheads="1"/>
          </p:cNvSpPr>
          <p:nvPr>
            <p:ph type="body" idx="1"/>
          </p:nvPr>
        </p:nvSpPr>
        <p:spPr>
          <a:xfrm>
            <a:off x="381000" y="1295400"/>
            <a:ext cx="8610600" cy="3200400"/>
          </a:xfrm>
          <a:ln>
            <a:solidFill>
              <a:schemeClr val="accent1"/>
            </a:solidFill>
          </a:ln>
        </p:spPr>
        <p:txBody>
          <a:bodyPr>
            <a:normAutofit/>
          </a:bodyPr>
          <a:lstStyle/>
          <a:p>
            <a:pPr marL="109538" indent="7938" algn="just">
              <a:buClrTx/>
              <a:buSzPct val="100000"/>
              <a:buNone/>
            </a:pPr>
            <a:r>
              <a:rPr lang="en-US" sz="2800" b="1" dirty="0" smtClean="0">
                <a:solidFill>
                  <a:srgbClr val="0000FF"/>
                </a:solidFill>
                <a:latin typeface="Times New Roman" pitchFamily="18" charset="0"/>
                <a:cs typeface="Times New Roman" pitchFamily="18" charset="0"/>
              </a:rPr>
              <a:t>3. Failure Independence/ Continuous Operation:  </a:t>
            </a:r>
            <a:r>
              <a:rPr lang="en-US" sz="2800" dirty="0">
                <a:latin typeface="Times New Roman" pitchFamily="18" charset="0"/>
                <a:cs typeface="Times New Roman" pitchFamily="18" charset="0"/>
              </a:rPr>
              <a:t>The</a:t>
            </a:r>
            <a:r>
              <a:rPr lang="en-US" sz="2800" dirty="0"/>
              <a:t> </a:t>
            </a:r>
            <a:r>
              <a:rPr lang="en-US" sz="2800" dirty="0">
                <a:latin typeface="Times New Roman" pitchFamily="18" charset="0"/>
                <a:cs typeface="Times New Roman" pitchFamily="18" charset="0"/>
              </a:rPr>
              <a:t>DDBMS should be unaffected by the failure of a node or nodes; the rest of the nodes, and the DDBMS as a whole, should continue to work</a:t>
            </a:r>
            <a:r>
              <a:rPr lang="en-US" sz="2800" dirty="0" smtClean="0">
                <a:latin typeface="Times New Roman" pitchFamily="18" charset="0"/>
                <a:cs typeface="Times New Roman" pitchFamily="18" charset="0"/>
              </a:rPr>
              <a:t>.</a:t>
            </a:r>
          </a:p>
          <a:p>
            <a:pPr marL="109728" indent="0" algn="just">
              <a:buNone/>
            </a:pPr>
            <a:r>
              <a:rPr lang="en-US" sz="2800" b="1" dirty="0" smtClean="0">
                <a:latin typeface="Times New Roman" pitchFamily="18" charset="0"/>
                <a:cs typeface="Times New Roman" pitchFamily="18" charset="0"/>
              </a:rPr>
              <a:t>Note</a:t>
            </a:r>
            <a:r>
              <a:rPr lang="en-US" sz="2800" b="1" dirty="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similar fashion, the DDBMS should continue to work if new nodes are added</a:t>
            </a:r>
            <a:r>
              <a:rPr lang="en-US" sz="2800" dirty="0" smtClean="0">
                <a:latin typeface="Times New Roman" pitchFamily="18" charset="0"/>
                <a:cs typeface="Times New Roman" pitchFamily="18" charset="0"/>
              </a:rPr>
              <a:t>.</a:t>
            </a:r>
          </a:p>
          <a:p>
            <a:pPr lvl="1" algn="just">
              <a:buFont typeface="Wingdings" pitchFamily="2" charset="2"/>
              <a:buChar char="§"/>
            </a:pPr>
            <a:endParaRPr lang="en-US" sz="2800" dirty="0">
              <a:latin typeface="Times New Roman" pitchFamily="18" charset="0"/>
              <a:cs typeface="Times New Roman" pitchFamily="18" charset="0"/>
            </a:endParaRPr>
          </a:p>
          <a:p>
            <a:pPr lvl="2"/>
            <a:endParaRPr lang="en-US" dirty="0"/>
          </a:p>
        </p:txBody>
      </p:sp>
      <p:sp>
        <p:nvSpPr>
          <p:cNvPr id="2" name="TextBox 1"/>
          <p:cNvSpPr txBox="1"/>
          <p:nvPr/>
        </p:nvSpPr>
        <p:spPr>
          <a:xfrm>
            <a:off x="76200" y="4800600"/>
            <a:ext cx="9043117" cy="830997"/>
          </a:xfrm>
          <a:prstGeom prst="rect">
            <a:avLst/>
          </a:prstGeom>
          <a:solidFill>
            <a:schemeClr val="accent1">
              <a:lumMod val="60000"/>
              <a:lumOff val="40000"/>
            </a:schemeClr>
          </a:solidFill>
          <a:ln>
            <a:solidFill>
              <a:srgbClr val="C00000"/>
            </a:solidFill>
          </a:ln>
        </p:spPr>
        <p:txBody>
          <a:bodyPr wrap="none" rtlCol="0">
            <a:spAutoFit/>
          </a:bodyPr>
          <a:lstStyle/>
          <a:p>
            <a:pPr algn="ctr"/>
            <a:r>
              <a:rPr lang="en-US" sz="2400" b="1" dirty="0" smtClean="0">
                <a:solidFill>
                  <a:srgbClr val="C00000"/>
                </a:solidFill>
                <a:latin typeface="Times New Roman" pitchFamily="18" charset="0"/>
                <a:cs typeface="Times New Roman" pitchFamily="18" charset="0"/>
              </a:rPr>
              <a:t>Reliability &amp; Availability </a:t>
            </a:r>
            <a:r>
              <a:rPr lang="en-US" sz="2400" dirty="0" smtClean="0">
                <a:latin typeface="Times New Roman" pitchFamily="18" charset="0"/>
                <a:cs typeface="Times New Roman" pitchFamily="18" charset="0"/>
              </a:rPr>
              <a:t>are the two important aspects of Continuous </a:t>
            </a:r>
          </a:p>
          <a:p>
            <a:pPr algn="ctr"/>
            <a:r>
              <a:rPr lang="en-US" sz="2400" dirty="0" smtClean="0">
                <a:latin typeface="Times New Roman" pitchFamily="18" charset="0"/>
                <a:cs typeface="Times New Roman" pitchFamily="18" charset="0"/>
              </a:rPr>
              <a:t>Operation which are the added advantage of distributed system.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4378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Effect transition="in" filter="fade">
                                      <p:cBhvr>
                                        <p:cTn id="7" dur="500"/>
                                        <p:tgtEl>
                                          <p:spTgt spid="15872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8723">
                                            <p:txEl>
                                              <p:pRg st="2" end="2"/>
                                            </p:txEl>
                                          </p:spTgt>
                                        </p:tgtEl>
                                        <p:attrNameLst>
                                          <p:attrName>style.visibility</p:attrName>
                                        </p:attrNameLst>
                                      </p:cBhvr>
                                      <p:to>
                                        <p:strVal val="visible"/>
                                      </p:to>
                                    </p:set>
                                    <p:animEffect transition="in" filter="fade">
                                      <p:cBhvr>
                                        <p:cTn id="10" dur="500"/>
                                        <p:tgtEl>
                                          <p:spTgt spid="158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1795" name="Rectangle 3"/>
          <p:cNvSpPr>
            <a:spLocks noGrp="1" noChangeArrowheads="1"/>
          </p:cNvSpPr>
          <p:nvPr>
            <p:ph type="body" idx="1"/>
          </p:nvPr>
        </p:nvSpPr>
        <p:spPr>
          <a:xfrm>
            <a:off x="685800" y="1524000"/>
            <a:ext cx="7772400" cy="2971800"/>
          </a:xfrm>
          <a:ln>
            <a:solidFill>
              <a:schemeClr val="accent1"/>
            </a:solidFill>
          </a:ln>
        </p:spPr>
        <p:txBody>
          <a:bodyPr vert="horz">
            <a:normAutofit/>
          </a:bodyPr>
          <a:lstStyle/>
          <a:p>
            <a:pPr marL="109538" indent="7938" algn="just">
              <a:buClrTx/>
              <a:buSzPct val="100000"/>
              <a:buNone/>
            </a:pPr>
            <a:r>
              <a:rPr lang="en-US" sz="3200" b="1" dirty="0">
                <a:solidFill>
                  <a:srgbClr val="0000FF"/>
                </a:solidFill>
                <a:latin typeface="Times New Roman" pitchFamily="18" charset="0"/>
                <a:cs typeface="Times New Roman" pitchFamily="18" charset="0"/>
              </a:rPr>
              <a:t>4. Location </a:t>
            </a:r>
            <a:r>
              <a:rPr lang="en-US" sz="3200" b="1" dirty="0" smtClean="0">
                <a:solidFill>
                  <a:srgbClr val="0000FF"/>
                </a:solidFill>
                <a:latin typeface="Times New Roman" pitchFamily="18" charset="0"/>
                <a:cs typeface="Times New Roman" pitchFamily="18" charset="0"/>
              </a:rPr>
              <a:t>Independence/ Transparency:  </a:t>
            </a:r>
          </a:p>
          <a:p>
            <a:pPr algn="just">
              <a:buFont typeface="Wingdings" pitchFamily="2" charset="2"/>
              <a:buChar char="§"/>
            </a:pPr>
            <a:r>
              <a:rPr lang="en-US" sz="2800" dirty="0">
                <a:latin typeface="Times New Roman" pitchFamily="18" charset="0"/>
                <a:cs typeface="Times New Roman" pitchFamily="18" charset="0"/>
              </a:rPr>
              <a:t>Users should not have to know the physical location of a data where it is stored in order to retrieve it. </a:t>
            </a:r>
          </a:p>
          <a:p>
            <a:pPr algn="just">
              <a:buFont typeface="Wingdings" pitchFamily="2" charset="2"/>
              <a:buChar char="§"/>
            </a:pPr>
            <a:r>
              <a:rPr lang="en-US" sz="2800" dirty="0">
                <a:latin typeface="Times New Roman" pitchFamily="18" charset="0"/>
                <a:cs typeface="Times New Roman" pitchFamily="18" charset="0"/>
              </a:rPr>
              <a:t>Thus it behaves logically as the data is stored in their local own site.</a:t>
            </a:r>
          </a:p>
          <a:p>
            <a:pPr marL="109538" lvl="1" indent="7938" algn="just">
              <a:spcBef>
                <a:spcPts val="400"/>
              </a:spcBef>
              <a:buClrTx/>
              <a:buSzPct val="10000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615072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228600" y="304800"/>
            <a:ext cx="7772400" cy="1143000"/>
          </a:xfrm>
        </p:spPr>
        <p:txBody>
          <a:bodyPr/>
          <a:lstStyle/>
          <a:p>
            <a:r>
              <a:rPr lang="en-US" dirty="0">
                <a:solidFill>
                  <a:schemeClr val="tx1"/>
                </a:solidFill>
                <a:latin typeface="Times New Roman" pitchFamily="18" charset="0"/>
                <a:cs typeface="Times New Roman" pitchFamily="18" charset="0"/>
              </a:rPr>
              <a:t>Date's</a:t>
            </a:r>
            <a:r>
              <a:rPr lang="en-US" dirty="0"/>
              <a:t> </a:t>
            </a:r>
            <a:r>
              <a:rPr lang="en-US" dirty="0">
                <a:solidFill>
                  <a:schemeClr val="tx1"/>
                </a:solidFill>
                <a:latin typeface="Times New Roman" pitchFamily="18" charset="0"/>
                <a:cs typeface="Times New Roman" pitchFamily="18" charset="0"/>
              </a:rPr>
              <a:t>12 Rules for DDBs</a:t>
            </a:r>
          </a:p>
        </p:txBody>
      </p:sp>
      <p:sp>
        <p:nvSpPr>
          <p:cNvPr id="162819" name="Rectangle 3"/>
          <p:cNvSpPr>
            <a:spLocks noGrp="1" noChangeArrowheads="1"/>
          </p:cNvSpPr>
          <p:nvPr>
            <p:ph type="body" idx="1"/>
          </p:nvPr>
        </p:nvSpPr>
        <p:spPr>
          <a:xfrm>
            <a:off x="228600" y="1371600"/>
            <a:ext cx="8763000" cy="3810000"/>
          </a:xfrm>
          <a:ln>
            <a:solidFill>
              <a:schemeClr val="accent1"/>
            </a:solidFill>
          </a:ln>
        </p:spPr>
        <p:txBody>
          <a:bodyPr vert="horz">
            <a:normAutofit/>
          </a:bodyPr>
          <a:lstStyle/>
          <a:p>
            <a:pPr marL="109728" indent="0" algn="just">
              <a:buClrTx/>
              <a:buSzPct val="100000"/>
              <a:buNone/>
            </a:pPr>
            <a:r>
              <a:rPr lang="en-US" sz="3200" b="1" dirty="0" smtClean="0">
                <a:solidFill>
                  <a:srgbClr val="0000FF"/>
                </a:solidFill>
                <a:latin typeface="Times New Roman" pitchFamily="18" charset="0"/>
                <a:cs typeface="Times New Roman" pitchFamily="18" charset="0"/>
              </a:rPr>
              <a:t>5.Fragmentation Independence/Transparency</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user should be unaffected by, and not even notice, any fragmentation of the DDB.  </a:t>
            </a:r>
            <a:endParaRPr lang="en-US" sz="2800" dirty="0" smtClean="0">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user can retrieve data without regard to the fragmentation of the DDB</a:t>
            </a:r>
            <a:r>
              <a:rPr lang="en-US" sz="2800" dirty="0" smtClean="0">
                <a:latin typeface="Times New Roman" pitchFamily="18" charset="0"/>
                <a:cs typeface="Times New Roman" pitchFamily="18" charset="0"/>
              </a:rPr>
              <a:t>.</a:t>
            </a:r>
          </a:p>
          <a:p>
            <a:pPr algn="just">
              <a:buFont typeface="Wingdings" pitchFamily="2" charset="2"/>
              <a:buChar char="§"/>
            </a:pPr>
            <a:r>
              <a:rPr lang="en-US" sz="2800" dirty="0" smtClean="0">
                <a:latin typeface="Times New Roman" pitchFamily="18" charset="0"/>
                <a:cs typeface="Times New Roman" pitchFamily="18" charset="0"/>
              </a:rPr>
              <a:t>It allows the data to be defragmented at any time in response to change performance requirement without affecting any user activities.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3972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animEffect transition="in" filter="fade">
                                      <p:cBhvr>
                                        <p:cTn id="7" dur="500"/>
                                        <p:tgtEl>
                                          <p:spTgt spid="162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819">
                                            <p:txEl>
                                              <p:pRg st="2" end="2"/>
                                            </p:txEl>
                                          </p:spTgt>
                                        </p:tgtEl>
                                        <p:attrNameLst>
                                          <p:attrName>style.visibility</p:attrName>
                                        </p:attrNameLst>
                                      </p:cBhvr>
                                      <p:to>
                                        <p:strVal val="visible"/>
                                      </p:to>
                                    </p:set>
                                    <p:animEffect transition="in" filter="fade">
                                      <p:cBhvr>
                                        <p:cTn id="12" dur="500"/>
                                        <p:tgtEl>
                                          <p:spTgt spid="1628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819">
                                            <p:txEl>
                                              <p:pRg st="3" end="3"/>
                                            </p:txEl>
                                          </p:spTgt>
                                        </p:tgtEl>
                                        <p:attrNameLst>
                                          <p:attrName>style.visibility</p:attrName>
                                        </p:attrNameLst>
                                      </p:cBhvr>
                                      <p:to>
                                        <p:strVal val="visible"/>
                                      </p:to>
                                    </p:set>
                                    <p:animEffect transition="in" filter="fade">
                                      <p:cBhvr>
                                        <p:cTn id="17" dur="500"/>
                                        <p:tgtEl>
                                          <p:spTgt spid="16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810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3843" name="Rectangle 3"/>
          <p:cNvSpPr>
            <a:spLocks noGrp="1" noChangeArrowheads="1"/>
          </p:cNvSpPr>
          <p:nvPr>
            <p:ph type="body" idx="1"/>
          </p:nvPr>
        </p:nvSpPr>
        <p:spPr>
          <a:xfrm>
            <a:off x="381000" y="1524000"/>
            <a:ext cx="8534400" cy="3200400"/>
          </a:xfrm>
          <a:ln>
            <a:solidFill>
              <a:schemeClr val="accent1"/>
            </a:solidFill>
          </a:ln>
        </p:spPr>
        <p:txBody>
          <a:bodyPr vert="horz">
            <a:normAutofit/>
          </a:bodyPr>
          <a:lstStyle/>
          <a:p>
            <a:pPr marL="109728" indent="0" algn="just">
              <a:buNone/>
            </a:pPr>
            <a:r>
              <a:rPr lang="en-US" sz="3200" b="1" dirty="0">
                <a:solidFill>
                  <a:srgbClr val="0000FF"/>
                </a:solidFill>
                <a:latin typeface="Times New Roman" pitchFamily="18" charset="0"/>
                <a:cs typeface="Times New Roman" pitchFamily="18" charset="0"/>
              </a:rPr>
              <a:t>6. Replication </a:t>
            </a:r>
            <a:r>
              <a:rPr lang="en-US" sz="3200" b="1" dirty="0" smtClean="0">
                <a:solidFill>
                  <a:srgbClr val="0000FF"/>
                </a:solidFill>
                <a:latin typeface="Times New Roman" pitchFamily="18" charset="0"/>
                <a:cs typeface="Times New Roman" pitchFamily="18" charset="0"/>
              </a:rPr>
              <a:t>Independence/ Transparency</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User is allowed to make replicas to be created and destroyed at any time with reference to requirements.</a:t>
            </a:r>
          </a:p>
          <a:p>
            <a:pPr algn="just">
              <a:buFont typeface="Wingdings" pitchFamily="2" charset="2"/>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user should be able to use the DDB without being concerned in any way with the replication of the data in the DDB.</a:t>
            </a:r>
          </a:p>
          <a:p>
            <a:pPr lvl="1" algn="just"/>
            <a:endParaRPr lang="en-US" sz="2800" dirty="0">
              <a:solidFill>
                <a:srgbClr val="C00000"/>
              </a:solidFill>
              <a:latin typeface="Times New Roman" pitchFamily="18" charset="0"/>
              <a:cs typeface="Times New Roman" pitchFamily="18" charset="0"/>
            </a:endParaRPr>
          </a:p>
        </p:txBody>
      </p:sp>
      <p:sp>
        <p:nvSpPr>
          <p:cNvPr id="5" name="TextBox 4"/>
          <p:cNvSpPr txBox="1"/>
          <p:nvPr/>
        </p:nvSpPr>
        <p:spPr>
          <a:xfrm>
            <a:off x="380999" y="4876800"/>
            <a:ext cx="8610601" cy="1200329"/>
          </a:xfrm>
          <a:prstGeom prst="rect">
            <a:avLst/>
          </a:prstGeom>
          <a:solidFill>
            <a:schemeClr val="accent1">
              <a:lumMod val="60000"/>
              <a:lumOff val="40000"/>
            </a:schemeClr>
          </a:solidFill>
          <a:ln>
            <a:solidFill>
              <a:srgbClr val="C00000"/>
            </a:solidFill>
          </a:ln>
        </p:spPr>
        <p:txBody>
          <a:bodyPr wrap="square" rtlCol="0">
            <a:spAutoFit/>
          </a:bodyPr>
          <a:lstStyle/>
          <a:p>
            <a:pPr algn="ctr"/>
            <a:r>
              <a:rPr lang="en-US" sz="2400" b="1" dirty="0" smtClean="0">
                <a:solidFill>
                  <a:srgbClr val="C00000"/>
                </a:solidFill>
                <a:latin typeface="Times New Roman" pitchFamily="18" charset="0"/>
                <a:cs typeface="Times New Roman" pitchFamily="18" charset="0"/>
              </a:rPr>
              <a:t>Performance &amp; Availability </a:t>
            </a:r>
            <a:r>
              <a:rPr lang="en-US" sz="2400" dirty="0" smtClean="0">
                <a:latin typeface="Times New Roman" pitchFamily="18" charset="0"/>
                <a:cs typeface="Times New Roman" pitchFamily="18" charset="0"/>
              </a:rPr>
              <a:t>are the two important aspects of Replication Independence which are the added advantage of distributed system.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009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fade">
                                      <p:cBhvr>
                                        <p:cTn id="7" dur="500"/>
                                        <p:tgtEl>
                                          <p:spTgt spid="163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43">
                                            <p:txEl>
                                              <p:pRg st="2" end="2"/>
                                            </p:txEl>
                                          </p:spTgt>
                                        </p:tgtEl>
                                        <p:attrNameLst>
                                          <p:attrName>style.visibility</p:attrName>
                                        </p:attrNameLst>
                                      </p:cBhvr>
                                      <p:to>
                                        <p:strVal val="visible"/>
                                      </p:to>
                                    </p:set>
                                    <p:animEffect transition="in" filter="fade">
                                      <p:cBhvr>
                                        <p:cTn id="12" dur="500"/>
                                        <p:tgtEl>
                                          <p:spTgt spid="163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04800" y="2286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4867" name="Rectangle 3"/>
          <p:cNvSpPr>
            <a:spLocks noGrp="1" noChangeArrowheads="1"/>
          </p:cNvSpPr>
          <p:nvPr>
            <p:ph type="body" idx="1"/>
          </p:nvPr>
        </p:nvSpPr>
        <p:spPr>
          <a:xfrm>
            <a:off x="304800" y="1600200"/>
            <a:ext cx="8610600" cy="3352800"/>
          </a:xfrm>
          <a:ln>
            <a:solidFill>
              <a:schemeClr val="accent1"/>
            </a:solidFill>
          </a:ln>
        </p:spPr>
        <p:txBody>
          <a:bodyPr vert="horz">
            <a:normAutofit/>
          </a:bodyPr>
          <a:lstStyle/>
          <a:p>
            <a:pPr marL="109728" indent="0" algn="just">
              <a:buClrTx/>
              <a:buSzPct val="100000"/>
              <a:buNone/>
            </a:pPr>
            <a:r>
              <a:rPr lang="en-US" sz="3200" b="1" dirty="0">
                <a:solidFill>
                  <a:srgbClr val="0000FF"/>
                </a:solidFill>
                <a:latin typeface="Times New Roman" pitchFamily="18" charset="0"/>
                <a:cs typeface="Times New Roman" pitchFamily="18" charset="0"/>
              </a:rPr>
              <a:t>7. Distributed </a:t>
            </a:r>
            <a:r>
              <a:rPr lang="en-US" sz="3200" b="1" dirty="0" smtClean="0">
                <a:solidFill>
                  <a:srgbClr val="0000FF"/>
                </a:solidFill>
                <a:latin typeface="Times New Roman" pitchFamily="18" charset="0"/>
                <a:cs typeface="Times New Roman" pitchFamily="18" charset="0"/>
              </a:rPr>
              <a:t>Query Processing</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2800" dirty="0">
                <a:latin typeface="Times New Roman" pitchFamily="18" charset="0"/>
                <a:cs typeface="Times New Roman" pitchFamily="18" charset="0"/>
              </a:rPr>
              <a:t>A query should be capable of being executed at any node in the DDBMS that contains data relevant to the query. </a:t>
            </a:r>
            <a:endParaRPr lang="en-US" sz="2800" dirty="0" smtClean="0">
              <a:latin typeface="Times New Roman" pitchFamily="18" charset="0"/>
              <a:cs typeface="Times New Roman" pitchFamily="18" charset="0"/>
            </a:endParaRPr>
          </a:p>
          <a:p>
            <a:pPr algn="just">
              <a:buFont typeface="Wingdings" pitchFamily="2" charset="2"/>
              <a:buChar char="§"/>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Many nodes may participate in the  response to the user's query without the user's being aware of such participation.</a:t>
            </a:r>
          </a:p>
          <a:p>
            <a:pPr lvl="1" algn="just"/>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97758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1"/>
            <a:ext cx="8458200" cy="4648200"/>
          </a:xfrm>
          <a:ln>
            <a:solidFill>
              <a:schemeClr val="accent1"/>
            </a:solidFill>
          </a:ln>
        </p:spPr>
        <p:txBody>
          <a:bodyPr>
            <a:normAutofit fontScale="92500" lnSpcReduction="20000"/>
          </a:bodyPr>
          <a:lstStyle/>
          <a:p>
            <a:pPr algn="just"/>
            <a:r>
              <a:rPr lang="en-IN" sz="3600" dirty="0" smtClean="0">
                <a:latin typeface="Times New Roman" pitchFamily="18" charset="0"/>
                <a:cs typeface="Times New Roman" pitchFamily="18" charset="0"/>
              </a:rPr>
              <a:t>What is Distributed Database System (DDBS)</a:t>
            </a:r>
          </a:p>
          <a:p>
            <a:pPr algn="just"/>
            <a:r>
              <a:rPr lang="en-IN" sz="3600" dirty="0" smtClean="0">
                <a:latin typeface="Times New Roman" pitchFamily="18" charset="0"/>
                <a:cs typeface="Times New Roman" pitchFamily="18" charset="0"/>
              </a:rPr>
              <a:t>Features of DDBS</a:t>
            </a:r>
          </a:p>
          <a:p>
            <a:pPr algn="just"/>
            <a:r>
              <a:rPr lang="en-GB" sz="3600" dirty="0" smtClean="0">
                <a:latin typeface="Times New Roman" pitchFamily="18" charset="0"/>
                <a:cs typeface="Times New Roman" pitchFamily="18" charset="0"/>
              </a:rPr>
              <a:t>Date’s twelve rules for a </a:t>
            </a:r>
            <a:r>
              <a:rPr lang="en-IN" sz="3600" dirty="0">
                <a:latin typeface="Times New Roman" pitchFamily="18" charset="0"/>
                <a:cs typeface="Times New Roman" pitchFamily="18" charset="0"/>
              </a:rPr>
              <a:t>DDBS</a:t>
            </a:r>
            <a:endParaRPr lang="en-IN" sz="3600" dirty="0" smtClean="0">
              <a:latin typeface="Times New Roman" pitchFamily="18" charset="0"/>
              <a:cs typeface="Times New Roman" pitchFamily="18" charset="0"/>
            </a:endParaRPr>
          </a:p>
          <a:p>
            <a:pPr algn="just"/>
            <a:r>
              <a:rPr lang="en-IN" sz="3600" dirty="0" smtClean="0">
                <a:latin typeface="Times New Roman" pitchFamily="18" charset="0"/>
                <a:cs typeface="Times New Roman" pitchFamily="18" charset="0"/>
              </a:rPr>
              <a:t>Advantage &amp; Disadvantage of DDBS</a:t>
            </a:r>
          </a:p>
          <a:p>
            <a:pPr algn="just"/>
            <a:r>
              <a:rPr lang="en-IN" sz="3600" dirty="0" smtClean="0">
                <a:latin typeface="Times New Roman" pitchFamily="18" charset="0"/>
                <a:cs typeface="Times New Roman" pitchFamily="18" charset="0"/>
              </a:rPr>
              <a:t>Promises of DDBS</a:t>
            </a:r>
          </a:p>
          <a:p>
            <a:pPr algn="just"/>
            <a:r>
              <a:rPr lang="en-IN" sz="3600" dirty="0" smtClean="0">
                <a:latin typeface="Times New Roman" pitchFamily="18" charset="0"/>
                <a:cs typeface="Times New Roman" pitchFamily="18" charset="0"/>
              </a:rPr>
              <a:t>Design issue in DDBS</a:t>
            </a:r>
          </a:p>
          <a:p>
            <a:pPr algn="just"/>
            <a:r>
              <a:rPr lang="en-IN" sz="3600" dirty="0" smtClean="0">
                <a:latin typeface="Times New Roman" pitchFamily="18" charset="0"/>
                <a:cs typeface="Times New Roman" pitchFamily="18" charset="0"/>
              </a:rPr>
              <a:t>Distributed DBMS Architecture: </a:t>
            </a:r>
          </a:p>
          <a:p>
            <a:pPr lvl="1" algn="just"/>
            <a:r>
              <a:rPr lang="en-IN" sz="3200" dirty="0" smtClean="0">
                <a:solidFill>
                  <a:srgbClr val="FF0000"/>
                </a:solidFill>
                <a:latin typeface="Times New Roman" pitchFamily="18" charset="0"/>
                <a:cs typeface="Times New Roman" pitchFamily="18" charset="0"/>
              </a:rPr>
              <a:t>Client/server System, </a:t>
            </a:r>
          </a:p>
          <a:p>
            <a:pPr lvl="1" algn="just"/>
            <a:r>
              <a:rPr lang="en-IN" sz="3200" dirty="0" smtClean="0">
                <a:solidFill>
                  <a:srgbClr val="FF0000"/>
                </a:solidFill>
                <a:latin typeface="Times New Roman" pitchFamily="18" charset="0"/>
                <a:cs typeface="Times New Roman" pitchFamily="18" charset="0"/>
              </a:rPr>
              <a:t>Peer-to-Peer</a:t>
            </a:r>
          </a:p>
          <a:p>
            <a:pPr lvl="1" algn="just"/>
            <a:r>
              <a:rPr lang="en-IN" sz="3200" dirty="0" smtClean="0">
                <a:solidFill>
                  <a:srgbClr val="FF0000"/>
                </a:solidFill>
                <a:latin typeface="Times New Roman" pitchFamily="18" charset="0"/>
                <a:cs typeface="Times New Roman" pitchFamily="18" charset="0"/>
              </a:rPr>
              <a:t> Multi-Database system 	</a:t>
            </a:r>
          </a:p>
          <a:p>
            <a:endParaRPr lang="en-IN" dirty="0"/>
          </a:p>
        </p:txBody>
      </p:sp>
      <p:sp>
        <p:nvSpPr>
          <p:cNvPr id="3" name="Title 2"/>
          <p:cNvSpPr>
            <a:spLocks noGrp="1"/>
          </p:cNvSpPr>
          <p:nvPr>
            <p:ph type="title"/>
          </p:nvPr>
        </p:nvSpPr>
        <p:spPr>
          <a:xfrm>
            <a:off x="457200" y="0"/>
            <a:ext cx="8458200" cy="1143000"/>
          </a:xfrm>
        </p:spPr>
        <p:txBody>
          <a:bodyPr>
            <a:normAutofit/>
          </a:bodyPr>
          <a:lstStyle/>
          <a:p>
            <a:r>
              <a:rPr lang="en-US" sz="4000" dirty="0">
                <a:solidFill>
                  <a:schemeClr val="tx1"/>
                </a:solidFill>
              </a:rPr>
              <a:t>Outline:</a:t>
            </a:r>
            <a:endParaRPr lang="en-IN" sz="40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810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5891" name="Rectangle 3"/>
          <p:cNvSpPr>
            <a:spLocks noGrp="1" noChangeArrowheads="1"/>
          </p:cNvSpPr>
          <p:nvPr>
            <p:ph type="body" idx="1"/>
          </p:nvPr>
        </p:nvSpPr>
        <p:spPr>
          <a:xfrm>
            <a:off x="304800" y="1676400"/>
            <a:ext cx="8534400" cy="2971800"/>
          </a:xfrm>
          <a:ln>
            <a:solidFill>
              <a:schemeClr val="accent1"/>
            </a:solidFill>
          </a:ln>
        </p:spPr>
        <p:txBody>
          <a:bodyPr vert="horz">
            <a:normAutofit/>
          </a:bodyPr>
          <a:lstStyle/>
          <a:p>
            <a:pPr marL="109728" indent="0" algn="just">
              <a:buClrTx/>
              <a:buSzPct val="100000"/>
              <a:buNone/>
            </a:pPr>
            <a:r>
              <a:rPr lang="en-US" sz="3200" b="1" dirty="0">
                <a:solidFill>
                  <a:srgbClr val="0000FF"/>
                </a:solidFill>
                <a:latin typeface="Times New Roman" pitchFamily="18" charset="0"/>
                <a:cs typeface="Times New Roman" pitchFamily="18" charset="0"/>
              </a:rPr>
              <a:t>8. Distributed </a:t>
            </a:r>
            <a:r>
              <a:rPr lang="en-US" sz="3200" b="1" dirty="0" smtClean="0">
                <a:solidFill>
                  <a:srgbClr val="0000FF"/>
                </a:solidFill>
                <a:latin typeface="Times New Roman" pitchFamily="18" charset="0"/>
                <a:cs typeface="Times New Roman" pitchFamily="18" charset="0"/>
              </a:rPr>
              <a:t>Transaction Processing/ Management:  </a:t>
            </a:r>
          </a:p>
          <a:p>
            <a:pPr algn="just">
              <a:buFont typeface="Wingdings" pitchFamily="2" charset="2"/>
              <a:buChar char="§"/>
            </a:pPr>
            <a:r>
              <a:rPr lang="en-US" sz="2800" dirty="0">
                <a:latin typeface="Times New Roman" pitchFamily="18" charset="0"/>
                <a:cs typeface="Times New Roman" pitchFamily="18" charset="0"/>
              </a:rPr>
              <a:t>A transaction may access and modify data at several different sites in the DDB without the user's being aware that multiple sites are participating in the transaction.</a:t>
            </a:r>
          </a:p>
          <a:p>
            <a:pPr lvl="1" algn="just"/>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76359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6915" name="Rectangle 3"/>
          <p:cNvSpPr>
            <a:spLocks noGrp="1" noChangeArrowheads="1"/>
          </p:cNvSpPr>
          <p:nvPr>
            <p:ph type="body" idx="1"/>
          </p:nvPr>
        </p:nvSpPr>
        <p:spPr>
          <a:xfrm>
            <a:off x="228600" y="1600200"/>
            <a:ext cx="8763000" cy="3124200"/>
          </a:xfrm>
          <a:ln>
            <a:solidFill>
              <a:schemeClr val="accent1"/>
            </a:solidFill>
          </a:ln>
        </p:spPr>
        <p:txBody>
          <a:bodyPr vert="horz">
            <a:normAutofit/>
          </a:bodyPr>
          <a:lstStyle/>
          <a:p>
            <a:pPr marL="109728" indent="0" algn="just">
              <a:buClrTx/>
              <a:buSzPct val="100000"/>
              <a:buNone/>
            </a:pPr>
            <a:r>
              <a:rPr lang="en-US" sz="3200" b="1" dirty="0">
                <a:solidFill>
                  <a:srgbClr val="0000FF"/>
                </a:solidFill>
                <a:latin typeface="Times New Roman" pitchFamily="18" charset="0"/>
                <a:cs typeface="Times New Roman" pitchFamily="18" charset="0"/>
              </a:rPr>
              <a:t>9. Hardware </a:t>
            </a:r>
            <a:r>
              <a:rPr lang="en-US" sz="3200" b="1" dirty="0" smtClean="0">
                <a:solidFill>
                  <a:srgbClr val="0000FF"/>
                </a:solidFill>
                <a:latin typeface="Times New Roman" pitchFamily="18" charset="0"/>
                <a:cs typeface="Times New Roman" pitchFamily="18" charset="0"/>
              </a:rPr>
              <a:t>Independence</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2800" dirty="0">
                <a:latin typeface="Times New Roman" pitchFamily="18" charset="0"/>
                <a:cs typeface="Times New Roman" pitchFamily="18" charset="0"/>
              </a:rPr>
              <a:t>The DDB and its associated DDBMS should be capable of being implemented on any suitable platform, i.e., on any computer with appropriate hardware resources regardless of what company manufactured the computer.</a:t>
            </a:r>
          </a:p>
          <a:p>
            <a:pPr algn="just">
              <a:buFont typeface="Wingdings" pitchFamily="2" charset="2"/>
              <a:buChar char="§"/>
            </a:pPr>
            <a:r>
              <a:rPr lang="en-US" sz="2800" b="1" dirty="0" smtClean="0">
                <a:solidFill>
                  <a:srgbClr val="C00000"/>
                </a:solidFill>
                <a:latin typeface="Times New Roman" pitchFamily="18" charset="0"/>
                <a:cs typeface="Times New Roman" pitchFamily="18" charset="0"/>
              </a:rPr>
              <a:t>Note:  </a:t>
            </a:r>
            <a:r>
              <a:rPr lang="en-US" sz="2800" dirty="0" smtClean="0">
                <a:latin typeface="Times New Roman" pitchFamily="18" charset="0"/>
                <a:cs typeface="Times New Roman" pitchFamily="18" charset="0"/>
              </a:rPr>
              <a:t>A User is presented with a Single System Image.</a:t>
            </a:r>
          </a:p>
          <a:p>
            <a:pPr lvl="1" algn="just"/>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811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Effect transition="in" filter="fade">
                                      <p:cBhvr>
                                        <p:cTn id="7" dur="500"/>
                                        <p:tgtEl>
                                          <p:spTgt spid="166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915">
                                            <p:txEl>
                                              <p:pRg st="2" end="2"/>
                                            </p:txEl>
                                          </p:spTgt>
                                        </p:tgtEl>
                                        <p:attrNameLst>
                                          <p:attrName>style.visibility</p:attrName>
                                        </p:attrNameLst>
                                      </p:cBhvr>
                                      <p:to>
                                        <p:strVal val="visible"/>
                                      </p:to>
                                    </p:set>
                                    <p:animEffect transition="in" filter="fade">
                                      <p:cBhvr>
                                        <p:cTn id="12" dur="500"/>
                                        <p:tgtEl>
                                          <p:spTgt spid="166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7939" name="Rectangle 3"/>
          <p:cNvSpPr>
            <a:spLocks noGrp="1" noChangeArrowheads="1"/>
          </p:cNvSpPr>
          <p:nvPr>
            <p:ph type="body" idx="1"/>
          </p:nvPr>
        </p:nvSpPr>
        <p:spPr>
          <a:xfrm>
            <a:off x="304800" y="1371600"/>
            <a:ext cx="8610600" cy="3505200"/>
          </a:xfrm>
          <a:ln>
            <a:solidFill>
              <a:schemeClr val="accent1"/>
            </a:solidFill>
          </a:ln>
        </p:spPr>
        <p:txBody>
          <a:bodyPr vert="horz">
            <a:normAutofit/>
          </a:bodyPr>
          <a:lstStyle/>
          <a:p>
            <a:pPr marL="109728" indent="0" algn="just">
              <a:buClrTx/>
              <a:buSzPct val="100000"/>
              <a:buNone/>
            </a:pPr>
            <a:r>
              <a:rPr lang="en-US" sz="3200" b="1" dirty="0">
                <a:solidFill>
                  <a:srgbClr val="0000FF"/>
                </a:solidFill>
                <a:latin typeface="Times New Roman" pitchFamily="18" charset="0"/>
                <a:cs typeface="Times New Roman" pitchFamily="18" charset="0"/>
              </a:rPr>
              <a:t>10. Operating </a:t>
            </a:r>
            <a:r>
              <a:rPr lang="en-US" sz="3200" b="1" dirty="0" smtClean="0">
                <a:solidFill>
                  <a:srgbClr val="0000FF"/>
                </a:solidFill>
                <a:latin typeface="Times New Roman" pitchFamily="18" charset="0"/>
                <a:cs typeface="Times New Roman" pitchFamily="18" charset="0"/>
              </a:rPr>
              <a:t>System Independence</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2800" dirty="0">
                <a:latin typeface="Times New Roman" pitchFamily="18" charset="0"/>
                <a:cs typeface="Times New Roman" pitchFamily="18" charset="0"/>
              </a:rPr>
              <a:t>The DDB and its associated DDBMS should be capable of being implemented on any suitable operating system, i.e., on any operating system capable of handling multiple users.</a:t>
            </a:r>
          </a:p>
          <a:p>
            <a:pPr algn="just">
              <a:buFont typeface="Wingdings" pitchFamily="2" charset="2"/>
              <a:buChar char="§"/>
            </a:pPr>
            <a:r>
              <a:rPr lang="en-US" sz="2800" b="1" dirty="0">
                <a:solidFill>
                  <a:srgbClr val="C00000"/>
                </a:solidFill>
                <a:latin typeface="Times New Roman" pitchFamily="18" charset="0"/>
                <a:cs typeface="Times New Roman" pitchFamily="18" charset="0"/>
              </a:rPr>
              <a:t>Note:  </a:t>
            </a:r>
            <a:r>
              <a:rPr lang="en-US" sz="2800" dirty="0">
                <a:latin typeface="Times New Roman" pitchFamily="18" charset="0"/>
                <a:cs typeface="Times New Roman" pitchFamily="18" charset="0"/>
              </a:rPr>
              <a:t>At present this means Windows NT and 2000, and the various varieties of Unix including Linux.</a:t>
            </a:r>
          </a:p>
          <a:p>
            <a:pPr marL="365760" lvl="1" indent="-256032" algn="just">
              <a:spcBef>
                <a:spcPts val="400"/>
              </a:spcBef>
              <a:buSzPct val="68000"/>
              <a:buFont typeface="Wingdings" pitchFamily="2" charset="2"/>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6037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animEffect transition="in" filter="fade">
                                      <p:cBhvr>
                                        <p:cTn id="7" dur="500"/>
                                        <p:tgtEl>
                                          <p:spTgt spid="167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939">
                                            <p:txEl>
                                              <p:pRg st="2" end="2"/>
                                            </p:txEl>
                                          </p:spTgt>
                                        </p:tgtEl>
                                        <p:attrNameLst>
                                          <p:attrName>style.visibility</p:attrName>
                                        </p:attrNameLst>
                                      </p:cBhvr>
                                      <p:to>
                                        <p:strVal val="visible"/>
                                      </p:to>
                                    </p:set>
                                    <p:animEffect transition="in" filter="fade">
                                      <p:cBhvr>
                                        <p:cTn id="12"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8963" name="Rectangle 3"/>
          <p:cNvSpPr>
            <a:spLocks noGrp="1" noChangeArrowheads="1"/>
          </p:cNvSpPr>
          <p:nvPr>
            <p:ph type="body" idx="1"/>
          </p:nvPr>
        </p:nvSpPr>
        <p:spPr>
          <a:xfrm>
            <a:off x="381000" y="1524000"/>
            <a:ext cx="8534400" cy="3505200"/>
          </a:xfrm>
          <a:ln>
            <a:solidFill>
              <a:schemeClr val="accent1"/>
            </a:solidFill>
          </a:ln>
        </p:spPr>
        <p:txBody>
          <a:bodyPr vert="horz">
            <a:normAutofit/>
          </a:bodyPr>
          <a:lstStyle/>
          <a:p>
            <a:pPr marL="109728" indent="0" algn="just">
              <a:buClrTx/>
              <a:buSzPct val="100000"/>
              <a:buNone/>
            </a:pPr>
            <a:r>
              <a:rPr lang="en-US" sz="3200" b="1" dirty="0">
                <a:solidFill>
                  <a:srgbClr val="0000FF"/>
                </a:solidFill>
                <a:latin typeface="Times New Roman" pitchFamily="18" charset="0"/>
                <a:cs typeface="Times New Roman" pitchFamily="18" charset="0"/>
              </a:rPr>
              <a:t>11. Network </a:t>
            </a:r>
            <a:r>
              <a:rPr lang="en-US" sz="3200" b="1" dirty="0" smtClean="0">
                <a:solidFill>
                  <a:srgbClr val="0000FF"/>
                </a:solidFill>
                <a:latin typeface="Times New Roman" pitchFamily="18" charset="0"/>
                <a:cs typeface="Times New Roman" pitchFamily="18" charset="0"/>
              </a:rPr>
              <a:t>Independence</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2800" dirty="0">
                <a:latin typeface="Times New Roman" pitchFamily="18" charset="0"/>
                <a:cs typeface="Times New Roman" pitchFamily="18" charset="0"/>
              </a:rPr>
              <a:t>The DDB and its associated DDBMS should be capable of being implemented on any suitable network platform.</a:t>
            </a:r>
          </a:p>
          <a:p>
            <a:pPr algn="just">
              <a:buFont typeface="Wingdings" pitchFamily="2" charset="2"/>
              <a:buChar char="§"/>
            </a:pPr>
            <a:r>
              <a:rPr lang="en-US" sz="2800" b="1" dirty="0">
                <a:solidFill>
                  <a:srgbClr val="C00000"/>
                </a:solidFill>
                <a:latin typeface="Times New Roman" pitchFamily="18" charset="0"/>
                <a:cs typeface="Times New Roman" pitchFamily="18" charset="0"/>
              </a:rPr>
              <a:t>Note:  </a:t>
            </a:r>
            <a:r>
              <a:rPr lang="en-US" sz="2800" dirty="0">
                <a:latin typeface="Times New Roman" pitchFamily="18" charset="0"/>
                <a:cs typeface="Times New Roman" pitchFamily="18" charset="0"/>
              </a:rPr>
              <a:t>At present, this goal means that the DDBMS should </a:t>
            </a:r>
            <a:r>
              <a:rPr lang="en-US" sz="2800" dirty="0" smtClean="0">
                <a:latin typeface="Times New Roman" pitchFamily="18" charset="0"/>
                <a:cs typeface="Times New Roman" pitchFamily="18" charset="0"/>
              </a:rPr>
              <a:t>to support different Communication Network along with different hardware and different O.S.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57123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Effect transition="in" filter="fade">
                                      <p:cBhvr>
                                        <p:cTn id="7" dur="500"/>
                                        <p:tgtEl>
                                          <p:spTgt spid="168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fade">
                                      <p:cBhvr>
                                        <p:cTn id="12" dur="5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5800" y="304800"/>
            <a:ext cx="7772400" cy="1143000"/>
          </a:xfrm>
        </p:spPr>
        <p:txBody>
          <a:bodyPr>
            <a:normAutofit/>
          </a:bodyPr>
          <a:lstStyle/>
          <a:p>
            <a:r>
              <a:rPr lang="en-US" dirty="0">
                <a:solidFill>
                  <a:schemeClr val="tx1"/>
                </a:solidFill>
                <a:latin typeface="Times New Roman" pitchFamily="18" charset="0"/>
                <a:cs typeface="Times New Roman" pitchFamily="18" charset="0"/>
              </a:rPr>
              <a:t>Date's 12 Rules for DDBs</a:t>
            </a:r>
          </a:p>
        </p:txBody>
      </p:sp>
      <p:sp>
        <p:nvSpPr>
          <p:cNvPr id="169987" name="Rectangle 3"/>
          <p:cNvSpPr>
            <a:spLocks noGrp="1" noChangeArrowheads="1"/>
          </p:cNvSpPr>
          <p:nvPr>
            <p:ph type="body" idx="1"/>
          </p:nvPr>
        </p:nvSpPr>
        <p:spPr>
          <a:xfrm>
            <a:off x="381000" y="1447800"/>
            <a:ext cx="8610600" cy="4114800"/>
          </a:xfrm>
          <a:ln>
            <a:solidFill>
              <a:schemeClr val="accent1"/>
            </a:solidFill>
          </a:ln>
        </p:spPr>
        <p:txBody>
          <a:bodyPr vert="horz">
            <a:normAutofit lnSpcReduction="10000"/>
          </a:bodyPr>
          <a:lstStyle/>
          <a:p>
            <a:pPr marL="109728" indent="0" algn="just">
              <a:buClrTx/>
              <a:buSzPct val="100000"/>
              <a:buNone/>
            </a:pPr>
            <a:r>
              <a:rPr lang="en-US" sz="3200" b="1" dirty="0">
                <a:solidFill>
                  <a:srgbClr val="0000FF"/>
                </a:solidFill>
                <a:latin typeface="Times New Roman" pitchFamily="18" charset="0"/>
                <a:cs typeface="Times New Roman" pitchFamily="18" charset="0"/>
              </a:rPr>
              <a:t>12. Database </a:t>
            </a:r>
            <a:r>
              <a:rPr lang="en-US" sz="3200" b="1" dirty="0" smtClean="0">
                <a:solidFill>
                  <a:srgbClr val="0000FF"/>
                </a:solidFill>
                <a:latin typeface="Times New Roman" pitchFamily="18" charset="0"/>
                <a:cs typeface="Times New Roman" pitchFamily="18" charset="0"/>
              </a:rPr>
              <a:t>Independence</a:t>
            </a:r>
            <a:r>
              <a:rPr lang="en-US" sz="3200" b="1" dirty="0">
                <a:solidFill>
                  <a:srgbClr val="0000FF"/>
                </a:solidFill>
                <a:latin typeface="Times New Roman" pitchFamily="18" charset="0"/>
                <a:cs typeface="Times New Roman" pitchFamily="18" charset="0"/>
              </a:rPr>
              <a:t>:  </a:t>
            </a:r>
            <a:endParaRPr lang="en-US" sz="3200" b="1" dirty="0" smtClean="0">
              <a:solidFill>
                <a:srgbClr val="0000FF"/>
              </a:solidFill>
              <a:latin typeface="Times New Roman" pitchFamily="18" charset="0"/>
              <a:cs typeface="Times New Roman" pitchFamily="18" charset="0"/>
            </a:endParaRPr>
          </a:p>
          <a:p>
            <a:pPr algn="just">
              <a:buFont typeface="Wingdings" pitchFamily="2" charset="2"/>
              <a:buChar char="§"/>
            </a:pPr>
            <a:r>
              <a:rPr lang="en-US" sz="3000" dirty="0" smtClean="0">
                <a:latin typeface="Times New Roman" pitchFamily="18" charset="0"/>
                <a:cs typeface="Times New Roman" pitchFamily="18" charset="0"/>
              </a:rPr>
              <a:t>All DDBMS at different sites support the same interface.</a:t>
            </a:r>
          </a:p>
          <a:p>
            <a:pPr algn="just">
              <a:buFont typeface="Wingdings" pitchFamily="2" charset="2"/>
              <a:buChar char="§"/>
            </a:pPr>
            <a:r>
              <a:rPr lang="en-US" sz="3000" dirty="0" smtClean="0">
                <a:latin typeface="Times New Roman" pitchFamily="18" charset="0"/>
                <a:cs typeface="Times New Roman" pitchFamily="18" charset="0"/>
              </a:rPr>
              <a:t>So that it is not necessary to have copies of same DBMS Software at different Sites.</a:t>
            </a:r>
            <a:endParaRPr lang="en-US" sz="3000" dirty="0">
              <a:latin typeface="Times New Roman" pitchFamily="18" charset="0"/>
              <a:cs typeface="Times New Roman" pitchFamily="18" charset="0"/>
            </a:endParaRPr>
          </a:p>
          <a:p>
            <a:pPr algn="just">
              <a:buFont typeface="Wingdings" pitchFamily="2" charset="2"/>
              <a:buChar char="§"/>
            </a:pPr>
            <a:r>
              <a:rPr lang="en-US" sz="2800" b="1" dirty="0">
                <a:solidFill>
                  <a:srgbClr val="C00000"/>
                </a:solidFill>
                <a:latin typeface="Times New Roman" pitchFamily="18" charset="0"/>
                <a:cs typeface="Times New Roman" pitchFamily="18" charset="0"/>
              </a:rPr>
              <a:t>Note:</a:t>
            </a:r>
            <a:r>
              <a:rPr lang="en-US" sz="3000" dirty="0">
                <a:latin typeface="Times New Roman" pitchFamily="18" charset="0"/>
                <a:cs typeface="Times New Roman" pitchFamily="18" charset="0"/>
              </a:rPr>
              <a:t>  In terms of logical design, this goal is currently often achieved, even though actual implementations rarely use more than one or two DDBMSs.</a:t>
            </a:r>
          </a:p>
        </p:txBody>
      </p:sp>
    </p:spTree>
    <p:extLst>
      <p:ext uri="{BB962C8B-B14F-4D97-AF65-F5344CB8AC3E}">
        <p14:creationId xmlns:p14="http://schemas.microsoft.com/office/powerpoint/2010/main" val="180403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Effect transition="in" filter="fade">
                                      <p:cBhvr>
                                        <p:cTn id="7" dur="500"/>
                                        <p:tgtEl>
                                          <p:spTgt spid="16998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9987">
                                            <p:txEl>
                                              <p:pRg st="2" end="2"/>
                                            </p:txEl>
                                          </p:spTgt>
                                        </p:tgtEl>
                                        <p:attrNameLst>
                                          <p:attrName>style.visibility</p:attrName>
                                        </p:attrNameLst>
                                      </p:cBhvr>
                                      <p:to>
                                        <p:strVal val="visible"/>
                                      </p:to>
                                    </p:set>
                                    <p:animEffect transition="in" filter="fade">
                                      <p:cBhvr>
                                        <p:cTn id="10" dur="500"/>
                                        <p:tgtEl>
                                          <p:spTgt spid="16998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9987">
                                            <p:txEl>
                                              <p:pRg st="3" end="3"/>
                                            </p:txEl>
                                          </p:spTgt>
                                        </p:tgtEl>
                                        <p:attrNameLst>
                                          <p:attrName>style.visibility</p:attrName>
                                        </p:attrNameLst>
                                      </p:cBhvr>
                                      <p:to>
                                        <p:strVal val="visible"/>
                                      </p:to>
                                    </p:set>
                                    <p:animEffect transition="in" filter="fade">
                                      <p:cBhvr>
                                        <p:cTn id="15" dur="500"/>
                                        <p:tgtEl>
                                          <p:spTgt spid="169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85800" y="228600"/>
            <a:ext cx="7772400" cy="457200"/>
          </a:xfrm>
        </p:spPr>
        <p:txBody>
          <a:bodyPr>
            <a:noAutofit/>
          </a:bodyPr>
          <a:lstStyle/>
          <a:p>
            <a:pPr algn="ctr"/>
            <a:r>
              <a:rPr lang="en-US" sz="4400" dirty="0" smtClean="0">
                <a:solidFill>
                  <a:schemeClr val="tx1"/>
                </a:solidFill>
                <a:latin typeface="Times New Roman" pitchFamily="18" charset="0"/>
                <a:cs typeface="Times New Roman" pitchFamily="18" charset="0"/>
              </a:rPr>
              <a:t>Summary of Date’s 12 Rules</a:t>
            </a:r>
            <a:endParaRPr lang="en-US" sz="4400" dirty="0">
              <a:solidFill>
                <a:schemeClr val="tx1"/>
              </a:solidFill>
              <a:latin typeface="Times New Roman" pitchFamily="18" charset="0"/>
              <a:cs typeface="Times New Roman" pitchFamily="18" charset="0"/>
            </a:endParaRPr>
          </a:p>
        </p:txBody>
      </p:sp>
      <p:sp>
        <p:nvSpPr>
          <p:cNvPr id="172035" name="Rectangle 3"/>
          <p:cNvSpPr>
            <a:spLocks noGrp="1" noChangeArrowheads="1"/>
          </p:cNvSpPr>
          <p:nvPr>
            <p:ph type="body" idx="1"/>
          </p:nvPr>
        </p:nvSpPr>
        <p:spPr>
          <a:xfrm>
            <a:off x="152400" y="990600"/>
            <a:ext cx="8839200" cy="5562600"/>
          </a:xfrm>
          <a:solidFill>
            <a:schemeClr val="accent1">
              <a:lumMod val="40000"/>
              <a:lumOff val="60000"/>
            </a:schemeClr>
          </a:solidFill>
          <a:ln>
            <a:solidFill>
              <a:schemeClr val="tx1"/>
            </a:solidFill>
          </a:ln>
        </p:spPr>
        <p:txBody>
          <a:bodyPr>
            <a:normAutofit/>
          </a:bodyPr>
          <a:lstStyle/>
          <a:p>
            <a:pPr marL="280988" indent="-280988" algn="just">
              <a:lnSpc>
                <a:spcPct val="90000"/>
              </a:lnSpc>
              <a:buFont typeface="Wingdings" pitchFamily="2" charset="2"/>
              <a:buChar char="q"/>
            </a:pPr>
            <a:r>
              <a:rPr lang="en-US" sz="2800" b="1" dirty="0">
                <a:latin typeface="Times New Roman" pitchFamily="18" charset="0"/>
                <a:cs typeface="Times New Roman" pitchFamily="18" charset="0"/>
              </a:rPr>
              <a:t>Date's 12 Rules emphasize the following </a:t>
            </a:r>
            <a:r>
              <a:rPr lang="en-US" sz="2800" b="1" dirty="0" smtClean="0">
                <a:latin typeface="Times New Roman" pitchFamily="18" charset="0"/>
                <a:cs typeface="Times New Roman" pitchFamily="18" charset="0"/>
              </a:rPr>
              <a:t>Goals:</a:t>
            </a:r>
            <a:endParaRPr lang="en-US" sz="2800" b="1" dirty="0">
              <a:latin typeface="Times New Roman" pitchFamily="18" charset="0"/>
              <a:cs typeface="Times New Roman" pitchFamily="18" charset="0"/>
            </a:endParaRPr>
          </a:p>
          <a:p>
            <a:pPr lvl="1" algn="just">
              <a:lnSpc>
                <a:spcPct val="90000"/>
              </a:lnSpc>
              <a:buFont typeface="Wingdings" pitchFamily="2" charset="2"/>
              <a:buChar char="§"/>
            </a:pPr>
            <a:r>
              <a:rPr lang="en-US" sz="2400" dirty="0">
                <a:latin typeface="Times New Roman" pitchFamily="18" charset="0"/>
                <a:cs typeface="Times New Roman" pitchFamily="18" charset="0"/>
              </a:rPr>
              <a:t>Independence of individual sites within the system from other sites and non-dependence of the system on any one site (independence of the system internally):  </a:t>
            </a:r>
            <a:r>
              <a:rPr lang="en-US" sz="2400" b="1" dirty="0">
                <a:solidFill>
                  <a:srgbClr val="C00000"/>
                </a:solidFill>
                <a:latin typeface="Times New Roman" pitchFamily="18" charset="0"/>
                <a:cs typeface="Times New Roman" pitchFamily="18" charset="0"/>
              </a:rPr>
              <a:t>Rules </a:t>
            </a:r>
            <a:r>
              <a:rPr lang="en-US" sz="2400" b="1" dirty="0" smtClean="0">
                <a:solidFill>
                  <a:srgbClr val="C00000"/>
                </a:solidFill>
                <a:latin typeface="Times New Roman" pitchFamily="18" charset="0"/>
                <a:cs typeface="Times New Roman" pitchFamily="18" charset="0"/>
              </a:rPr>
              <a:t>1-3</a:t>
            </a:r>
          </a:p>
          <a:p>
            <a:pPr marL="393192" lvl="1" indent="0" algn="just">
              <a:lnSpc>
                <a:spcPct val="90000"/>
              </a:lnSpc>
              <a:buNone/>
            </a:pPr>
            <a:endParaRPr lang="en-US" sz="2000" dirty="0">
              <a:latin typeface="Times New Roman" pitchFamily="18" charset="0"/>
              <a:cs typeface="Times New Roman" pitchFamily="18" charset="0"/>
            </a:endParaRPr>
          </a:p>
          <a:p>
            <a:pPr lvl="1" algn="just">
              <a:lnSpc>
                <a:spcPct val="90000"/>
              </a:lnSpc>
              <a:buFont typeface="Wingdings" pitchFamily="2" charset="2"/>
              <a:buChar char="§"/>
            </a:pPr>
            <a:r>
              <a:rPr lang="en-US" sz="2400" dirty="0">
                <a:latin typeface="Times New Roman" pitchFamily="18" charset="0"/>
                <a:cs typeface="Times New Roman" pitchFamily="18" charset="0"/>
              </a:rPr>
              <a:t>Transparency, to users, of the operations of the system and the distribution of the data:  </a:t>
            </a:r>
            <a:r>
              <a:rPr lang="en-US" sz="2400" b="1" dirty="0">
                <a:solidFill>
                  <a:srgbClr val="C00000"/>
                </a:solidFill>
                <a:latin typeface="Times New Roman" pitchFamily="18" charset="0"/>
                <a:cs typeface="Times New Roman" pitchFamily="18" charset="0"/>
              </a:rPr>
              <a:t>Rules 4-6</a:t>
            </a:r>
          </a:p>
          <a:p>
            <a:pPr marL="393192" lvl="1" indent="0" algn="just">
              <a:lnSpc>
                <a:spcPct val="90000"/>
              </a:lnSpc>
              <a:buNone/>
            </a:pPr>
            <a:endParaRPr lang="en-US" sz="2000" dirty="0">
              <a:latin typeface="Times New Roman" pitchFamily="18" charset="0"/>
              <a:cs typeface="Times New Roman" pitchFamily="18" charset="0"/>
            </a:endParaRPr>
          </a:p>
          <a:p>
            <a:pPr lvl="1" algn="just">
              <a:lnSpc>
                <a:spcPct val="90000"/>
              </a:lnSpc>
              <a:buFont typeface="Wingdings" pitchFamily="2" charset="2"/>
              <a:buChar char="§"/>
            </a:pPr>
            <a:r>
              <a:rPr lang="en-US" sz="2400" dirty="0">
                <a:latin typeface="Times New Roman" pitchFamily="18" charset="0"/>
                <a:cs typeface="Times New Roman" pitchFamily="18" charset="0"/>
              </a:rPr>
              <a:t>Distributed nature of query and transaction processing:  </a:t>
            </a:r>
            <a:r>
              <a:rPr lang="en-US" sz="2400" b="1" dirty="0">
                <a:solidFill>
                  <a:srgbClr val="C00000"/>
                </a:solidFill>
                <a:latin typeface="Times New Roman" pitchFamily="18" charset="0"/>
                <a:cs typeface="Times New Roman" pitchFamily="18" charset="0"/>
              </a:rPr>
              <a:t>Rules 7-8</a:t>
            </a:r>
          </a:p>
          <a:p>
            <a:pPr marL="393192" lvl="1" indent="0" algn="just">
              <a:lnSpc>
                <a:spcPct val="90000"/>
              </a:lnSpc>
              <a:buNone/>
            </a:pPr>
            <a:endParaRPr lang="en-US" sz="2000" dirty="0">
              <a:latin typeface="Times New Roman" pitchFamily="18" charset="0"/>
              <a:cs typeface="Times New Roman" pitchFamily="18" charset="0"/>
            </a:endParaRPr>
          </a:p>
          <a:p>
            <a:pPr lvl="1" algn="just">
              <a:lnSpc>
                <a:spcPct val="90000"/>
              </a:lnSpc>
              <a:buFont typeface="Wingdings" pitchFamily="2" charset="2"/>
              <a:buChar char="§"/>
            </a:pPr>
            <a:r>
              <a:rPr lang="en-US" sz="2400" dirty="0">
                <a:latin typeface="Times New Roman" pitchFamily="18" charset="0"/>
                <a:cs typeface="Times New Roman" pitchFamily="18" charset="0"/>
              </a:rPr>
              <a:t>Independence of the system with respect to hardware, operating systems, network software, and particular database-management systems (independence of the system with respect to its external environment):  </a:t>
            </a:r>
            <a:r>
              <a:rPr lang="en-US" sz="2400" b="1" dirty="0">
                <a:solidFill>
                  <a:srgbClr val="C00000"/>
                </a:solidFill>
                <a:latin typeface="Times New Roman" pitchFamily="18" charset="0"/>
                <a:cs typeface="Times New Roman" pitchFamily="18" charset="0"/>
              </a:rPr>
              <a:t>Rules 9-12</a:t>
            </a:r>
          </a:p>
          <a:p>
            <a:pPr lvl="1">
              <a:lnSpc>
                <a:spcPct val="90000"/>
              </a:lnSpc>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707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Effect transition="in" filter="fade">
                                      <p:cBhvr>
                                        <p:cTn id="7" dur="500"/>
                                        <p:tgtEl>
                                          <p:spTgt spid="172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035">
                                            <p:txEl>
                                              <p:pRg st="3" end="3"/>
                                            </p:txEl>
                                          </p:spTgt>
                                        </p:tgtEl>
                                        <p:attrNameLst>
                                          <p:attrName>style.visibility</p:attrName>
                                        </p:attrNameLst>
                                      </p:cBhvr>
                                      <p:to>
                                        <p:strVal val="visible"/>
                                      </p:to>
                                    </p:set>
                                    <p:animEffect transition="in" filter="fade">
                                      <p:cBhvr>
                                        <p:cTn id="12" dur="500"/>
                                        <p:tgtEl>
                                          <p:spTgt spid="1720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035">
                                            <p:txEl>
                                              <p:pRg st="5" end="5"/>
                                            </p:txEl>
                                          </p:spTgt>
                                        </p:tgtEl>
                                        <p:attrNameLst>
                                          <p:attrName>style.visibility</p:attrName>
                                        </p:attrNameLst>
                                      </p:cBhvr>
                                      <p:to>
                                        <p:strVal val="visible"/>
                                      </p:to>
                                    </p:set>
                                    <p:animEffect transition="in" filter="fade">
                                      <p:cBhvr>
                                        <p:cTn id="17" dur="500"/>
                                        <p:tgtEl>
                                          <p:spTgt spid="1720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035">
                                            <p:txEl>
                                              <p:pRg st="7" end="7"/>
                                            </p:txEl>
                                          </p:spTgt>
                                        </p:tgtEl>
                                        <p:attrNameLst>
                                          <p:attrName>style.visibility</p:attrName>
                                        </p:attrNameLst>
                                      </p:cBhvr>
                                      <p:to>
                                        <p:strVal val="visible"/>
                                      </p:to>
                                    </p:set>
                                    <p:animEffect transition="in" filter="fade">
                                      <p:cBhvr>
                                        <p:cTn id="22" dur="500"/>
                                        <p:tgtEl>
                                          <p:spTgt spid="172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Text Box 6"/>
          <p:cNvSpPr txBox="1">
            <a:spLocks noChangeArrowheads="1"/>
          </p:cNvSpPr>
          <p:nvPr/>
        </p:nvSpPr>
        <p:spPr bwMode="auto">
          <a:xfrm>
            <a:off x="381000" y="609600"/>
            <a:ext cx="8501380" cy="56938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mj-lt"/>
              <a:buAutoNum type="arabicPeriod"/>
            </a:pPr>
            <a:r>
              <a:rPr lang="en-GB" sz="2800" b="1" dirty="0" smtClean="0">
                <a:solidFill>
                  <a:srgbClr val="0000FF"/>
                </a:solidFill>
                <a:latin typeface="Times New Roman" pitchFamily="18" charset="0"/>
                <a:cs typeface="Times New Roman" pitchFamily="18" charset="0"/>
              </a:rPr>
              <a:t>Reduced </a:t>
            </a:r>
            <a:r>
              <a:rPr lang="en-GB" sz="2800" b="1" dirty="0">
                <a:solidFill>
                  <a:srgbClr val="0000FF"/>
                </a:solidFill>
                <a:latin typeface="Times New Roman" pitchFamily="18" charset="0"/>
                <a:cs typeface="Times New Roman" pitchFamily="18" charset="0"/>
              </a:rPr>
              <a:t>Communication </a:t>
            </a:r>
            <a:r>
              <a:rPr lang="en-GB" sz="2800" b="1" dirty="0" smtClean="0">
                <a:solidFill>
                  <a:srgbClr val="0000FF"/>
                </a:solidFill>
                <a:latin typeface="Times New Roman" pitchFamily="18" charset="0"/>
                <a:cs typeface="Times New Roman" pitchFamily="18" charset="0"/>
              </a:rPr>
              <a:t>Overhead</a:t>
            </a:r>
          </a:p>
          <a:p>
            <a:pPr marL="800100" lvl="1" indent="-342900" algn="just">
              <a:buFont typeface="Arial" pitchFamily="34" charset="0"/>
              <a:buChar char="•"/>
            </a:pPr>
            <a:r>
              <a:rPr lang="en-GB" sz="2400" b="0" dirty="0" smtClean="0">
                <a:solidFill>
                  <a:schemeClr val="tx1"/>
                </a:solidFill>
                <a:latin typeface="Times New Roman" pitchFamily="18" charset="0"/>
                <a:cs typeface="Times New Roman" pitchFamily="18" charset="0"/>
              </a:rPr>
              <a:t>Most </a:t>
            </a:r>
            <a:r>
              <a:rPr lang="en-GB" sz="2400" b="0" dirty="0">
                <a:solidFill>
                  <a:schemeClr val="tx1"/>
                </a:solidFill>
                <a:latin typeface="Times New Roman" pitchFamily="18" charset="0"/>
                <a:cs typeface="Times New Roman" pitchFamily="18" charset="0"/>
              </a:rPr>
              <a:t>data access is </a:t>
            </a:r>
            <a:r>
              <a:rPr lang="en-GB" sz="2400" b="0" dirty="0" smtClean="0">
                <a:solidFill>
                  <a:schemeClr val="tx1"/>
                </a:solidFill>
                <a:latin typeface="Times New Roman" pitchFamily="18" charset="0"/>
                <a:cs typeface="Times New Roman" pitchFamily="18" charset="0"/>
              </a:rPr>
              <a:t>local so its </a:t>
            </a:r>
            <a:r>
              <a:rPr lang="en-GB" sz="2400" dirty="0">
                <a:solidFill>
                  <a:srgbClr val="C00000"/>
                </a:solidFill>
                <a:latin typeface="Times New Roman" pitchFamily="18" charset="0"/>
                <a:cs typeface="Times New Roman" pitchFamily="18" charset="0"/>
              </a:rPr>
              <a:t>fast</a:t>
            </a:r>
            <a:r>
              <a:rPr lang="en-GB" sz="2400" b="0" dirty="0" smtClean="0">
                <a:solidFill>
                  <a:schemeClr val="tx1"/>
                </a:solidFill>
                <a:latin typeface="Times New Roman" pitchFamily="18" charset="0"/>
                <a:cs typeface="Times New Roman" pitchFamily="18" charset="0"/>
              </a:rPr>
              <a:t>, </a:t>
            </a:r>
            <a:r>
              <a:rPr lang="en-GB" sz="2400" dirty="0">
                <a:solidFill>
                  <a:srgbClr val="C00000"/>
                </a:solidFill>
                <a:latin typeface="Times New Roman" pitchFamily="18" charset="0"/>
                <a:cs typeface="Times New Roman" pitchFamily="18" charset="0"/>
              </a:rPr>
              <a:t>less expensive </a:t>
            </a:r>
            <a:r>
              <a:rPr lang="en-GB" sz="2400" b="0" dirty="0">
                <a:solidFill>
                  <a:schemeClr val="tx1"/>
                </a:solidFill>
                <a:latin typeface="Times New Roman" pitchFamily="18" charset="0"/>
                <a:cs typeface="Times New Roman" pitchFamily="18" charset="0"/>
              </a:rPr>
              <a:t>and </a:t>
            </a:r>
            <a:r>
              <a:rPr lang="en-GB" sz="2400" dirty="0">
                <a:solidFill>
                  <a:srgbClr val="C00000"/>
                </a:solidFill>
                <a:latin typeface="Times New Roman" pitchFamily="18" charset="0"/>
                <a:cs typeface="Times New Roman" pitchFamily="18" charset="0"/>
              </a:rPr>
              <a:t>performs better</a:t>
            </a:r>
            <a:r>
              <a:rPr lang="en-GB" sz="2000" b="0" dirty="0">
                <a:solidFill>
                  <a:schemeClr val="tx1"/>
                </a:solidFill>
                <a:latin typeface="Times New Roman" pitchFamily="18" charset="0"/>
                <a:cs typeface="Times New Roman" pitchFamily="18" charset="0"/>
              </a:rPr>
              <a:t>.</a:t>
            </a:r>
          </a:p>
          <a:p>
            <a:pPr algn="just"/>
            <a:endParaRPr lang="en-GB" sz="1400" b="0" dirty="0">
              <a:solidFill>
                <a:schemeClr val="tx1"/>
              </a:solidFill>
              <a:latin typeface="Times New Roman" pitchFamily="18" charset="0"/>
              <a:cs typeface="Times New Roman" pitchFamily="18" charset="0"/>
            </a:endParaRPr>
          </a:p>
          <a:p>
            <a:pPr marL="457200" indent="-457200" algn="just">
              <a:buFont typeface="+mj-lt"/>
              <a:buAutoNum type="arabicPeriod" startAt="2"/>
            </a:pPr>
            <a:r>
              <a:rPr lang="en-GB" sz="2800" b="1" dirty="0" smtClean="0">
                <a:solidFill>
                  <a:srgbClr val="0000FF"/>
                </a:solidFill>
                <a:latin typeface="Times New Roman" pitchFamily="18" charset="0"/>
                <a:cs typeface="Times New Roman" pitchFamily="18" charset="0"/>
              </a:rPr>
              <a:t>Improved Query Processing Power</a:t>
            </a:r>
          </a:p>
          <a:p>
            <a:pPr marL="800100" lvl="1" indent="-342900" algn="just">
              <a:buFont typeface="Arial" pitchFamily="34" charset="0"/>
              <a:buChar char="•"/>
            </a:pPr>
            <a:r>
              <a:rPr lang="en-GB" sz="2400" dirty="0" smtClean="0">
                <a:latin typeface="Times New Roman" pitchFamily="18" charset="0"/>
                <a:cs typeface="Times New Roman" pitchFamily="18" charset="0"/>
              </a:rPr>
              <a:t>Instead </a:t>
            </a:r>
            <a:r>
              <a:rPr lang="en-GB" sz="2400" dirty="0">
                <a:latin typeface="Times New Roman" pitchFamily="18" charset="0"/>
                <a:cs typeface="Times New Roman" pitchFamily="18" charset="0"/>
              </a:rPr>
              <a:t>of one server handling the full database, we </a:t>
            </a:r>
            <a:r>
              <a:rPr lang="en-GB" sz="2400" dirty="0" smtClean="0">
                <a:latin typeface="Times New Roman" pitchFamily="18" charset="0"/>
                <a:cs typeface="Times New Roman" pitchFamily="18" charset="0"/>
              </a:rPr>
              <a:t>now have </a:t>
            </a:r>
            <a:r>
              <a:rPr lang="en-GB" sz="2400" dirty="0">
                <a:latin typeface="Times New Roman" pitchFamily="18" charset="0"/>
                <a:cs typeface="Times New Roman" pitchFamily="18" charset="0"/>
              </a:rPr>
              <a:t>a collection of machines handling the same database. </a:t>
            </a:r>
            <a:endParaRPr lang="en-GB" sz="2400" dirty="0" smtClean="0">
              <a:latin typeface="Times New Roman" pitchFamily="18" charset="0"/>
              <a:cs typeface="Times New Roman" pitchFamily="18" charset="0"/>
            </a:endParaRPr>
          </a:p>
          <a:p>
            <a:pPr marL="800100" lvl="1" indent="-342900" algn="just">
              <a:buFont typeface="Arial" pitchFamily="34" charset="0"/>
              <a:buChar char="•"/>
            </a:pPr>
            <a:r>
              <a:rPr lang="en-GB" sz="2400" dirty="0" smtClean="0">
                <a:latin typeface="Times New Roman" pitchFamily="18" charset="0"/>
                <a:cs typeface="Times New Roman" pitchFamily="18" charset="0"/>
              </a:rPr>
              <a:t>If a query involves data stored at several sites, it may be possible to split the query into number of sub queries that can be executed in parallel.</a:t>
            </a:r>
            <a:endParaRPr lang="en-GB" sz="2400" dirty="0">
              <a:latin typeface="Times New Roman" pitchFamily="18" charset="0"/>
              <a:cs typeface="Times New Roman" pitchFamily="18" charset="0"/>
            </a:endParaRPr>
          </a:p>
          <a:p>
            <a:pPr algn="just"/>
            <a:endParaRPr lang="en-GB" sz="1400" b="0" dirty="0">
              <a:solidFill>
                <a:schemeClr val="tx1"/>
              </a:solidFill>
              <a:latin typeface="Times New Roman" pitchFamily="18" charset="0"/>
              <a:cs typeface="Times New Roman" pitchFamily="18" charset="0"/>
            </a:endParaRPr>
          </a:p>
          <a:p>
            <a:pPr marL="514350" indent="-514350" algn="just">
              <a:buFont typeface="+mj-lt"/>
              <a:buAutoNum type="arabicPeriod" startAt="3"/>
            </a:pPr>
            <a:r>
              <a:rPr lang="en-GB" sz="2800" b="1" dirty="0" smtClean="0">
                <a:solidFill>
                  <a:srgbClr val="0000FF"/>
                </a:solidFill>
                <a:latin typeface="Times New Roman" pitchFamily="18" charset="0"/>
                <a:cs typeface="Times New Roman" pitchFamily="18" charset="0"/>
              </a:rPr>
              <a:t>Removal </a:t>
            </a:r>
            <a:r>
              <a:rPr lang="en-GB" sz="2800" b="1" dirty="0">
                <a:solidFill>
                  <a:srgbClr val="0000FF"/>
                </a:solidFill>
                <a:latin typeface="Times New Roman" pitchFamily="18" charset="0"/>
                <a:cs typeface="Times New Roman" pitchFamily="18" charset="0"/>
              </a:rPr>
              <a:t>of Reliance on a Central Site </a:t>
            </a:r>
          </a:p>
          <a:p>
            <a:pPr marL="800100" lvl="1" indent="-342900" algn="just">
              <a:buFont typeface="Arial" pitchFamily="34" charset="0"/>
              <a:buChar char="•"/>
            </a:pPr>
            <a:r>
              <a:rPr lang="en-GB" sz="2400" b="0" dirty="0" smtClean="0">
                <a:solidFill>
                  <a:schemeClr val="tx1"/>
                </a:solidFill>
                <a:latin typeface="Times New Roman" pitchFamily="18" charset="0"/>
                <a:cs typeface="Times New Roman" pitchFamily="18" charset="0"/>
              </a:rPr>
              <a:t>If </a:t>
            </a:r>
            <a:r>
              <a:rPr lang="en-GB" sz="2400" b="0" dirty="0">
                <a:solidFill>
                  <a:schemeClr val="tx1"/>
                </a:solidFill>
                <a:latin typeface="Times New Roman" pitchFamily="18" charset="0"/>
                <a:cs typeface="Times New Roman" pitchFamily="18" charset="0"/>
              </a:rPr>
              <a:t>a server fails, then the only part of the system </a:t>
            </a:r>
            <a:r>
              <a:rPr lang="en-GB" sz="2400" b="0" dirty="0" smtClean="0">
                <a:solidFill>
                  <a:schemeClr val="tx1"/>
                </a:solidFill>
                <a:latin typeface="Times New Roman" pitchFamily="18" charset="0"/>
                <a:cs typeface="Times New Roman" pitchFamily="18" charset="0"/>
              </a:rPr>
              <a:t>that is affected </a:t>
            </a:r>
            <a:r>
              <a:rPr lang="en-GB" sz="2400" b="0" dirty="0">
                <a:solidFill>
                  <a:schemeClr val="tx1"/>
                </a:solidFill>
                <a:latin typeface="Times New Roman" pitchFamily="18" charset="0"/>
                <a:cs typeface="Times New Roman" pitchFamily="18" charset="0"/>
              </a:rPr>
              <a:t>is the relevant local site. The rest of the system </a:t>
            </a:r>
            <a:r>
              <a:rPr lang="en-GB" sz="2400" b="0" dirty="0" smtClean="0">
                <a:solidFill>
                  <a:schemeClr val="tx1"/>
                </a:solidFill>
                <a:latin typeface="Times New Roman" pitchFamily="18" charset="0"/>
                <a:cs typeface="Times New Roman" pitchFamily="18" charset="0"/>
              </a:rPr>
              <a:t>remains </a:t>
            </a:r>
            <a:r>
              <a:rPr lang="en-GB" sz="2400" b="0" dirty="0">
                <a:solidFill>
                  <a:schemeClr val="tx1"/>
                </a:solidFill>
                <a:latin typeface="Times New Roman" pitchFamily="18" charset="0"/>
                <a:cs typeface="Times New Roman" pitchFamily="18" charset="0"/>
              </a:rPr>
              <a:t>functional and available.</a:t>
            </a:r>
            <a:r>
              <a:rPr lang="en-GB" b="0" dirty="0">
                <a:solidFill>
                  <a:srgbClr val="C00000"/>
                </a:solidFill>
                <a:latin typeface="Times New Roman" pitchFamily="18" charset="0"/>
                <a:cs typeface="Times New Roman" pitchFamily="18" charset="0"/>
              </a:rPr>
              <a:t> </a:t>
            </a:r>
            <a:r>
              <a:rPr lang="en-GB" sz="2000" b="0" dirty="0" smtClean="0">
                <a:solidFill>
                  <a:srgbClr val="C00000"/>
                </a:solidFill>
                <a:latin typeface="Times New Roman" pitchFamily="18" charset="0"/>
                <a:cs typeface="Times New Roman" pitchFamily="18" charset="0"/>
              </a:rPr>
              <a:t>Increased Availability!!</a:t>
            </a:r>
            <a:endParaRPr lang="en-GB" b="0" dirty="0">
              <a:solidFill>
                <a:srgbClr val="C00000"/>
              </a:solidFill>
              <a:latin typeface="Times New Roman" pitchFamily="18" charset="0"/>
              <a:cs typeface="Times New Roman" pitchFamily="18" charset="0"/>
            </a:endParaRPr>
          </a:p>
        </p:txBody>
      </p:sp>
      <p:sp>
        <p:nvSpPr>
          <p:cNvPr id="103435" name="Text Box 11"/>
          <p:cNvSpPr txBox="1">
            <a:spLocks noChangeArrowheads="1"/>
          </p:cNvSpPr>
          <p:nvPr/>
        </p:nvSpPr>
        <p:spPr bwMode="auto">
          <a:xfrm>
            <a:off x="596900" y="0"/>
            <a:ext cx="8166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3600" b="1" dirty="0" smtClean="0">
                <a:effectLst>
                  <a:outerShdw blurRad="31750" dist="25400" dir="5400000" algn="tl" rotWithShape="0">
                    <a:srgbClr val="000000">
                      <a:alpha val="25000"/>
                    </a:srgbClr>
                  </a:outerShdw>
                </a:effectLst>
                <a:latin typeface="+mj-lt"/>
                <a:ea typeface="+mj-ea"/>
                <a:cs typeface="+mj-cs"/>
              </a:rPr>
              <a:t>Advantage of Distributed databases</a:t>
            </a:r>
            <a:endParaRPr lang="en-GB" sz="3600" b="1" dirty="0">
              <a:effectLst>
                <a:outerShdw blurRad="31750" dist="25400" dir="54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1069891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Text Box 6"/>
          <p:cNvSpPr txBox="1">
            <a:spLocks noChangeArrowheads="1"/>
          </p:cNvSpPr>
          <p:nvPr/>
        </p:nvSpPr>
        <p:spPr bwMode="auto">
          <a:xfrm>
            <a:off x="566420" y="838200"/>
            <a:ext cx="8501380" cy="52783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buFont typeface="+mj-lt"/>
              <a:buAutoNum type="arabicPeriod" startAt="4"/>
            </a:pPr>
            <a:r>
              <a:rPr lang="en-GB" sz="2800" b="1" dirty="0">
                <a:solidFill>
                  <a:srgbClr val="0000FF"/>
                </a:solidFill>
                <a:latin typeface="Times New Roman" pitchFamily="18" charset="0"/>
                <a:cs typeface="Times New Roman" pitchFamily="18" charset="0"/>
              </a:rPr>
              <a:t>Expandability </a:t>
            </a:r>
          </a:p>
          <a:p>
            <a:pPr marL="800100" lvl="1" indent="-342900" algn="just">
              <a:buFont typeface="Arial" pitchFamily="34" charset="0"/>
              <a:buChar char="•"/>
            </a:pPr>
            <a:r>
              <a:rPr lang="en-GB" sz="2400" dirty="0" smtClean="0">
                <a:latin typeface="Times New Roman" pitchFamily="18" charset="0"/>
                <a:cs typeface="Times New Roman" pitchFamily="18" charset="0"/>
              </a:rPr>
              <a:t>It </a:t>
            </a:r>
            <a:r>
              <a:rPr lang="en-GB" sz="2400" dirty="0">
                <a:latin typeface="Times New Roman" pitchFamily="18" charset="0"/>
                <a:cs typeface="Times New Roman" pitchFamily="18" charset="0"/>
              </a:rPr>
              <a:t>is easier to accommodate increasing the size of </a:t>
            </a:r>
            <a:r>
              <a:rPr lang="en-GB" sz="2400" dirty="0" smtClean="0">
                <a:latin typeface="Times New Roman" pitchFamily="18" charset="0"/>
                <a:cs typeface="Times New Roman" pitchFamily="18" charset="0"/>
              </a:rPr>
              <a:t>the global </a:t>
            </a:r>
            <a:r>
              <a:rPr lang="en-GB" sz="2400" dirty="0">
                <a:latin typeface="Times New Roman" pitchFamily="18" charset="0"/>
                <a:cs typeface="Times New Roman" pitchFamily="18" charset="0"/>
              </a:rPr>
              <a:t>(logical) database. </a:t>
            </a:r>
          </a:p>
          <a:p>
            <a:pPr lvl="1" algn="just"/>
            <a:endParaRPr lang="en-GB" sz="1100" dirty="0">
              <a:latin typeface="Times New Roman" pitchFamily="18" charset="0"/>
              <a:cs typeface="Times New Roman" pitchFamily="18" charset="0"/>
            </a:endParaRPr>
          </a:p>
          <a:p>
            <a:pPr marL="514350" indent="-514350" algn="just">
              <a:buFont typeface="+mj-lt"/>
              <a:buAutoNum type="arabicPeriod" startAt="5"/>
            </a:pPr>
            <a:r>
              <a:rPr lang="en-GB" sz="2800" b="1" dirty="0" smtClean="0">
                <a:solidFill>
                  <a:srgbClr val="0000FF"/>
                </a:solidFill>
                <a:latin typeface="Times New Roman" pitchFamily="18" charset="0"/>
                <a:cs typeface="Times New Roman" pitchFamily="18" charset="0"/>
              </a:rPr>
              <a:t>Local Autonomy</a:t>
            </a:r>
          </a:p>
          <a:p>
            <a:pPr marL="800100" lvl="1" indent="-342900" algn="just">
              <a:buFont typeface="Arial" pitchFamily="34" charset="0"/>
              <a:buChar char="•"/>
            </a:pPr>
            <a:r>
              <a:rPr lang="en-GB" sz="2400" dirty="0">
                <a:latin typeface="Times New Roman" pitchFamily="18" charset="0"/>
                <a:cs typeface="Times New Roman" pitchFamily="18" charset="0"/>
              </a:rPr>
              <a:t>The database is brought nearer to its users. This can </a:t>
            </a:r>
            <a:r>
              <a:rPr lang="en-GB" sz="2400" dirty="0" smtClean="0">
                <a:latin typeface="Times New Roman" pitchFamily="18" charset="0"/>
                <a:cs typeface="Times New Roman" pitchFamily="18" charset="0"/>
              </a:rPr>
              <a:t>effect a </a:t>
            </a:r>
            <a:r>
              <a:rPr lang="en-GB" sz="2400" dirty="0">
                <a:latin typeface="Times New Roman" pitchFamily="18" charset="0"/>
                <a:cs typeface="Times New Roman" pitchFamily="18" charset="0"/>
              </a:rPr>
              <a:t>cultural change as it allows potentially greater </a:t>
            </a:r>
            <a:r>
              <a:rPr lang="en-GB" sz="2400" dirty="0" smtClean="0">
                <a:latin typeface="Times New Roman" pitchFamily="18" charset="0"/>
                <a:cs typeface="Times New Roman" pitchFamily="18" charset="0"/>
              </a:rPr>
              <a:t>control </a:t>
            </a:r>
            <a:r>
              <a:rPr lang="en-GB" sz="2400" dirty="0">
                <a:latin typeface="Times New Roman" pitchFamily="18" charset="0"/>
                <a:cs typeface="Times New Roman" pitchFamily="18" charset="0"/>
              </a:rPr>
              <a:t>over local data . </a:t>
            </a:r>
            <a:endParaRPr lang="en-GB" sz="2400" dirty="0" smtClean="0">
              <a:latin typeface="Times New Roman" pitchFamily="18" charset="0"/>
              <a:cs typeface="Times New Roman" pitchFamily="18" charset="0"/>
            </a:endParaRPr>
          </a:p>
          <a:p>
            <a:pPr lvl="1" algn="just"/>
            <a:endParaRPr lang="en-GB" sz="1200" dirty="0" smtClean="0">
              <a:latin typeface="Times New Roman" pitchFamily="18" charset="0"/>
              <a:cs typeface="Times New Roman" pitchFamily="18" charset="0"/>
            </a:endParaRPr>
          </a:p>
          <a:p>
            <a:pPr marL="514350" lvl="1" indent="-514350" algn="just">
              <a:buFont typeface="+mj-lt"/>
              <a:buAutoNum type="arabicPeriod" startAt="6"/>
            </a:pPr>
            <a:r>
              <a:rPr lang="en-GB" sz="2800" b="1" dirty="0">
                <a:solidFill>
                  <a:srgbClr val="0000FF"/>
                </a:solidFill>
                <a:latin typeface="Times New Roman" pitchFamily="18" charset="0"/>
                <a:cs typeface="Times New Roman" pitchFamily="18" charset="0"/>
              </a:rPr>
              <a:t>Increased </a:t>
            </a:r>
            <a:r>
              <a:rPr lang="en-GB" sz="2800" b="1" dirty="0" smtClean="0">
                <a:solidFill>
                  <a:srgbClr val="0000FF"/>
                </a:solidFill>
                <a:latin typeface="Times New Roman" pitchFamily="18" charset="0"/>
                <a:cs typeface="Times New Roman" pitchFamily="18" charset="0"/>
              </a:rPr>
              <a:t>Reliability</a:t>
            </a:r>
          </a:p>
          <a:p>
            <a:pPr marL="800100" lvl="1" indent="-342900" algn="just">
              <a:buFont typeface="Arial" pitchFamily="34" charset="0"/>
              <a:buChar char="•"/>
            </a:pPr>
            <a:r>
              <a:rPr lang="en-GB" sz="2400" dirty="0">
                <a:latin typeface="Times New Roman" pitchFamily="18" charset="0"/>
                <a:cs typeface="Times New Roman" pitchFamily="18" charset="0"/>
              </a:rPr>
              <a:t>As data is replicated, a single data item may exist at several sites. If one site fails, a transaction requiring a particular </a:t>
            </a:r>
            <a:r>
              <a:rPr lang="en-GB" sz="2400" dirty="0" smtClean="0">
                <a:latin typeface="Times New Roman" pitchFamily="18" charset="0"/>
                <a:cs typeface="Times New Roman" pitchFamily="18" charset="0"/>
              </a:rPr>
              <a:t>data item from that site may access it from other sites. So failure doesn’t lead to data inaccessible; thus reliability increases.</a:t>
            </a:r>
            <a:endParaRPr lang="en-GB" sz="2400" dirty="0">
              <a:latin typeface="Times New Roman" pitchFamily="18" charset="0"/>
              <a:cs typeface="Times New Roman" pitchFamily="18" charset="0"/>
            </a:endParaRPr>
          </a:p>
          <a:p>
            <a:pPr algn="just"/>
            <a:endParaRPr lang="en-GB" sz="1400" b="0" dirty="0">
              <a:solidFill>
                <a:schemeClr val="tx1"/>
              </a:solidFill>
              <a:latin typeface="Times New Roman" pitchFamily="18" charset="0"/>
              <a:cs typeface="Times New Roman" pitchFamily="18" charset="0"/>
            </a:endParaRPr>
          </a:p>
        </p:txBody>
      </p:sp>
      <p:sp>
        <p:nvSpPr>
          <p:cNvPr id="103435" name="Text Box 11"/>
          <p:cNvSpPr txBox="1">
            <a:spLocks noChangeArrowheads="1"/>
          </p:cNvSpPr>
          <p:nvPr/>
        </p:nvSpPr>
        <p:spPr bwMode="auto">
          <a:xfrm>
            <a:off x="596900" y="0"/>
            <a:ext cx="8166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3600" b="1" dirty="0" smtClean="0">
                <a:effectLst>
                  <a:outerShdw blurRad="31750" dist="25400" dir="5400000" algn="tl" rotWithShape="0">
                    <a:srgbClr val="000000">
                      <a:alpha val="25000"/>
                    </a:srgbClr>
                  </a:outerShdw>
                </a:effectLst>
                <a:latin typeface="+mj-lt"/>
                <a:ea typeface="+mj-ea"/>
                <a:cs typeface="+mj-cs"/>
              </a:rPr>
              <a:t>Advantage of Distributed databases</a:t>
            </a:r>
            <a:endParaRPr lang="en-GB" sz="3600" b="1" dirty="0">
              <a:effectLst>
                <a:outerShdw blurRad="31750" dist="25400" dir="54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79470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Text Box 6"/>
          <p:cNvSpPr txBox="1">
            <a:spLocks noChangeArrowheads="1"/>
          </p:cNvSpPr>
          <p:nvPr/>
        </p:nvSpPr>
        <p:spPr bwMode="auto">
          <a:xfrm>
            <a:off x="457200" y="609600"/>
            <a:ext cx="8501380" cy="5801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buFont typeface="+mj-lt"/>
              <a:buAutoNum type="arabicPeriod" startAt="7"/>
            </a:pPr>
            <a:r>
              <a:rPr lang="en-GB" sz="2800" b="1" dirty="0" smtClean="0">
                <a:solidFill>
                  <a:srgbClr val="0000FF"/>
                </a:solidFill>
                <a:latin typeface="Times New Roman" pitchFamily="18" charset="0"/>
                <a:cs typeface="Times New Roman" pitchFamily="18" charset="0"/>
              </a:rPr>
              <a:t>Sharing Information</a:t>
            </a:r>
            <a:endParaRPr lang="en-GB" sz="2800" b="1" dirty="0">
              <a:solidFill>
                <a:srgbClr val="0000FF"/>
              </a:solidFill>
              <a:latin typeface="Times New Roman" pitchFamily="18" charset="0"/>
              <a:cs typeface="Times New Roman" pitchFamily="18" charset="0"/>
            </a:endParaRPr>
          </a:p>
          <a:p>
            <a:pPr marL="800100" lvl="1" indent="-342900" algn="just">
              <a:buFont typeface="Arial" pitchFamily="34" charset="0"/>
              <a:buChar char="•"/>
            </a:pPr>
            <a:r>
              <a:rPr lang="en-GB" sz="2400" dirty="0" smtClean="0">
                <a:latin typeface="Times New Roman" pitchFamily="18" charset="0"/>
                <a:cs typeface="Times New Roman" pitchFamily="18" charset="0"/>
              </a:rPr>
              <a:t>Major advantage in distributed database is the provision of sharing information. Users at one site in a distributed system may be able to access data residing at other sites. </a:t>
            </a:r>
            <a:endParaRPr lang="en-GB" sz="2400" dirty="0">
              <a:latin typeface="Times New Roman" pitchFamily="18" charset="0"/>
              <a:cs typeface="Times New Roman" pitchFamily="18" charset="0"/>
            </a:endParaRPr>
          </a:p>
          <a:p>
            <a:pPr lvl="1" algn="just"/>
            <a:endParaRPr lang="en-GB" sz="1100" dirty="0">
              <a:latin typeface="Times New Roman" pitchFamily="18" charset="0"/>
              <a:cs typeface="Times New Roman" pitchFamily="18" charset="0"/>
            </a:endParaRPr>
          </a:p>
          <a:p>
            <a:pPr marL="514350" indent="-514350" algn="just">
              <a:buFont typeface="+mj-lt"/>
              <a:buAutoNum type="arabicPeriod" startAt="8"/>
            </a:pPr>
            <a:r>
              <a:rPr lang="en-GB" sz="2800" b="1" dirty="0" smtClean="0">
                <a:solidFill>
                  <a:srgbClr val="0000FF"/>
                </a:solidFill>
                <a:latin typeface="Times New Roman" pitchFamily="18" charset="0"/>
                <a:cs typeface="Times New Roman" pitchFamily="18" charset="0"/>
              </a:rPr>
              <a:t>Integration of Existing database</a:t>
            </a:r>
          </a:p>
          <a:p>
            <a:pPr marL="800100" lvl="1" indent="-342900" algn="just">
              <a:buFont typeface="Arial" pitchFamily="34" charset="0"/>
              <a:buChar char="•"/>
            </a:pPr>
            <a:r>
              <a:rPr lang="en-GB" sz="2400" dirty="0" smtClean="0">
                <a:latin typeface="Times New Roman" pitchFamily="18" charset="0"/>
                <a:cs typeface="Times New Roman" pitchFamily="18" charset="0"/>
              </a:rPr>
              <a:t>When several database already exist in an organization and the necessity of performing global applications arises, then distributed dBs is a natural solution.</a:t>
            </a:r>
          </a:p>
          <a:p>
            <a:pPr lvl="1" algn="just"/>
            <a:endParaRPr lang="en-GB" sz="1200" dirty="0" smtClean="0">
              <a:latin typeface="Times New Roman" pitchFamily="18" charset="0"/>
              <a:cs typeface="Times New Roman" pitchFamily="18" charset="0"/>
            </a:endParaRPr>
          </a:p>
          <a:p>
            <a:pPr marL="514350" lvl="1" indent="-514350" algn="just">
              <a:buFont typeface="+mj-lt"/>
              <a:buAutoNum type="arabicPeriod" startAt="9"/>
            </a:pPr>
            <a:r>
              <a:rPr lang="en-GB" sz="2800" b="1" dirty="0" smtClean="0">
                <a:solidFill>
                  <a:srgbClr val="0000FF"/>
                </a:solidFill>
                <a:latin typeface="Times New Roman" pitchFamily="18" charset="0"/>
                <a:cs typeface="Times New Roman" pitchFamily="18" charset="0"/>
              </a:rPr>
              <a:t>Processor Independence</a:t>
            </a:r>
          </a:p>
          <a:p>
            <a:pPr marL="800100" lvl="1" indent="-342900" algn="just">
              <a:buFont typeface="Arial" pitchFamily="34" charset="0"/>
              <a:buChar char="•"/>
            </a:pPr>
            <a:r>
              <a:rPr lang="en-GB" sz="2400" dirty="0" smtClean="0">
                <a:latin typeface="Times New Roman" pitchFamily="18" charset="0"/>
                <a:cs typeface="Times New Roman" pitchFamily="18" charset="0"/>
              </a:rPr>
              <a:t>A distributed system may contain multiple copies of a particular item. Thus in a DDS system, users can access any available copy of the data item, and user request can be processed by the processor at the data location. Hence data request doesn’t depend on a specific processor.</a:t>
            </a:r>
            <a:endParaRPr lang="en-GB" sz="1400" b="0" dirty="0">
              <a:solidFill>
                <a:schemeClr val="tx1"/>
              </a:solidFill>
              <a:latin typeface="Times New Roman" pitchFamily="18" charset="0"/>
              <a:cs typeface="Times New Roman" pitchFamily="18" charset="0"/>
            </a:endParaRPr>
          </a:p>
        </p:txBody>
      </p:sp>
      <p:sp>
        <p:nvSpPr>
          <p:cNvPr id="103435" name="Text Box 11"/>
          <p:cNvSpPr txBox="1">
            <a:spLocks noChangeArrowheads="1"/>
          </p:cNvSpPr>
          <p:nvPr/>
        </p:nvSpPr>
        <p:spPr bwMode="auto">
          <a:xfrm>
            <a:off x="596900" y="0"/>
            <a:ext cx="8166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3600" b="1" dirty="0" smtClean="0">
                <a:effectLst>
                  <a:outerShdw blurRad="31750" dist="25400" dir="5400000" algn="tl" rotWithShape="0">
                    <a:srgbClr val="000000">
                      <a:alpha val="25000"/>
                    </a:srgbClr>
                  </a:outerShdw>
                </a:effectLst>
                <a:latin typeface="+mj-lt"/>
                <a:ea typeface="+mj-ea"/>
                <a:cs typeface="+mj-cs"/>
              </a:rPr>
              <a:t>Advantage of Distributed databases</a:t>
            </a:r>
            <a:endParaRPr lang="en-GB" sz="3600" b="1" dirty="0">
              <a:effectLst>
                <a:outerShdw blurRad="31750" dist="25400" dir="54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10033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9296400" cy="1143000"/>
          </a:xfrm>
        </p:spPr>
        <p:txBody>
          <a:bodyPr>
            <a:noAutofit/>
          </a:bodyPr>
          <a:lstStyle/>
          <a:p>
            <a:r>
              <a:rPr lang="en-GB" sz="3600" dirty="0">
                <a:solidFill>
                  <a:schemeClr val="tx1"/>
                </a:solidFill>
              </a:rPr>
              <a:t>Disadvantage of Distributed databases</a:t>
            </a:r>
            <a:br>
              <a:rPr lang="en-GB" sz="3600" dirty="0">
                <a:solidFill>
                  <a:schemeClr val="tx1"/>
                </a:solidFill>
              </a:rPr>
            </a:br>
            <a:endParaRPr lang="en-US" sz="3600" dirty="0">
              <a:solidFill>
                <a:schemeClr val="tx1"/>
              </a:solidFill>
            </a:endParaRPr>
          </a:p>
        </p:txBody>
      </p:sp>
      <p:sp>
        <p:nvSpPr>
          <p:cNvPr id="3" name="Content Placeholder 2"/>
          <p:cNvSpPr>
            <a:spLocks noGrp="1"/>
          </p:cNvSpPr>
          <p:nvPr>
            <p:ph idx="1"/>
          </p:nvPr>
        </p:nvSpPr>
        <p:spPr>
          <a:xfrm>
            <a:off x="457200" y="1219200"/>
            <a:ext cx="8382000" cy="4267199"/>
          </a:xfrm>
          <a:ln>
            <a:solidFill>
              <a:schemeClr val="tx1"/>
            </a:solidFill>
          </a:ln>
        </p:spPr>
        <p:txBody>
          <a:bodyPr>
            <a:normAutofit lnSpcReduction="10000"/>
          </a:bodyPr>
          <a:lstStyle/>
          <a:p>
            <a:pPr marL="624078" indent="-514350" algn="just">
              <a:buClrTx/>
              <a:buSzPct val="100000"/>
              <a:buFont typeface="+mj-lt"/>
              <a:buAutoNum type="arabicPeriod"/>
            </a:pPr>
            <a:r>
              <a:rPr lang="en-US" b="1" dirty="0" smtClean="0">
                <a:solidFill>
                  <a:srgbClr val="0000FF"/>
                </a:solidFill>
                <a:latin typeface="Times New Roman" pitchFamily="18" charset="0"/>
                <a:cs typeface="Times New Roman" pitchFamily="18" charset="0"/>
              </a:rPr>
              <a:t>Complexity- </a:t>
            </a:r>
            <a:r>
              <a:rPr lang="en-US" sz="2400" dirty="0">
                <a:latin typeface="Times New Roman" pitchFamily="18" charset="0"/>
                <a:cs typeface="Times New Roman" pitchFamily="18" charset="0"/>
              </a:rPr>
              <a:t>In managing and Controlling data across multiple sites</a:t>
            </a:r>
          </a:p>
          <a:p>
            <a:pPr marL="624078" indent="-514350" algn="just">
              <a:buClrTx/>
              <a:buSzPct val="100000"/>
              <a:buFont typeface="+mj-lt"/>
              <a:buAutoNum type="arabicPeriod"/>
            </a:pPr>
            <a:r>
              <a:rPr lang="en-US" b="1" dirty="0" smtClean="0">
                <a:solidFill>
                  <a:srgbClr val="0000FF"/>
                </a:solidFill>
                <a:latin typeface="Times New Roman" pitchFamily="18" charset="0"/>
                <a:cs typeface="Times New Roman" pitchFamily="18" charset="0"/>
              </a:rPr>
              <a:t>Cost- </a:t>
            </a:r>
            <a:r>
              <a:rPr lang="en-US" sz="2400" dirty="0">
                <a:latin typeface="Times New Roman" pitchFamily="18" charset="0"/>
                <a:cs typeface="Times New Roman" pitchFamily="18" charset="0"/>
              </a:rPr>
              <a:t>More expensive </a:t>
            </a: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many remote calls are made</a:t>
            </a:r>
          </a:p>
          <a:p>
            <a:pPr marL="624078" indent="-514350" algn="just">
              <a:buClrTx/>
              <a:buSzPct val="100000"/>
              <a:buFont typeface="+mj-lt"/>
              <a:buAutoNum type="arabicPeriod"/>
            </a:pPr>
            <a:r>
              <a:rPr lang="en-US" sz="2400" b="1" dirty="0">
                <a:solidFill>
                  <a:srgbClr val="0000FF"/>
                </a:solidFill>
                <a:latin typeface="Times New Roman" pitchFamily="18" charset="0"/>
                <a:cs typeface="Times New Roman" pitchFamily="18" charset="0"/>
              </a:rPr>
              <a:t>Security- </a:t>
            </a:r>
            <a:r>
              <a:rPr lang="en-US" sz="2400" dirty="0">
                <a:latin typeface="Times New Roman" pitchFamily="18" charset="0"/>
                <a:cs typeface="Times New Roman" pitchFamily="18" charset="0"/>
              </a:rPr>
              <a:t>As data are located at multiple sites</a:t>
            </a:r>
          </a:p>
          <a:p>
            <a:pPr marL="624078" indent="-514350" algn="just">
              <a:buClrTx/>
              <a:buSzPct val="100000"/>
              <a:buFont typeface="+mj-lt"/>
              <a:buAutoNum type="arabicPeriod"/>
            </a:pPr>
            <a:r>
              <a:rPr lang="en-US" b="1" dirty="0" smtClean="0">
                <a:solidFill>
                  <a:srgbClr val="0000FF"/>
                </a:solidFill>
                <a:latin typeface="Times New Roman" pitchFamily="18" charset="0"/>
                <a:cs typeface="Times New Roman" pitchFamily="18" charset="0"/>
              </a:rPr>
              <a:t>Integrity </a:t>
            </a:r>
            <a:r>
              <a:rPr lang="en-US" b="1" dirty="0">
                <a:solidFill>
                  <a:srgbClr val="0000FF"/>
                </a:solidFill>
                <a:latin typeface="Times New Roman" pitchFamily="18" charset="0"/>
                <a:cs typeface="Times New Roman" pitchFamily="18" charset="0"/>
              </a:rPr>
              <a:t>Control More </a:t>
            </a:r>
            <a:r>
              <a:rPr lang="en-US" b="1" dirty="0" smtClean="0">
                <a:solidFill>
                  <a:srgbClr val="0000FF"/>
                </a:solidFill>
                <a:latin typeface="Times New Roman" pitchFamily="18" charset="0"/>
                <a:cs typeface="Times New Roman" pitchFamily="18" charset="0"/>
              </a:rPr>
              <a:t>Difficult- </a:t>
            </a:r>
            <a:r>
              <a:rPr lang="en-US" sz="2400" dirty="0" smtClean="0">
                <a:latin typeface="Times New Roman" pitchFamily="18" charset="0"/>
                <a:cs typeface="Times New Roman" pitchFamily="18" charset="0"/>
              </a:rPr>
              <a:t>Maintaining </a:t>
            </a:r>
            <a:r>
              <a:rPr lang="en-US" sz="2400" dirty="0">
                <a:latin typeface="Times New Roman" pitchFamily="18" charset="0"/>
                <a:cs typeface="Times New Roman" pitchFamily="18" charset="0"/>
              </a:rPr>
              <a:t>Consistency of data at different site is often unmanageable.</a:t>
            </a:r>
          </a:p>
          <a:p>
            <a:pPr marL="624078" indent="-514350" algn="just">
              <a:buClrTx/>
              <a:buSzPct val="100000"/>
              <a:buFont typeface="+mj-lt"/>
              <a:buAutoNum type="arabicPeriod"/>
            </a:pPr>
            <a:r>
              <a:rPr lang="en-US" b="1" dirty="0">
                <a:solidFill>
                  <a:srgbClr val="0000FF"/>
                </a:solidFill>
                <a:latin typeface="Times New Roman" pitchFamily="18" charset="0"/>
                <a:cs typeface="Times New Roman" pitchFamily="18" charset="0"/>
              </a:rPr>
              <a:t>Lack of </a:t>
            </a:r>
            <a:r>
              <a:rPr lang="en-US" b="1" dirty="0" smtClean="0">
                <a:solidFill>
                  <a:srgbClr val="0000FF"/>
                </a:solidFill>
                <a:latin typeface="Times New Roman" pitchFamily="18" charset="0"/>
                <a:cs typeface="Times New Roman" pitchFamily="18" charset="0"/>
              </a:rPr>
              <a:t>Standards- </a:t>
            </a:r>
            <a:r>
              <a:rPr lang="en-US" sz="2400" dirty="0">
                <a:latin typeface="Times New Roman" pitchFamily="18" charset="0"/>
                <a:cs typeface="Times New Roman" pitchFamily="18" charset="0"/>
              </a:rPr>
              <a:t>No Standard Communication Protocols are used.</a:t>
            </a:r>
          </a:p>
          <a:p>
            <a:pPr marL="624078" indent="-514350">
              <a:buClrTx/>
              <a:buSzPct val="100000"/>
              <a:buFont typeface="+mj-lt"/>
              <a:buAutoNum type="arabicPeriod"/>
            </a:pPr>
            <a:r>
              <a:rPr lang="en-US" b="1" dirty="0">
                <a:solidFill>
                  <a:srgbClr val="0000FF"/>
                </a:solidFill>
                <a:latin typeface="Times New Roman" pitchFamily="18" charset="0"/>
                <a:cs typeface="Times New Roman" pitchFamily="18" charset="0"/>
              </a:rPr>
              <a:t>Lack of Experience</a:t>
            </a:r>
          </a:p>
          <a:p>
            <a:pPr marL="624078" indent="-514350">
              <a:buClrTx/>
              <a:buSzPct val="100000"/>
              <a:buFont typeface="+mj-lt"/>
              <a:buAutoNum type="arabicPeriod"/>
            </a:pPr>
            <a:r>
              <a:rPr lang="en-US" b="1" dirty="0">
                <a:solidFill>
                  <a:srgbClr val="0000FF"/>
                </a:solidFill>
                <a:latin typeface="Times New Roman" pitchFamily="18" charset="0"/>
                <a:cs typeface="Times New Roman" pitchFamily="18" charset="0"/>
              </a:rPr>
              <a:t>Database Design More </a:t>
            </a:r>
            <a:r>
              <a:rPr lang="en-US" b="1" dirty="0" smtClean="0">
                <a:solidFill>
                  <a:srgbClr val="0000FF"/>
                </a:solidFill>
                <a:latin typeface="Times New Roman" pitchFamily="18" charset="0"/>
                <a:cs typeface="Times New Roman" pitchFamily="18" charset="0"/>
              </a:rPr>
              <a:t>Complex</a:t>
            </a:r>
            <a:endParaRPr lang="en-US"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796620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8463" y="-76200"/>
            <a:ext cx="8669337" cy="1125538"/>
          </a:xfrm>
          <a:noFill/>
          <a:ln/>
        </p:spPr>
        <p:txBody>
          <a:bodyPr>
            <a:noAutofit/>
          </a:bodyPr>
          <a:lstStyle/>
          <a:p>
            <a:pPr algn="ctr"/>
            <a:r>
              <a:rPr lang="en-US" sz="3200" dirty="0">
                <a:solidFill>
                  <a:schemeClr val="tx1"/>
                </a:solidFill>
              </a:rPr>
              <a:t>What is a Distributed Database System?</a:t>
            </a:r>
          </a:p>
        </p:txBody>
      </p:sp>
      <p:sp>
        <p:nvSpPr>
          <p:cNvPr id="13315" name="Rectangle 3"/>
          <p:cNvSpPr>
            <a:spLocks noGrp="1" noChangeArrowheads="1"/>
          </p:cNvSpPr>
          <p:nvPr>
            <p:ph type="body" idx="1"/>
          </p:nvPr>
        </p:nvSpPr>
        <p:spPr>
          <a:xfrm>
            <a:off x="304800" y="990600"/>
            <a:ext cx="8534400" cy="3581400"/>
          </a:xfrm>
          <a:noFill/>
          <a:ln>
            <a:solidFill>
              <a:schemeClr val="accent1"/>
            </a:solidFill>
          </a:ln>
        </p:spPr>
        <p:txBody>
          <a:bodyPr>
            <a:normAutofit/>
          </a:bodyPr>
          <a:lstStyle/>
          <a:p>
            <a:pPr marL="457200" indent="-457200" algn="just">
              <a:lnSpc>
                <a:spcPct val="100000"/>
              </a:lnSpc>
              <a:spcBef>
                <a:spcPct val="100000"/>
              </a:spcBef>
              <a:buFont typeface="Wingdings" pitchFamily="2" charset="2"/>
              <a:buChar char="q"/>
            </a:pPr>
            <a:r>
              <a:rPr lang="en-US" sz="3200" dirty="0">
                <a:latin typeface="Times New Roman" pitchFamily="18" charset="0"/>
                <a:cs typeface="Times New Roman" pitchFamily="18" charset="0"/>
              </a:rPr>
              <a:t>A </a:t>
            </a:r>
            <a:r>
              <a:rPr lang="en-US" sz="3200" dirty="0">
                <a:solidFill>
                  <a:srgbClr val="C00000"/>
                </a:solidFill>
                <a:latin typeface="Times New Roman" pitchFamily="18" charset="0"/>
                <a:cs typeface="Times New Roman" pitchFamily="18" charset="0"/>
              </a:rPr>
              <a:t>D</a:t>
            </a:r>
            <a:r>
              <a:rPr lang="en-US" sz="3200" dirty="0" smtClean="0">
                <a:solidFill>
                  <a:srgbClr val="C00000"/>
                </a:solidFill>
                <a:latin typeface="Times New Roman" pitchFamily="18" charset="0"/>
                <a:cs typeface="Times New Roman" pitchFamily="18" charset="0"/>
              </a:rPr>
              <a:t>istributed Database </a:t>
            </a:r>
            <a:r>
              <a:rPr lang="en-US" sz="3200" dirty="0">
                <a:solidFill>
                  <a:srgbClr val="C00000"/>
                </a:solidFill>
                <a:latin typeface="Times New Roman" pitchFamily="18" charset="0"/>
                <a:cs typeface="Times New Roman" pitchFamily="18" charset="0"/>
              </a:rPr>
              <a:t>(DDB) </a:t>
            </a:r>
            <a:r>
              <a:rPr lang="en-US" sz="3200" dirty="0">
                <a:latin typeface="Times New Roman" pitchFamily="18" charset="0"/>
                <a:cs typeface="Times New Roman" pitchFamily="18" charset="0"/>
              </a:rPr>
              <a:t>is a collection of multiple, </a:t>
            </a:r>
            <a:r>
              <a:rPr lang="en-US" sz="3200" i="1" dirty="0">
                <a:solidFill>
                  <a:schemeClr val="hlink"/>
                </a:solidFill>
                <a:latin typeface="Times New Roman" pitchFamily="18" charset="0"/>
                <a:cs typeface="Times New Roman" pitchFamily="18" charset="0"/>
              </a:rPr>
              <a:t>logically interrelated</a:t>
            </a:r>
            <a:r>
              <a:rPr lang="en-US" sz="3200" i="1" dirty="0">
                <a:latin typeface="Times New Roman" pitchFamily="18" charset="0"/>
                <a:cs typeface="Times New Roman" pitchFamily="18" charset="0"/>
              </a:rPr>
              <a:t> </a:t>
            </a:r>
            <a:r>
              <a:rPr lang="en-US" sz="3200" dirty="0">
                <a:latin typeface="Times New Roman" pitchFamily="18" charset="0"/>
                <a:cs typeface="Times New Roman" pitchFamily="18" charset="0"/>
              </a:rPr>
              <a:t>databases distributed over a </a:t>
            </a:r>
            <a:r>
              <a:rPr lang="en-US" sz="3200" i="1" dirty="0">
                <a:solidFill>
                  <a:schemeClr val="hlink"/>
                </a:solidFill>
                <a:latin typeface="Times New Roman" pitchFamily="18" charset="0"/>
                <a:cs typeface="Times New Roman" pitchFamily="18" charset="0"/>
              </a:rPr>
              <a:t>computer network</a:t>
            </a:r>
            <a:r>
              <a:rPr lang="en-US" sz="3200" i="1" dirty="0">
                <a:latin typeface="Times New Roman" pitchFamily="18" charset="0"/>
                <a:cs typeface="Times New Roman" pitchFamily="18" charset="0"/>
              </a:rPr>
              <a:t>.</a:t>
            </a:r>
            <a:r>
              <a:rPr lang="en-US" sz="3200" dirty="0">
                <a:latin typeface="Times New Roman" pitchFamily="18" charset="0"/>
                <a:cs typeface="Times New Roman" pitchFamily="18" charset="0"/>
              </a:rPr>
              <a:t> </a:t>
            </a:r>
          </a:p>
          <a:p>
            <a:pPr marL="457200" indent="-457200" algn="just">
              <a:lnSpc>
                <a:spcPct val="100000"/>
              </a:lnSpc>
              <a:spcBef>
                <a:spcPts val="0"/>
              </a:spcBef>
              <a:buFont typeface="Wingdings" pitchFamily="2" charset="2"/>
              <a:buChar char="q"/>
            </a:pPr>
            <a:r>
              <a:rPr lang="en-US" sz="3200" dirty="0" smtClean="0">
                <a:latin typeface="Times New Roman" pitchFamily="18" charset="0"/>
                <a:cs typeface="Times New Roman" pitchFamily="18" charset="0"/>
              </a:rPr>
              <a:t>A </a:t>
            </a:r>
            <a:r>
              <a:rPr lang="en-US" sz="3200" dirty="0">
                <a:solidFill>
                  <a:srgbClr val="C00000"/>
                </a:solidFill>
                <a:latin typeface="Times New Roman" pitchFamily="18" charset="0"/>
                <a:cs typeface="Times New Roman" pitchFamily="18" charset="0"/>
              </a:rPr>
              <a:t>D</a:t>
            </a:r>
            <a:r>
              <a:rPr lang="en-US" sz="3200" dirty="0" smtClean="0">
                <a:solidFill>
                  <a:srgbClr val="C00000"/>
                </a:solidFill>
                <a:latin typeface="Times New Roman" pitchFamily="18" charset="0"/>
                <a:cs typeface="Times New Roman" pitchFamily="18" charset="0"/>
              </a:rPr>
              <a:t>istributed </a:t>
            </a:r>
            <a:r>
              <a:rPr lang="en-US" sz="3200" dirty="0">
                <a:solidFill>
                  <a:srgbClr val="C00000"/>
                </a:solidFill>
                <a:latin typeface="Times New Roman" pitchFamily="18" charset="0"/>
                <a:cs typeface="Times New Roman" pitchFamily="18" charset="0"/>
              </a:rPr>
              <a:t>D</a:t>
            </a:r>
            <a:r>
              <a:rPr lang="en-US" sz="3200" dirty="0" smtClean="0">
                <a:solidFill>
                  <a:srgbClr val="C00000"/>
                </a:solidFill>
                <a:latin typeface="Times New Roman" pitchFamily="18" charset="0"/>
                <a:cs typeface="Times New Roman" pitchFamily="18" charset="0"/>
              </a:rPr>
              <a:t>atabase </a:t>
            </a:r>
            <a:r>
              <a:rPr lang="en-US" sz="3200" dirty="0">
                <a:solidFill>
                  <a:srgbClr val="C00000"/>
                </a:solidFill>
                <a:latin typeface="Times New Roman" pitchFamily="18" charset="0"/>
                <a:cs typeface="Times New Roman" pitchFamily="18" charset="0"/>
              </a:rPr>
              <a:t>M</a:t>
            </a:r>
            <a:r>
              <a:rPr lang="en-US" sz="3200" dirty="0" smtClean="0">
                <a:solidFill>
                  <a:srgbClr val="C00000"/>
                </a:solidFill>
                <a:latin typeface="Times New Roman" pitchFamily="18" charset="0"/>
                <a:cs typeface="Times New Roman" pitchFamily="18" charset="0"/>
              </a:rPr>
              <a:t>anagement </a:t>
            </a:r>
            <a:r>
              <a:rPr lang="en-US" sz="3200" dirty="0">
                <a:solidFill>
                  <a:srgbClr val="C00000"/>
                </a:solidFill>
                <a:latin typeface="Times New Roman" pitchFamily="18" charset="0"/>
                <a:cs typeface="Times New Roman" pitchFamily="18" charset="0"/>
              </a:rPr>
              <a:t>S</a:t>
            </a:r>
            <a:r>
              <a:rPr lang="en-US" sz="3200" dirty="0" smtClean="0">
                <a:solidFill>
                  <a:srgbClr val="C00000"/>
                </a:solidFill>
                <a:latin typeface="Times New Roman" pitchFamily="18" charset="0"/>
                <a:cs typeface="Times New Roman" pitchFamily="18" charset="0"/>
              </a:rPr>
              <a:t>ystem </a:t>
            </a:r>
            <a:r>
              <a:rPr lang="en-US" sz="3200" dirty="0">
                <a:solidFill>
                  <a:srgbClr val="C00000"/>
                </a:solidFill>
                <a:latin typeface="Times New Roman" pitchFamily="18" charset="0"/>
                <a:cs typeface="Times New Roman" pitchFamily="18" charset="0"/>
              </a:rPr>
              <a:t>(D–DBMS) </a:t>
            </a:r>
            <a:r>
              <a:rPr lang="en-US" sz="3200" dirty="0">
                <a:latin typeface="Times New Roman" pitchFamily="18" charset="0"/>
                <a:cs typeface="Times New Roman" pitchFamily="18" charset="0"/>
              </a:rPr>
              <a:t>is the software that manages the DDB and provides an access mechanism that makes this distribution </a:t>
            </a:r>
            <a:r>
              <a:rPr lang="en-US" sz="3200" dirty="0">
                <a:solidFill>
                  <a:schemeClr val="hlink"/>
                </a:solidFill>
                <a:latin typeface="Times New Roman" pitchFamily="18" charset="0"/>
                <a:cs typeface="Times New Roman" pitchFamily="18" charset="0"/>
              </a:rPr>
              <a:t>transparent</a:t>
            </a:r>
            <a:r>
              <a:rPr lang="en-US" sz="3200" dirty="0">
                <a:latin typeface="Times New Roman" pitchFamily="18" charset="0"/>
                <a:cs typeface="Times New Roman" pitchFamily="18" charset="0"/>
              </a:rPr>
              <a:t> to the users. </a:t>
            </a:r>
            <a:endParaRPr lang="en-US" sz="3200" dirty="0" smtClean="0">
              <a:latin typeface="Times New Roman" pitchFamily="18" charset="0"/>
              <a:cs typeface="Times New Roman" pitchFamily="18" charset="0"/>
            </a:endParaRPr>
          </a:p>
          <a:p>
            <a:pPr marL="457200" indent="-457200" algn="just">
              <a:lnSpc>
                <a:spcPct val="100000"/>
              </a:lnSpc>
              <a:spcBef>
                <a:spcPts val="0"/>
              </a:spcBef>
              <a:buFont typeface="Wingdings" pitchFamily="2" charset="2"/>
              <a:buChar char="q"/>
            </a:pPr>
            <a:endParaRPr lang="en-US" sz="3200" dirty="0">
              <a:latin typeface="Times New Roman" pitchFamily="18" charset="0"/>
              <a:cs typeface="Times New Roman" pitchFamily="18" charset="0"/>
            </a:endParaRPr>
          </a:p>
        </p:txBody>
      </p:sp>
      <p:sp>
        <p:nvSpPr>
          <p:cNvPr id="2" name="TextBox 1"/>
          <p:cNvSpPr txBox="1"/>
          <p:nvPr/>
        </p:nvSpPr>
        <p:spPr>
          <a:xfrm>
            <a:off x="182778" y="4800600"/>
            <a:ext cx="8808822" cy="523220"/>
          </a:xfrm>
          <a:prstGeom prst="rect">
            <a:avLst/>
          </a:prstGeom>
          <a:solidFill>
            <a:schemeClr val="accent1">
              <a:lumMod val="40000"/>
              <a:lumOff val="60000"/>
            </a:schemeClr>
          </a:solidFill>
          <a:ln>
            <a:solidFill>
              <a:schemeClr val="accent1">
                <a:lumMod val="50000"/>
              </a:schemeClr>
            </a:solidFill>
          </a:ln>
        </p:spPr>
        <p:txBody>
          <a:bodyPr wrap="none" rtlCol="0">
            <a:spAutoFit/>
          </a:bodyPr>
          <a:lstStyle/>
          <a:p>
            <a:r>
              <a:rPr lang="en-US" sz="2800" b="1" dirty="0">
                <a:latin typeface="Times New Roman" pitchFamily="18" charset="0"/>
                <a:cs typeface="Times New Roman" pitchFamily="18" charset="0"/>
              </a:rPr>
              <a:t>Distributed database system (DDBS) = DDB + </a:t>
            </a:r>
            <a:r>
              <a:rPr lang="en-US" sz="2800" b="1" dirty="0" smtClean="0">
                <a:latin typeface="Times New Roman" pitchFamily="18" charset="0"/>
                <a:cs typeface="Times New Roman" pitchFamily="18" charset="0"/>
              </a:rPr>
              <a:t>D–DBMS</a:t>
            </a:r>
            <a:endParaRPr lang="en-US" sz="2800" b="1" dirty="0">
              <a:latin typeface="Times New Roman" pitchFamily="18" charset="0"/>
              <a:cs typeface="Times New Roman" pitchFamily="18" charset="0"/>
            </a:endParaRPr>
          </a:p>
        </p:txBody>
      </p:sp>
      <p:sp>
        <p:nvSpPr>
          <p:cNvPr id="3" name="TextBox 2"/>
          <p:cNvSpPr txBox="1"/>
          <p:nvPr/>
        </p:nvSpPr>
        <p:spPr>
          <a:xfrm>
            <a:off x="533400" y="5486400"/>
            <a:ext cx="8135817" cy="461665"/>
          </a:xfrm>
          <a:prstGeom prst="rect">
            <a:avLst/>
          </a:prstGeom>
          <a:solidFill>
            <a:schemeClr val="accent1">
              <a:lumMod val="40000"/>
              <a:lumOff val="60000"/>
            </a:schemeClr>
          </a:solidFill>
          <a:ln>
            <a:solidFill>
              <a:schemeClr val="accent1">
                <a:lumMod val="50000"/>
              </a:schemeClr>
            </a:solidFill>
          </a:ln>
        </p:spPr>
        <p:txBody>
          <a:bodyPr wrap="none" rtlCol="0">
            <a:spAutoFit/>
          </a:bodyPr>
          <a:lstStyle/>
          <a:p>
            <a:r>
              <a:rPr lang="en-US" sz="2400" b="1" dirty="0">
                <a:latin typeface="Times New Roman" pitchFamily="18" charset="0"/>
                <a:cs typeface="Times New Roman" pitchFamily="18" charset="0"/>
              </a:rPr>
              <a:t>Fundamental Principle:</a:t>
            </a: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Make </a:t>
            </a:r>
            <a:r>
              <a:rPr lang="en-US" sz="2400" dirty="0" smtClean="0">
                <a:latin typeface="Times New Roman" pitchFamily="18" charset="0"/>
                <a:cs typeface="Times New Roman" pitchFamily="18" charset="0"/>
              </a:rPr>
              <a:t>Distribution Transparent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User.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2645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07963" y="304800"/>
            <a:ext cx="7642225" cy="447675"/>
          </a:xfrm>
          <a:noFill/>
          <a:ln/>
        </p:spPr>
        <p:txBody>
          <a:bodyPr>
            <a:noAutofit/>
          </a:bodyPr>
          <a:lstStyle/>
          <a:p>
            <a:r>
              <a:rPr lang="en-US" sz="3600" dirty="0">
                <a:solidFill>
                  <a:schemeClr val="tx1"/>
                </a:solidFill>
              </a:rPr>
              <a:t>Distributed DBMS Promises</a:t>
            </a:r>
          </a:p>
        </p:txBody>
      </p:sp>
      <p:sp>
        <p:nvSpPr>
          <p:cNvPr id="60419" name="Rectangle 3"/>
          <p:cNvSpPr>
            <a:spLocks noGrp="1" noChangeArrowheads="1"/>
          </p:cNvSpPr>
          <p:nvPr>
            <p:ph type="body" idx="1"/>
          </p:nvPr>
        </p:nvSpPr>
        <p:spPr>
          <a:xfrm>
            <a:off x="589934" y="1227188"/>
            <a:ext cx="8249265" cy="4114800"/>
          </a:xfrm>
          <a:noFill/>
          <a:ln>
            <a:solidFill>
              <a:schemeClr val="tx1"/>
            </a:solidFill>
          </a:ln>
        </p:spPr>
        <p:txBody>
          <a:bodyPr>
            <a:normAutofit/>
          </a:bodyPr>
          <a:lstStyle/>
          <a:p>
            <a:pPr marL="624078" indent="-514350" algn="just">
              <a:lnSpc>
                <a:spcPct val="100000"/>
              </a:lnSpc>
              <a:spcBef>
                <a:spcPct val="100000"/>
              </a:spcBef>
              <a:buSzPct val="100000"/>
              <a:buFont typeface="+mj-lt"/>
              <a:buAutoNum type="arabicPeriod"/>
            </a:pPr>
            <a:r>
              <a:rPr lang="en-US" dirty="0">
                <a:latin typeface="Times New Roman" pitchFamily="18" charset="0"/>
                <a:cs typeface="Times New Roman" pitchFamily="18" charset="0"/>
              </a:rPr>
              <a:t>Transparent management of distributed, fragmented, and replicated data</a:t>
            </a:r>
          </a:p>
          <a:p>
            <a:pPr marL="624078" indent="-514350" algn="just">
              <a:lnSpc>
                <a:spcPct val="100000"/>
              </a:lnSpc>
              <a:spcBef>
                <a:spcPct val="100000"/>
              </a:spcBef>
              <a:buSzPct val="100000"/>
              <a:buFont typeface="+mj-lt"/>
              <a:buAutoNum type="arabicPeriod"/>
            </a:pPr>
            <a:r>
              <a:rPr lang="en-US" dirty="0">
                <a:latin typeface="Times New Roman" pitchFamily="18" charset="0"/>
                <a:cs typeface="Times New Roman" pitchFamily="18" charset="0"/>
              </a:rPr>
              <a:t>Improved reliability/availability through distributed transactions</a:t>
            </a:r>
          </a:p>
          <a:p>
            <a:pPr marL="624078" indent="-514350" algn="just">
              <a:lnSpc>
                <a:spcPct val="100000"/>
              </a:lnSpc>
              <a:spcBef>
                <a:spcPct val="100000"/>
              </a:spcBef>
              <a:buSzPct val="100000"/>
              <a:buFont typeface="+mj-lt"/>
              <a:buAutoNum type="arabicPeriod"/>
            </a:pPr>
            <a:r>
              <a:rPr lang="en-US" dirty="0">
                <a:latin typeface="Times New Roman" pitchFamily="18" charset="0"/>
                <a:cs typeface="Times New Roman" pitchFamily="18" charset="0"/>
              </a:rPr>
              <a:t>Improved </a:t>
            </a:r>
            <a:r>
              <a:rPr lang="en-US" dirty="0" smtClean="0">
                <a:latin typeface="Times New Roman" pitchFamily="18" charset="0"/>
                <a:cs typeface="Times New Roman" pitchFamily="18" charset="0"/>
              </a:rPr>
              <a:t>Performance</a:t>
            </a:r>
            <a:endParaRPr lang="en-US" dirty="0">
              <a:latin typeface="Times New Roman" pitchFamily="18" charset="0"/>
              <a:cs typeface="Times New Roman" pitchFamily="18" charset="0"/>
            </a:endParaRPr>
          </a:p>
          <a:p>
            <a:pPr marL="624078" indent="-514350" algn="just">
              <a:lnSpc>
                <a:spcPct val="100000"/>
              </a:lnSpc>
              <a:spcBef>
                <a:spcPct val="100000"/>
              </a:spcBef>
              <a:buSzPct val="100000"/>
              <a:buFont typeface="+mj-lt"/>
              <a:buAutoNum type="arabicPeriod"/>
            </a:pPr>
            <a:r>
              <a:rPr lang="en-US" dirty="0">
                <a:latin typeface="Times New Roman" pitchFamily="18" charset="0"/>
                <a:cs typeface="Times New Roman" pitchFamily="18" charset="0"/>
              </a:rPr>
              <a:t>Easier and </a:t>
            </a:r>
            <a:r>
              <a:rPr lang="en-US" dirty="0" smtClean="0">
                <a:latin typeface="Times New Roman" pitchFamily="18" charset="0"/>
                <a:cs typeface="Times New Roman" pitchFamily="18" charset="0"/>
              </a:rPr>
              <a:t>More </a:t>
            </a:r>
            <a:r>
              <a:rPr lang="en-US" dirty="0">
                <a:latin typeface="Times New Roman" pitchFamily="18" charset="0"/>
                <a:cs typeface="Times New Roman" pitchFamily="18" charset="0"/>
              </a:rPr>
              <a:t>economical system expansion</a:t>
            </a:r>
          </a:p>
        </p:txBody>
      </p:sp>
    </p:spTree>
    <p:extLst>
      <p:ext uri="{BB962C8B-B14F-4D97-AF65-F5344CB8AC3E}">
        <p14:creationId xmlns:p14="http://schemas.microsoft.com/office/powerpoint/2010/main" val="5073124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152400"/>
            <a:ext cx="8415338" cy="447675"/>
          </a:xfrm>
          <a:noFill/>
          <a:ln/>
        </p:spPr>
        <p:txBody>
          <a:bodyPr>
            <a:noAutofit/>
          </a:bodyPr>
          <a:lstStyle/>
          <a:p>
            <a:r>
              <a:rPr lang="en-US" dirty="0">
                <a:solidFill>
                  <a:schemeClr val="tx1"/>
                </a:solidFill>
              </a:rPr>
              <a:t>Distributed DBMS Issues</a:t>
            </a:r>
          </a:p>
        </p:txBody>
      </p:sp>
      <p:sp>
        <p:nvSpPr>
          <p:cNvPr id="35843" name="Rectangle 3"/>
          <p:cNvSpPr>
            <a:spLocks noGrp="1" noChangeArrowheads="1"/>
          </p:cNvSpPr>
          <p:nvPr>
            <p:ph type="body" idx="1"/>
          </p:nvPr>
        </p:nvSpPr>
        <p:spPr>
          <a:xfrm>
            <a:off x="304800" y="762000"/>
            <a:ext cx="8610600" cy="5638800"/>
          </a:xfrm>
          <a:noFill/>
          <a:ln>
            <a:solidFill>
              <a:schemeClr val="tx1"/>
            </a:solidFill>
          </a:ln>
        </p:spPr>
        <p:txBody>
          <a:bodyPr>
            <a:normAutofit fontScale="92500"/>
          </a:bodyPr>
          <a:lstStyle/>
          <a:p>
            <a:pPr marL="574675" indent="-465138">
              <a:lnSpc>
                <a:spcPct val="100000"/>
              </a:lnSpc>
              <a:spcBef>
                <a:spcPct val="45000"/>
              </a:spcBef>
              <a:buSzPct val="95000"/>
              <a:buFont typeface="+mj-lt"/>
              <a:buAutoNum type="arabicPeriod"/>
            </a:pPr>
            <a:r>
              <a:rPr lang="en-US" b="1" dirty="0">
                <a:latin typeface="Times New Roman" pitchFamily="18" charset="0"/>
                <a:cs typeface="Times New Roman" pitchFamily="18" charset="0"/>
              </a:rPr>
              <a:t>Distributed Database Design</a:t>
            </a:r>
          </a:p>
          <a:p>
            <a:pPr lvl="1" algn="just">
              <a:lnSpc>
                <a:spcPct val="100000"/>
              </a:lnSpc>
              <a:spcBef>
                <a:spcPct val="45000"/>
              </a:spcBef>
              <a:buFont typeface="Wingdings" pitchFamily="2" charset="2"/>
              <a:buChar char="§"/>
            </a:pP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ow </a:t>
            </a:r>
            <a:r>
              <a:rPr lang="en-US" dirty="0">
                <a:latin typeface="Times New Roman" pitchFamily="18" charset="0"/>
                <a:cs typeface="Times New Roman" pitchFamily="18" charset="0"/>
              </a:rPr>
              <a:t>to distribute the </a:t>
            </a:r>
            <a:r>
              <a:rPr lang="en-US" dirty="0" smtClean="0">
                <a:latin typeface="Times New Roman" pitchFamily="18" charset="0"/>
                <a:cs typeface="Times New Roman" pitchFamily="18" charset="0"/>
              </a:rPr>
              <a:t>database, how to replicate &amp; non-replicate </a:t>
            </a:r>
            <a:r>
              <a:rPr lang="en-US" dirty="0">
                <a:latin typeface="Times New Roman" pitchFamily="18" charset="0"/>
                <a:cs typeface="Times New Roman" pitchFamily="18" charset="0"/>
              </a:rPr>
              <a:t>database </a:t>
            </a:r>
            <a:r>
              <a:rPr lang="en-US" dirty="0" smtClean="0">
                <a:latin typeface="Times New Roman" pitchFamily="18" charset="0"/>
                <a:cs typeface="Times New Roman" pitchFamily="18" charset="0"/>
              </a:rPr>
              <a:t>distribution; Problem in Directory management</a:t>
            </a:r>
          </a:p>
          <a:p>
            <a:pPr marL="624078" indent="-514350">
              <a:spcBef>
                <a:spcPct val="45000"/>
              </a:spcBef>
              <a:buSzPct val="95000"/>
              <a:buFont typeface="+mj-lt"/>
              <a:buAutoNum type="arabicPeriod"/>
            </a:pPr>
            <a:r>
              <a:rPr lang="en-US" b="1" dirty="0">
                <a:latin typeface="Times New Roman" pitchFamily="18" charset="0"/>
                <a:cs typeface="Times New Roman" pitchFamily="18" charset="0"/>
              </a:rPr>
              <a:t>Query Processing</a:t>
            </a:r>
          </a:p>
          <a:p>
            <a:pPr lvl="1" algn="just">
              <a:lnSpc>
                <a:spcPct val="100000"/>
              </a:lnSpc>
              <a:spcBef>
                <a:spcPct val="45000"/>
              </a:spcBef>
              <a:buFont typeface="Wingdings" pitchFamily="2" charset="2"/>
              <a:buChar char="§"/>
            </a:pP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onvert </a:t>
            </a:r>
            <a:r>
              <a:rPr lang="en-US" dirty="0">
                <a:latin typeface="Times New Roman" pitchFamily="18" charset="0"/>
                <a:cs typeface="Times New Roman" pitchFamily="18" charset="0"/>
              </a:rPr>
              <a:t>user transactions to data manipulation </a:t>
            </a:r>
            <a:r>
              <a:rPr lang="en-US" dirty="0" smtClean="0">
                <a:latin typeface="Times New Roman" pitchFamily="18" charset="0"/>
                <a:cs typeface="Times New Roman" pitchFamily="18" charset="0"/>
              </a:rPr>
              <a:t>instructions; optimization problem as Cost given by: min{cost </a:t>
            </a:r>
            <a:r>
              <a:rPr lang="en-US" dirty="0">
                <a:latin typeface="Times New Roman" pitchFamily="18" charset="0"/>
                <a:cs typeface="Times New Roman" pitchFamily="18" charset="0"/>
              </a:rPr>
              <a:t>= data transmission + local processing</a:t>
            </a:r>
            <a:r>
              <a:rPr lang="en-US" dirty="0" smtClean="0">
                <a:latin typeface="Times New Roman" pitchFamily="18" charset="0"/>
                <a:cs typeface="Times New Roman" pitchFamily="18" charset="0"/>
              </a:rPr>
              <a:t>}</a:t>
            </a:r>
          </a:p>
          <a:p>
            <a:pPr marL="624078" indent="-514350">
              <a:lnSpc>
                <a:spcPct val="100000"/>
              </a:lnSpc>
              <a:spcBef>
                <a:spcPct val="45000"/>
              </a:spcBef>
              <a:buSzPct val="95000"/>
              <a:buFont typeface="+mj-lt"/>
              <a:buAutoNum type="arabicPeriod"/>
            </a:pPr>
            <a:r>
              <a:rPr lang="en-US" b="1" dirty="0">
                <a:latin typeface="Times New Roman" pitchFamily="18" charset="0"/>
                <a:cs typeface="Times New Roman" pitchFamily="18" charset="0"/>
              </a:rPr>
              <a:t>Concurrency Control</a:t>
            </a:r>
          </a:p>
          <a:p>
            <a:pPr lvl="1" algn="just">
              <a:lnSpc>
                <a:spcPct val="110000"/>
              </a:lnSpc>
              <a:spcBef>
                <a:spcPct val="45000"/>
              </a:spcBef>
              <a:buFont typeface="Wingdings" pitchFamily="2" charset="2"/>
              <a:buChar char="§"/>
            </a:pPr>
            <a:r>
              <a:rPr lang="en-US" dirty="0" smtClean="0">
                <a:latin typeface="Times New Roman" pitchFamily="18" charset="0"/>
                <a:cs typeface="Times New Roman" pitchFamily="18" charset="0"/>
              </a:rPr>
              <a:t>Synchronization of concurrent accesses; consistency and isolation of transactions' effects and deadlock management</a:t>
            </a:r>
          </a:p>
          <a:p>
            <a:pPr marL="624078" indent="-514350">
              <a:lnSpc>
                <a:spcPct val="100000"/>
              </a:lnSpc>
              <a:spcBef>
                <a:spcPct val="50000"/>
              </a:spcBef>
              <a:buSzPct val="95000"/>
              <a:buFont typeface="+mj-lt"/>
              <a:buAutoNum type="arabicPeriod"/>
            </a:pPr>
            <a:r>
              <a:rPr lang="en-US" b="1" dirty="0" smtClean="0">
                <a:latin typeface="Times New Roman" pitchFamily="18" charset="0"/>
                <a:cs typeface="Times New Roman" pitchFamily="18" charset="0"/>
              </a:rPr>
              <a:t>Reliability</a:t>
            </a:r>
            <a:endParaRPr lang="en-US" b="1" dirty="0">
              <a:latin typeface="Times New Roman" pitchFamily="18" charset="0"/>
              <a:cs typeface="Times New Roman" pitchFamily="18" charset="0"/>
            </a:endParaRPr>
          </a:p>
          <a:p>
            <a:pPr lvl="1" algn="just">
              <a:lnSpc>
                <a:spcPct val="110000"/>
              </a:lnSpc>
              <a:spcBef>
                <a:spcPct val="45000"/>
              </a:spcBef>
              <a:buFont typeface="Wingdings" pitchFamily="2" charset="2"/>
              <a:buChar char="§"/>
            </a:pP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ow </a:t>
            </a:r>
            <a:r>
              <a:rPr lang="en-US" dirty="0">
                <a:latin typeface="Times New Roman" pitchFamily="18" charset="0"/>
                <a:cs typeface="Times New Roman" pitchFamily="18" charset="0"/>
              </a:rPr>
              <a:t>to make the system resilient to </a:t>
            </a:r>
            <a:r>
              <a:rPr lang="en-US" dirty="0" smtClean="0">
                <a:latin typeface="Times New Roman" pitchFamily="18" charset="0"/>
                <a:cs typeface="Times New Roman" pitchFamily="18" charset="0"/>
              </a:rPr>
              <a:t>failures ; atomicity </a:t>
            </a:r>
            <a:r>
              <a:rPr lang="en-US" dirty="0">
                <a:latin typeface="Times New Roman" pitchFamily="18" charset="0"/>
                <a:cs typeface="Times New Roman" pitchFamily="18" charset="0"/>
              </a:rPr>
              <a:t>and durability</a:t>
            </a:r>
          </a:p>
          <a:p>
            <a:pPr lvl="1" algn="just">
              <a:lnSpc>
                <a:spcPct val="110000"/>
              </a:lnSpc>
              <a:spcBef>
                <a:spcPct val="45000"/>
              </a:spcBef>
              <a:buFont typeface="Wingdings" pitchFamily="2" charset="2"/>
              <a:buChar char="§"/>
            </a:pPr>
            <a:endParaRPr lang="en-US" dirty="0">
              <a:latin typeface="Times New Roman" pitchFamily="18" charset="0"/>
              <a:cs typeface="Times New Roman" pitchFamily="18" charset="0"/>
            </a:endParaRPr>
          </a:p>
          <a:p>
            <a:pPr lvl="1" algn="just">
              <a:lnSpc>
                <a:spcPct val="100000"/>
              </a:lnSpc>
              <a:spcBef>
                <a:spcPct val="45000"/>
              </a:spcBef>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143673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44925" y="1644650"/>
            <a:ext cx="1682750" cy="615950"/>
          </a:xfrm>
          <a:prstGeom prst="rect">
            <a:avLst/>
          </a:prstGeom>
          <a:solidFill>
            <a:srgbClr val="F6BF6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nchorCtr="1"/>
          <a:lstStyle/>
          <a:p>
            <a:pPr algn="ctr"/>
            <a:r>
              <a:rPr lang="en-US" sz="1800">
                <a:latin typeface="Century Schoolbook" pitchFamily="18" charset="0"/>
              </a:rPr>
              <a:t>Directory</a:t>
            </a:r>
          </a:p>
          <a:p>
            <a:pPr algn="ctr"/>
            <a:r>
              <a:rPr lang="en-US" sz="1800">
                <a:latin typeface="Century Schoolbook" pitchFamily="18" charset="0"/>
              </a:rPr>
              <a:t>Management</a:t>
            </a:r>
          </a:p>
        </p:txBody>
      </p:sp>
      <p:sp>
        <p:nvSpPr>
          <p:cNvPr id="39939" name="Arc 3"/>
          <p:cNvSpPr>
            <a:spLocks/>
          </p:cNvSpPr>
          <p:nvPr/>
        </p:nvSpPr>
        <p:spPr bwMode="auto">
          <a:xfrm>
            <a:off x="6740525" y="3600450"/>
            <a:ext cx="96838" cy="120650"/>
          </a:xfrm>
          <a:custGeom>
            <a:avLst/>
            <a:gdLst>
              <a:gd name="G0" fmla="+- 8852 0 0"/>
              <a:gd name="G1" fmla="+- 0 0 0"/>
              <a:gd name="G2" fmla="+- 21600 0 0"/>
              <a:gd name="T0" fmla="*/ 17464 w 17464"/>
              <a:gd name="T1" fmla="*/ 19808 h 21600"/>
              <a:gd name="T2" fmla="*/ 0 w 17464"/>
              <a:gd name="T3" fmla="*/ 19702 h 21600"/>
              <a:gd name="T4" fmla="*/ 8852 w 17464"/>
              <a:gd name="T5" fmla="*/ 0 h 21600"/>
            </a:gdLst>
            <a:ahLst/>
            <a:cxnLst>
              <a:cxn ang="0">
                <a:pos x="T0" y="T1"/>
              </a:cxn>
              <a:cxn ang="0">
                <a:pos x="T2" y="T3"/>
              </a:cxn>
              <a:cxn ang="0">
                <a:pos x="T4" y="T5"/>
              </a:cxn>
            </a:cxnLst>
            <a:rect l="0" t="0" r="r" b="b"/>
            <a:pathLst>
              <a:path w="17464" h="21600" fill="none" extrusionOk="0">
                <a:moveTo>
                  <a:pt x="17464" y="19808"/>
                </a:moveTo>
                <a:cubicBezTo>
                  <a:pt x="14746" y="20990"/>
                  <a:pt x="11815" y="21599"/>
                  <a:pt x="8852" y="21600"/>
                </a:cubicBezTo>
                <a:cubicBezTo>
                  <a:pt x="5800" y="21600"/>
                  <a:pt x="2783" y="20953"/>
                  <a:pt x="-1" y="19702"/>
                </a:cubicBezTo>
              </a:path>
              <a:path w="17464" h="21600" stroke="0" extrusionOk="0">
                <a:moveTo>
                  <a:pt x="17464" y="19808"/>
                </a:moveTo>
                <a:cubicBezTo>
                  <a:pt x="14746" y="20990"/>
                  <a:pt x="11815" y="21599"/>
                  <a:pt x="8852" y="21600"/>
                </a:cubicBezTo>
                <a:cubicBezTo>
                  <a:pt x="5800" y="21600"/>
                  <a:pt x="2783" y="20953"/>
                  <a:pt x="-1" y="19702"/>
                </a:cubicBezTo>
                <a:lnTo>
                  <a:pt x="8852" y="0"/>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Line 4"/>
          <p:cNvSpPr>
            <a:spLocks noChangeShapeType="1"/>
          </p:cNvSpPr>
          <p:nvPr/>
        </p:nvSpPr>
        <p:spPr bwMode="auto">
          <a:xfrm flipV="1">
            <a:off x="6788150" y="3708400"/>
            <a:ext cx="0" cy="38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Rectangle 5"/>
          <p:cNvSpPr>
            <a:spLocks noGrp="1" noChangeArrowheads="1"/>
          </p:cNvSpPr>
          <p:nvPr>
            <p:ph type="title"/>
          </p:nvPr>
        </p:nvSpPr>
        <p:spPr>
          <a:xfrm>
            <a:off x="152400" y="76200"/>
            <a:ext cx="8796337" cy="965201"/>
          </a:xfrm>
          <a:noFill/>
          <a:ln/>
          <a:extLst>
            <a:ext uri="{91240B29-F687-4F45-9708-019B960494DF}">
              <a14:hiddenLine xmlns:a14="http://schemas.microsoft.com/office/drawing/2010/main" w="12700">
                <a:solidFill>
                  <a:schemeClr val="tx1"/>
                </a:solidFill>
                <a:miter lim="800000"/>
                <a:headEnd/>
                <a:tailEnd/>
              </a14:hiddenLine>
            </a:ext>
          </a:extLst>
        </p:spPr>
        <p:txBody>
          <a:bodyPr wrap="square" anchor="t">
            <a:spAutoFit/>
          </a:bodyPr>
          <a:lstStyle/>
          <a:p>
            <a:pPr algn="just">
              <a:lnSpc>
                <a:spcPct val="87000"/>
              </a:lnSpc>
            </a:pPr>
            <a:r>
              <a:rPr lang="en-US" sz="3200" dirty="0">
                <a:solidFill>
                  <a:schemeClr val="tx1"/>
                </a:solidFill>
              </a:rPr>
              <a:t>Relationship Between </a:t>
            </a:r>
            <a:r>
              <a:rPr lang="en-US" sz="3200" dirty="0" smtClean="0">
                <a:solidFill>
                  <a:schemeClr val="tx1"/>
                </a:solidFill>
              </a:rPr>
              <a:t>Issues in </a:t>
            </a:r>
            <a:br>
              <a:rPr lang="en-US" sz="3200" dirty="0" smtClean="0">
                <a:solidFill>
                  <a:schemeClr val="tx1"/>
                </a:solidFill>
              </a:rPr>
            </a:br>
            <a:r>
              <a:rPr lang="en-US" sz="3200" dirty="0" smtClean="0">
                <a:solidFill>
                  <a:schemeClr val="tx1"/>
                </a:solidFill>
              </a:rPr>
              <a:t>Distributed Database:</a:t>
            </a:r>
            <a:endParaRPr lang="en-US" sz="4000" dirty="0">
              <a:solidFill>
                <a:schemeClr val="tx1"/>
              </a:solidFill>
            </a:endParaRPr>
          </a:p>
        </p:txBody>
      </p:sp>
      <p:sp>
        <p:nvSpPr>
          <p:cNvPr id="39942" name="Rectangle 6"/>
          <p:cNvSpPr>
            <a:spLocks noChangeArrowheads="1"/>
          </p:cNvSpPr>
          <p:nvPr/>
        </p:nvSpPr>
        <p:spPr bwMode="auto">
          <a:xfrm>
            <a:off x="6635750" y="3197225"/>
            <a:ext cx="1682750" cy="615950"/>
          </a:xfrm>
          <a:prstGeom prst="rect">
            <a:avLst/>
          </a:prstGeom>
          <a:solidFill>
            <a:srgbClr val="F6BF6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nchorCtr="1"/>
          <a:lstStyle/>
          <a:p>
            <a:pPr algn="ctr"/>
            <a:r>
              <a:rPr lang="en-US" sz="1800">
                <a:latin typeface="Century Schoolbook" pitchFamily="18" charset="0"/>
              </a:rPr>
              <a:t>Reliability</a:t>
            </a:r>
          </a:p>
        </p:txBody>
      </p:sp>
      <p:sp>
        <p:nvSpPr>
          <p:cNvPr id="39943" name="Rectangle 7"/>
          <p:cNvSpPr>
            <a:spLocks noChangeArrowheads="1"/>
          </p:cNvSpPr>
          <p:nvPr/>
        </p:nvSpPr>
        <p:spPr bwMode="auto">
          <a:xfrm>
            <a:off x="3844925" y="5816600"/>
            <a:ext cx="1682750" cy="615950"/>
          </a:xfrm>
          <a:prstGeom prst="rect">
            <a:avLst/>
          </a:prstGeom>
          <a:solidFill>
            <a:srgbClr val="F6BF6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nchorCtr="1"/>
          <a:lstStyle/>
          <a:p>
            <a:pPr algn="ctr"/>
            <a:r>
              <a:rPr lang="en-US" sz="1800">
                <a:latin typeface="Century Schoolbook" pitchFamily="18" charset="0"/>
              </a:rPr>
              <a:t>Deadlock</a:t>
            </a:r>
          </a:p>
          <a:p>
            <a:pPr algn="ctr"/>
            <a:r>
              <a:rPr lang="en-US" sz="1800">
                <a:latin typeface="Century Schoolbook" pitchFamily="18" charset="0"/>
              </a:rPr>
              <a:t>Management</a:t>
            </a:r>
          </a:p>
        </p:txBody>
      </p:sp>
      <p:sp>
        <p:nvSpPr>
          <p:cNvPr id="39944" name="Rectangle 8"/>
          <p:cNvSpPr>
            <a:spLocks noChangeArrowheads="1"/>
          </p:cNvSpPr>
          <p:nvPr/>
        </p:nvSpPr>
        <p:spPr bwMode="auto">
          <a:xfrm>
            <a:off x="1054100" y="3197225"/>
            <a:ext cx="1682750" cy="615950"/>
          </a:xfrm>
          <a:prstGeom prst="rect">
            <a:avLst/>
          </a:prstGeom>
          <a:solidFill>
            <a:srgbClr val="F6BF6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nchorCtr="1"/>
          <a:lstStyle/>
          <a:p>
            <a:pPr algn="ctr"/>
            <a:r>
              <a:rPr lang="en-US" sz="1800">
                <a:latin typeface="Century Schoolbook" pitchFamily="18" charset="0"/>
              </a:rPr>
              <a:t>Query</a:t>
            </a:r>
          </a:p>
          <a:p>
            <a:pPr algn="ctr"/>
            <a:r>
              <a:rPr lang="en-US" sz="1800">
                <a:latin typeface="Century Schoolbook" pitchFamily="18" charset="0"/>
              </a:rPr>
              <a:t>Processing</a:t>
            </a:r>
          </a:p>
        </p:txBody>
      </p:sp>
      <p:sp>
        <p:nvSpPr>
          <p:cNvPr id="39945" name="Rectangle 9"/>
          <p:cNvSpPr>
            <a:spLocks noChangeArrowheads="1"/>
          </p:cNvSpPr>
          <p:nvPr/>
        </p:nvSpPr>
        <p:spPr bwMode="auto">
          <a:xfrm>
            <a:off x="3844925" y="4730750"/>
            <a:ext cx="1682750" cy="615950"/>
          </a:xfrm>
          <a:prstGeom prst="rect">
            <a:avLst/>
          </a:prstGeom>
          <a:solidFill>
            <a:srgbClr val="F6BF6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nchorCtr="1"/>
          <a:lstStyle/>
          <a:p>
            <a:pPr algn="ctr"/>
            <a:r>
              <a:rPr lang="en-US" sz="1800">
                <a:latin typeface="Century Schoolbook" pitchFamily="18" charset="0"/>
              </a:rPr>
              <a:t>Concurrency</a:t>
            </a:r>
          </a:p>
          <a:p>
            <a:pPr algn="ctr"/>
            <a:r>
              <a:rPr lang="en-US" sz="1800">
                <a:latin typeface="Century Schoolbook" pitchFamily="18" charset="0"/>
              </a:rPr>
              <a:t>Control</a:t>
            </a:r>
          </a:p>
        </p:txBody>
      </p:sp>
      <p:sp>
        <p:nvSpPr>
          <p:cNvPr id="39946" name="Rectangle 10"/>
          <p:cNvSpPr>
            <a:spLocks noChangeArrowheads="1"/>
          </p:cNvSpPr>
          <p:nvPr/>
        </p:nvSpPr>
        <p:spPr bwMode="auto">
          <a:xfrm>
            <a:off x="3844925" y="3197225"/>
            <a:ext cx="1682750" cy="615950"/>
          </a:xfrm>
          <a:prstGeom prst="rect">
            <a:avLst/>
          </a:prstGeom>
          <a:solidFill>
            <a:srgbClr val="F6BF6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nchorCtr="1"/>
          <a:lstStyle/>
          <a:p>
            <a:pPr algn="ctr"/>
            <a:r>
              <a:rPr lang="en-US" sz="1800">
                <a:latin typeface="Century Schoolbook" pitchFamily="18" charset="0"/>
              </a:rPr>
              <a:t>Distribution</a:t>
            </a:r>
          </a:p>
          <a:p>
            <a:pPr algn="ctr"/>
            <a:r>
              <a:rPr lang="en-US" sz="1800">
                <a:latin typeface="Century Schoolbook" pitchFamily="18" charset="0"/>
              </a:rPr>
              <a:t>Design</a:t>
            </a:r>
          </a:p>
        </p:txBody>
      </p:sp>
      <p:sp>
        <p:nvSpPr>
          <p:cNvPr id="39947" name="Line 11"/>
          <p:cNvSpPr>
            <a:spLocks noChangeShapeType="1"/>
          </p:cNvSpPr>
          <p:nvPr/>
        </p:nvSpPr>
        <p:spPr bwMode="auto">
          <a:xfrm>
            <a:off x="4686300" y="2273300"/>
            <a:ext cx="0" cy="9017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p:cNvSpPr>
            <a:spLocks noChangeShapeType="1"/>
          </p:cNvSpPr>
          <p:nvPr/>
        </p:nvSpPr>
        <p:spPr bwMode="auto">
          <a:xfrm>
            <a:off x="4686300" y="3835400"/>
            <a:ext cx="0" cy="882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p:cNvSpPr>
            <a:spLocks noChangeShapeType="1"/>
          </p:cNvSpPr>
          <p:nvPr/>
        </p:nvSpPr>
        <p:spPr bwMode="auto">
          <a:xfrm>
            <a:off x="4667250" y="5359400"/>
            <a:ext cx="0" cy="444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p:cNvSpPr>
            <a:spLocks noChangeShapeType="1"/>
          </p:cNvSpPr>
          <p:nvPr/>
        </p:nvSpPr>
        <p:spPr bwMode="auto">
          <a:xfrm>
            <a:off x="5549900" y="3505200"/>
            <a:ext cx="10541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Line 15"/>
          <p:cNvSpPr>
            <a:spLocks noChangeShapeType="1"/>
          </p:cNvSpPr>
          <p:nvPr/>
        </p:nvSpPr>
        <p:spPr bwMode="auto">
          <a:xfrm>
            <a:off x="2768600" y="3505200"/>
            <a:ext cx="10541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Arc 16"/>
          <p:cNvSpPr>
            <a:spLocks/>
          </p:cNvSpPr>
          <p:nvPr/>
        </p:nvSpPr>
        <p:spPr bwMode="auto">
          <a:xfrm>
            <a:off x="1855788" y="1970088"/>
            <a:ext cx="1993900" cy="1212850"/>
          </a:xfrm>
          <a:custGeom>
            <a:avLst/>
            <a:gdLst>
              <a:gd name="G0" fmla="+- 21600 0 0"/>
              <a:gd name="G1" fmla="+- 21599 0 0"/>
              <a:gd name="G2" fmla="+- 21600 0 0"/>
              <a:gd name="T0" fmla="*/ 0 w 21600"/>
              <a:gd name="T1" fmla="*/ 21599 h 21599"/>
              <a:gd name="T2" fmla="*/ 2158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676"/>
                  <a:pt x="9660" y="8"/>
                  <a:pt x="21582" y="-1"/>
                </a:cubicBezTo>
              </a:path>
              <a:path w="21600" h="21599" stroke="0" extrusionOk="0">
                <a:moveTo>
                  <a:pt x="0" y="21599"/>
                </a:moveTo>
                <a:cubicBezTo>
                  <a:pt x="0" y="9676"/>
                  <a:pt x="9660" y="8"/>
                  <a:pt x="21582" y="-1"/>
                </a:cubicBezTo>
                <a:lnTo>
                  <a:pt x="21600" y="21599"/>
                </a:lnTo>
                <a:close/>
              </a:path>
            </a:pathLst>
          </a:custGeom>
          <a:noFill/>
          <a:ln w="12700" cap="rnd">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Arc 17"/>
          <p:cNvSpPr>
            <a:spLocks/>
          </p:cNvSpPr>
          <p:nvPr/>
        </p:nvSpPr>
        <p:spPr bwMode="auto">
          <a:xfrm>
            <a:off x="1855788" y="3829050"/>
            <a:ext cx="1974850" cy="12128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Arc 18"/>
          <p:cNvSpPr>
            <a:spLocks/>
          </p:cNvSpPr>
          <p:nvPr/>
        </p:nvSpPr>
        <p:spPr bwMode="auto">
          <a:xfrm>
            <a:off x="5543550" y="3829050"/>
            <a:ext cx="1917700" cy="12319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877229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381000"/>
            <a:ext cx="7772400" cy="542925"/>
          </a:xfrm>
          <a:noFill/>
          <a:ln/>
        </p:spPr>
        <p:txBody>
          <a:bodyPr>
            <a:noAutofit/>
          </a:bodyPr>
          <a:lstStyle/>
          <a:p>
            <a:r>
              <a:rPr lang="en-US" sz="3700" dirty="0">
                <a:solidFill>
                  <a:schemeClr val="tx1"/>
                </a:solidFill>
              </a:rPr>
              <a:t>Distribution Design Issues</a:t>
            </a:r>
          </a:p>
        </p:txBody>
      </p:sp>
      <p:sp>
        <p:nvSpPr>
          <p:cNvPr id="13315" name="Rectangle 3"/>
          <p:cNvSpPr>
            <a:spLocks noGrp="1" noChangeArrowheads="1"/>
          </p:cNvSpPr>
          <p:nvPr>
            <p:ph type="body" idx="1"/>
          </p:nvPr>
        </p:nvSpPr>
        <p:spPr>
          <a:xfrm>
            <a:off x="609600" y="1295400"/>
            <a:ext cx="7696200" cy="4648200"/>
          </a:xfrm>
          <a:noFill/>
          <a:ln>
            <a:solidFill>
              <a:schemeClr val="tx1"/>
            </a:solidFill>
          </a:ln>
        </p:spPr>
        <p:txBody>
          <a:bodyPr>
            <a:noAutofit/>
          </a:bodyPr>
          <a:lstStyle/>
          <a:p>
            <a:pPr algn="just">
              <a:lnSpc>
                <a:spcPct val="100000"/>
              </a:lnSpc>
              <a:spcBef>
                <a:spcPts val="2400"/>
              </a:spcBef>
              <a:buSzPct val="100000"/>
              <a:buFont typeface="Monotype Sorts" pitchFamily="2" charset="2"/>
              <a:buChar char=""/>
            </a:pPr>
            <a:r>
              <a:rPr lang="en-US" sz="2800" dirty="0">
                <a:latin typeface="Times New Roman" pitchFamily="18" charset="0"/>
                <a:cs typeface="Times New Roman" pitchFamily="18" charset="0"/>
              </a:rPr>
              <a:t>Why fragment at all?</a:t>
            </a:r>
          </a:p>
          <a:p>
            <a:pPr algn="just">
              <a:lnSpc>
                <a:spcPct val="100000"/>
              </a:lnSpc>
              <a:spcBef>
                <a:spcPts val="2400"/>
              </a:spcBef>
              <a:buSzPct val="100000"/>
              <a:buFont typeface="Monotype Sorts" pitchFamily="2" charset="2"/>
              <a:buChar char=""/>
            </a:pPr>
            <a:r>
              <a:rPr lang="en-US" sz="2800" dirty="0">
                <a:latin typeface="Times New Roman" pitchFamily="18" charset="0"/>
                <a:cs typeface="Times New Roman" pitchFamily="18" charset="0"/>
              </a:rPr>
              <a:t>How to fragment?</a:t>
            </a:r>
          </a:p>
          <a:p>
            <a:pPr algn="just">
              <a:lnSpc>
                <a:spcPct val="100000"/>
              </a:lnSpc>
              <a:spcBef>
                <a:spcPts val="2400"/>
              </a:spcBef>
              <a:buSzPct val="100000"/>
              <a:buFont typeface="Monotype Sorts" pitchFamily="2" charset="2"/>
              <a:buChar char=""/>
            </a:pPr>
            <a:r>
              <a:rPr lang="en-US" sz="2800" dirty="0">
                <a:latin typeface="Times New Roman" pitchFamily="18" charset="0"/>
                <a:cs typeface="Times New Roman" pitchFamily="18" charset="0"/>
              </a:rPr>
              <a:t>How much to fragment?</a:t>
            </a:r>
          </a:p>
          <a:p>
            <a:pPr algn="just">
              <a:lnSpc>
                <a:spcPct val="100000"/>
              </a:lnSpc>
              <a:spcBef>
                <a:spcPts val="2400"/>
              </a:spcBef>
              <a:buSzPct val="100000"/>
              <a:buFont typeface="Monotype Sorts" pitchFamily="2" charset="2"/>
              <a:buChar char=""/>
            </a:pPr>
            <a:r>
              <a:rPr lang="en-US" sz="2800" dirty="0">
                <a:latin typeface="Times New Roman" pitchFamily="18" charset="0"/>
                <a:cs typeface="Times New Roman" pitchFamily="18" charset="0"/>
              </a:rPr>
              <a:t>How to test correctness?</a:t>
            </a:r>
          </a:p>
          <a:p>
            <a:pPr algn="just">
              <a:lnSpc>
                <a:spcPct val="100000"/>
              </a:lnSpc>
              <a:spcBef>
                <a:spcPts val="2400"/>
              </a:spcBef>
              <a:buSzPct val="100000"/>
              <a:buFont typeface="Monotype Sorts" pitchFamily="2" charset="2"/>
              <a:buChar char=""/>
            </a:pPr>
            <a:r>
              <a:rPr lang="en-US" sz="2800" dirty="0">
                <a:latin typeface="Times New Roman" pitchFamily="18" charset="0"/>
                <a:cs typeface="Times New Roman" pitchFamily="18" charset="0"/>
              </a:rPr>
              <a:t>How to allocate?</a:t>
            </a:r>
          </a:p>
          <a:p>
            <a:pPr algn="just">
              <a:lnSpc>
                <a:spcPct val="100000"/>
              </a:lnSpc>
              <a:spcBef>
                <a:spcPts val="2400"/>
              </a:spcBef>
              <a:buSzPct val="100000"/>
              <a:buFont typeface="Monotype Sorts" pitchFamily="2" charset="2"/>
              <a:buChar char=""/>
            </a:pPr>
            <a:r>
              <a:rPr lang="en-US" sz="2800" dirty="0">
                <a:latin typeface="Times New Roman" pitchFamily="18" charset="0"/>
                <a:cs typeface="Times New Roman" pitchFamily="18" charset="0"/>
              </a:rPr>
              <a:t>Information requirements?</a:t>
            </a:r>
          </a:p>
        </p:txBody>
      </p:sp>
    </p:spTree>
    <p:extLst>
      <p:ext uri="{BB962C8B-B14F-4D97-AF65-F5344CB8AC3E}">
        <p14:creationId xmlns:p14="http://schemas.microsoft.com/office/powerpoint/2010/main" val="5504068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9225" y="152401"/>
            <a:ext cx="8537575" cy="1055688"/>
          </a:xfrm>
          <a:noFill/>
          <a:ln/>
        </p:spPr>
        <p:txBody>
          <a:bodyPr>
            <a:normAutofit fontScale="90000"/>
          </a:bodyPr>
          <a:lstStyle/>
          <a:p>
            <a:r>
              <a:rPr lang="en-US" dirty="0">
                <a:solidFill>
                  <a:schemeClr val="tx1"/>
                </a:solidFill>
              </a:rPr>
              <a:t>Distributed DBMS </a:t>
            </a:r>
            <a:r>
              <a:rPr lang="en-US" dirty="0" smtClean="0">
                <a:solidFill>
                  <a:schemeClr val="tx1"/>
                </a:solidFill>
              </a:rPr>
              <a:t>Design Problems</a:t>
            </a:r>
            <a:endParaRPr lang="en-US" dirty="0"/>
          </a:p>
        </p:txBody>
      </p:sp>
      <p:sp>
        <p:nvSpPr>
          <p:cNvPr id="6147" name="Rectangle 3"/>
          <p:cNvSpPr>
            <a:spLocks noGrp="1" noChangeArrowheads="1"/>
          </p:cNvSpPr>
          <p:nvPr>
            <p:ph type="body" idx="1"/>
          </p:nvPr>
        </p:nvSpPr>
        <p:spPr>
          <a:xfrm>
            <a:off x="381000" y="1219200"/>
            <a:ext cx="8534400" cy="5029200"/>
          </a:xfrm>
          <a:noFill/>
          <a:ln>
            <a:solidFill>
              <a:schemeClr val="tx1"/>
            </a:solidFill>
          </a:ln>
        </p:spPr>
        <p:txBody>
          <a:bodyPr>
            <a:noAutofit/>
          </a:bodyPr>
          <a:lstStyle/>
          <a:p>
            <a:pPr algn="just">
              <a:lnSpc>
                <a:spcPct val="100000"/>
              </a:lnSpc>
              <a:spcBef>
                <a:spcPts val="0"/>
              </a:spcBef>
            </a:pPr>
            <a:r>
              <a:rPr lang="en-US" sz="2800" b="1" dirty="0">
                <a:latin typeface="Times New Roman" pitchFamily="18" charset="0"/>
                <a:cs typeface="Times New Roman" pitchFamily="18" charset="0"/>
              </a:rPr>
              <a:t>In the general </a:t>
            </a:r>
            <a:r>
              <a:rPr lang="en-US" sz="2800" b="1" dirty="0" smtClean="0">
                <a:latin typeface="Times New Roman" pitchFamily="18" charset="0"/>
                <a:cs typeface="Times New Roman" pitchFamily="18" charset="0"/>
              </a:rPr>
              <a:t>setting:</a:t>
            </a:r>
          </a:p>
          <a:p>
            <a:pPr lvl="1" algn="just">
              <a:spcBef>
                <a:spcPts val="0"/>
              </a:spcBef>
            </a:pPr>
            <a:r>
              <a:rPr lang="en-US" sz="3200" dirty="0" smtClean="0">
                <a:latin typeface="Times New Roman" pitchFamily="18" charset="0"/>
                <a:cs typeface="Times New Roman" pitchFamily="18" charset="0"/>
              </a:rPr>
              <a:t>Making </a:t>
            </a:r>
            <a:r>
              <a:rPr lang="en-US" sz="3200" dirty="0">
                <a:latin typeface="Times New Roman" pitchFamily="18" charset="0"/>
                <a:cs typeface="Times New Roman" pitchFamily="18" charset="0"/>
              </a:rPr>
              <a:t>decisions </a:t>
            </a:r>
            <a:r>
              <a:rPr lang="en-US" sz="2800" dirty="0">
                <a:latin typeface="Times New Roman" pitchFamily="18" charset="0"/>
                <a:cs typeface="Times New Roman" pitchFamily="18" charset="0"/>
              </a:rPr>
              <a:t>about the placement of </a:t>
            </a:r>
            <a:r>
              <a:rPr lang="en-US" sz="2800" b="1" i="1" dirty="0">
                <a:solidFill>
                  <a:srgbClr val="FF0000"/>
                </a:solidFill>
                <a:latin typeface="Times New Roman" pitchFamily="18" charset="0"/>
                <a:cs typeface="Times New Roman" pitchFamily="18" charset="0"/>
              </a:rPr>
              <a:t>data</a:t>
            </a:r>
            <a:r>
              <a:rPr lang="en-US" sz="2800" dirty="0">
                <a:latin typeface="Times New Roman" pitchFamily="18" charset="0"/>
                <a:cs typeface="Times New Roman" pitchFamily="18" charset="0"/>
              </a:rPr>
              <a:t> and </a:t>
            </a:r>
            <a:r>
              <a:rPr lang="en-US" sz="2800" b="1" i="1" dirty="0">
                <a:solidFill>
                  <a:srgbClr val="FF0000"/>
                </a:solidFill>
                <a:latin typeface="Times New Roman" pitchFamily="18" charset="0"/>
                <a:cs typeface="Times New Roman" pitchFamily="18" charset="0"/>
              </a:rPr>
              <a:t>programs</a:t>
            </a:r>
            <a:r>
              <a:rPr lang="en-US" sz="2800" dirty="0">
                <a:latin typeface="Times New Roman" pitchFamily="18" charset="0"/>
                <a:cs typeface="Times New Roman" pitchFamily="18" charset="0"/>
              </a:rPr>
              <a:t> across the sites of a computer network as well as possibly designing the network itself</a:t>
            </a:r>
            <a:r>
              <a:rPr lang="en-US" sz="2800" dirty="0" smtClean="0">
                <a:latin typeface="Times New Roman" pitchFamily="18" charset="0"/>
                <a:cs typeface="Times New Roman" pitchFamily="18" charset="0"/>
              </a:rPr>
              <a:t>.</a:t>
            </a:r>
          </a:p>
          <a:p>
            <a:pPr lvl="1" algn="just">
              <a:spcBef>
                <a:spcPts val="0"/>
              </a:spcBef>
            </a:pPr>
            <a:endParaRPr lang="en-US" sz="2400" dirty="0">
              <a:latin typeface="Times New Roman" pitchFamily="18" charset="0"/>
              <a:cs typeface="Times New Roman" pitchFamily="18" charset="0"/>
            </a:endParaRPr>
          </a:p>
          <a:p>
            <a:pPr algn="just">
              <a:lnSpc>
                <a:spcPct val="100000"/>
              </a:lnSpc>
              <a:spcBef>
                <a:spcPts val="0"/>
              </a:spcBef>
            </a:pPr>
            <a:r>
              <a:rPr lang="en-US" sz="2800" b="1" dirty="0">
                <a:latin typeface="Times New Roman" pitchFamily="18" charset="0"/>
                <a:cs typeface="Times New Roman" pitchFamily="18" charset="0"/>
              </a:rPr>
              <a:t>In Distributed DBMS, the placement of applications entails</a:t>
            </a:r>
          </a:p>
          <a:p>
            <a:pPr lvl="1" algn="just">
              <a:spcBef>
                <a:spcPts val="0"/>
              </a:spcBef>
            </a:pPr>
            <a:r>
              <a:rPr lang="en-US" sz="3200" dirty="0">
                <a:latin typeface="Times New Roman" pitchFamily="18" charset="0"/>
                <a:cs typeface="Times New Roman" pitchFamily="18" charset="0"/>
              </a:rPr>
              <a:t>P</a:t>
            </a:r>
            <a:r>
              <a:rPr lang="en-US" sz="3200" dirty="0" smtClean="0">
                <a:latin typeface="Times New Roman" pitchFamily="18" charset="0"/>
                <a:cs typeface="Times New Roman" pitchFamily="18" charset="0"/>
              </a:rPr>
              <a:t>lacement </a:t>
            </a:r>
            <a:r>
              <a:rPr lang="en-US" sz="3200" dirty="0">
                <a:latin typeface="Times New Roman" pitchFamily="18" charset="0"/>
                <a:cs typeface="Times New Roman" pitchFamily="18" charset="0"/>
              </a:rPr>
              <a:t>of the distributed DBMS software; and</a:t>
            </a:r>
          </a:p>
          <a:p>
            <a:pPr lvl="1" algn="just">
              <a:spcBef>
                <a:spcPts val="0"/>
              </a:spcBef>
            </a:pPr>
            <a:r>
              <a:rPr lang="en-US" sz="3200" dirty="0">
                <a:latin typeface="Times New Roman" pitchFamily="18" charset="0"/>
                <a:cs typeface="Times New Roman" pitchFamily="18" charset="0"/>
              </a:rPr>
              <a:t>P</a:t>
            </a:r>
            <a:r>
              <a:rPr lang="en-US" sz="3200" dirty="0" smtClean="0">
                <a:latin typeface="Times New Roman" pitchFamily="18" charset="0"/>
                <a:cs typeface="Times New Roman" pitchFamily="18" charset="0"/>
              </a:rPr>
              <a:t>lacement </a:t>
            </a:r>
            <a:r>
              <a:rPr lang="en-US" sz="3200" dirty="0">
                <a:latin typeface="Times New Roman" pitchFamily="18" charset="0"/>
                <a:cs typeface="Times New Roman" pitchFamily="18" charset="0"/>
              </a:rPr>
              <a:t>of the applications that run on the </a:t>
            </a:r>
            <a:r>
              <a:rPr lang="en-US" sz="2800" dirty="0">
                <a:latin typeface="Times New Roman" pitchFamily="18" charset="0"/>
                <a:cs typeface="Times New Roman" pitchFamily="18" charset="0"/>
              </a:rPr>
              <a:t>database</a:t>
            </a:r>
          </a:p>
        </p:txBody>
      </p:sp>
    </p:spTree>
    <p:extLst>
      <p:ext uri="{BB962C8B-B14F-4D97-AF65-F5344CB8AC3E}">
        <p14:creationId xmlns:p14="http://schemas.microsoft.com/office/powerpoint/2010/main" val="2928126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fade">
                                      <p:cBhvr>
                                        <p:cTn id="12" dur="500"/>
                                        <p:tgtEl>
                                          <p:spTgt spid="6147">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animEffect transition="in" filter="fade">
                                      <p:cBhvr>
                                        <p:cTn id="15"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533400"/>
            <a:ext cx="8763000" cy="1143000"/>
          </a:xfrm>
        </p:spPr>
        <p:txBody>
          <a:bodyPr>
            <a:normAutofit/>
          </a:bodyPr>
          <a:lstStyle/>
          <a:p>
            <a:r>
              <a:rPr lang="en-US" sz="4000" dirty="0" smtClean="0">
                <a:solidFill>
                  <a:schemeClr val="tx1"/>
                </a:solidFill>
              </a:rPr>
              <a:t>Types </a:t>
            </a:r>
            <a:r>
              <a:rPr lang="en-US" sz="4000" dirty="0">
                <a:solidFill>
                  <a:schemeClr val="tx1"/>
                </a:solidFill>
              </a:rPr>
              <a:t>of </a:t>
            </a:r>
            <a:r>
              <a:rPr lang="en-US" sz="4000" dirty="0" smtClean="0">
                <a:solidFill>
                  <a:schemeClr val="tx1"/>
                </a:solidFill>
              </a:rPr>
              <a:t>DDBMS:</a:t>
            </a:r>
            <a:endParaRPr lang="en-US" sz="40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152400" y="1676400"/>
            <a:ext cx="8844116" cy="3124200"/>
          </a:xfrm>
          <a:ln>
            <a:solidFill>
              <a:schemeClr val="tx1"/>
            </a:solidFill>
          </a:ln>
        </p:spPr>
        <p:txBody>
          <a:bodyPr/>
          <a:lstStyle/>
          <a:p>
            <a:pPr marL="624078" indent="-514350" algn="just" eaLnBrk="1" hangingPunct="1">
              <a:buSzPct val="100000"/>
              <a:buFont typeface="+mj-lt"/>
              <a:buAutoNum type="arabicPeriod"/>
              <a:defRPr/>
            </a:pPr>
            <a:r>
              <a:rPr lang="en-US" sz="2800" b="1" dirty="0">
                <a:solidFill>
                  <a:srgbClr val="C00000"/>
                </a:solidFill>
                <a:latin typeface="Times New Roman" pitchFamily="18" charset="0"/>
                <a:cs typeface="Times New Roman" pitchFamily="18" charset="0"/>
              </a:rPr>
              <a:t>Homogeneous </a:t>
            </a:r>
            <a:r>
              <a:rPr lang="en-US" sz="2800" b="1" dirty="0" smtClean="0">
                <a:solidFill>
                  <a:srgbClr val="C00000"/>
                </a:solidFill>
                <a:latin typeface="Times New Roman" pitchFamily="18" charset="0"/>
                <a:cs typeface="Times New Roman" pitchFamily="18" charset="0"/>
              </a:rPr>
              <a:t>System: </a:t>
            </a:r>
            <a:r>
              <a:rPr lang="en-US" sz="2800" dirty="0">
                <a:latin typeface="Times New Roman" pitchFamily="18" charset="0"/>
                <a:cs typeface="Times New Roman" pitchFamily="18" charset="0"/>
              </a:rPr>
              <a:t>means its a system copy with all the database tables from one system to another system of same kind, like same </a:t>
            </a:r>
            <a:r>
              <a:rPr lang="en-US" sz="2800" dirty="0" smtClean="0">
                <a:latin typeface="Times New Roman" pitchFamily="18" charset="0"/>
                <a:cs typeface="Times New Roman" pitchFamily="18" charset="0"/>
              </a:rPr>
              <a:t>OS/</a:t>
            </a:r>
            <a:r>
              <a:rPr lang="en-US" sz="2800" dirty="0" err="1">
                <a:latin typeface="Times New Roman" pitchFamily="18" charset="0"/>
                <a:cs typeface="Times New Roman" pitchFamily="18" charset="0"/>
              </a:rPr>
              <a:t>D</a:t>
            </a:r>
            <a:r>
              <a:rPr lang="en-US" sz="2800" dirty="0" err="1"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on both </a:t>
            </a:r>
            <a:r>
              <a:rPr lang="en-US" sz="2800" dirty="0" smtClean="0">
                <a:latin typeface="Times New Roman" pitchFamily="18" charset="0"/>
                <a:cs typeface="Times New Roman" pitchFamily="18" charset="0"/>
              </a:rPr>
              <a:t>system.</a:t>
            </a:r>
          </a:p>
          <a:p>
            <a:pPr marL="624078" indent="-514350" algn="just" eaLnBrk="1" hangingPunct="1">
              <a:buSzPct val="100000"/>
              <a:buFont typeface="+mj-lt"/>
              <a:buAutoNum type="arabicPeriod"/>
              <a:defRPr/>
            </a:pPr>
            <a:r>
              <a:rPr lang="en-US" sz="2800" b="1" dirty="0" smtClean="0">
                <a:solidFill>
                  <a:srgbClr val="C00000"/>
                </a:solidFill>
                <a:latin typeface="Times New Roman" pitchFamily="18" charset="0"/>
                <a:cs typeface="Times New Roman" pitchFamily="18" charset="0"/>
              </a:rPr>
              <a:t>Heterogeneous System</a:t>
            </a:r>
            <a:r>
              <a:rPr lang="en-US" sz="2800" dirty="0" smtClean="0">
                <a:solidFill>
                  <a:srgbClr val="C0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means </a:t>
            </a:r>
            <a:r>
              <a:rPr lang="en-US" sz="2800" dirty="0">
                <a:latin typeface="Times New Roman" pitchFamily="18" charset="0"/>
                <a:cs typeface="Times New Roman" pitchFamily="18" charset="0"/>
              </a:rPr>
              <a:t>copy from one system to another system of a different kind, like different </a:t>
            </a:r>
            <a:r>
              <a:rPr lang="en-US" sz="2800" dirty="0" smtClean="0">
                <a:latin typeface="Times New Roman" pitchFamily="18" charset="0"/>
                <a:cs typeface="Times New Roman" pitchFamily="18" charset="0"/>
              </a:rPr>
              <a:t>OS/</a:t>
            </a:r>
            <a:r>
              <a:rPr lang="en-US" sz="2800" dirty="0" err="1" smtClean="0">
                <a:latin typeface="Times New Roman" pitchFamily="18" charset="0"/>
                <a:cs typeface="Times New Roman" pitchFamily="18" charset="0"/>
              </a:rPr>
              <a:t>Db</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in either of those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95159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465ADD-14CB-4FFA-A39D-769C99202F10}" type="slidenum">
              <a:rPr lang="en-GB"/>
              <a:pPr/>
              <a:t>36</a:t>
            </a:fld>
            <a:endParaRPr lang="en-GB"/>
          </a:p>
        </p:txBody>
      </p:sp>
      <p:sp>
        <p:nvSpPr>
          <p:cNvPr id="179202" name="Rectangle 2"/>
          <p:cNvSpPr>
            <a:spLocks noGrp="1" noChangeArrowheads="1"/>
          </p:cNvSpPr>
          <p:nvPr>
            <p:ph type="title"/>
          </p:nvPr>
        </p:nvSpPr>
        <p:spPr/>
        <p:txBody>
          <a:bodyPr>
            <a:normAutofit fontScale="90000"/>
          </a:bodyPr>
          <a:lstStyle/>
          <a:p>
            <a:pPr algn="just"/>
            <a:r>
              <a:rPr lang="en-US" sz="4000" dirty="0">
                <a:solidFill>
                  <a:schemeClr val="tx1"/>
                </a:solidFill>
              </a:rPr>
              <a:t>Features</a:t>
            </a:r>
            <a:r>
              <a:rPr lang="en-US" sz="2900" b="1" dirty="0" smtClean="0"/>
              <a:t> </a:t>
            </a:r>
            <a:r>
              <a:rPr lang="en-US" sz="4000" dirty="0">
                <a:solidFill>
                  <a:schemeClr val="tx1"/>
                </a:solidFill>
              </a:rPr>
              <a:t>of Homogeneous DDBMS</a:t>
            </a:r>
          </a:p>
        </p:txBody>
      </p:sp>
      <p:sp>
        <p:nvSpPr>
          <p:cNvPr id="179203" name="Rectangle 3"/>
          <p:cNvSpPr>
            <a:spLocks noGrp="1" noChangeArrowheads="1"/>
          </p:cNvSpPr>
          <p:nvPr>
            <p:ph type="body" idx="1"/>
          </p:nvPr>
        </p:nvSpPr>
        <p:spPr>
          <a:xfrm>
            <a:off x="533400" y="1403555"/>
            <a:ext cx="8305800" cy="3625645"/>
          </a:xfrm>
          <a:ln>
            <a:solidFill>
              <a:schemeClr val="tx1"/>
            </a:solidFill>
          </a:ln>
        </p:spPr>
        <p:txBody>
          <a:bodyPr>
            <a:normAutofit/>
          </a:bodyPr>
          <a:lstStyle/>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All sites use same DBMS product. </a:t>
            </a: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Much easier to design and manage. </a:t>
            </a: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Approach provides incremental growth and allows increased </a:t>
            </a:r>
            <a:r>
              <a:rPr lang="en-US" sz="2800" dirty="0" smtClean="0">
                <a:latin typeface="Times New Roman" pitchFamily="18" charset="0"/>
                <a:cs typeface="Times New Roman" pitchFamily="18" charset="0"/>
              </a:rPr>
              <a:t>performance.</a:t>
            </a: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All access is through one, global </a:t>
            </a:r>
            <a:r>
              <a:rPr lang="en-US" sz="2800" dirty="0" smtClean="0">
                <a:latin typeface="Times New Roman" pitchFamily="18" charset="0"/>
                <a:cs typeface="Times New Roman" pitchFamily="18" charset="0"/>
              </a:rPr>
              <a:t>schema.</a:t>
            </a:r>
            <a:endParaRPr lang="en-US" sz="2800" dirty="0">
              <a:latin typeface="Times New Roman" pitchFamily="18" charset="0"/>
              <a:cs typeface="Times New Roman" pitchFamily="18" charset="0"/>
            </a:endParaRP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The global schema is the union of all the local </a:t>
            </a:r>
            <a:r>
              <a:rPr lang="en-US" sz="2800" dirty="0" smtClean="0">
                <a:latin typeface="Times New Roman" pitchFamily="18" charset="0"/>
                <a:cs typeface="Times New Roman" pitchFamily="18" charset="0"/>
              </a:rPr>
              <a:t>schema.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36428416"/>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22" name="Picture 2" descr="FIG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28675"/>
            <a:ext cx="8738419" cy="5129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440323" name="Group 3"/>
          <p:cNvGrpSpPr>
            <a:grpSpLocks/>
          </p:cNvGrpSpPr>
          <p:nvPr/>
        </p:nvGrpSpPr>
        <p:grpSpPr bwMode="auto">
          <a:xfrm>
            <a:off x="533400" y="3352800"/>
            <a:ext cx="7788275" cy="1482725"/>
            <a:chOff x="470" y="2282"/>
            <a:chExt cx="4906" cy="934"/>
          </a:xfrm>
        </p:grpSpPr>
        <p:sp>
          <p:nvSpPr>
            <p:cNvPr id="440324" name="Rectangle 4"/>
            <p:cNvSpPr>
              <a:spLocks noChangeArrowheads="1"/>
            </p:cNvSpPr>
            <p:nvPr/>
          </p:nvSpPr>
          <p:spPr bwMode="auto">
            <a:xfrm>
              <a:off x="528" y="2592"/>
              <a:ext cx="4848" cy="624"/>
            </a:xfrm>
            <a:prstGeom prst="rect">
              <a:avLst/>
            </a:prstGeom>
            <a:noFill/>
            <a:ln w="190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25" name="Text Box 5"/>
            <p:cNvSpPr txBox="1">
              <a:spLocks noChangeArrowheads="1"/>
            </p:cNvSpPr>
            <p:nvPr/>
          </p:nvSpPr>
          <p:spPr bwMode="auto">
            <a:xfrm>
              <a:off x="470" y="2282"/>
              <a:ext cx="1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00"/>
                  </a:solidFill>
                  <a:latin typeface="Times New Roman" pitchFamily="18" charset="0"/>
                </a:rPr>
                <a:t>Identical DBMSs</a:t>
              </a:r>
            </a:p>
          </p:txBody>
        </p:sp>
      </p:grpSp>
      <p:sp>
        <p:nvSpPr>
          <p:cNvPr id="440326" name="Text Box 6"/>
          <p:cNvSpPr txBox="1">
            <a:spLocks noChangeArrowheads="1"/>
          </p:cNvSpPr>
          <p:nvPr/>
        </p:nvSpPr>
        <p:spPr bwMode="auto">
          <a:xfrm>
            <a:off x="1157288" y="76200"/>
            <a:ext cx="701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dirty="0" smtClean="0">
                <a:solidFill>
                  <a:srgbClr val="000000"/>
                </a:solidFill>
                <a:latin typeface="Arial" pitchFamily="34" charset="0"/>
              </a:rPr>
              <a:t> </a:t>
            </a:r>
            <a:r>
              <a:rPr lang="en-US" sz="4400" dirty="0">
                <a:solidFill>
                  <a:srgbClr val="000000"/>
                </a:solidFill>
                <a:latin typeface="Times New Roman" pitchFamily="18" charset="0"/>
                <a:cs typeface="Times New Roman" pitchFamily="18" charset="0"/>
              </a:rPr>
              <a:t>Homogeneous Database</a:t>
            </a:r>
          </a:p>
        </p:txBody>
      </p:sp>
    </p:spTree>
    <p:extLst>
      <p:ext uri="{BB962C8B-B14F-4D97-AF65-F5344CB8AC3E}">
        <p14:creationId xmlns:p14="http://schemas.microsoft.com/office/powerpoint/2010/main" val="252136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23"/>
                                        </p:tgtEl>
                                        <p:attrNameLst>
                                          <p:attrName>style.visibility</p:attrName>
                                        </p:attrNameLst>
                                      </p:cBhvr>
                                      <p:to>
                                        <p:strVal val="visible"/>
                                      </p:to>
                                    </p:set>
                                    <p:animEffect transition="in" filter="blinds(horizontal)">
                                      <p:cBhvr>
                                        <p:cTn id="7" dur="500"/>
                                        <p:tgtEl>
                                          <p:spTgt spid="44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0"/>
            <a:ext cx="8229600" cy="1143000"/>
          </a:xfrm>
        </p:spPr>
        <p:txBody>
          <a:bodyPr>
            <a:normAutofit fontScale="90000"/>
          </a:bodyPr>
          <a:lstStyle/>
          <a:p>
            <a:r>
              <a:rPr lang="en-US" sz="4000" dirty="0" smtClean="0">
                <a:solidFill>
                  <a:schemeClr val="tx1"/>
                </a:solidFill>
              </a:rPr>
              <a:t>Features of Heterogeneous </a:t>
            </a:r>
            <a:r>
              <a:rPr lang="en-US" sz="4000" dirty="0">
                <a:solidFill>
                  <a:schemeClr val="tx1"/>
                </a:solidFill>
              </a:rPr>
              <a:t>DDBMS</a:t>
            </a:r>
          </a:p>
        </p:txBody>
      </p:sp>
      <p:sp>
        <p:nvSpPr>
          <p:cNvPr id="180227" name="Rectangle 3"/>
          <p:cNvSpPr>
            <a:spLocks noGrp="1" noChangeArrowheads="1"/>
          </p:cNvSpPr>
          <p:nvPr>
            <p:ph type="body" idx="1"/>
          </p:nvPr>
        </p:nvSpPr>
        <p:spPr>
          <a:xfrm>
            <a:off x="457200" y="990600"/>
            <a:ext cx="8534400" cy="5085735"/>
          </a:xfrm>
          <a:ln>
            <a:solidFill>
              <a:schemeClr val="tx1"/>
            </a:solidFill>
          </a:ln>
        </p:spPr>
        <p:txBody>
          <a:bodyPr>
            <a:noAutofit/>
          </a:bodyPr>
          <a:lstStyle/>
          <a:p>
            <a:pPr marL="624078" indent="-514350" algn="just">
              <a:buSzPct val="100000"/>
              <a:buFont typeface="+mj-lt"/>
              <a:buAutoNum type="arabicPeriod"/>
            </a:pPr>
            <a:r>
              <a:rPr lang="en-US" sz="2800" dirty="0">
                <a:latin typeface="Times New Roman" pitchFamily="18" charset="0"/>
                <a:cs typeface="Times New Roman" pitchFamily="18" charset="0"/>
              </a:rPr>
              <a:t>Sites may run different DBMS products, with possibly different underlying data models. </a:t>
            </a:r>
          </a:p>
          <a:p>
            <a:pPr marL="624078" indent="-514350" algn="just">
              <a:buSzPct val="100000"/>
              <a:buFont typeface="+mj-lt"/>
              <a:buAutoNum type="arabicPeriod"/>
            </a:pPr>
            <a:r>
              <a:rPr lang="en-US" sz="2800" dirty="0">
                <a:latin typeface="Times New Roman" pitchFamily="18" charset="0"/>
                <a:cs typeface="Times New Roman" pitchFamily="18" charset="0"/>
              </a:rPr>
              <a:t>Occurs when sites have implemented their own databases and integration is considered later. </a:t>
            </a:r>
          </a:p>
          <a:p>
            <a:pPr marL="624078" indent="-514350" algn="just">
              <a:buSzPct val="100000"/>
              <a:buFont typeface="+mj-lt"/>
              <a:buAutoNum type="arabicPeriod"/>
            </a:pPr>
            <a:r>
              <a:rPr lang="en-US" sz="2800" dirty="0">
                <a:latin typeface="Times New Roman" pitchFamily="18" charset="0"/>
                <a:cs typeface="Times New Roman" pitchFamily="18" charset="0"/>
              </a:rPr>
              <a:t>Translations required to allow for:</a:t>
            </a:r>
          </a:p>
          <a:p>
            <a:pPr marL="861822" lvl="2" indent="-514350" algn="just">
              <a:spcBef>
                <a:spcPts val="400"/>
              </a:spcBef>
              <a:buClrTx/>
              <a:buFont typeface="Wingdings" pitchFamily="2" charset="2"/>
              <a:buChar char="§"/>
            </a:pPr>
            <a:r>
              <a:rPr lang="en-US" sz="2600" dirty="0">
                <a:latin typeface="Times New Roman" pitchFamily="18" charset="0"/>
                <a:cs typeface="Times New Roman" pitchFamily="18" charset="0"/>
              </a:rPr>
              <a:t>Different hardware.</a:t>
            </a:r>
          </a:p>
          <a:p>
            <a:pPr marL="861822" lvl="2" indent="-514350" algn="just">
              <a:spcBef>
                <a:spcPts val="400"/>
              </a:spcBef>
              <a:buClrTx/>
              <a:buFont typeface="Wingdings" pitchFamily="2" charset="2"/>
              <a:buChar char="§"/>
            </a:pPr>
            <a:r>
              <a:rPr lang="en-US" sz="2600" dirty="0">
                <a:latin typeface="Times New Roman" pitchFamily="18" charset="0"/>
                <a:cs typeface="Times New Roman" pitchFamily="18" charset="0"/>
              </a:rPr>
              <a:t>Different DBMS products.</a:t>
            </a:r>
          </a:p>
          <a:p>
            <a:pPr marL="861822" lvl="2" indent="-514350" algn="just">
              <a:spcBef>
                <a:spcPts val="400"/>
              </a:spcBef>
              <a:buClrTx/>
              <a:buFont typeface="Wingdings" pitchFamily="2" charset="2"/>
              <a:buChar char="§"/>
            </a:pPr>
            <a:r>
              <a:rPr lang="en-US" sz="2600" dirty="0">
                <a:latin typeface="Times New Roman" pitchFamily="18" charset="0"/>
                <a:cs typeface="Times New Roman" pitchFamily="18" charset="0"/>
              </a:rPr>
              <a:t>Different hardware and different DBMS products</a:t>
            </a:r>
            <a:r>
              <a:rPr lang="en-US" sz="2600" dirty="0" smtClean="0">
                <a:latin typeface="Times New Roman" pitchFamily="18" charset="0"/>
                <a:cs typeface="Times New Roman" pitchFamily="18" charset="0"/>
              </a:rPr>
              <a:t>.</a:t>
            </a:r>
          </a:p>
          <a:p>
            <a:pPr marL="624078" indent="-514350" algn="just">
              <a:buSzPct val="100000"/>
              <a:buFont typeface="+mj-lt"/>
              <a:buAutoNum type="arabicPeriod"/>
            </a:pPr>
            <a:r>
              <a:rPr lang="en-US" sz="2800" dirty="0">
                <a:latin typeface="Times New Roman" pitchFamily="18" charset="0"/>
                <a:cs typeface="Times New Roman" pitchFamily="18" charset="0"/>
              </a:rPr>
              <a:t>Local access is done using the local DBMS and schema</a:t>
            </a:r>
          </a:p>
          <a:p>
            <a:pPr marL="624078" indent="-514350" algn="just">
              <a:buSzPct val="100000"/>
              <a:buFont typeface="+mj-lt"/>
              <a:buAutoNum type="arabicPeriod"/>
            </a:pPr>
            <a:r>
              <a:rPr lang="en-US" sz="2800" dirty="0">
                <a:latin typeface="Times New Roman" pitchFamily="18" charset="0"/>
                <a:cs typeface="Times New Roman" pitchFamily="18" charset="0"/>
              </a:rPr>
              <a:t>Remote access is done using the global </a:t>
            </a:r>
            <a:r>
              <a:rPr lang="en-US" sz="2800" dirty="0" smtClean="0">
                <a:latin typeface="Times New Roman" pitchFamily="18" charset="0"/>
                <a:cs typeface="Times New Roman" pitchFamily="18" charset="0"/>
              </a:rPr>
              <a:t>schema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1518292"/>
      </p:ext>
    </p:extLst>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AEBA48BA-945C-4ADE-9FC7-B04F8A2F7AC4}" type="slidenum">
              <a:rPr lang="en-US"/>
              <a:pPr/>
              <a:t>39</a:t>
            </a:fld>
            <a:endParaRPr lang="en-US"/>
          </a:p>
        </p:txBody>
      </p:sp>
      <p:pic>
        <p:nvPicPr>
          <p:cNvPr id="442370" name="Picture 2" descr="FIG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458200" cy="5715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42371" name="Rectangle 3"/>
          <p:cNvSpPr>
            <a:spLocks noGrp="1" noChangeArrowheads="1"/>
          </p:cNvSpPr>
          <p:nvPr>
            <p:ph type="title"/>
          </p:nvPr>
        </p:nvSpPr>
        <p:spPr>
          <a:xfrm>
            <a:off x="152400" y="304800"/>
            <a:ext cx="9144000" cy="762000"/>
          </a:xfrm>
        </p:spPr>
        <p:txBody>
          <a:bodyPr>
            <a:noAutofit/>
          </a:bodyPr>
          <a:lstStyle/>
          <a:p>
            <a:r>
              <a:rPr lang="en-US" sz="4400" dirty="0">
                <a:solidFill>
                  <a:srgbClr val="000000"/>
                </a:solidFill>
                <a:latin typeface="Times New Roman" pitchFamily="18" charset="0"/>
                <a:ea typeface="+mn-ea"/>
                <a:cs typeface="Times New Roman" pitchFamily="18" charset="0"/>
              </a:rPr>
              <a:t>Typical Heterogeneous Environment</a:t>
            </a:r>
            <a:br>
              <a:rPr lang="en-US" sz="4400" dirty="0">
                <a:solidFill>
                  <a:srgbClr val="000000"/>
                </a:solidFill>
                <a:latin typeface="Times New Roman" pitchFamily="18" charset="0"/>
                <a:ea typeface="+mn-ea"/>
                <a:cs typeface="Times New Roman" pitchFamily="18" charset="0"/>
              </a:rPr>
            </a:br>
            <a:endParaRPr lang="en-US" sz="4400" dirty="0">
              <a:solidFill>
                <a:srgbClr val="000000"/>
              </a:solidFill>
              <a:latin typeface="Times New Roman" pitchFamily="18" charset="0"/>
              <a:ea typeface="+mn-ea"/>
              <a:cs typeface="Times New Roman" pitchFamily="18" charset="0"/>
            </a:endParaRPr>
          </a:p>
        </p:txBody>
      </p:sp>
      <p:grpSp>
        <p:nvGrpSpPr>
          <p:cNvPr id="442372" name="Group 4"/>
          <p:cNvGrpSpPr>
            <a:grpSpLocks/>
          </p:cNvGrpSpPr>
          <p:nvPr/>
        </p:nvGrpSpPr>
        <p:grpSpPr bwMode="auto">
          <a:xfrm>
            <a:off x="438150" y="3775075"/>
            <a:ext cx="8229600" cy="1482725"/>
            <a:chOff x="470" y="2282"/>
            <a:chExt cx="4906" cy="934"/>
          </a:xfrm>
        </p:grpSpPr>
        <p:sp>
          <p:nvSpPr>
            <p:cNvPr id="442373" name="Rectangle 5"/>
            <p:cNvSpPr>
              <a:spLocks noChangeArrowheads="1"/>
            </p:cNvSpPr>
            <p:nvPr/>
          </p:nvSpPr>
          <p:spPr bwMode="auto">
            <a:xfrm>
              <a:off x="528" y="2592"/>
              <a:ext cx="4848" cy="624"/>
            </a:xfrm>
            <a:prstGeom prst="rect">
              <a:avLst/>
            </a:prstGeom>
            <a:noFill/>
            <a:ln w="190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4" name="Text Box 6"/>
            <p:cNvSpPr txBox="1">
              <a:spLocks noChangeArrowheads="1"/>
            </p:cNvSpPr>
            <p:nvPr/>
          </p:nvSpPr>
          <p:spPr bwMode="auto">
            <a:xfrm>
              <a:off x="470" y="2282"/>
              <a:ext cx="1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00"/>
                  </a:solidFill>
                  <a:latin typeface="Times New Roman" pitchFamily="18" charset="0"/>
                </a:rPr>
                <a:t>Non-identical DBMSs</a:t>
              </a:r>
            </a:p>
          </p:txBody>
        </p:sp>
      </p:grpSp>
    </p:spTree>
    <p:extLst>
      <p:ext uri="{BB962C8B-B14F-4D97-AF65-F5344CB8AC3E}">
        <p14:creationId xmlns:p14="http://schemas.microsoft.com/office/powerpoint/2010/main" val="3394538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linds(horizontal)">
                                      <p:cBhvr>
                                        <p:cTn id="7" dur="500"/>
                                        <p:tgtEl>
                                          <p:spTgt spid="442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47700" y="1350963"/>
            <a:ext cx="7862888" cy="52308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Text Box 3"/>
          <p:cNvSpPr txBox="1">
            <a:spLocks noChangeArrowheads="1"/>
          </p:cNvSpPr>
          <p:nvPr/>
        </p:nvSpPr>
        <p:spPr bwMode="auto">
          <a:xfrm>
            <a:off x="-204788" y="1139825"/>
            <a:ext cx="8967788" cy="524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lvl="2" algn="l">
              <a:buFont typeface="Symbol" pitchFamily="18" charset="2"/>
              <a:buNone/>
            </a:pPr>
            <a:endParaRPr lang="en-GB" sz="1600" b="0" dirty="0">
              <a:solidFill>
                <a:schemeClr val="tx1"/>
              </a:solidFill>
            </a:endParaRPr>
          </a:p>
          <a:p>
            <a:pPr lvl="2" algn="just" defTabSz="1254125">
              <a:buClr>
                <a:schemeClr val="accent2"/>
              </a:buClr>
              <a:buFont typeface="Wingdings" pitchFamily="2" charset="2"/>
              <a:buChar char="Ø"/>
            </a:pPr>
            <a:r>
              <a:rPr lang="en-GB" sz="3000" b="0" dirty="0">
                <a:solidFill>
                  <a:schemeClr val="tx1"/>
                </a:solidFill>
              </a:rPr>
              <a:t>  </a:t>
            </a:r>
            <a:r>
              <a:rPr lang="en-GB" b="0" dirty="0">
                <a:solidFill>
                  <a:schemeClr val="tx1"/>
                </a:solidFill>
                <a:cs typeface="Times New Roman" pitchFamily="18" charset="0"/>
              </a:rPr>
              <a:t>A distributed database system is a collection of </a:t>
            </a:r>
          </a:p>
          <a:p>
            <a:pPr lvl="2" algn="just" defTabSz="1254125">
              <a:buClr>
                <a:schemeClr val="accent2"/>
              </a:buClr>
              <a:buFont typeface="Wingdings" pitchFamily="2" charset="2"/>
              <a:buNone/>
            </a:pPr>
            <a:r>
              <a:rPr lang="en-GB" b="0" dirty="0">
                <a:solidFill>
                  <a:schemeClr val="tx1"/>
                </a:solidFill>
                <a:cs typeface="Times New Roman" pitchFamily="18" charset="0"/>
              </a:rPr>
              <a:t>      logically related databases that co-operate in a </a:t>
            </a:r>
          </a:p>
          <a:p>
            <a:pPr lvl="2" algn="just" defTabSz="1254125">
              <a:buClr>
                <a:schemeClr val="accent2"/>
              </a:buClr>
              <a:buFont typeface="Wingdings" pitchFamily="2" charset="2"/>
              <a:buNone/>
            </a:pPr>
            <a:r>
              <a:rPr lang="en-GB" b="0" dirty="0">
                <a:solidFill>
                  <a:schemeClr val="tx1"/>
                </a:solidFill>
                <a:cs typeface="Times New Roman" pitchFamily="18" charset="0"/>
              </a:rPr>
              <a:t>      </a:t>
            </a:r>
            <a:r>
              <a:rPr lang="en-GB" b="0" dirty="0">
                <a:cs typeface="Times New Roman" pitchFamily="18" charset="0"/>
              </a:rPr>
              <a:t>transparent</a:t>
            </a:r>
            <a:r>
              <a:rPr lang="en-GB" b="0" dirty="0">
                <a:solidFill>
                  <a:schemeClr val="tx1"/>
                </a:solidFill>
                <a:cs typeface="Times New Roman" pitchFamily="18" charset="0"/>
              </a:rPr>
              <a:t> manner</a:t>
            </a:r>
            <a:r>
              <a:rPr lang="en-GB" sz="3000" b="0" dirty="0">
                <a:solidFill>
                  <a:schemeClr val="tx1"/>
                </a:solidFill>
              </a:rPr>
              <a:t>.</a:t>
            </a:r>
          </a:p>
          <a:p>
            <a:pPr lvl="2" algn="just">
              <a:buClr>
                <a:srgbClr val="FF0000"/>
              </a:buClr>
              <a:buFont typeface="Symbol" pitchFamily="18" charset="2"/>
              <a:buNone/>
            </a:pPr>
            <a:endParaRPr lang="en-GB" sz="2000" b="0" dirty="0">
              <a:solidFill>
                <a:schemeClr val="tx1"/>
              </a:solidFill>
            </a:endParaRPr>
          </a:p>
          <a:p>
            <a:pPr lvl="2" algn="just">
              <a:buClr>
                <a:schemeClr val="accent2"/>
              </a:buClr>
              <a:buFont typeface="Wingdings" pitchFamily="2" charset="2"/>
              <a:buChar char="Ø"/>
            </a:pPr>
            <a:r>
              <a:rPr lang="en-GB" b="0" dirty="0">
                <a:solidFill>
                  <a:schemeClr val="tx1"/>
                </a:solidFill>
                <a:cs typeface="Times New Roman" pitchFamily="18" charset="0"/>
              </a:rPr>
              <a:t>   </a:t>
            </a:r>
            <a:r>
              <a:rPr lang="en-GB" b="0" dirty="0">
                <a:cs typeface="Times New Roman" pitchFamily="18" charset="0"/>
              </a:rPr>
              <a:t>‘Transparent’</a:t>
            </a:r>
            <a:r>
              <a:rPr lang="en-GB" b="0" dirty="0">
                <a:solidFill>
                  <a:schemeClr val="tx1"/>
                </a:solidFill>
                <a:cs typeface="Times New Roman" pitchFamily="18" charset="0"/>
              </a:rPr>
              <a:t> implies that each user within the </a:t>
            </a:r>
          </a:p>
          <a:p>
            <a:pPr lvl="2" algn="just">
              <a:buClr>
                <a:schemeClr val="accent2"/>
              </a:buClr>
              <a:buFont typeface="Wingdings" pitchFamily="2" charset="2"/>
              <a:buNone/>
            </a:pPr>
            <a:r>
              <a:rPr lang="en-GB" b="0" dirty="0">
                <a:solidFill>
                  <a:schemeClr val="tx1"/>
                </a:solidFill>
                <a:cs typeface="Times New Roman" pitchFamily="18" charset="0"/>
              </a:rPr>
              <a:t>      system may access all of the data within all of the </a:t>
            </a:r>
          </a:p>
          <a:p>
            <a:pPr lvl="2" algn="just">
              <a:buClr>
                <a:schemeClr val="accent2"/>
              </a:buClr>
              <a:buFont typeface="Wingdings" pitchFamily="2" charset="2"/>
              <a:buNone/>
            </a:pPr>
            <a:r>
              <a:rPr lang="en-GB" b="0" dirty="0">
                <a:solidFill>
                  <a:schemeClr val="tx1"/>
                </a:solidFill>
                <a:cs typeface="Times New Roman" pitchFamily="18" charset="0"/>
              </a:rPr>
              <a:t>      databases as if they were a single database </a:t>
            </a:r>
          </a:p>
          <a:p>
            <a:pPr lvl="2" algn="just">
              <a:buClr>
                <a:schemeClr val="accent2"/>
              </a:buClr>
              <a:buFont typeface="Wingdings" pitchFamily="2" charset="2"/>
              <a:buNone/>
            </a:pPr>
            <a:endParaRPr lang="en-GB" sz="1800" b="0" dirty="0">
              <a:solidFill>
                <a:schemeClr val="tx1"/>
              </a:solidFill>
              <a:cs typeface="Times New Roman" pitchFamily="18" charset="0"/>
            </a:endParaRPr>
          </a:p>
          <a:p>
            <a:pPr lvl="2" algn="just">
              <a:buClr>
                <a:schemeClr val="accent2"/>
              </a:buClr>
              <a:buFont typeface="Wingdings" pitchFamily="2" charset="2"/>
              <a:buChar char="Ø"/>
            </a:pPr>
            <a:r>
              <a:rPr lang="en-GB" b="0" dirty="0">
                <a:solidFill>
                  <a:schemeClr val="tx1"/>
                </a:solidFill>
                <a:cs typeface="Times New Roman" pitchFamily="18" charset="0"/>
              </a:rPr>
              <a:t>   There should be </a:t>
            </a:r>
            <a:r>
              <a:rPr lang="en-GB" b="0" dirty="0">
                <a:cs typeface="Times New Roman" pitchFamily="18" charset="0"/>
              </a:rPr>
              <a:t>‘location independence’</a:t>
            </a:r>
            <a:r>
              <a:rPr lang="en-GB" b="0" dirty="0">
                <a:solidFill>
                  <a:schemeClr val="tx1"/>
                </a:solidFill>
                <a:cs typeface="Times New Roman" pitchFamily="18" charset="0"/>
              </a:rPr>
              <a:t> i.e.- as</a:t>
            </a:r>
          </a:p>
          <a:p>
            <a:pPr lvl="2" algn="just">
              <a:buClr>
                <a:schemeClr val="accent2"/>
              </a:buClr>
              <a:buFont typeface="Wingdings" pitchFamily="2" charset="2"/>
              <a:buNone/>
            </a:pPr>
            <a:r>
              <a:rPr lang="en-GB" b="0" dirty="0">
                <a:solidFill>
                  <a:schemeClr val="tx1"/>
                </a:solidFill>
                <a:cs typeface="Times New Roman" pitchFamily="18" charset="0"/>
              </a:rPr>
              <a:t>      the user is unaware of where the data is located it</a:t>
            </a:r>
          </a:p>
          <a:p>
            <a:pPr lvl="2" algn="just">
              <a:buClr>
                <a:schemeClr val="accent2"/>
              </a:buClr>
              <a:buFont typeface="Wingdings" pitchFamily="2" charset="2"/>
              <a:buNone/>
            </a:pPr>
            <a:r>
              <a:rPr lang="en-GB" b="0" dirty="0">
                <a:solidFill>
                  <a:schemeClr val="tx1"/>
                </a:solidFill>
                <a:cs typeface="Times New Roman" pitchFamily="18" charset="0"/>
              </a:rPr>
              <a:t>      is possible to move the data from one physical </a:t>
            </a:r>
          </a:p>
          <a:p>
            <a:pPr lvl="2" algn="just">
              <a:buClr>
                <a:schemeClr val="accent2"/>
              </a:buClr>
              <a:buFont typeface="Wingdings" pitchFamily="2" charset="2"/>
              <a:buNone/>
            </a:pPr>
            <a:r>
              <a:rPr lang="en-GB" b="0" dirty="0">
                <a:solidFill>
                  <a:schemeClr val="tx1"/>
                </a:solidFill>
                <a:cs typeface="Times New Roman" pitchFamily="18" charset="0"/>
              </a:rPr>
              <a:t>      location to another without affecting the user. </a:t>
            </a:r>
          </a:p>
        </p:txBody>
      </p:sp>
      <p:grpSp>
        <p:nvGrpSpPr>
          <p:cNvPr id="26628" name="Group 4"/>
          <p:cNvGrpSpPr>
            <a:grpSpLocks/>
          </p:cNvGrpSpPr>
          <p:nvPr/>
        </p:nvGrpSpPr>
        <p:grpSpPr bwMode="auto">
          <a:xfrm>
            <a:off x="596900" y="0"/>
            <a:ext cx="8166100" cy="1220788"/>
            <a:chOff x="376" y="0"/>
            <a:chExt cx="5144" cy="769"/>
          </a:xfrm>
        </p:grpSpPr>
        <p:sp>
          <p:nvSpPr>
            <p:cNvPr id="26629" name="Text Box 5"/>
            <p:cNvSpPr txBox="1">
              <a:spLocks noChangeArrowheads="1"/>
            </p:cNvSpPr>
            <p:nvPr/>
          </p:nvSpPr>
          <p:spPr bwMode="auto">
            <a:xfrm>
              <a:off x="376" y="0"/>
              <a:ext cx="51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r>
                <a:rPr lang="en-GB" sz="3600" b="0" u="sng">
                  <a:solidFill>
                    <a:schemeClr val="tx1"/>
                  </a:solidFill>
                </a:rPr>
                <a:t>DISTRIBUTED DATABASES</a:t>
              </a:r>
              <a:endParaRPr lang="en-GB" sz="3000" b="0"/>
            </a:p>
          </p:txBody>
        </p:sp>
        <p:sp>
          <p:nvSpPr>
            <p:cNvPr id="26630" name="Text Box 6"/>
            <p:cNvSpPr txBox="1">
              <a:spLocks noChangeArrowheads="1"/>
            </p:cNvSpPr>
            <p:nvPr/>
          </p:nvSpPr>
          <p:spPr bwMode="auto">
            <a:xfrm>
              <a:off x="622" y="442"/>
              <a:ext cx="4592"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r>
                <a:rPr lang="en-GB"/>
                <a:t>WHAT IS A DISTRIBUTED DATABASE?</a:t>
              </a:r>
            </a:p>
          </p:txBody>
        </p:sp>
      </p:grpSp>
    </p:spTree>
    <p:extLst>
      <p:ext uri="{BB962C8B-B14F-4D97-AF65-F5344CB8AC3E}">
        <p14:creationId xmlns:p14="http://schemas.microsoft.com/office/powerpoint/2010/main" val="17412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500"/>
                                        <p:tgtEl>
                                          <p:spTgt spid="2662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fade">
                                      <p:cBhvr>
                                        <p:cTn id="10" dur="500"/>
                                        <p:tgtEl>
                                          <p:spTgt spid="2662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Effect transition="in" filter="fade">
                                      <p:cBhvr>
                                        <p:cTn id="13" dur="500"/>
                                        <p:tgtEl>
                                          <p:spTgt spid="2662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627">
                                            <p:txEl>
                                              <p:pRg st="5" end="5"/>
                                            </p:txEl>
                                          </p:spTgt>
                                        </p:tgtEl>
                                        <p:attrNameLst>
                                          <p:attrName>style.visibility</p:attrName>
                                        </p:attrNameLst>
                                      </p:cBhvr>
                                      <p:to>
                                        <p:strVal val="visible"/>
                                      </p:to>
                                    </p:set>
                                    <p:animEffect transition="in" filter="fade">
                                      <p:cBhvr>
                                        <p:cTn id="18" dur="500"/>
                                        <p:tgtEl>
                                          <p:spTgt spid="26627">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6627">
                                            <p:txEl>
                                              <p:pRg st="6" end="6"/>
                                            </p:txEl>
                                          </p:spTgt>
                                        </p:tgtEl>
                                        <p:attrNameLst>
                                          <p:attrName>style.visibility</p:attrName>
                                        </p:attrNameLst>
                                      </p:cBhvr>
                                      <p:to>
                                        <p:strVal val="visible"/>
                                      </p:to>
                                    </p:set>
                                    <p:animEffect transition="in" filter="fade">
                                      <p:cBhvr>
                                        <p:cTn id="21" dur="500"/>
                                        <p:tgtEl>
                                          <p:spTgt spid="2662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6627">
                                            <p:txEl>
                                              <p:pRg st="7" end="7"/>
                                            </p:txEl>
                                          </p:spTgt>
                                        </p:tgtEl>
                                        <p:attrNameLst>
                                          <p:attrName>style.visibility</p:attrName>
                                        </p:attrNameLst>
                                      </p:cBhvr>
                                      <p:to>
                                        <p:strVal val="visible"/>
                                      </p:to>
                                    </p:set>
                                    <p:animEffect transition="in" filter="fade">
                                      <p:cBhvr>
                                        <p:cTn id="24" dur="500"/>
                                        <p:tgtEl>
                                          <p:spTgt spid="2662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627">
                                            <p:txEl>
                                              <p:pRg st="9" end="9"/>
                                            </p:txEl>
                                          </p:spTgt>
                                        </p:tgtEl>
                                        <p:attrNameLst>
                                          <p:attrName>style.visibility</p:attrName>
                                        </p:attrNameLst>
                                      </p:cBhvr>
                                      <p:to>
                                        <p:strVal val="visible"/>
                                      </p:to>
                                    </p:set>
                                    <p:animEffect transition="in" filter="fade">
                                      <p:cBhvr>
                                        <p:cTn id="29" dur="500"/>
                                        <p:tgtEl>
                                          <p:spTgt spid="26627">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6627">
                                            <p:txEl>
                                              <p:pRg st="10" end="10"/>
                                            </p:txEl>
                                          </p:spTgt>
                                        </p:tgtEl>
                                        <p:attrNameLst>
                                          <p:attrName>style.visibility</p:attrName>
                                        </p:attrNameLst>
                                      </p:cBhvr>
                                      <p:to>
                                        <p:strVal val="visible"/>
                                      </p:to>
                                    </p:set>
                                    <p:animEffect transition="in" filter="fade">
                                      <p:cBhvr>
                                        <p:cTn id="32" dur="500"/>
                                        <p:tgtEl>
                                          <p:spTgt spid="26627">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6627">
                                            <p:txEl>
                                              <p:pRg st="11" end="11"/>
                                            </p:txEl>
                                          </p:spTgt>
                                        </p:tgtEl>
                                        <p:attrNameLst>
                                          <p:attrName>style.visibility</p:attrName>
                                        </p:attrNameLst>
                                      </p:cBhvr>
                                      <p:to>
                                        <p:strVal val="visible"/>
                                      </p:to>
                                    </p:set>
                                    <p:animEffect transition="in" filter="fade">
                                      <p:cBhvr>
                                        <p:cTn id="35" dur="500"/>
                                        <p:tgtEl>
                                          <p:spTgt spid="26627">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6627">
                                            <p:txEl>
                                              <p:pRg st="12" end="12"/>
                                            </p:txEl>
                                          </p:spTgt>
                                        </p:tgtEl>
                                        <p:attrNameLst>
                                          <p:attrName>style.visibility</p:attrName>
                                        </p:attrNameLst>
                                      </p:cBhvr>
                                      <p:to>
                                        <p:strVal val="visible"/>
                                      </p:to>
                                    </p:set>
                                    <p:animEffect transition="in" filter="fade">
                                      <p:cBhvr>
                                        <p:cTn id="38" dur="500"/>
                                        <p:tgtEl>
                                          <p:spTgt spid="266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solidFill>
                  <a:srgbClr val="C00000"/>
                </a:solidFill>
              </a:rPr>
              <a:t>Distributed DBMS Architecture</a:t>
            </a:r>
            <a:endParaRPr lang="en-US" dirty="0">
              <a:solidFill>
                <a:srgbClr val="C00000"/>
              </a:solidFill>
            </a:endParaRPr>
          </a:p>
        </p:txBody>
      </p:sp>
    </p:spTree>
    <p:extLst>
      <p:ext uri="{BB962C8B-B14F-4D97-AF65-F5344CB8AC3E}">
        <p14:creationId xmlns:p14="http://schemas.microsoft.com/office/powerpoint/2010/main" val="3321513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type="body" sz="half" idx="4294967295"/>
          </p:nvPr>
        </p:nvSpPr>
        <p:spPr>
          <a:xfrm>
            <a:off x="838200" y="838200"/>
            <a:ext cx="5029200" cy="5791200"/>
          </a:xfrm>
          <a:solidFill>
            <a:schemeClr val="accent1">
              <a:lumMod val="20000"/>
              <a:lumOff val="80000"/>
            </a:schemeClr>
          </a:solidFill>
          <a:ln>
            <a:solidFill>
              <a:schemeClr val="tx1"/>
            </a:solidFill>
          </a:ln>
        </p:spPr>
        <p:txBody>
          <a:bodyPr>
            <a:noAutofit/>
          </a:bodyPr>
          <a:lstStyle/>
          <a:p>
            <a:pPr marL="574675" lvl="1" indent="-457200" algn="just">
              <a:lnSpc>
                <a:spcPct val="80000"/>
              </a:lnSpc>
              <a:buFont typeface="Wingdings" pitchFamily="2" charset="2"/>
              <a:buChar char="q"/>
            </a:pPr>
            <a:r>
              <a:rPr lang="en-US" sz="2800" b="1" i="1" dirty="0">
                <a:latin typeface="Times New Roman" pitchFamily="18" charset="0"/>
                <a:cs typeface="Times New Roman" pitchFamily="18" charset="0"/>
              </a:rPr>
              <a:t>External </a:t>
            </a:r>
            <a:r>
              <a:rPr lang="en-US" sz="2800" b="1" i="1" dirty="0" smtClean="0">
                <a:latin typeface="Times New Roman" pitchFamily="18" charset="0"/>
                <a:cs typeface="Times New Roman" pitchFamily="18" charset="0"/>
              </a:rPr>
              <a:t>View: </a:t>
            </a:r>
          </a:p>
          <a:p>
            <a:pPr marL="640969" lvl="2" indent="-285750" algn="just">
              <a:lnSpc>
                <a:spcPct val="80000"/>
              </a:lnSpc>
            </a:pPr>
            <a:r>
              <a:rPr lang="en-US" sz="2800" dirty="0">
                <a:latin typeface="Times New Roman" pitchFamily="18" charset="0"/>
                <a:cs typeface="Times New Roman" pitchFamily="18" charset="0"/>
              </a:rPr>
              <a:t>which is that of the user, who might be a programmer</a:t>
            </a:r>
          </a:p>
          <a:p>
            <a:pPr marL="640969" lvl="2" indent="-285750" algn="just">
              <a:lnSpc>
                <a:spcPct val="80000"/>
              </a:lnSpc>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basically concerned with how users view the data.</a:t>
            </a:r>
          </a:p>
          <a:p>
            <a:pPr marL="339725" lvl="1" indent="-222250" algn="just">
              <a:lnSpc>
                <a:spcPct val="80000"/>
              </a:lnSpc>
              <a:buFontTx/>
              <a:buNone/>
            </a:pPr>
            <a:endParaRPr lang="en-US" sz="3200" b="1" i="1" dirty="0">
              <a:latin typeface="Times New Roman" pitchFamily="18" charset="0"/>
              <a:cs typeface="Times New Roman" pitchFamily="18" charset="0"/>
            </a:endParaRPr>
          </a:p>
          <a:p>
            <a:pPr marL="574675" lvl="1" indent="-457200" algn="just">
              <a:lnSpc>
                <a:spcPct val="80000"/>
              </a:lnSpc>
              <a:buFont typeface="Wingdings" pitchFamily="2" charset="2"/>
              <a:buChar char="q"/>
            </a:pPr>
            <a:r>
              <a:rPr lang="en-US" sz="2800" b="1" i="1" dirty="0">
                <a:latin typeface="Times New Roman" pitchFamily="18" charset="0"/>
                <a:cs typeface="Times New Roman" pitchFamily="18" charset="0"/>
              </a:rPr>
              <a:t>Conceptual </a:t>
            </a:r>
            <a:r>
              <a:rPr lang="en-US" sz="2800" b="1" i="1" dirty="0" smtClean="0">
                <a:latin typeface="Times New Roman" pitchFamily="18" charset="0"/>
                <a:cs typeface="Times New Roman" pitchFamily="18" charset="0"/>
              </a:rPr>
              <a:t>View</a:t>
            </a:r>
            <a:r>
              <a:rPr lang="en-US" sz="2800" b="1" i="1" dirty="0">
                <a:latin typeface="Times New Roman" pitchFamily="18" charset="0"/>
                <a:cs typeface="Times New Roman" pitchFamily="18" charset="0"/>
              </a:rPr>
              <a:t>:</a:t>
            </a:r>
          </a:p>
          <a:p>
            <a:pPr marL="623189" lvl="3" indent="-222250" algn="just">
              <a:lnSpc>
                <a:spcPct val="80000"/>
              </a:lnSpc>
            </a:pPr>
            <a:r>
              <a:rPr lang="en-US" sz="2800" dirty="0">
                <a:latin typeface="Times New Roman" pitchFamily="18" charset="0"/>
                <a:cs typeface="Times New Roman" pitchFamily="18" charset="0"/>
              </a:rPr>
              <a:t>that of the enterprise</a:t>
            </a:r>
          </a:p>
          <a:p>
            <a:pPr marL="339725" lvl="2" indent="-222250" algn="just">
              <a:lnSpc>
                <a:spcPct val="80000"/>
              </a:lnSpc>
            </a:pPr>
            <a:endParaRPr lang="en-US" sz="3200" dirty="0">
              <a:latin typeface="Times New Roman" pitchFamily="18" charset="0"/>
              <a:cs typeface="Times New Roman" pitchFamily="18" charset="0"/>
            </a:endParaRPr>
          </a:p>
          <a:p>
            <a:pPr marL="574675" lvl="1" indent="-457200" algn="just">
              <a:lnSpc>
                <a:spcPct val="80000"/>
              </a:lnSpc>
              <a:buFont typeface="Wingdings" pitchFamily="2" charset="2"/>
              <a:buChar char="q"/>
            </a:pPr>
            <a:r>
              <a:rPr lang="en-US" sz="2800" b="1" i="1" dirty="0">
                <a:latin typeface="Times New Roman" pitchFamily="18" charset="0"/>
                <a:cs typeface="Times New Roman" pitchFamily="18" charset="0"/>
              </a:rPr>
              <a:t>Internal View:</a:t>
            </a:r>
          </a:p>
          <a:p>
            <a:pPr marL="623189" lvl="3" indent="-222250" algn="just">
              <a:lnSpc>
                <a:spcPct val="80000"/>
              </a:lnSpc>
            </a:pPr>
            <a:r>
              <a:rPr lang="en-US" sz="2800" dirty="0">
                <a:latin typeface="Times New Roman" pitchFamily="18" charset="0"/>
                <a:cs typeface="Times New Roman" pitchFamily="18" charset="0"/>
              </a:rPr>
              <a:t>that of a system or a machine,</a:t>
            </a:r>
          </a:p>
          <a:p>
            <a:pPr marL="623189" lvl="3" indent="-222250" algn="just">
              <a:lnSpc>
                <a:spcPct val="80000"/>
              </a:lnSpc>
            </a:pPr>
            <a:r>
              <a:rPr lang="en-US" sz="2800" dirty="0" smtClean="0">
                <a:latin typeface="Times New Roman" pitchFamily="18" charset="0"/>
                <a:cs typeface="Times New Roman" pitchFamily="18" charset="0"/>
              </a:rPr>
              <a:t>deals </a:t>
            </a:r>
            <a:r>
              <a:rPr lang="en-US" sz="2800" dirty="0">
                <a:latin typeface="Times New Roman" pitchFamily="18" charset="0"/>
                <a:cs typeface="Times New Roman" pitchFamily="18" charset="0"/>
              </a:rPr>
              <a:t>with the physical definition and organization of data.</a:t>
            </a:r>
          </a:p>
        </p:txBody>
      </p:sp>
      <p:sp>
        <p:nvSpPr>
          <p:cNvPr id="11270" name="Rectangle 6"/>
          <p:cNvSpPr>
            <a:spLocks noGrp="1" noChangeArrowheads="1"/>
          </p:cNvSpPr>
          <p:nvPr>
            <p:ph type="body" sz="half" idx="4294967295"/>
          </p:nvPr>
        </p:nvSpPr>
        <p:spPr>
          <a:xfrm>
            <a:off x="5257800" y="1447800"/>
            <a:ext cx="4038600" cy="4449762"/>
          </a:xfrm>
        </p:spPr>
        <p:txBody>
          <a:bodyPr/>
          <a:lstStyle/>
          <a:p>
            <a:pPr algn="ctr">
              <a:lnSpc>
                <a:spcPct val="80000"/>
              </a:lnSpc>
              <a:buFont typeface="Wingdings" pitchFamily="2" charset="2"/>
              <a:buNone/>
            </a:pPr>
            <a:r>
              <a:rPr lang="en-US" sz="2000" b="1" dirty="0"/>
              <a:t>Users</a:t>
            </a:r>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r>
              <a:rPr lang="en-US" sz="2000" b="1" dirty="0">
                <a:solidFill>
                  <a:srgbClr val="C00000"/>
                </a:solidFill>
              </a:rPr>
              <a:t>External View</a:t>
            </a:r>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r>
              <a:rPr lang="en-US" sz="2000" b="1" dirty="0">
                <a:solidFill>
                  <a:srgbClr val="00B050"/>
                </a:solidFill>
              </a:rPr>
              <a:t>Conceptual View</a:t>
            </a:r>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r>
              <a:rPr lang="en-US" sz="2000" b="1" dirty="0">
                <a:solidFill>
                  <a:srgbClr val="0000FF"/>
                </a:solidFill>
              </a:rPr>
              <a:t>Internal View</a:t>
            </a:r>
          </a:p>
        </p:txBody>
      </p:sp>
      <p:sp>
        <p:nvSpPr>
          <p:cNvPr id="11274" name="Rectangle 10"/>
          <p:cNvSpPr>
            <a:spLocks noGrp="1" noChangeArrowheads="1"/>
          </p:cNvSpPr>
          <p:nvPr>
            <p:ph type="title" idx="4294967295"/>
          </p:nvPr>
        </p:nvSpPr>
        <p:spPr>
          <a:xfrm>
            <a:off x="609600" y="-152400"/>
            <a:ext cx="8229600" cy="1143000"/>
          </a:xfrm>
          <a:noFill/>
          <a:ln/>
        </p:spPr>
        <p:txBody>
          <a:bodyPr/>
          <a:lstStyle/>
          <a:p>
            <a:r>
              <a:rPr lang="en-US" dirty="0">
                <a:solidFill>
                  <a:schemeClr val="tx1"/>
                </a:solidFill>
              </a:rPr>
              <a:t>ANSI/SPARC Architecture</a:t>
            </a:r>
          </a:p>
        </p:txBody>
      </p:sp>
      <p:sp>
        <p:nvSpPr>
          <p:cNvPr id="11271" name="Line 7"/>
          <p:cNvSpPr>
            <a:spLocks noChangeShapeType="1"/>
          </p:cNvSpPr>
          <p:nvPr/>
        </p:nvSpPr>
        <p:spPr bwMode="auto">
          <a:xfrm>
            <a:off x="7315200" y="1828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8"/>
          <p:cNvSpPr>
            <a:spLocks noChangeShapeType="1"/>
          </p:cNvSpPr>
          <p:nvPr/>
        </p:nvSpPr>
        <p:spPr bwMode="auto">
          <a:xfrm>
            <a:off x="7315200"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a:off x="7315200" y="3886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2631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7039" y="152400"/>
            <a:ext cx="8991600" cy="1143000"/>
          </a:xfrm>
        </p:spPr>
        <p:txBody>
          <a:bodyPr>
            <a:noAutofit/>
          </a:bodyPr>
          <a:lstStyle/>
          <a:p>
            <a:pPr algn="just"/>
            <a:r>
              <a:rPr lang="en-US" sz="3200" dirty="0">
                <a:solidFill>
                  <a:schemeClr val="tx1"/>
                </a:solidFill>
              </a:rPr>
              <a:t>Possible ways to put together multiple </a:t>
            </a:r>
            <a:r>
              <a:rPr lang="en-US" sz="3200" dirty="0" smtClean="0">
                <a:solidFill>
                  <a:schemeClr val="tx1"/>
                </a:solidFill>
              </a:rPr>
              <a:t>databases:</a:t>
            </a:r>
            <a:endParaRPr lang="en-US" sz="3200" dirty="0">
              <a:solidFill>
                <a:schemeClr val="tx1"/>
              </a:solidFill>
            </a:endParaRPr>
          </a:p>
        </p:txBody>
      </p:sp>
      <p:sp>
        <p:nvSpPr>
          <p:cNvPr id="13315" name="Rectangle 3"/>
          <p:cNvSpPr>
            <a:spLocks noGrp="1" noChangeArrowheads="1"/>
          </p:cNvSpPr>
          <p:nvPr>
            <p:ph type="body" sz="half" idx="4294967295"/>
          </p:nvPr>
        </p:nvSpPr>
        <p:spPr>
          <a:xfrm>
            <a:off x="152400" y="1371601"/>
            <a:ext cx="3505200" cy="3276600"/>
          </a:xfrm>
          <a:solidFill>
            <a:schemeClr val="accent1">
              <a:lumMod val="20000"/>
              <a:lumOff val="80000"/>
            </a:schemeClr>
          </a:solidFill>
          <a:ln>
            <a:solidFill>
              <a:schemeClr val="tx1"/>
            </a:solidFill>
          </a:ln>
        </p:spPr>
        <p:txBody>
          <a:bodyPr/>
          <a:lstStyle/>
          <a:p>
            <a:pPr algn="just">
              <a:lnSpc>
                <a:spcPct val="90000"/>
              </a:lnSpc>
              <a:buFont typeface="Wingdings" pitchFamily="2" charset="2"/>
              <a:buChar char="q"/>
            </a:pPr>
            <a:r>
              <a:rPr lang="en-US" sz="2800" b="1" dirty="0" smtClean="0">
                <a:latin typeface="Times New Roman" pitchFamily="18" charset="0"/>
                <a:cs typeface="Times New Roman" pitchFamily="18" charset="0"/>
              </a:rPr>
              <a:t>Autonomy </a:t>
            </a:r>
            <a:r>
              <a:rPr lang="en-US" sz="2800" b="1" dirty="0">
                <a:latin typeface="Times New Roman" pitchFamily="18" charset="0"/>
                <a:cs typeface="Times New Roman" pitchFamily="18" charset="0"/>
              </a:rPr>
              <a:t>of Local </a:t>
            </a:r>
            <a:r>
              <a:rPr lang="en-US" sz="2800" b="1" dirty="0" smtClean="0">
                <a:latin typeface="Times New Roman" pitchFamily="18" charset="0"/>
                <a:cs typeface="Times New Roman" pitchFamily="18" charset="0"/>
              </a:rPr>
              <a:t>Systems</a:t>
            </a:r>
            <a:endParaRPr lang="en-US" sz="2800" b="1" dirty="0">
              <a:latin typeface="Times New Roman" pitchFamily="18" charset="0"/>
              <a:cs typeface="Times New Roman" pitchFamily="18" charset="0"/>
            </a:endParaRPr>
          </a:p>
          <a:p>
            <a:pPr marL="398463" lvl="1" indent="-280988" algn="just">
              <a:lnSpc>
                <a:spcPct val="90000"/>
              </a:lnSpc>
            </a:pPr>
            <a:r>
              <a:rPr lang="en-US" sz="2400" dirty="0">
                <a:solidFill>
                  <a:srgbClr val="C00000"/>
                </a:solidFill>
                <a:latin typeface="Times New Roman" pitchFamily="18" charset="0"/>
                <a:cs typeface="Times New Roman" pitchFamily="18" charset="0"/>
              </a:rPr>
              <a:t>Refers to distribution of </a:t>
            </a:r>
            <a:r>
              <a:rPr lang="en-US" sz="2400" dirty="0" smtClean="0">
                <a:solidFill>
                  <a:srgbClr val="C00000"/>
                </a:solidFill>
                <a:latin typeface="Times New Roman" pitchFamily="18" charset="0"/>
                <a:cs typeface="Times New Roman" pitchFamily="18" charset="0"/>
              </a:rPr>
              <a:t>control.</a:t>
            </a:r>
            <a:endParaRPr lang="en-US" sz="2400" dirty="0">
              <a:solidFill>
                <a:srgbClr val="C00000"/>
              </a:solidFill>
              <a:latin typeface="Times New Roman" pitchFamily="18" charset="0"/>
              <a:cs typeface="Times New Roman" pitchFamily="18" charset="0"/>
            </a:endParaRPr>
          </a:p>
          <a:p>
            <a:pPr marL="398463" lvl="1" indent="-280988" algn="just">
              <a:lnSpc>
                <a:spcPct val="90000"/>
              </a:lnSpc>
            </a:pPr>
            <a:r>
              <a:rPr lang="en-US" sz="2400" dirty="0">
                <a:solidFill>
                  <a:srgbClr val="C00000"/>
                </a:solidFill>
                <a:latin typeface="Times New Roman" pitchFamily="18" charset="0"/>
                <a:cs typeface="Times New Roman" pitchFamily="18" charset="0"/>
              </a:rPr>
              <a:t>Indicates degree of independence of individual </a:t>
            </a:r>
            <a:r>
              <a:rPr lang="en-US" sz="2400" dirty="0" smtClean="0">
                <a:solidFill>
                  <a:srgbClr val="C00000"/>
                </a:solidFill>
                <a:latin typeface="Times New Roman" pitchFamily="18" charset="0"/>
                <a:cs typeface="Times New Roman" pitchFamily="18" charset="0"/>
              </a:rPr>
              <a:t>databases.</a:t>
            </a:r>
            <a:endParaRPr lang="en-US" sz="2400" dirty="0">
              <a:solidFill>
                <a:srgbClr val="C00000"/>
              </a:solidFill>
              <a:latin typeface="Times New Roman" pitchFamily="18" charset="0"/>
              <a:cs typeface="Times New Roman" pitchFamily="18" charset="0"/>
            </a:endParaRPr>
          </a:p>
          <a:p>
            <a:pPr lvl="1" algn="just">
              <a:lnSpc>
                <a:spcPct val="90000"/>
              </a:lnSpc>
              <a:buFontTx/>
              <a:buNone/>
            </a:pPr>
            <a:endParaRPr lang="en-US" sz="2000" dirty="0">
              <a:latin typeface="Times New Roman" pitchFamily="18" charset="0"/>
              <a:cs typeface="Times New Roman" pitchFamily="18" charset="0"/>
            </a:endParaRPr>
          </a:p>
        </p:txBody>
      </p:sp>
      <p:sp>
        <p:nvSpPr>
          <p:cNvPr id="13316" name="Rectangle 4"/>
          <p:cNvSpPr>
            <a:spLocks noGrp="1" noChangeArrowheads="1"/>
          </p:cNvSpPr>
          <p:nvPr>
            <p:ph type="body" sz="half" idx="4294967295"/>
          </p:nvPr>
        </p:nvSpPr>
        <p:spPr>
          <a:xfrm>
            <a:off x="3733800" y="1371600"/>
            <a:ext cx="5181600" cy="4530725"/>
          </a:xfrm>
          <a:solidFill>
            <a:schemeClr val="accent3">
              <a:lumMod val="60000"/>
              <a:lumOff val="40000"/>
            </a:schemeClr>
          </a:solidFill>
          <a:ln>
            <a:solidFill>
              <a:schemeClr val="tx1"/>
            </a:solidFill>
          </a:ln>
        </p:spPr>
        <p:txBody>
          <a:bodyPr>
            <a:normAutofit/>
          </a:bodyPr>
          <a:lstStyle/>
          <a:p>
            <a:pPr algn="just">
              <a:lnSpc>
                <a:spcPct val="90000"/>
              </a:lnSpc>
              <a:buFont typeface="Wingdings" pitchFamily="2" charset="2"/>
              <a:buChar char="q"/>
            </a:pPr>
            <a:r>
              <a:rPr lang="en-US" sz="2800" b="1" dirty="0" smtClean="0">
                <a:latin typeface="Times New Roman" pitchFamily="18" charset="0"/>
                <a:cs typeface="Times New Roman" pitchFamily="18" charset="0"/>
              </a:rPr>
              <a:t>Alternatives </a:t>
            </a:r>
            <a:r>
              <a:rPr lang="en-US" sz="2800" b="1" dirty="0">
                <a:latin typeface="Times New Roman" pitchFamily="18" charset="0"/>
                <a:cs typeface="Times New Roman" pitchFamily="18" charset="0"/>
              </a:rPr>
              <a:t>to </a:t>
            </a:r>
            <a:r>
              <a:rPr lang="en-US" sz="2800" b="1" dirty="0" smtClean="0">
                <a:latin typeface="Times New Roman" pitchFamily="18" charset="0"/>
                <a:cs typeface="Times New Roman" pitchFamily="18" charset="0"/>
              </a:rPr>
              <a:t>Autonomy </a:t>
            </a:r>
          </a:p>
          <a:p>
            <a:pPr marL="566928" indent="-457200" algn="just">
              <a:lnSpc>
                <a:spcPct val="90000"/>
              </a:lnSpc>
              <a:buFont typeface="+mj-lt"/>
              <a:buAutoNum type="arabicPeriod"/>
            </a:pPr>
            <a:r>
              <a:rPr lang="en-US" sz="2400" b="1" i="1" dirty="0" smtClean="0">
                <a:latin typeface="Times New Roman" pitchFamily="18" charset="0"/>
                <a:cs typeface="Times New Roman" pitchFamily="18" charset="0"/>
              </a:rPr>
              <a:t>Tight </a:t>
            </a:r>
            <a:r>
              <a:rPr lang="en-US" sz="2400" b="1" i="1" dirty="0">
                <a:latin typeface="Times New Roman" pitchFamily="18" charset="0"/>
                <a:cs typeface="Times New Roman" pitchFamily="18" charset="0"/>
              </a:rPr>
              <a:t>Integration </a:t>
            </a:r>
          </a:p>
          <a:p>
            <a:pPr lvl="1" algn="just">
              <a:lnSpc>
                <a:spcPct val="90000"/>
              </a:lnSpc>
              <a:buFontTx/>
              <a:buNone/>
            </a:pPr>
            <a:r>
              <a:rPr lang="en-US" sz="2400"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Single </a:t>
            </a:r>
            <a:r>
              <a:rPr lang="en-US" sz="2400" dirty="0">
                <a:solidFill>
                  <a:srgbClr val="0000FF"/>
                </a:solidFill>
                <a:latin typeface="Times New Roman" pitchFamily="18" charset="0"/>
                <a:cs typeface="Times New Roman" pitchFamily="18" charset="0"/>
              </a:rPr>
              <a:t>image of entire </a:t>
            </a:r>
            <a:r>
              <a:rPr lang="en-US" sz="2400" dirty="0" err="1" smtClean="0">
                <a:solidFill>
                  <a:srgbClr val="0000FF"/>
                </a:solidFill>
                <a:latin typeface="Times New Roman" pitchFamily="18" charset="0"/>
                <a:cs typeface="Times New Roman" pitchFamily="18" charset="0"/>
              </a:rPr>
              <a:t>db</a:t>
            </a:r>
            <a:r>
              <a:rPr lang="en-US" sz="2400" dirty="0" smtClean="0">
                <a:solidFill>
                  <a:srgbClr val="0000FF"/>
                </a:solidFill>
                <a:latin typeface="Times New Roman" pitchFamily="18" charset="0"/>
                <a:cs typeface="Times New Roman" pitchFamily="18" charset="0"/>
              </a:rPr>
              <a:t>, is </a:t>
            </a:r>
            <a:r>
              <a:rPr lang="en-US" sz="2400" dirty="0">
                <a:solidFill>
                  <a:srgbClr val="0000FF"/>
                </a:solidFill>
                <a:latin typeface="Times New Roman" pitchFamily="18" charset="0"/>
                <a:cs typeface="Times New Roman" pitchFamily="18" charset="0"/>
              </a:rPr>
              <a:t>available for any user who wants to share the info, which may reside in multiple </a:t>
            </a:r>
            <a:r>
              <a:rPr lang="en-US" sz="2400" dirty="0" smtClean="0">
                <a:solidFill>
                  <a:srgbClr val="0000FF"/>
                </a:solidFill>
                <a:latin typeface="Times New Roman" pitchFamily="18" charset="0"/>
                <a:cs typeface="Times New Roman" pitchFamily="18" charset="0"/>
              </a:rPr>
              <a:t>db.</a:t>
            </a:r>
            <a:endParaRPr lang="en-US" sz="2400" dirty="0">
              <a:solidFill>
                <a:srgbClr val="0000FF"/>
              </a:solidFill>
              <a:latin typeface="Times New Roman" pitchFamily="18" charset="0"/>
              <a:cs typeface="Times New Roman" pitchFamily="18" charset="0"/>
            </a:endParaRPr>
          </a:p>
          <a:p>
            <a:pPr marL="566928" lvl="1" indent="-457200" algn="just">
              <a:lnSpc>
                <a:spcPct val="90000"/>
              </a:lnSpc>
              <a:spcBef>
                <a:spcPts val="400"/>
              </a:spcBef>
              <a:buSzPct val="68000"/>
              <a:buFont typeface="+mj-lt"/>
              <a:buAutoNum type="arabicPeriod" startAt="2"/>
            </a:pPr>
            <a:r>
              <a:rPr lang="en-US" sz="2400" b="1" i="1" dirty="0" smtClean="0">
                <a:latin typeface="Times New Roman" pitchFamily="18" charset="0"/>
                <a:cs typeface="Times New Roman" pitchFamily="18" charset="0"/>
              </a:rPr>
              <a:t>Semi-Autonomous Systems</a:t>
            </a:r>
            <a:endParaRPr lang="en-US" sz="2400" b="1" i="1" dirty="0">
              <a:latin typeface="Times New Roman" pitchFamily="18" charset="0"/>
              <a:cs typeface="Times New Roman" pitchFamily="18" charset="0"/>
            </a:endParaRPr>
          </a:p>
          <a:p>
            <a:pPr lvl="1" algn="just">
              <a:lnSpc>
                <a:spcPct val="90000"/>
              </a:lnSpc>
              <a:buNone/>
            </a:pPr>
            <a:r>
              <a:rPr lang="en-US" sz="2400" dirty="0" smtClean="0">
                <a:solidFill>
                  <a:srgbClr val="0000FF"/>
                </a:solidFill>
                <a:latin typeface="Times New Roman" pitchFamily="18" charset="0"/>
                <a:cs typeface="Times New Roman" pitchFamily="18" charset="0"/>
              </a:rPr>
              <a:t>   Consists </a:t>
            </a:r>
            <a:r>
              <a:rPr lang="en-US" sz="2400" dirty="0">
                <a:solidFill>
                  <a:srgbClr val="0000FF"/>
                </a:solidFill>
                <a:latin typeface="Times New Roman" pitchFamily="18" charset="0"/>
                <a:cs typeface="Times New Roman" pitchFamily="18" charset="0"/>
              </a:rPr>
              <a:t>of DBMSs that can operate independently, but have decided to participate in a group. </a:t>
            </a:r>
          </a:p>
          <a:p>
            <a:pPr marL="566928" lvl="1" indent="-457200" algn="just">
              <a:lnSpc>
                <a:spcPct val="90000"/>
              </a:lnSpc>
              <a:spcBef>
                <a:spcPts val="400"/>
              </a:spcBef>
              <a:buSzPct val="68000"/>
              <a:buFont typeface="+mj-lt"/>
              <a:buAutoNum type="arabicPeriod" startAt="3"/>
            </a:pPr>
            <a:r>
              <a:rPr lang="en-US" sz="2400" b="1" i="1" dirty="0">
                <a:latin typeface="Times New Roman" pitchFamily="18" charset="0"/>
                <a:cs typeface="Times New Roman" pitchFamily="18" charset="0"/>
              </a:rPr>
              <a:t>Total Isolation</a:t>
            </a:r>
          </a:p>
          <a:p>
            <a:pPr lvl="1" algn="just">
              <a:lnSpc>
                <a:spcPct val="90000"/>
              </a:lnSpc>
              <a:buFontTx/>
              <a:buNone/>
            </a:pPr>
            <a:r>
              <a:rPr lang="en-US" sz="2400" dirty="0" smtClean="0">
                <a:solidFill>
                  <a:srgbClr val="0000FF"/>
                </a:solidFill>
                <a:latin typeface="Times New Roman" pitchFamily="18" charset="0"/>
                <a:cs typeface="Times New Roman" pitchFamily="18" charset="0"/>
              </a:rPr>
              <a:t>   Stand </a:t>
            </a:r>
            <a:r>
              <a:rPr lang="en-US" sz="2400" dirty="0">
                <a:solidFill>
                  <a:srgbClr val="0000FF"/>
                </a:solidFill>
                <a:latin typeface="Times New Roman" pitchFamily="18" charset="0"/>
                <a:cs typeface="Times New Roman" pitchFamily="18" charset="0"/>
              </a:rPr>
              <a:t>Alone DBMs</a:t>
            </a:r>
          </a:p>
        </p:txBody>
      </p:sp>
    </p:spTree>
    <p:extLst>
      <p:ext uri="{BB962C8B-B14F-4D97-AF65-F5344CB8AC3E}">
        <p14:creationId xmlns:p14="http://schemas.microsoft.com/office/powerpoint/2010/main" val="19704046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23CC82-6E5E-4B98-87FF-0B875365FDAD}" type="slidenum">
              <a:rPr lang="en-US"/>
              <a:pPr/>
              <a:t>43</a:t>
            </a:fld>
            <a:endParaRPr lang="en-US"/>
          </a:p>
        </p:txBody>
      </p:sp>
      <p:sp>
        <p:nvSpPr>
          <p:cNvPr id="19458" name="Rectangle 2"/>
          <p:cNvSpPr>
            <a:spLocks noGrp="1" noChangeArrowheads="1"/>
          </p:cNvSpPr>
          <p:nvPr>
            <p:ph type="title"/>
          </p:nvPr>
        </p:nvSpPr>
        <p:spPr>
          <a:xfrm>
            <a:off x="457200" y="76200"/>
            <a:ext cx="8229600" cy="1143000"/>
          </a:xfrm>
        </p:spPr>
        <p:txBody>
          <a:bodyPr>
            <a:normAutofit fontScale="90000"/>
          </a:bodyPr>
          <a:lstStyle/>
          <a:p>
            <a:r>
              <a:rPr lang="en-US" sz="4000" dirty="0" smtClean="0">
                <a:solidFill>
                  <a:schemeClr val="tx1"/>
                </a:solidFill>
              </a:rPr>
              <a:t>DISTRIBUTED</a:t>
            </a:r>
            <a:r>
              <a:rPr lang="en-US" sz="3600" dirty="0" smtClean="0">
                <a:solidFill>
                  <a:schemeClr val="folHlink"/>
                </a:solidFill>
              </a:rPr>
              <a:t> </a:t>
            </a:r>
            <a:r>
              <a:rPr lang="en-US" sz="4000" dirty="0" smtClean="0">
                <a:solidFill>
                  <a:schemeClr val="tx1"/>
                </a:solidFill>
              </a:rPr>
              <a:t>DBMSs Architecture</a:t>
            </a:r>
            <a:r>
              <a:rPr lang="en-US" sz="2800" dirty="0" smtClean="0">
                <a:solidFill>
                  <a:schemeClr val="folHlink"/>
                </a:solidFill>
              </a:rPr>
              <a:t> </a:t>
            </a:r>
            <a:endParaRPr lang="en-US" sz="4000" dirty="0">
              <a:solidFill>
                <a:schemeClr val="tx1"/>
              </a:solidFill>
            </a:endParaRPr>
          </a:p>
        </p:txBody>
      </p:sp>
      <p:sp>
        <p:nvSpPr>
          <p:cNvPr id="19459" name="Rectangle 3"/>
          <p:cNvSpPr>
            <a:spLocks noGrp="1" noChangeArrowheads="1"/>
          </p:cNvSpPr>
          <p:nvPr>
            <p:ph type="body" idx="1"/>
          </p:nvPr>
        </p:nvSpPr>
        <p:spPr>
          <a:xfrm>
            <a:off x="457200" y="1143001"/>
            <a:ext cx="8229600" cy="4648199"/>
          </a:xfrm>
          <a:ln>
            <a:solidFill>
              <a:schemeClr val="tx1"/>
            </a:solidFill>
          </a:ln>
        </p:spPr>
        <p:txBody>
          <a:bodyPr>
            <a:normAutofit fontScale="92500" lnSpcReduction="10000"/>
          </a:bodyPr>
          <a:lstStyle/>
          <a:p>
            <a:pPr marL="176213" indent="0" algn="just">
              <a:buFontTx/>
              <a:buNone/>
            </a:pPr>
            <a:r>
              <a:rPr lang="en-US" sz="3200" i="1" dirty="0" smtClean="0">
                <a:solidFill>
                  <a:srgbClr val="0000FF"/>
                </a:solidFill>
                <a:latin typeface="Times New Roman" pitchFamily="18" charset="0"/>
                <a:cs typeface="Times New Roman" pitchFamily="18" charset="0"/>
              </a:rPr>
              <a:t>Distributions</a:t>
            </a:r>
            <a:r>
              <a:rPr lang="en-US" sz="3200" i="1"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refers to the distributions of data. Of course, we are considering the physical distribution of data over multiple sites; the user sees the data as one logical </a:t>
            </a:r>
            <a:r>
              <a:rPr lang="en-US" sz="3200" dirty="0" smtClean="0">
                <a:latin typeface="Times New Roman" pitchFamily="18" charset="0"/>
                <a:cs typeface="Times New Roman" pitchFamily="18" charset="0"/>
              </a:rPr>
              <a:t>pool.</a:t>
            </a:r>
          </a:p>
          <a:p>
            <a:pPr marL="176213" indent="0" algn="just">
              <a:buFontTx/>
              <a:buNone/>
            </a:pPr>
            <a:r>
              <a:rPr lang="en-US" sz="2800" b="1" dirty="0" smtClean="0">
                <a:latin typeface="Times New Roman" pitchFamily="18" charset="0"/>
                <a:cs typeface="Times New Roman" pitchFamily="18" charset="0"/>
              </a:rPr>
              <a:t>Three </a:t>
            </a:r>
            <a:r>
              <a:rPr lang="en-US" sz="2800" b="1" dirty="0">
                <a:latin typeface="Times New Roman" pitchFamily="18" charset="0"/>
                <a:cs typeface="Times New Roman" pitchFamily="18" charset="0"/>
              </a:rPr>
              <a:t>alternatives:</a:t>
            </a:r>
          </a:p>
          <a:p>
            <a:pPr marL="907542" lvl="1" indent="-514350" algn="just">
              <a:buFont typeface="+mj-lt"/>
              <a:buAutoNum type="arabicPeriod"/>
            </a:pPr>
            <a:r>
              <a:rPr lang="en-US" sz="3000" b="1" dirty="0" smtClean="0">
                <a:latin typeface="Times New Roman" pitchFamily="18" charset="0"/>
                <a:cs typeface="Times New Roman" pitchFamily="18" charset="0"/>
              </a:rPr>
              <a:t>Client </a:t>
            </a:r>
            <a:r>
              <a:rPr lang="en-US" sz="3000" b="1" dirty="0">
                <a:latin typeface="Times New Roman" pitchFamily="18" charset="0"/>
                <a:cs typeface="Times New Roman" pitchFamily="18" charset="0"/>
              </a:rPr>
              <a:t>/ </a:t>
            </a:r>
            <a:r>
              <a:rPr lang="en-US" sz="3000" b="1" dirty="0" smtClean="0">
                <a:latin typeface="Times New Roman" pitchFamily="18" charset="0"/>
                <a:cs typeface="Times New Roman" pitchFamily="18" charset="0"/>
              </a:rPr>
              <a:t>Server distribution: </a:t>
            </a:r>
            <a:r>
              <a:rPr lang="en-US" sz="2600" dirty="0" smtClean="0">
                <a:solidFill>
                  <a:srgbClr val="C00000"/>
                </a:solidFill>
                <a:latin typeface="Times New Roman" pitchFamily="18" charset="0"/>
                <a:cs typeface="Times New Roman" pitchFamily="18" charset="0"/>
              </a:rPr>
              <a:t>Communication </a:t>
            </a:r>
            <a:r>
              <a:rPr lang="en-US" sz="2600" dirty="0">
                <a:solidFill>
                  <a:srgbClr val="C00000"/>
                </a:solidFill>
                <a:latin typeface="Times New Roman" pitchFamily="18" charset="0"/>
                <a:cs typeface="Times New Roman" pitchFamily="18" charset="0"/>
              </a:rPr>
              <a:t>duties are shared between the client machines and </a:t>
            </a:r>
            <a:r>
              <a:rPr lang="en-US" sz="2600" dirty="0" smtClean="0">
                <a:solidFill>
                  <a:srgbClr val="C00000"/>
                </a:solidFill>
                <a:latin typeface="Times New Roman" pitchFamily="18" charset="0"/>
                <a:cs typeface="Times New Roman" pitchFamily="18" charset="0"/>
              </a:rPr>
              <a:t>Servers</a:t>
            </a:r>
            <a:endParaRPr lang="en-US" sz="2600" dirty="0">
              <a:solidFill>
                <a:srgbClr val="C00000"/>
              </a:solidFill>
              <a:latin typeface="Times New Roman" pitchFamily="18" charset="0"/>
              <a:cs typeface="Times New Roman" pitchFamily="18" charset="0"/>
            </a:endParaRPr>
          </a:p>
          <a:p>
            <a:pPr marL="907542" lvl="1" indent="-514350" algn="just">
              <a:buFont typeface="+mj-lt"/>
              <a:buAutoNum type="arabicPeriod"/>
            </a:pPr>
            <a:r>
              <a:rPr lang="en-US" sz="3000" b="1" dirty="0" smtClean="0">
                <a:latin typeface="Times New Roman" pitchFamily="18" charset="0"/>
                <a:cs typeface="Times New Roman" pitchFamily="18" charset="0"/>
              </a:rPr>
              <a:t>Peer-to-Peer </a:t>
            </a:r>
            <a:r>
              <a:rPr lang="en-US" sz="3000" b="1" dirty="0">
                <a:latin typeface="Times New Roman" pitchFamily="18" charset="0"/>
                <a:cs typeface="Times New Roman" pitchFamily="18" charset="0"/>
              </a:rPr>
              <a:t>distribution </a:t>
            </a:r>
            <a:r>
              <a:rPr lang="en-US" sz="3000" b="1" dirty="0" smtClean="0">
                <a:latin typeface="Times New Roman" pitchFamily="18" charset="0"/>
                <a:cs typeface="Times New Roman" pitchFamily="18" charset="0"/>
              </a:rPr>
              <a:t>(Full </a:t>
            </a:r>
            <a:r>
              <a:rPr lang="en-US" sz="3000" b="1" dirty="0">
                <a:latin typeface="Times New Roman" pitchFamily="18" charset="0"/>
                <a:cs typeface="Times New Roman" pitchFamily="18" charset="0"/>
              </a:rPr>
              <a:t>distribution</a:t>
            </a:r>
            <a:r>
              <a:rPr lang="en-US" sz="3000" b="1" dirty="0" smtClean="0">
                <a:latin typeface="Times New Roman" pitchFamily="18" charset="0"/>
                <a:cs typeface="Times New Roman" pitchFamily="18" charset="0"/>
              </a:rPr>
              <a:t>): </a:t>
            </a:r>
            <a:r>
              <a:rPr lang="en-US" sz="2600" dirty="0">
                <a:solidFill>
                  <a:srgbClr val="C00000"/>
                </a:solidFill>
                <a:latin typeface="Times New Roman" pitchFamily="18" charset="0"/>
                <a:cs typeface="Times New Roman" pitchFamily="18" charset="0"/>
              </a:rPr>
              <a:t>N</a:t>
            </a:r>
            <a:r>
              <a:rPr lang="en-US" sz="2600" dirty="0" smtClean="0">
                <a:solidFill>
                  <a:srgbClr val="C00000"/>
                </a:solidFill>
                <a:latin typeface="Times New Roman" pitchFamily="18" charset="0"/>
                <a:cs typeface="Times New Roman" pitchFamily="18" charset="0"/>
              </a:rPr>
              <a:t>o </a:t>
            </a:r>
            <a:r>
              <a:rPr lang="en-US" sz="2600" dirty="0">
                <a:solidFill>
                  <a:srgbClr val="C00000"/>
                </a:solidFill>
                <a:latin typeface="Times New Roman" pitchFamily="18" charset="0"/>
                <a:cs typeface="Times New Roman" pitchFamily="18" charset="0"/>
              </a:rPr>
              <a:t>distinction of client machines versus </a:t>
            </a:r>
            <a:r>
              <a:rPr lang="en-US" sz="2600" dirty="0" smtClean="0">
                <a:solidFill>
                  <a:srgbClr val="C00000"/>
                </a:solidFill>
                <a:latin typeface="Times New Roman" pitchFamily="18" charset="0"/>
                <a:cs typeface="Times New Roman" pitchFamily="18" charset="0"/>
              </a:rPr>
              <a:t>Servers</a:t>
            </a:r>
            <a:endParaRPr lang="en-US" sz="2600" dirty="0">
              <a:solidFill>
                <a:srgbClr val="C00000"/>
              </a:solidFill>
              <a:latin typeface="Times New Roman" pitchFamily="18" charset="0"/>
              <a:cs typeface="Times New Roman" pitchFamily="18" charset="0"/>
            </a:endParaRPr>
          </a:p>
          <a:p>
            <a:pPr marL="907542" lvl="1" indent="-514350" algn="just">
              <a:buFont typeface="+mj-lt"/>
              <a:buAutoNum type="arabicPeriod"/>
            </a:pPr>
            <a:r>
              <a:rPr lang="en-US" sz="3000" b="1" dirty="0">
                <a:latin typeface="Times New Roman" pitchFamily="18" charset="0"/>
                <a:cs typeface="Times New Roman" pitchFamily="18" charset="0"/>
              </a:rPr>
              <a:t>Multi-Database System </a:t>
            </a:r>
            <a:r>
              <a:rPr lang="en-US" sz="3000" b="1" dirty="0" smtClean="0">
                <a:latin typeface="Times New Roman" pitchFamily="18" charset="0"/>
                <a:cs typeface="Times New Roman" pitchFamily="18" charset="0"/>
              </a:rPr>
              <a:t>distribution: </a:t>
            </a:r>
            <a:r>
              <a:rPr lang="en-US" sz="2600" dirty="0" smtClean="0">
                <a:solidFill>
                  <a:srgbClr val="C00000"/>
                </a:solidFill>
                <a:latin typeface="Times New Roman" pitchFamily="18" charset="0"/>
                <a:cs typeface="Times New Roman" pitchFamily="18" charset="0"/>
              </a:rPr>
              <a:t>Non </a:t>
            </a:r>
            <a:r>
              <a:rPr lang="en-US" sz="2600" dirty="0">
                <a:solidFill>
                  <a:srgbClr val="C00000"/>
                </a:solidFill>
                <a:latin typeface="Times New Roman" pitchFamily="18" charset="0"/>
                <a:cs typeface="Times New Roman" pitchFamily="18" charset="0"/>
              </a:rPr>
              <a:t>Distributed System</a:t>
            </a:r>
          </a:p>
        </p:txBody>
      </p:sp>
    </p:spTree>
    <p:extLst>
      <p:ext uri="{BB962C8B-B14F-4D97-AF65-F5344CB8AC3E}">
        <p14:creationId xmlns:p14="http://schemas.microsoft.com/office/powerpoint/2010/main" val="169261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animEffect transition="in" filter="fade">
                                      <p:cBhvr>
                                        <p:cTn id="21"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normAutofit/>
          </a:bodyPr>
          <a:lstStyle/>
          <a:p>
            <a:pPr algn="l"/>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1.</a:t>
            </a:r>
            <a:r>
              <a:rPr lang="en-US" sz="2400"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Client Server Architecture</a:t>
            </a:r>
            <a:endParaRPr lang="en-US" sz="3600" dirty="0">
              <a:solidFill>
                <a:srgbClr val="0000FF"/>
              </a:solidFill>
              <a:latin typeface="Times New Roman" pitchFamily="18" charset="0"/>
              <a:cs typeface="Times New Roman" pitchFamily="18" charset="0"/>
            </a:endParaRPr>
          </a:p>
        </p:txBody>
      </p:sp>
      <p:sp>
        <p:nvSpPr>
          <p:cNvPr id="19459" name="Rectangle 3"/>
          <p:cNvSpPr>
            <a:spLocks noGrp="1" noChangeArrowheads="1"/>
          </p:cNvSpPr>
          <p:nvPr>
            <p:ph type="body" idx="1"/>
          </p:nvPr>
        </p:nvSpPr>
        <p:spPr>
          <a:xfrm>
            <a:off x="457200" y="1295400"/>
            <a:ext cx="8458200" cy="4267199"/>
          </a:xfrm>
          <a:ln>
            <a:solidFill>
              <a:schemeClr val="tx1"/>
            </a:solidFill>
          </a:ln>
        </p:spPr>
        <p:txBody>
          <a:bodyPr>
            <a:normAutofit/>
          </a:bodyPr>
          <a:lstStyle/>
          <a:p>
            <a:pPr algn="just">
              <a:buFont typeface="Wingdings" pitchFamily="2" charset="2"/>
              <a:buChar char="q"/>
            </a:pPr>
            <a:r>
              <a:rPr lang="en-US" sz="3200" b="1" dirty="0">
                <a:latin typeface="Times New Roman" pitchFamily="18" charset="0"/>
                <a:cs typeface="Times New Roman" pitchFamily="18" charset="0"/>
              </a:rPr>
              <a:t>Client / server </a:t>
            </a:r>
            <a:r>
              <a:rPr lang="en-US" sz="3200" b="1" dirty="0" smtClean="0">
                <a:latin typeface="Times New Roman" pitchFamily="18" charset="0"/>
                <a:cs typeface="Times New Roman" pitchFamily="18" charset="0"/>
              </a:rPr>
              <a:t>distribution:</a:t>
            </a:r>
          </a:p>
          <a:p>
            <a:pPr lvl="1" algn="just">
              <a:buFont typeface="Wingdings" pitchFamily="2" charset="2"/>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a:t>
            </a:r>
            <a:r>
              <a:rPr lang="en-US" sz="2800" dirty="0" smtClean="0">
                <a:latin typeface="Times New Roman" pitchFamily="18" charset="0"/>
                <a:cs typeface="Times New Roman" pitchFamily="18" charset="0"/>
              </a:rPr>
              <a:t>lient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Server </a:t>
            </a:r>
            <a:r>
              <a:rPr lang="en-US" sz="2800" dirty="0">
                <a:latin typeface="Times New Roman" pitchFamily="18" charset="0"/>
                <a:cs typeface="Times New Roman" pitchFamily="18" charset="0"/>
              </a:rPr>
              <a:t>distribution concentrates </a:t>
            </a:r>
            <a:r>
              <a:rPr lang="en-US" sz="2800" dirty="0">
                <a:solidFill>
                  <a:srgbClr val="FF0000"/>
                </a:solidFill>
                <a:latin typeface="Times New Roman" pitchFamily="18" charset="0"/>
                <a:cs typeface="Times New Roman" pitchFamily="18" charset="0"/>
              </a:rPr>
              <a:t>data management duties at servers</a:t>
            </a:r>
            <a:r>
              <a:rPr lang="en-US" sz="2800" dirty="0">
                <a:latin typeface="Times New Roman" pitchFamily="18" charset="0"/>
                <a:cs typeface="Times New Roman" pitchFamily="18" charset="0"/>
              </a:rPr>
              <a:t> while the </a:t>
            </a:r>
            <a:r>
              <a:rPr lang="en-US" sz="2800" dirty="0">
                <a:solidFill>
                  <a:srgbClr val="FF0000"/>
                </a:solidFill>
                <a:latin typeface="Times New Roman" pitchFamily="18" charset="0"/>
                <a:cs typeface="Times New Roman" pitchFamily="18" charset="0"/>
              </a:rPr>
              <a:t>clients focus on providing the application environment </a:t>
            </a:r>
            <a:r>
              <a:rPr lang="en-US" sz="2800" dirty="0">
                <a:latin typeface="Times New Roman" pitchFamily="18" charset="0"/>
                <a:cs typeface="Times New Roman" pitchFamily="18" charset="0"/>
              </a:rPr>
              <a:t>including the user interface. </a:t>
            </a:r>
            <a:endParaRPr lang="en-US" sz="2800" dirty="0" smtClean="0">
              <a:latin typeface="Times New Roman" pitchFamily="18" charset="0"/>
              <a:cs typeface="Times New Roman" pitchFamily="18" charset="0"/>
            </a:endParaRPr>
          </a:p>
          <a:p>
            <a:pPr lvl="1" algn="just">
              <a:buFont typeface="Wingdings" pitchFamily="2" charset="2"/>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communication duties are shared between the client machines and servers. </a:t>
            </a:r>
            <a:endParaRPr lang="en-US" sz="2800" dirty="0" smtClean="0">
              <a:latin typeface="Times New Roman" pitchFamily="18" charset="0"/>
              <a:cs typeface="Times New Roman" pitchFamily="18" charset="0"/>
            </a:endParaRPr>
          </a:p>
          <a:p>
            <a:pPr lvl="1" algn="just">
              <a:buFont typeface="Wingdings" pitchFamily="2" charset="2"/>
              <a:buChar char="§"/>
            </a:pPr>
            <a:r>
              <a:rPr lang="en-US" sz="2800" dirty="0" smtClean="0">
                <a:latin typeface="Times New Roman" pitchFamily="18" charset="0"/>
                <a:cs typeface="Times New Roman" pitchFamily="18" charset="0"/>
              </a:rPr>
              <a:t>Client </a:t>
            </a:r>
            <a:r>
              <a:rPr lang="en-US" sz="2800" dirty="0">
                <a:latin typeface="Times New Roman" pitchFamily="18" charset="0"/>
                <a:cs typeface="Times New Roman" pitchFamily="18" charset="0"/>
              </a:rPr>
              <a:t>/ server DBMSs represent the first attempt at distributing functionality</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1743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fade">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fade">
                                      <p:cBhvr>
                                        <p:cTn id="12" dur="500"/>
                                        <p:tgtEl>
                                          <p:spTgt spid="1945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animEffect transition="in" filter="fade">
                                      <p:cBhvr>
                                        <p:cTn id="15"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normAutofit/>
          </a:bodyPr>
          <a:lstStyle/>
          <a:p>
            <a:pPr algn="l"/>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1.</a:t>
            </a:r>
            <a:r>
              <a:rPr lang="en-US" sz="2400"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Client Server Architecture</a:t>
            </a:r>
            <a:endParaRPr lang="en-US" sz="3600" dirty="0">
              <a:solidFill>
                <a:srgbClr val="0000FF"/>
              </a:solidFill>
              <a:latin typeface="Times New Roman" pitchFamily="18" charset="0"/>
              <a:cs typeface="Times New Roman" pitchFamily="18" charset="0"/>
            </a:endParaRPr>
          </a:p>
        </p:txBody>
      </p:sp>
      <p:sp>
        <p:nvSpPr>
          <p:cNvPr id="19459" name="Rectangle 3"/>
          <p:cNvSpPr>
            <a:spLocks noGrp="1" noChangeArrowheads="1"/>
          </p:cNvSpPr>
          <p:nvPr>
            <p:ph type="body" idx="1"/>
          </p:nvPr>
        </p:nvSpPr>
        <p:spPr>
          <a:xfrm>
            <a:off x="565355" y="1209368"/>
            <a:ext cx="8426245" cy="4729315"/>
          </a:xfrm>
          <a:ln>
            <a:solidFill>
              <a:schemeClr val="tx1"/>
            </a:solidFill>
          </a:ln>
        </p:spPr>
        <p:txBody>
          <a:bodyPr>
            <a:normAutofit/>
          </a:bodyPr>
          <a:lstStyle/>
          <a:p>
            <a:pPr algn="just">
              <a:buFont typeface="Wingdings" pitchFamily="2" charset="2"/>
              <a:buChar char="q"/>
            </a:pPr>
            <a:r>
              <a:rPr lang="en-US" sz="3200" b="1" dirty="0">
                <a:latin typeface="Times New Roman" pitchFamily="18" charset="0"/>
                <a:cs typeface="Times New Roman" pitchFamily="18" charset="0"/>
              </a:rPr>
              <a:t>Client / S</a:t>
            </a:r>
            <a:r>
              <a:rPr lang="en-US" sz="3200" b="1" dirty="0" smtClean="0">
                <a:latin typeface="Times New Roman" pitchFamily="18" charset="0"/>
                <a:cs typeface="Times New Roman" pitchFamily="18" charset="0"/>
              </a:rPr>
              <a:t>erver  2 level Architecture:</a:t>
            </a:r>
          </a:p>
          <a:p>
            <a:pPr lvl="1" algn="just">
              <a:buFont typeface="Wingdings" pitchFamily="2" charset="2"/>
              <a:buChar char="§"/>
            </a:pPr>
            <a:r>
              <a:rPr lang="en-US" sz="2800" dirty="0">
                <a:latin typeface="Times New Roman" pitchFamily="18" charset="0"/>
                <a:cs typeface="Times New Roman" pitchFamily="18" charset="0"/>
              </a:rPr>
              <a:t>This provides two-level architecture which make it easier  to manage the complexity of modern DBMSs and the complexity of distribution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1" algn="just">
              <a:buFont typeface="Wingdings" pitchFamily="2" charset="2"/>
              <a:buChar char="§"/>
            </a:pPr>
            <a:r>
              <a:rPr lang="en-US" sz="2800" dirty="0">
                <a:latin typeface="Times New Roman" pitchFamily="18" charset="0"/>
                <a:cs typeface="Times New Roman" pitchFamily="18" charset="0"/>
              </a:rPr>
              <a:t>The server does most of the data management work (</a:t>
            </a:r>
            <a:r>
              <a:rPr lang="en-US" sz="2800" dirty="0">
                <a:solidFill>
                  <a:srgbClr val="C00000"/>
                </a:solidFill>
                <a:latin typeface="Times New Roman" pitchFamily="18" charset="0"/>
                <a:cs typeface="Times New Roman" pitchFamily="18" charset="0"/>
              </a:rPr>
              <a:t>query processing and optimization, transaction management, storage management</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1" algn="just">
              <a:buFont typeface="Wingdings" pitchFamily="2" charset="2"/>
              <a:buChar char="§"/>
            </a:pPr>
            <a:r>
              <a:rPr lang="en-US" sz="2800" dirty="0">
                <a:latin typeface="Times New Roman" pitchFamily="18" charset="0"/>
                <a:cs typeface="Times New Roman" pitchFamily="18" charset="0"/>
              </a:rPr>
              <a:t>The client is the application and the user interface (</a:t>
            </a:r>
            <a:r>
              <a:rPr lang="en-US" sz="2800" dirty="0">
                <a:solidFill>
                  <a:srgbClr val="00B050"/>
                </a:solidFill>
                <a:latin typeface="Times New Roman" pitchFamily="18" charset="0"/>
                <a:cs typeface="Times New Roman" pitchFamily="18" charset="0"/>
              </a:rPr>
              <a:t>management </a:t>
            </a:r>
            <a:r>
              <a:rPr lang="en-US" sz="2800" dirty="0" smtClean="0">
                <a:solidFill>
                  <a:srgbClr val="00B050"/>
                </a:solidFill>
                <a:latin typeface="Times New Roman" pitchFamily="18" charset="0"/>
                <a:cs typeface="Times New Roman" pitchFamily="18" charset="0"/>
              </a:rPr>
              <a:t>of the data </a:t>
            </a:r>
            <a:r>
              <a:rPr lang="en-US" sz="2800" dirty="0">
                <a:solidFill>
                  <a:srgbClr val="00B050"/>
                </a:solidFill>
                <a:latin typeface="Times New Roman" pitchFamily="18" charset="0"/>
                <a:cs typeface="Times New Roman" pitchFamily="18" charset="0"/>
              </a:rPr>
              <a:t>that is cached to the client, management </a:t>
            </a:r>
            <a:r>
              <a:rPr lang="en-US" sz="2800" dirty="0" smtClean="0">
                <a:solidFill>
                  <a:srgbClr val="00B050"/>
                </a:solidFill>
                <a:latin typeface="Times New Roman" pitchFamily="18" charset="0"/>
                <a:cs typeface="Times New Roman" pitchFamily="18" charset="0"/>
              </a:rPr>
              <a:t>of the </a:t>
            </a:r>
            <a:r>
              <a:rPr lang="en-US" sz="2800" dirty="0">
                <a:solidFill>
                  <a:srgbClr val="00B050"/>
                </a:solidFill>
                <a:latin typeface="Times New Roman" pitchFamily="18" charset="0"/>
                <a:cs typeface="Times New Roman" pitchFamily="18" charset="0"/>
              </a:rPr>
              <a:t>transaction locks</a:t>
            </a:r>
            <a:r>
              <a:rPr 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10045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fade">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fade">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fade">
                                      <p:cBhvr>
                                        <p:cTn id="17"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C486724-2B2C-4E99-AE4D-E4AE1E7CED72}" type="slidenum">
              <a:rPr lang="en-US"/>
              <a:pPr/>
              <a:t>46</a:t>
            </a:fld>
            <a:endParaRPr lang="en-US"/>
          </a:p>
        </p:txBody>
      </p:sp>
      <p:sp>
        <p:nvSpPr>
          <p:cNvPr id="29699" name="Rectangle 3"/>
          <p:cNvSpPr>
            <a:spLocks noGrp="1" noChangeArrowheads="1"/>
          </p:cNvSpPr>
          <p:nvPr>
            <p:ph type="body" sz="half" idx="1"/>
          </p:nvPr>
        </p:nvSpPr>
        <p:spPr>
          <a:xfrm>
            <a:off x="228599" y="1295400"/>
            <a:ext cx="4166419" cy="3200400"/>
          </a:xfrm>
          <a:ln>
            <a:solidFill>
              <a:schemeClr val="tx1"/>
            </a:solidFill>
          </a:ln>
        </p:spPr>
        <p:txBody>
          <a:bodyPr>
            <a:normAutofit/>
          </a:bodyPr>
          <a:lstStyle/>
          <a:p>
            <a:pPr marL="339725" indent="-280988" algn="just">
              <a:buFont typeface="Wingdings" pitchFamily="2" charset="2"/>
              <a:buChar char="q"/>
            </a:pPr>
            <a:r>
              <a:rPr lang="en-US" sz="2800" dirty="0">
                <a:latin typeface="Times New Roman" pitchFamily="18" charset="0"/>
                <a:cs typeface="Times New Roman" pitchFamily="18" charset="0"/>
              </a:rPr>
              <a:t>This architecture is quite common in relational systems where the </a:t>
            </a:r>
            <a:r>
              <a:rPr lang="en-US" sz="2800" dirty="0" smtClean="0">
                <a:latin typeface="Times New Roman" pitchFamily="18" charset="0"/>
                <a:cs typeface="Times New Roman" pitchFamily="18" charset="0"/>
              </a:rPr>
              <a:t>communication between </a:t>
            </a:r>
            <a:r>
              <a:rPr lang="en-US" sz="2800" dirty="0">
                <a:latin typeface="Times New Roman" pitchFamily="18" charset="0"/>
                <a:cs typeface="Times New Roman" pitchFamily="18" charset="0"/>
              </a:rPr>
              <a:t>the clients and the server(s) is at the level of SQL statements.</a:t>
            </a:r>
          </a:p>
        </p:txBody>
      </p:sp>
      <p:graphicFrame>
        <p:nvGraphicFramePr>
          <p:cNvPr id="29700" name="Object 4"/>
          <p:cNvGraphicFramePr>
            <a:graphicFrameLocks noGrp="1" noChangeAspect="1"/>
          </p:cNvGraphicFramePr>
          <p:nvPr>
            <p:ph sz="half" idx="2"/>
            <p:extLst>
              <p:ext uri="{D42A27DB-BD31-4B8C-83A1-F6EECF244321}">
                <p14:modId xmlns:p14="http://schemas.microsoft.com/office/powerpoint/2010/main" val="4071378965"/>
              </p:ext>
            </p:extLst>
          </p:nvPr>
        </p:nvGraphicFramePr>
        <p:xfrm>
          <a:off x="4419600" y="1219200"/>
          <a:ext cx="4572000" cy="5029200"/>
        </p:xfrm>
        <a:graphic>
          <a:graphicData uri="http://schemas.openxmlformats.org/presentationml/2006/ole">
            <mc:AlternateContent xmlns:mc="http://schemas.openxmlformats.org/markup-compatibility/2006">
              <mc:Choice xmlns:v="urn:schemas-microsoft-com:vml" Requires="v">
                <p:oleObj spid="_x0000_s2075" name="Image" r:id="rId3" imgW="12135545" imgH="21729615" progId="Photoshop.Image.4">
                  <p:embed/>
                </p:oleObj>
              </mc:Choice>
              <mc:Fallback>
                <p:oleObj name="Image" r:id="rId3" imgW="12135545" imgH="21729615"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219200"/>
                        <a:ext cx="4572000" cy="5029200"/>
                      </a:xfrm>
                      <a:prstGeom prst="rect">
                        <a:avLst/>
                      </a:prstGeom>
                    </p:spPr>
                  </p:pic>
                </p:oleObj>
              </mc:Fallback>
            </mc:AlternateContent>
          </a:graphicData>
        </a:graphic>
      </p:graphicFrame>
      <p:sp>
        <p:nvSpPr>
          <p:cNvPr id="8" name="Rectangle 2"/>
          <p:cNvSpPr>
            <a:spLocks noGrp="1" noChangeArrowheads="1"/>
          </p:cNvSpPr>
          <p:nvPr>
            <p:ph type="title"/>
          </p:nvPr>
        </p:nvSpPr>
        <p:spPr>
          <a:xfrm>
            <a:off x="152400" y="76200"/>
            <a:ext cx="8229600" cy="1143000"/>
          </a:xfrm>
        </p:spPr>
        <p:txBody>
          <a:bodyPr>
            <a:normAutofit/>
          </a:bodyPr>
          <a:lstStyle/>
          <a:p>
            <a:pPr algn="l"/>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1.</a:t>
            </a:r>
            <a:r>
              <a:rPr lang="en-US" sz="2400"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Client Server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67831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body" sz="half" idx="4294967295"/>
          </p:nvPr>
        </p:nvSpPr>
        <p:spPr>
          <a:xfrm>
            <a:off x="152400" y="1066800"/>
            <a:ext cx="4267201" cy="4267200"/>
          </a:xfrm>
          <a:solidFill>
            <a:schemeClr val="accent1">
              <a:lumMod val="20000"/>
              <a:lumOff val="80000"/>
            </a:schemeClr>
          </a:solidFill>
          <a:ln>
            <a:solidFill>
              <a:schemeClr val="tx1"/>
            </a:solidFill>
          </a:ln>
        </p:spPr>
        <p:txBody>
          <a:bodyPr>
            <a:normAutofit/>
          </a:bodyPr>
          <a:lstStyle/>
          <a:p>
            <a:pPr algn="just">
              <a:lnSpc>
                <a:spcPct val="80000"/>
              </a:lnSpc>
              <a:buFont typeface="Wingdings" pitchFamily="2" charset="2"/>
              <a:buChar char="q"/>
            </a:pPr>
            <a:r>
              <a:rPr lang="en-US" sz="2400" dirty="0">
                <a:latin typeface="Times New Roman" pitchFamily="18" charset="0"/>
                <a:cs typeface="Times New Roman" pitchFamily="18" charset="0"/>
              </a:rPr>
              <a:t>Distinguish the functionality and divide these functions into two classes, server functions and client </a:t>
            </a:r>
            <a:r>
              <a:rPr lang="en-US" sz="2400" dirty="0" smtClean="0">
                <a:latin typeface="Times New Roman" pitchFamily="18" charset="0"/>
                <a:cs typeface="Times New Roman" pitchFamily="18" charset="0"/>
              </a:rPr>
              <a:t>functions.</a:t>
            </a:r>
          </a:p>
          <a:p>
            <a:pPr algn="just">
              <a:lnSpc>
                <a:spcPct val="80000"/>
              </a:lnSpc>
              <a:buFont typeface="Wingdings" pitchFamily="2" charset="2"/>
              <a:buChar char="q"/>
            </a:pPr>
            <a:r>
              <a:rPr lang="en-US" sz="2400" b="1" dirty="0" smtClean="0">
                <a:latin typeface="Times New Roman" pitchFamily="18" charset="0"/>
                <a:cs typeface="Times New Roman" pitchFamily="18" charset="0"/>
              </a:rPr>
              <a:t>Server </a:t>
            </a:r>
            <a:r>
              <a:rPr lang="en-US" sz="2400" b="1" dirty="0">
                <a:latin typeface="Times New Roman" pitchFamily="18" charset="0"/>
                <a:cs typeface="Times New Roman" pitchFamily="18" charset="0"/>
              </a:rPr>
              <a:t>does most of the data management work</a:t>
            </a:r>
          </a:p>
          <a:p>
            <a:pPr lvl="1" algn="just">
              <a:lnSpc>
                <a:spcPct val="80000"/>
              </a:lnSpc>
            </a:pPr>
            <a:r>
              <a:rPr lang="en-US" sz="2000" dirty="0">
                <a:solidFill>
                  <a:srgbClr val="C00000"/>
                </a:solidFill>
                <a:latin typeface="Times New Roman" pitchFamily="18" charset="0"/>
                <a:cs typeface="Times New Roman" pitchFamily="18" charset="0"/>
              </a:rPr>
              <a:t>query processing</a:t>
            </a:r>
          </a:p>
          <a:p>
            <a:pPr lvl="1" algn="just">
              <a:lnSpc>
                <a:spcPct val="80000"/>
              </a:lnSpc>
            </a:pPr>
            <a:r>
              <a:rPr lang="en-US" sz="2000" dirty="0">
                <a:solidFill>
                  <a:srgbClr val="C00000"/>
                </a:solidFill>
                <a:latin typeface="Times New Roman" pitchFamily="18" charset="0"/>
                <a:cs typeface="Times New Roman" pitchFamily="18" charset="0"/>
              </a:rPr>
              <a:t>data management</a:t>
            </a:r>
          </a:p>
          <a:p>
            <a:pPr lvl="1" algn="just">
              <a:lnSpc>
                <a:spcPct val="80000"/>
              </a:lnSpc>
            </a:pPr>
            <a:r>
              <a:rPr lang="en-US" sz="2000" dirty="0">
                <a:solidFill>
                  <a:srgbClr val="C00000"/>
                </a:solidFill>
                <a:latin typeface="Times New Roman" pitchFamily="18" charset="0"/>
                <a:cs typeface="Times New Roman" pitchFamily="18" charset="0"/>
              </a:rPr>
              <a:t>Optimization</a:t>
            </a:r>
          </a:p>
          <a:p>
            <a:pPr lvl="1" algn="just">
              <a:lnSpc>
                <a:spcPct val="80000"/>
              </a:lnSpc>
            </a:pPr>
            <a:r>
              <a:rPr lang="en-US" sz="2000" dirty="0">
                <a:solidFill>
                  <a:srgbClr val="C00000"/>
                </a:solidFill>
                <a:latin typeface="Times New Roman" pitchFamily="18" charset="0"/>
                <a:cs typeface="Times New Roman" pitchFamily="18" charset="0"/>
              </a:rPr>
              <a:t>Transaction management </a:t>
            </a:r>
            <a:r>
              <a:rPr lang="en-US" sz="2000" dirty="0" err="1" smtClean="0">
                <a:solidFill>
                  <a:srgbClr val="C00000"/>
                </a:solidFill>
                <a:latin typeface="Times New Roman" pitchFamily="18" charset="0"/>
                <a:cs typeface="Times New Roman" pitchFamily="18" charset="0"/>
              </a:rPr>
              <a:t>etc</a:t>
            </a:r>
            <a:endParaRPr lang="en-US" sz="2000" dirty="0">
              <a:solidFill>
                <a:srgbClr val="C00000"/>
              </a:solidFill>
              <a:latin typeface="Times New Roman" pitchFamily="18" charset="0"/>
              <a:cs typeface="Times New Roman" pitchFamily="18" charset="0"/>
            </a:endParaRPr>
          </a:p>
          <a:p>
            <a:pPr algn="just">
              <a:lnSpc>
                <a:spcPct val="80000"/>
              </a:lnSpc>
              <a:buFont typeface="Wingdings" pitchFamily="2" charset="2"/>
              <a:buChar char="q"/>
            </a:pPr>
            <a:r>
              <a:rPr lang="en-US" sz="2400" b="1" dirty="0">
                <a:latin typeface="Times New Roman" pitchFamily="18" charset="0"/>
                <a:cs typeface="Times New Roman" pitchFamily="18" charset="0"/>
              </a:rPr>
              <a:t>Client performs</a:t>
            </a:r>
          </a:p>
          <a:p>
            <a:pPr lvl="1" algn="just">
              <a:lnSpc>
                <a:spcPct val="80000"/>
              </a:lnSpc>
            </a:pPr>
            <a:r>
              <a:rPr lang="en-US" sz="2000" dirty="0">
                <a:solidFill>
                  <a:srgbClr val="C00000"/>
                </a:solidFill>
                <a:latin typeface="Times New Roman" pitchFamily="18" charset="0"/>
                <a:cs typeface="Times New Roman" pitchFamily="18" charset="0"/>
              </a:rPr>
              <a:t>Application</a:t>
            </a:r>
          </a:p>
          <a:p>
            <a:pPr lvl="1" algn="just">
              <a:lnSpc>
                <a:spcPct val="80000"/>
              </a:lnSpc>
            </a:pPr>
            <a:r>
              <a:rPr lang="en-US" sz="2000" dirty="0">
                <a:solidFill>
                  <a:srgbClr val="C00000"/>
                </a:solidFill>
                <a:latin typeface="Times New Roman" pitchFamily="18" charset="0"/>
                <a:cs typeface="Times New Roman" pitchFamily="18" charset="0"/>
              </a:rPr>
              <a:t>User interface</a:t>
            </a:r>
          </a:p>
          <a:p>
            <a:pPr lvl="1" algn="just">
              <a:lnSpc>
                <a:spcPct val="80000"/>
              </a:lnSpc>
            </a:pPr>
            <a:r>
              <a:rPr lang="en-US" sz="2000" dirty="0">
                <a:solidFill>
                  <a:srgbClr val="C00000"/>
                </a:solidFill>
                <a:latin typeface="Times New Roman" pitchFamily="18" charset="0"/>
                <a:cs typeface="Times New Roman" pitchFamily="18" charset="0"/>
              </a:rPr>
              <a:t>DBMS Client model</a:t>
            </a:r>
          </a:p>
        </p:txBody>
      </p:sp>
      <p:sp>
        <p:nvSpPr>
          <p:cNvPr id="19461" name="Rectangle 5"/>
          <p:cNvSpPr>
            <a:spLocks noGrp="1" noChangeArrowheads="1"/>
          </p:cNvSpPr>
          <p:nvPr>
            <p:ph type="body" sz="half" idx="4294967295"/>
          </p:nvPr>
        </p:nvSpPr>
        <p:spPr>
          <a:xfrm>
            <a:off x="4495800" y="1066800"/>
            <a:ext cx="4495800" cy="5638800"/>
          </a:xfrm>
          <a:solidFill>
            <a:schemeClr val="accent6">
              <a:lumMod val="40000"/>
              <a:lumOff val="60000"/>
            </a:schemeClr>
          </a:solidFill>
          <a:ln>
            <a:solidFill>
              <a:schemeClr val="tx1"/>
            </a:solidFill>
          </a:ln>
        </p:spPr>
        <p:txBody>
          <a:bodyPr>
            <a:normAutofit fontScale="92500"/>
          </a:bodyPr>
          <a:lstStyle/>
          <a:p>
            <a:pPr marL="514350" indent="-514350" algn="just">
              <a:lnSpc>
                <a:spcPct val="90000"/>
              </a:lnSpc>
              <a:buClrTx/>
              <a:buSzPct val="100000"/>
              <a:buFont typeface="+mj-lt"/>
              <a:buAutoNum type="arabicPeriod" startAt="2"/>
            </a:pPr>
            <a:r>
              <a:rPr lang="en-US" sz="2600" b="1" dirty="0">
                <a:latin typeface="Times New Roman" pitchFamily="18" charset="0"/>
                <a:cs typeface="Times New Roman" pitchFamily="18" charset="0"/>
              </a:rPr>
              <a:t>Multiple Client – Multiple Server </a:t>
            </a:r>
            <a:endParaRPr lang="en-US" sz="2600" b="1" dirty="0" smtClean="0">
              <a:latin typeface="Times New Roman" pitchFamily="18" charset="0"/>
              <a:cs typeface="Times New Roman" pitchFamily="18" charset="0"/>
            </a:endParaRPr>
          </a:p>
          <a:p>
            <a:pPr marL="514350" indent="-233363" algn="just">
              <a:lnSpc>
                <a:spcPct val="90000"/>
              </a:lnSpc>
              <a:buClrTx/>
              <a:buSzPct val="100000"/>
              <a:buFont typeface="Wingdings" pitchFamily="2" charset="2"/>
              <a:buChar char="§"/>
            </a:pPr>
            <a:r>
              <a:rPr lang="en-US" sz="2200" dirty="0" smtClean="0">
                <a:solidFill>
                  <a:srgbClr val="0000FF"/>
                </a:solidFill>
                <a:latin typeface="Times New Roman" pitchFamily="18" charset="0"/>
                <a:cs typeface="Times New Roman" pitchFamily="18" charset="0"/>
              </a:rPr>
              <a:t>Multiple </a:t>
            </a:r>
            <a:r>
              <a:rPr lang="en-US" sz="2200" dirty="0">
                <a:solidFill>
                  <a:srgbClr val="0000FF"/>
                </a:solidFill>
                <a:latin typeface="Times New Roman" pitchFamily="18" charset="0"/>
                <a:cs typeface="Times New Roman" pitchFamily="18" charset="0"/>
              </a:rPr>
              <a:t>Servers accessed by multiple </a:t>
            </a:r>
            <a:r>
              <a:rPr lang="en-US" sz="2200" dirty="0" smtClean="0">
                <a:solidFill>
                  <a:srgbClr val="0000FF"/>
                </a:solidFill>
                <a:latin typeface="Times New Roman" pitchFamily="18" charset="0"/>
                <a:cs typeface="Times New Roman" pitchFamily="18" charset="0"/>
              </a:rPr>
              <a:t>clients</a:t>
            </a:r>
          </a:p>
          <a:p>
            <a:pPr marL="339725" indent="-58738" algn="just">
              <a:lnSpc>
                <a:spcPct val="90000"/>
              </a:lnSpc>
              <a:buClrTx/>
              <a:buSzPct val="100000"/>
              <a:buFont typeface="Wingdings" pitchFamily="2" charset="2"/>
              <a:buChar char="§"/>
            </a:pPr>
            <a:r>
              <a:rPr lang="en-US" sz="2200" b="1" dirty="0" smtClean="0">
                <a:solidFill>
                  <a:srgbClr val="0000FF"/>
                </a:solidFill>
                <a:latin typeface="Times New Roman" pitchFamily="18" charset="0"/>
                <a:cs typeface="Times New Roman" pitchFamily="18" charset="0"/>
              </a:rPr>
              <a:t>  </a:t>
            </a:r>
            <a:r>
              <a:rPr lang="en-US" sz="2200" b="1" dirty="0" smtClean="0">
                <a:latin typeface="Times New Roman" pitchFamily="18" charset="0"/>
                <a:cs typeface="Times New Roman" pitchFamily="18" charset="0"/>
              </a:rPr>
              <a:t>2 Alternate </a:t>
            </a:r>
            <a:r>
              <a:rPr lang="en-US" sz="2200" b="1" dirty="0">
                <a:latin typeface="Times New Roman" pitchFamily="18" charset="0"/>
                <a:cs typeface="Times New Roman" pitchFamily="18" charset="0"/>
              </a:rPr>
              <a:t>M</a:t>
            </a:r>
            <a:r>
              <a:rPr lang="en-US" sz="2200" b="1" dirty="0" smtClean="0">
                <a:latin typeface="Times New Roman" pitchFamily="18" charset="0"/>
                <a:cs typeface="Times New Roman" pitchFamily="18" charset="0"/>
              </a:rPr>
              <a:t>anagement Strategies:</a:t>
            </a:r>
            <a:endParaRPr lang="en-US" sz="2200" b="1" dirty="0">
              <a:latin typeface="Times New Roman" pitchFamily="18" charset="0"/>
              <a:cs typeface="Times New Roman" pitchFamily="18" charset="0"/>
            </a:endParaRPr>
          </a:p>
          <a:p>
            <a:pPr marL="457200" indent="-457200" algn="just">
              <a:lnSpc>
                <a:spcPct val="80000"/>
              </a:lnSpc>
              <a:buFont typeface="Wingdings" pitchFamily="2" charset="2"/>
              <a:buNone/>
            </a:pPr>
            <a:endParaRPr lang="en-US" sz="900" dirty="0">
              <a:latin typeface="Times New Roman" pitchFamily="18" charset="0"/>
              <a:cs typeface="Times New Roman" pitchFamily="18" charset="0"/>
            </a:endParaRPr>
          </a:p>
          <a:p>
            <a:pPr marL="457200" indent="-457200" algn="just">
              <a:lnSpc>
                <a:spcPct val="80000"/>
              </a:lnSpc>
              <a:buFont typeface="Wingdings" pitchFamily="2" charset="2"/>
              <a:buAutoNum type="arabicPeriod"/>
            </a:pPr>
            <a:r>
              <a:rPr lang="en-US" sz="2400" b="1" dirty="0">
                <a:latin typeface="Times New Roman" pitchFamily="18" charset="0"/>
                <a:cs typeface="Times New Roman" pitchFamily="18" charset="0"/>
              </a:rPr>
              <a:t>Heavy </a:t>
            </a:r>
            <a:r>
              <a:rPr lang="en-US" sz="2400" b="1" dirty="0" smtClean="0">
                <a:latin typeface="Times New Roman" pitchFamily="18" charset="0"/>
                <a:cs typeface="Times New Roman" pitchFamily="18" charset="0"/>
              </a:rPr>
              <a:t>Client </a:t>
            </a:r>
            <a:r>
              <a:rPr lang="en-US" sz="2400" b="1" dirty="0">
                <a:latin typeface="Times New Roman" pitchFamily="18" charset="0"/>
                <a:cs typeface="Times New Roman" pitchFamily="18" charset="0"/>
              </a:rPr>
              <a:t>Systems</a:t>
            </a:r>
          </a:p>
          <a:p>
            <a:pPr marL="579438" lvl="1" indent="-342900" algn="just">
              <a:lnSpc>
                <a:spcPct val="80000"/>
              </a:lnSpc>
              <a:buFont typeface="Wingdings" pitchFamily="2" charset="2"/>
              <a:buChar char="§"/>
            </a:pPr>
            <a:r>
              <a:rPr lang="en-US" sz="2200" dirty="0">
                <a:latin typeface="Times New Roman" pitchFamily="18" charset="0"/>
                <a:cs typeface="Times New Roman" pitchFamily="18" charset="0"/>
              </a:rPr>
              <a:t>Each client manages its own connection to the appropriate server.</a:t>
            </a:r>
          </a:p>
          <a:p>
            <a:pPr marL="579438" lvl="1" indent="-342900" algn="just">
              <a:lnSpc>
                <a:spcPct val="80000"/>
              </a:lnSpc>
              <a:buFont typeface="Wingdings" pitchFamily="2" charset="2"/>
              <a:buChar char="§"/>
            </a:pPr>
            <a:r>
              <a:rPr lang="en-US" sz="2200" dirty="0">
                <a:latin typeface="Times New Roman" pitchFamily="18" charset="0"/>
                <a:cs typeface="Times New Roman" pitchFamily="18" charset="0"/>
              </a:rPr>
              <a:t>Simplifies server code</a:t>
            </a:r>
          </a:p>
          <a:p>
            <a:pPr marL="579438" lvl="1" indent="-342900" algn="just">
              <a:lnSpc>
                <a:spcPct val="80000"/>
              </a:lnSpc>
              <a:buFont typeface="Wingdings" pitchFamily="2" charset="2"/>
              <a:buChar char="§"/>
            </a:pPr>
            <a:r>
              <a:rPr lang="en-US" sz="2200" dirty="0">
                <a:latin typeface="Times New Roman" pitchFamily="18" charset="0"/>
                <a:cs typeface="Times New Roman" pitchFamily="18" charset="0"/>
              </a:rPr>
              <a:t>Loads client machines with additional responsibilities</a:t>
            </a:r>
          </a:p>
          <a:p>
            <a:pPr marL="838200" lvl="1" indent="-381000" algn="just">
              <a:lnSpc>
                <a:spcPct val="80000"/>
              </a:lnSpc>
              <a:buFontTx/>
              <a:buNone/>
            </a:pPr>
            <a:endParaRPr lang="en-US" sz="1200" dirty="0">
              <a:latin typeface="Times New Roman" pitchFamily="18" charset="0"/>
              <a:cs typeface="Times New Roman" pitchFamily="18" charset="0"/>
            </a:endParaRPr>
          </a:p>
          <a:p>
            <a:pPr marL="457200" indent="-457200" algn="just">
              <a:lnSpc>
                <a:spcPct val="80000"/>
              </a:lnSpc>
              <a:buFont typeface="Wingdings" pitchFamily="2" charset="2"/>
              <a:buAutoNum type="arabicPeriod"/>
            </a:pPr>
            <a:r>
              <a:rPr lang="en-US" sz="2400" b="1" dirty="0">
                <a:latin typeface="Times New Roman" pitchFamily="18" charset="0"/>
                <a:cs typeface="Times New Roman" pitchFamily="18" charset="0"/>
              </a:rPr>
              <a:t>Light Client Systems</a:t>
            </a:r>
          </a:p>
          <a:p>
            <a:pPr marL="579438" lvl="1" indent="-342900" algn="just">
              <a:lnSpc>
                <a:spcPct val="80000"/>
              </a:lnSpc>
              <a:buFont typeface="Wingdings" pitchFamily="2" charset="2"/>
              <a:buChar char="§"/>
            </a:pPr>
            <a:r>
              <a:rPr lang="en-US" sz="2200" dirty="0">
                <a:latin typeface="Times New Roman" pitchFamily="18" charset="0"/>
                <a:cs typeface="Times New Roman" pitchFamily="18" charset="0"/>
              </a:rPr>
              <a:t>Each client knows of only its “home server” which then communicates with other servers as required.</a:t>
            </a:r>
          </a:p>
          <a:p>
            <a:pPr marL="579438" lvl="1" indent="-342900" algn="just">
              <a:lnSpc>
                <a:spcPct val="80000"/>
              </a:lnSpc>
              <a:buFont typeface="Wingdings" pitchFamily="2" charset="2"/>
              <a:buChar char="§"/>
            </a:pPr>
            <a:r>
              <a:rPr lang="en-US" sz="2200" dirty="0">
                <a:latin typeface="Times New Roman" pitchFamily="18" charset="0"/>
                <a:cs typeface="Times New Roman" pitchFamily="18" charset="0"/>
              </a:rPr>
              <a:t>Concentrates on data management functionality at the servers</a:t>
            </a:r>
            <a:r>
              <a:rPr lang="en-US" sz="2200" dirty="0" smtClean="0">
                <a:latin typeface="Times New Roman" pitchFamily="18" charset="0"/>
                <a:cs typeface="Times New Roman" pitchFamily="18" charset="0"/>
              </a:rPr>
              <a:t>.</a:t>
            </a:r>
            <a:endParaRPr lang="en-US" sz="1600" dirty="0"/>
          </a:p>
          <a:p>
            <a:pPr marL="457200" indent="-457200">
              <a:lnSpc>
                <a:spcPct val="80000"/>
              </a:lnSpc>
              <a:buFont typeface="Wingdings" pitchFamily="2" charset="2"/>
              <a:buNone/>
            </a:pPr>
            <a:endParaRPr lang="en-US" sz="1800" dirty="0"/>
          </a:p>
        </p:txBody>
      </p:sp>
      <p:sp>
        <p:nvSpPr>
          <p:cNvPr id="2" name="TextBox 1"/>
          <p:cNvSpPr txBox="1"/>
          <p:nvPr/>
        </p:nvSpPr>
        <p:spPr>
          <a:xfrm>
            <a:off x="76200" y="5486400"/>
            <a:ext cx="4343400" cy="1274195"/>
          </a:xfrm>
          <a:prstGeom prst="rect">
            <a:avLst/>
          </a:prstGeom>
          <a:solidFill>
            <a:schemeClr val="tx2">
              <a:lumMod val="40000"/>
              <a:lumOff val="60000"/>
            </a:schemeClr>
          </a:solidFill>
          <a:ln>
            <a:solidFill>
              <a:schemeClr val="tx1"/>
            </a:solidFill>
          </a:ln>
        </p:spPr>
        <p:txBody>
          <a:bodyPr wrap="square" rtlCol="0">
            <a:spAutoFit/>
          </a:bodyPr>
          <a:lstStyle/>
          <a:p>
            <a:pPr marL="342900" indent="-342900" algn="just">
              <a:lnSpc>
                <a:spcPct val="80000"/>
              </a:lnSpc>
              <a:buFont typeface="+mj-lt"/>
              <a:buAutoNum type="arabicPeriod"/>
            </a:pPr>
            <a:r>
              <a:rPr lang="en-US" sz="2400" b="1" dirty="0">
                <a:latin typeface="Times New Roman" pitchFamily="18" charset="0"/>
                <a:cs typeface="Times New Roman" pitchFamily="18" charset="0"/>
              </a:rPr>
              <a:t>Multiple Client - Single </a:t>
            </a:r>
            <a:r>
              <a:rPr lang="en-US" sz="2400" b="1" dirty="0" smtClean="0">
                <a:latin typeface="Times New Roman" pitchFamily="18" charset="0"/>
                <a:cs typeface="Times New Roman" pitchFamily="18" charset="0"/>
              </a:rPr>
              <a:t>Server</a:t>
            </a:r>
          </a:p>
          <a:p>
            <a:pPr marL="339725" lvl="1" indent="-222250" algn="just">
              <a:lnSpc>
                <a:spcPct val="80000"/>
              </a:lnSpc>
              <a:buFont typeface="Wingdings" pitchFamily="2" charset="2"/>
              <a:buChar char="§"/>
            </a:pPr>
            <a:r>
              <a:rPr lang="en-US" sz="2400" dirty="0" smtClean="0">
                <a:solidFill>
                  <a:srgbClr val="0000FF"/>
                </a:solidFill>
                <a:latin typeface="Times New Roman" pitchFamily="18" charset="0"/>
                <a:cs typeface="Times New Roman" pitchFamily="18" charset="0"/>
              </a:rPr>
              <a:t>Single </a:t>
            </a:r>
            <a:r>
              <a:rPr lang="en-US" sz="2400" dirty="0">
                <a:solidFill>
                  <a:srgbClr val="0000FF"/>
                </a:solidFill>
                <a:latin typeface="Times New Roman" pitchFamily="18" charset="0"/>
                <a:cs typeface="Times New Roman" pitchFamily="18" charset="0"/>
              </a:rPr>
              <a:t>Server accessed by multiple </a:t>
            </a:r>
            <a:r>
              <a:rPr lang="en-US" sz="2400" dirty="0" smtClean="0">
                <a:solidFill>
                  <a:srgbClr val="0000FF"/>
                </a:solidFill>
                <a:latin typeface="Times New Roman" pitchFamily="18" charset="0"/>
                <a:cs typeface="Times New Roman" pitchFamily="18" charset="0"/>
              </a:rPr>
              <a:t>clients</a:t>
            </a:r>
            <a:endParaRPr lang="en-US" sz="2400" dirty="0">
              <a:solidFill>
                <a:srgbClr val="0000FF"/>
              </a:solidFill>
              <a:latin typeface="Times New Roman" pitchFamily="18" charset="0"/>
              <a:cs typeface="Times New Roman" pitchFamily="18" charset="0"/>
            </a:endParaRPr>
          </a:p>
        </p:txBody>
      </p:sp>
      <p:sp>
        <p:nvSpPr>
          <p:cNvPr id="6"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1.</a:t>
            </a:r>
            <a:r>
              <a:rPr lang="en-US" sz="2400"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Client Server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87877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bg/>
                                          </p:spTgt>
                                        </p:tgtEl>
                                        <p:attrNameLst>
                                          <p:attrName>style.visibility</p:attrName>
                                        </p:attrNameLst>
                                      </p:cBhvr>
                                      <p:to>
                                        <p:strVal val="visible"/>
                                      </p:to>
                                    </p:set>
                                    <p:anim calcmode="lin" valueType="num">
                                      <p:cBhvr additive="base">
                                        <p:cTn id="7" dur="500" fill="hold"/>
                                        <p:tgtEl>
                                          <p:spTgt spid="1946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0">
                                            <p:txEl>
                                              <p:pRg st="0" end="0"/>
                                            </p:txEl>
                                          </p:spTgt>
                                        </p:tgtEl>
                                        <p:attrNameLst>
                                          <p:attrName>style.visibility</p:attrName>
                                        </p:attrNameLst>
                                      </p:cBhvr>
                                      <p:to>
                                        <p:strVal val="visible"/>
                                      </p:to>
                                    </p:set>
                                    <p:anim calcmode="lin" valueType="num">
                                      <p:cBhvr additive="base">
                                        <p:cTn id="13"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60">
                                            <p:txEl>
                                              <p:pRg st="1" end="1"/>
                                            </p:txEl>
                                          </p:spTgt>
                                        </p:tgtEl>
                                        <p:attrNameLst>
                                          <p:attrName>style.visibility</p:attrName>
                                        </p:attrNameLst>
                                      </p:cBhvr>
                                      <p:to>
                                        <p:strVal val="visible"/>
                                      </p:to>
                                    </p:set>
                                    <p:anim calcmode="lin" valueType="num">
                                      <p:cBhvr additive="base">
                                        <p:cTn id="19" dur="500" fill="hold"/>
                                        <p:tgtEl>
                                          <p:spTgt spid="1946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60">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60">
                                            <p:txEl>
                                              <p:pRg st="2" end="2"/>
                                            </p:txEl>
                                          </p:spTgt>
                                        </p:tgtEl>
                                        <p:attrNameLst>
                                          <p:attrName>style.visibility</p:attrName>
                                        </p:attrNameLst>
                                      </p:cBhvr>
                                      <p:to>
                                        <p:strVal val="visible"/>
                                      </p:to>
                                    </p:set>
                                    <p:anim calcmode="lin" valueType="num">
                                      <p:cBhvr additive="base">
                                        <p:cTn id="23" dur="500" fill="hold"/>
                                        <p:tgtEl>
                                          <p:spTgt spid="1946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60">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60">
                                            <p:txEl>
                                              <p:pRg st="3" end="3"/>
                                            </p:txEl>
                                          </p:spTgt>
                                        </p:tgtEl>
                                        <p:attrNameLst>
                                          <p:attrName>style.visibility</p:attrName>
                                        </p:attrNameLst>
                                      </p:cBhvr>
                                      <p:to>
                                        <p:strVal val="visible"/>
                                      </p:to>
                                    </p:set>
                                    <p:anim calcmode="lin" valueType="num">
                                      <p:cBhvr additive="base">
                                        <p:cTn id="27"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60">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460">
                                            <p:txEl>
                                              <p:pRg st="4" end="4"/>
                                            </p:txEl>
                                          </p:spTgt>
                                        </p:tgtEl>
                                        <p:attrNameLst>
                                          <p:attrName>style.visibility</p:attrName>
                                        </p:attrNameLst>
                                      </p:cBhvr>
                                      <p:to>
                                        <p:strVal val="visible"/>
                                      </p:to>
                                    </p:set>
                                    <p:anim calcmode="lin" valueType="num">
                                      <p:cBhvr additive="base">
                                        <p:cTn id="31" dur="500" fill="hold"/>
                                        <p:tgtEl>
                                          <p:spTgt spid="194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60">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60">
                                            <p:txEl>
                                              <p:pRg st="5" end="5"/>
                                            </p:txEl>
                                          </p:spTgt>
                                        </p:tgtEl>
                                        <p:attrNameLst>
                                          <p:attrName>style.visibility</p:attrName>
                                        </p:attrNameLst>
                                      </p:cBhvr>
                                      <p:to>
                                        <p:strVal val="visible"/>
                                      </p:to>
                                    </p:set>
                                    <p:anim calcmode="lin" valueType="num">
                                      <p:cBhvr additive="base">
                                        <p:cTn id="35" dur="500" fill="hold"/>
                                        <p:tgtEl>
                                          <p:spTgt spid="1946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460">
                                            <p:txEl>
                                              <p:pRg st="6" end="6"/>
                                            </p:txEl>
                                          </p:spTgt>
                                        </p:tgtEl>
                                        <p:attrNameLst>
                                          <p:attrName>style.visibility</p:attrName>
                                        </p:attrNameLst>
                                      </p:cBhvr>
                                      <p:to>
                                        <p:strVal val="visible"/>
                                      </p:to>
                                    </p:set>
                                    <p:anim calcmode="lin" valueType="num">
                                      <p:cBhvr additive="base">
                                        <p:cTn id="41" dur="500" fill="hold"/>
                                        <p:tgtEl>
                                          <p:spTgt spid="19460">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460">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460">
                                            <p:txEl>
                                              <p:pRg st="7" end="7"/>
                                            </p:txEl>
                                          </p:spTgt>
                                        </p:tgtEl>
                                        <p:attrNameLst>
                                          <p:attrName>style.visibility</p:attrName>
                                        </p:attrNameLst>
                                      </p:cBhvr>
                                      <p:to>
                                        <p:strVal val="visible"/>
                                      </p:to>
                                    </p:set>
                                    <p:anim calcmode="lin" valueType="num">
                                      <p:cBhvr additive="base">
                                        <p:cTn id="45" dur="500" fill="hold"/>
                                        <p:tgtEl>
                                          <p:spTgt spid="19460">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60">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460">
                                            <p:txEl>
                                              <p:pRg st="8" end="8"/>
                                            </p:txEl>
                                          </p:spTgt>
                                        </p:tgtEl>
                                        <p:attrNameLst>
                                          <p:attrName>style.visibility</p:attrName>
                                        </p:attrNameLst>
                                      </p:cBhvr>
                                      <p:to>
                                        <p:strVal val="visible"/>
                                      </p:to>
                                    </p:set>
                                    <p:anim calcmode="lin" valueType="num">
                                      <p:cBhvr additive="base">
                                        <p:cTn id="49" dur="500" fill="hold"/>
                                        <p:tgtEl>
                                          <p:spTgt spid="1946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460">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460">
                                            <p:txEl>
                                              <p:pRg st="9" end="9"/>
                                            </p:txEl>
                                          </p:spTgt>
                                        </p:tgtEl>
                                        <p:attrNameLst>
                                          <p:attrName>style.visibility</p:attrName>
                                        </p:attrNameLst>
                                      </p:cBhvr>
                                      <p:to>
                                        <p:strVal val="visible"/>
                                      </p:to>
                                    </p:set>
                                    <p:anim calcmode="lin" valueType="num">
                                      <p:cBhvr additive="base">
                                        <p:cTn id="53" dur="500" fill="hold"/>
                                        <p:tgtEl>
                                          <p:spTgt spid="19460">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46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9461">
                                            <p:bg/>
                                          </p:spTgt>
                                        </p:tgtEl>
                                        <p:attrNameLst>
                                          <p:attrName>style.visibility</p:attrName>
                                        </p:attrNameLst>
                                      </p:cBhvr>
                                      <p:to>
                                        <p:strVal val="visible"/>
                                      </p:to>
                                    </p:set>
                                    <p:animEffect transition="in" filter="fade">
                                      <p:cBhvr>
                                        <p:cTn id="65" dur="500"/>
                                        <p:tgtEl>
                                          <p:spTgt spid="19461">
                                            <p:bg/>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461">
                                            <p:txEl>
                                              <p:pRg st="0" end="0"/>
                                            </p:txEl>
                                          </p:spTgt>
                                        </p:tgtEl>
                                        <p:attrNameLst>
                                          <p:attrName>style.visibility</p:attrName>
                                        </p:attrNameLst>
                                      </p:cBhvr>
                                      <p:to>
                                        <p:strVal val="visible"/>
                                      </p:to>
                                    </p:set>
                                    <p:animEffect transition="in" filter="fade">
                                      <p:cBhvr>
                                        <p:cTn id="70" dur="500"/>
                                        <p:tgtEl>
                                          <p:spTgt spid="1946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9461">
                                            <p:txEl>
                                              <p:pRg st="1" end="1"/>
                                            </p:txEl>
                                          </p:spTgt>
                                        </p:tgtEl>
                                        <p:attrNameLst>
                                          <p:attrName>style.visibility</p:attrName>
                                        </p:attrNameLst>
                                      </p:cBhvr>
                                      <p:to>
                                        <p:strVal val="visible"/>
                                      </p:to>
                                    </p:set>
                                    <p:animEffect transition="in" filter="fade">
                                      <p:cBhvr>
                                        <p:cTn id="75" dur="500"/>
                                        <p:tgtEl>
                                          <p:spTgt spid="19461">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9461">
                                            <p:txEl>
                                              <p:pRg st="2" end="2"/>
                                            </p:txEl>
                                          </p:spTgt>
                                        </p:tgtEl>
                                        <p:attrNameLst>
                                          <p:attrName>style.visibility</p:attrName>
                                        </p:attrNameLst>
                                      </p:cBhvr>
                                      <p:to>
                                        <p:strVal val="visible"/>
                                      </p:to>
                                    </p:set>
                                    <p:animEffect transition="in" filter="fade">
                                      <p:cBhvr>
                                        <p:cTn id="80" dur="500"/>
                                        <p:tgtEl>
                                          <p:spTgt spid="19461">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9461">
                                            <p:txEl>
                                              <p:pRg st="4" end="4"/>
                                            </p:txEl>
                                          </p:spTgt>
                                        </p:tgtEl>
                                        <p:attrNameLst>
                                          <p:attrName>style.visibility</p:attrName>
                                        </p:attrNameLst>
                                      </p:cBhvr>
                                      <p:to>
                                        <p:strVal val="visible"/>
                                      </p:to>
                                    </p:set>
                                    <p:animEffect transition="in" filter="fade">
                                      <p:cBhvr>
                                        <p:cTn id="85" dur="500"/>
                                        <p:tgtEl>
                                          <p:spTgt spid="19461">
                                            <p:txEl>
                                              <p:pRg st="4" end="4"/>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9461">
                                            <p:txEl>
                                              <p:pRg st="5" end="5"/>
                                            </p:txEl>
                                          </p:spTgt>
                                        </p:tgtEl>
                                        <p:attrNameLst>
                                          <p:attrName>style.visibility</p:attrName>
                                        </p:attrNameLst>
                                      </p:cBhvr>
                                      <p:to>
                                        <p:strVal val="visible"/>
                                      </p:to>
                                    </p:set>
                                    <p:animEffect transition="in" filter="fade">
                                      <p:cBhvr>
                                        <p:cTn id="88" dur="500"/>
                                        <p:tgtEl>
                                          <p:spTgt spid="19461">
                                            <p:txEl>
                                              <p:pRg st="5" end="5"/>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9461">
                                            <p:txEl>
                                              <p:pRg st="6" end="6"/>
                                            </p:txEl>
                                          </p:spTgt>
                                        </p:tgtEl>
                                        <p:attrNameLst>
                                          <p:attrName>style.visibility</p:attrName>
                                        </p:attrNameLst>
                                      </p:cBhvr>
                                      <p:to>
                                        <p:strVal val="visible"/>
                                      </p:to>
                                    </p:set>
                                    <p:animEffect transition="in" filter="fade">
                                      <p:cBhvr>
                                        <p:cTn id="91" dur="500"/>
                                        <p:tgtEl>
                                          <p:spTgt spid="19461">
                                            <p:txEl>
                                              <p:pRg st="6" end="6"/>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9461">
                                            <p:txEl>
                                              <p:pRg st="7" end="7"/>
                                            </p:txEl>
                                          </p:spTgt>
                                        </p:tgtEl>
                                        <p:attrNameLst>
                                          <p:attrName>style.visibility</p:attrName>
                                        </p:attrNameLst>
                                      </p:cBhvr>
                                      <p:to>
                                        <p:strVal val="visible"/>
                                      </p:to>
                                    </p:set>
                                    <p:animEffect transition="in" filter="fade">
                                      <p:cBhvr>
                                        <p:cTn id="94" dur="500"/>
                                        <p:tgtEl>
                                          <p:spTgt spid="19461">
                                            <p:txEl>
                                              <p:pRg st="7" end="7"/>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9461">
                                            <p:txEl>
                                              <p:pRg st="9" end="9"/>
                                            </p:txEl>
                                          </p:spTgt>
                                        </p:tgtEl>
                                        <p:attrNameLst>
                                          <p:attrName>style.visibility</p:attrName>
                                        </p:attrNameLst>
                                      </p:cBhvr>
                                      <p:to>
                                        <p:strVal val="visible"/>
                                      </p:to>
                                    </p:set>
                                    <p:animEffect transition="in" filter="fade">
                                      <p:cBhvr>
                                        <p:cTn id="99" dur="500"/>
                                        <p:tgtEl>
                                          <p:spTgt spid="19461">
                                            <p:txEl>
                                              <p:pRg st="9" end="9"/>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9461">
                                            <p:txEl>
                                              <p:pRg st="10" end="10"/>
                                            </p:txEl>
                                          </p:spTgt>
                                        </p:tgtEl>
                                        <p:attrNameLst>
                                          <p:attrName>style.visibility</p:attrName>
                                        </p:attrNameLst>
                                      </p:cBhvr>
                                      <p:to>
                                        <p:strVal val="visible"/>
                                      </p:to>
                                    </p:set>
                                    <p:animEffect transition="in" filter="fade">
                                      <p:cBhvr>
                                        <p:cTn id="102" dur="500"/>
                                        <p:tgtEl>
                                          <p:spTgt spid="19461">
                                            <p:txEl>
                                              <p:pRg st="10" end="10"/>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9461">
                                            <p:txEl>
                                              <p:pRg st="11" end="11"/>
                                            </p:txEl>
                                          </p:spTgt>
                                        </p:tgtEl>
                                        <p:attrNameLst>
                                          <p:attrName>style.visibility</p:attrName>
                                        </p:attrNameLst>
                                      </p:cBhvr>
                                      <p:to>
                                        <p:strVal val="visible"/>
                                      </p:to>
                                    </p:set>
                                    <p:animEffect transition="in" filter="fade">
                                      <p:cBhvr>
                                        <p:cTn id="105" dur="500"/>
                                        <p:tgtEl>
                                          <p:spTgt spid="194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nimBg="1"/>
      <p:bldP spid="19461" grpId="0" build="p" animBg="1"/>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0C3A89-2BFA-4622-A7EE-53B8D5003860}" type="slidenum">
              <a:rPr lang="en-US"/>
              <a:pPr/>
              <a:t>48</a:t>
            </a:fld>
            <a:endParaRPr lang="en-US"/>
          </a:p>
        </p:txBody>
      </p:sp>
      <p:sp>
        <p:nvSpPr>
          <p:cNvPr id="31747" name="Rectangle 3"/>
          <p:cNvSpPr>
            <a:spLocks noGrp="1" noChangeArrowheads="1"/>
          </p:cNvSpPr>
          <p:nvPr>
            <p:ph type="body" idx="1"/>
          </p:nvPr>
        </p:nvSpPr>
        <p:spPr>
          <a:xfrm>
            <a:off x="228600" y="1295400"/>
            <a:ext cx="8610600" cy="5105400"/>
          </a:xfrm>
          <a:ln>
            <a:solidFill>
              <a:schemeClr val="tx1"/>
            </a:solidFill>
          </a:ln>
        </p:spPr>
        <p:txBody>
          <a:bodyPr>
            <a:noAutofit/>
          </a:bodyPr>
          <a:lstStyle/>
          <a:p>
            <a:pPr marL="624078" indent="-514350" algn="just">
              <a:buFont typeface="+mj-lt"/>
              <a:buAutoNum type="arabicPeriod"/>
            </a:pPr>
            <a:r>
              <a:rPr lang="en-US" sz="2800" b="1" i="1" dirty="0">
                <a:latin typeface="Times New Roman" pitchFamily="18" charset="0"/>
                <a:cs typeface="Times New Roman" pitchFamily="18" charset="0"/>
              </a:rPr>
              <a:t>Multiple client - single server</a:t>
            </a:r>
          </a:p>
          <a:p>
            <a:pPr marL="571500" indent="-173038" algn="just">
              <a:buFont typeface="Wingdings" pitchFamily="2" charset="2"/>
              <a:buChar char="§"/>
            </a:pPr>
            <a:r>
              <a:rPr lang="en-US" sz="2200" dirty="0" smtClean="0">
                <a:latin typeface="Times New Roman" pitchFamily="18" charset="0"/>
                <a:cs typeface="Times New Roman" pitchFamily="18" charset="0"/>
              </a:rPr>
              <a:t>From </a:t>
            </a:r>
            <a:r>
              <a:rPr lang="en-US" sz="2200" dirty="0">
                <a:latin typeface="Times New Roman" pitchFamily="18" charset="0"/>
                <a:cs typeface="Times New Roman" pitchFamily="18" charset="0"/>
              </a:rPr>
              <a:t>a data management perspective, this is not much different  from </a:t>
            </a:r>
            <a:r>
              <a:rPr lang="en-US" sz="2200" b="1" dirty="0">
                <a:solidFill>
                  <a:srgbClr val="FF0000"/>
                </a:solidFill>
                <a:latin typeface="Times New Roman" pitchFamily="18" charset="0"/>
                <a:cs typeface="Times New Roman" pitchFamily="18" charset="0"/>
              </a:rPr>
              <a:t>centralized databases</a:t>
            </a:r>
            <a:r>
              <a:rPr lang="en-US" sz="2200" dirty="0">
                <a:latin typeface="Times New Roman" pitchFamily="18" charset="0"/>
                <a:cs typeface="Times New Roman" pitchFamily="18" charset="0"/>
              </a:rPr>
              <a:t> since the database is stored on only one machine (the server) which also hosts the software to manage </a:t>
            </a:r>
            <a:r>
              <a:rPr lang="en-US" sz="2200" dirty="0" smtClean="0">
                <a:latin typeface="Times New Roman" pitchFamily="18" charset="0"/>
                <a:cs typeface="Times New Roman" pitchFamily="18" charset="0"/>
              </a:rPr>
              <a:t>it.</a:t>
            </a:r>
          </a:p>
          <a:p>
            <a:pPr marL="571500" indent="-173038" algn="just">
              <a:buFont typeface="Wingdings" pitchFamily="2" charset="2"/>
              <a:buChar char="§"/>
            </a:pPr>
            <a:r>
              <a:rPr lang="en-US" sz="2200" dirty="0" smtClean="0">
                <a:latin typeface="Times New Roman" pitchFamily="18" charset="0"/>
                <a:cs typeface="Times New Roman" pitchFamily="18" charset="0"/>
              </a:rPr>
              <a:t>However</a:t>
            </a:r>
            <a:r>
              <a:rPr lang="en-US" sz="2200" dirty="0">
                <a:latin typeface="Times New Roman" pitchFamily="18" charset="0"/>
                <a:cs typeface="Times New Roman" pitchFamily="18" charset="0"/>
              </a:rPr>
              <a:t>, there are some differences from centralized systems in the </a:t>
            </a:r>
            <a:r>
              <a:rPr lang="en-US" sz="2200" b="1" dirty="0">
                <a:solidFill>
                  <a:srgbClr val="FF0000"/>
                </a:solidFill>
                <a:latin typeface="Times New Roman" pitchFamily="18" charset="0"/>
                <a:cs typeface="Times New Roman" pitchFamily="18" charset="0"/>
              </a:rPr>
              <a:t>way transactions are executed and caches are managed</a:t>
            </a:r>
            <a:r>
              <a:rPr lang="en-US" sz="2200" dirty="0">
                <a:latin typeface="Times New Roman" pitchFamily="18" charset="0"/>
                <a:cs typeface="Times New Roman" pitchFamily="18" charset="0"/>
              </a:rPr>
              <a:t>.</a:t>
            </a:r>
          </a:p>
          <a:p>
            <a:pPr algn="just">
              <a:buFontTx/>
              <a:buNone/>
            </a:pPr>
            <a:endParaRPr lang="en-US" sz="1200" dirty="0">
              <a:latin typeface="Times New Roman" pitchFamily="18" charset="0"/>
              <a:cs typeface="Times New Roman" pitchFamily="18" charset="0"/>
            </a:endParaRPr>
          </a:p>
          <a:p>
            <a:pPr marL="624078" indent="-514350" algn="just">
              <a:buFont typeface="+mj-lt"/>
              <a:buAutoNum type="arabicPeriod" startAt="2"/>
            </a:pPr>
            <a:r>
              <a:rPr lang="en-US" sz="2800" b="1" i="1" dirty="0">
                <a:latin typeface="Times New Roman" pitchFamily="18" charset="0"/>
                <a:cs typeface="Times New Roman" pitchFamily="18" charset="0"/>
              </a:rPr>
              <a:t>Multiple client - multiple server</a:t>
            </a:r>
          </a:p>
          <a:p>
            <a:pPr marL="365125" indent="33338" algn="just" defTabSz="574675">
              <a:buFont typeface="Wingdings" pitchFamily="2" charset="2"/>
              <a:buChar char="§"/>
            </a:pP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In this case, two alternative management strategies are </a:t>
            </a:r>
            <a:r>
              <a:rPr lang="en-US" sz="2200" dirty="0" smtClean="0">
                <a:latin typeface="Times New Roman" pitchFamily="18" charset="0"/>
                <a:cs typeface="Times New Roman" pitchFamily="18" charset="0"/>
              </a:rPr>
              <a:t>possible:</a:t>
            </a:r>
          </a:p>
          <a:p>
            <a:pPr marL="964057" lvl="1" indent="-342900" algn="just" defTabSz="574675">
              <a:buFont typeface="Courier New" pitchFamily="49" charset="0"/>
              <a:buChar char="o"/>
            </a:pPr>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ither </a:t>
            </a:r>
            <a:r>
              <a:rPr lang="en-US" sz="2400" dirty="0">
                <a:latin typeface="Times New Roman" pitchFamily="18" charset="0"/>
                <a:cs typeface="Times New Roman" pitchFamily="18" charset="0"/>
              </a:rPr>
              <a:t>each client manages its own connection to the appropriate server or each client knows of only its “home server” which then communicates with other servers as required.</a:t>
            </a:r>
          </a:p>
        </p:txBody>
      </p:sp>
      <p:sp>
        <p:nvSpPr>
          <p:cNvPr id="7"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1.</a:t>
            </a:r>
            <a:r>
              <a:rPr lang="en-US" sz="2400"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Client Server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793165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2" fill="hold" grpId="0" nodeType="afterEffect">
                                  <p:stCondLst>
                                    <p:cond delay="1000"/>
                                  </p:stCondLst>
                                  <p:childTnLst>
                                    <p:set>
                                      <p:cBhvr>
                                        <p:cTn id="11" dur="1" fill="hold">
                                          <p:stCondLst>
                                            <p:cond delay="0"/>
                                          </p:stCondLst>
                                        </p:cTn>
                                        <p:tgtEl>
                                          <p:spTgt spid="31747">
                                            <p:txEl>
                                              <p:pRg st="1" end="1"/>
                                            </p:txEl>
                                          </p:spTgt>
                                        </p:tgtEl>
                                        <p:attrNameLst>
                                          <p:attrName>style.visibility</p:attrName>
                                        </p:attrNameLst>
                                      </p:cBhvr>
                                      <p:to>
                                        <p:strVal val="visible"/>
                                      </p:to>
                                    </p:set>
                                    <p:anim calcmode="lin" valueType="num">
                                      <p:cBhvr additive="base">
                                        <p:cTn id="12" dur="500" fill="hold"/>
                                        <p:tgtEl>
                                          <p:spTgt spid="31747">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grpId="0" nodeType="afterEffect">
                                  <p:stCondLst>
                                    <p:cond delay="1000"/>
                                  </p:stCondLst>
                                  <p:childTnLst>
                                    <p:set>
                                      <p:cBhvr>
                                        <p:cTn id="16" dur="1" fill="hold">
                                          <p:stCondLst>
                                            <p:cond delay="0"/>
                                          </p:stCondLst>
                                        </p:cTn>
                                        <p:tgtEl>
                                          <p:spTgt spid="31747">
                                            <p:txEl>
                                              <p:pRg st="2" end="2"/>
                                            </p:txEl>
                                          </p:spTgt>
                                        </p:tgtEl>
                                        <p:attrNameLst>
                                          <p:attrName>style.visibility</p:attrName>
                                        </p:attrNameLst>
                                      </p:cBhvr>
                                      <p:to>
                                        <p:strVal val="visible"/>
                                      </p:to>
                                    </p:set>
                                    <p:anim calcmode="lin" valueType="num">
                                      <p:cBhvr additive="base">
                                        <p:cTn id="17" dur="500" fill="hold"/>
                                        <p:tgtEl>
                                          <p:spTgt spid="317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2" fill="hold" grpId="0" nodeType="afterEffect">
                                  <p:stCondLst>
                                    <p:cond delay="1000"/>
                                  </p:stCondLst>
                                  <p:childTnLst>
                                    <p:set>
                                      <p:cBhvr>
                                        <p:cTn id="21" dur="1" fill="hold">
                                          <p:stCondLst>
                                            <p:cond delay="0"/>
                                          </p:stCondLst>
                                        </p:cTn>
                                        <p:tgtEl>
                                          <p:spTgt spid="31747">
                                            <p:txEl>
                                              <p:pRg st="4" end="4"/>
                                            </p:txEl>
                                          </p:spTgt>
                                        </p:tgtEl>
                                        <p:attrNameLst>
                                          <p:attrName>style.visibility</p:attrName>
                                        </p:attrNameLst>
                                      </p:cBhvr>
                                      <p:to>
                                        <p:strVal val="visible"/>
                                      </p:to>
                                    </p:set>
                                    <p:anim calcmode="lin" valueType="num">
                                      <p:cBhvr additive="base">
                                        <p:cTn id="22" dur="500" fill="hold"/>
                                        <p:tgtEl>
                                          <p:spTgt spid="31747">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1747">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2" fill="hold" grpId="0" nodeType="afterEffect">
                                  <p:stCondLst>
                                    <p:cond delay="3000"/>
                                  </p:stCondLst>
                                  <p:childTnLst>
                                    <p:set>
                                      <p:cBhvr>
                                        <p:cTn id="26" dur="1" fill="hold">
                                          <p:stCondLst>
                                            <p:cond delay="0"/>
                                          </p:stCondLst>
                                        </p:cTn>
                                        <p:tgtEl>
                                          <p:spTgt spid="31747">
                                            <p:txEl>
                                              <p:pRg st="5" end="5"/>
                                            </p:txEl>
                                          </p:spTgt>
                                        </p:tgtEl>
                                        <p:attrNameLst>
                                          <p:attrName>style.visibility</p:attrName>
                                        </p:attrNameLst>
                                      </p:cBhvr>
                                      <p:to>
                                        <p:strVal val="visible"/>
                                      </p:to>
                                    </p:set>
                                    <p:anim calcmode="lin" valueType="num">
                                      <p:cBhvr additive="base">
                                        <p:cTn id="27" dur="500" fill="hold"/>
                                        <p:tgtEl>
                                          <p:spTgt spid="3174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174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4000"/>
                                  </p:stCondLst>
                                  <p:childTnLst>
                                    <p:set>
                                      <p:cBhvr>
                                        <p:cTn id="30" dur="1" fill="hold">
                                          <p:stCondLst>
                                            <p:cond delay="0"/>
                                          </p:stCondLst>
                                        </p:cTn>
                                        <p:tgtEl>
                                          <p:spTgt spid="31747">
                                            <p:txEl>
                                              <p:pRg st="6" end="6"/>
                                            </p:txEl>
                                          </p:spTgt>
                                        </p:tgtEl>
                                        <p:attrNameLst>
                                          <p:attrName>style.visibility</p:attrName>
                                        </p:attrNameLst>
                                      </p:cBhvr>
                                      <p:to>
                                        <p:strVal val="visible"/>
                                      </p:to>
                                    </p:set>
                                    <p:anim calcmode="lin" valueType="num">
                                      <p:cBhvr additive="base">
                                        <p:cTn id="31" dur="500" fill="hold"/>
                                        <p:tgtEl>
                                          <p:spTgt spid="31747">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7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advAuto="100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half" idx="4294967295"/>
          </p:nvPr>
        </p:nvSpPr>
        <p:spPr>
          <a:xfrm>
            <a:off x="181896" y="1143000"/>
            <a:ext cx="4237703" cy="5257800"/>
          </a:xfrm>
          <a:solidFill>
            <a:schemeClr val="accent6">
              <a:lumMod val="40000"/>
              <a:lumOff val="60000"/>
            </a:schemeClr>
          </a:solidFill>
          <a:ln>
            <a:solidFill>
              <a:schemeClr val="tx1"/>
            </a:solidFill>
          </a:ln>
        </p:spPr>
        <p:txBody>
          <a:bodyPr>
            <a:normAutofit fontScale="77500" lnSpcReduction="20000"/>
          </a:bodyPr>
          <a:lstStyle/>
          <a:p>
            <a:pPr marL="117475" indent="-7938" algn="just">
              <a:lnSpc>
                <a:spcPct val="120000"/>
              </a:lnSpc>
              <a:buNone/>
            </a:pPr>
            <a:r>
              <a:rPr lang="en-US" sz="2800" b="1" i="1" u="sng" dirty="0">
                <a:latin typeface="Times New Roman" pitchFamily="18" charset="0"/>
                <a:cs typeface="Times New Roman" pitchFamily="18" charset="0"/>
              </a:rPr>
              <a:t>Schemas </a:t>
            </a:r>
            <a:r>
              <a:rPr lang="en-US" sz="2900" b="1" i="1" u="sng" dirty="0" smtClean="0">
                <a:latin typeface="Times New Roman" pitchFamily="18" charset="0"/>
                <a:cs typeface="Times New Roman" pitchFamily="18" charset="0"/>
              </a:rPr>
              <a:t>Present</a:t>
            </a:r>
            <a:r>
              <a:rPr lang="en-US" sz="2900" b="1" i="1" dirty="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The </a:t>
            </a:r>
            <a:r>
              <a:rPr lang="en-US" sz="3100" dirty="0">
                <a:latin typeface="Times New Roman" pitchFamily="18" charset="0"/>
                <a:cs typeface="Times New Roman" pitchFamily="18" charset="0"/>
              </a:rPr>
              <a:t>physical data organization on each machine may be different.</a:t>
            </a:r>
          </a:p>
          <a:p>
            <a:pPr algn="just">
              <a:lnSpc>
                <a:spcPct val="110000"/>
              </a:lnSpc>
              <a:buFont typeface="Wingdings" pitchFamily="2" charset="2"/>
              <a:buChar char="§"/>
            </a:pPr>
            <a:r>
              <a:rPr lang="en-US" sz="2800" dirty="0" smtClean="0">
                <a:latin typeface="Times New Roman" pitchFamily="18" charset="0"/>
                <a:cs typeface="Times New Roman" pitchFamily="18" charset="0"/>
              </a:rPr>
              <a:t>Individual </a:t>
            </a:r>
            <a:r>
              <a:rPr lang="en-US" sz="2800" dirty="0">
                <a:latin typeface="Times New Roman" pitchFamily="18" charset="0"/>
                <a:cs typeface="Times New Roman" pitchFamily="18" charset="0"/>
              </a:rPr>
              <a:t>internal schema definition at each site, </a:t>
            </a:r>
            <a:r>
              <a:rPr lang="en-US" sz="2800" b="1" i="1" dirty="0">
                <a:solidFill>
                  <a:schemeClr val="folHlink"/>
                </a:solidFill>
                <a:latin typeface="Times New Roman" pitchFamily="18" charset="0"/>
                <a:cs typeface="Times New Roman" pitchFamily="18" charset="0"/>
              </a:rPr>
              <a:t>local internal </a:t>
            </a:r>
            <a:r>
              <a:rPr lang="en-US" sz="2800" b="1" i="1" dirty="0" smtClean="0">
                <a:solidFill>
                  <a:schemeClr val="folHlink"/>
                </a:solidFill>
                <a:latin typeface="Times New Roman" pitchFamily="18" charset="0"/>
                <a:cs typeface="Times New Roman" pitchFamily="18" charset="0"/>
              </a:rPr>
              <a:t>schema.</a:t>
            </a:r>
            <a:endParaRPr lang="en-US" sz="2800" b="1" i="1" dirty="0">
              <a:solidFill>
                <a:schemeClr val="folHlink"/>
              </a:solidFill>
              <a:latin typeface="Times New Roman" pitchFamily="18" charset="0"/>
              <a:cs typeface="Times New Roman" pitchFamily="18" charset="0"/>
            </a:endParaRPr>
          </a:p>
          <a:p>
            <a:pPr algn="just">
              <a:lnSpc>
                <a:spcPct val="110000"/>
              </a:lnSpc>
              <a:buFont typeface="Wingdings" pitchFamily="2" charset="2"/>
              <a:buChar char="§"/>
            </a:pPr>
            <a:r>
              <a:rPr lang="en-US" sz="2800" dirty="0">
                <a:latin typeface="Times New Roman" pitchFamily="18" charset="0"/>
                <a:cs typeface="Times New Roman" pitchFamily="18" charset="0"/>
              </a:rPr>
              <a:t>Local organization of data at each site is describe in the </a:t>
            </a:r>
            <a:r>
              <a:rPr lang="en-US" sz="2800" b="1" i="1" dirty="0">
                <a:solidFill>
                  <a:schemeClr val="folHlink"/>
                </a:solidFill>
                <a:latin typeface="Times New Roman" pitchFamily="18" charset="0"/>
                <a:cs typeface="Times New Roman" pitchFamily="18" charset="0"/>
              </a:rPr>
              <a:t>local conceptual schema.</a:t>
            </a:r>
          </a:p>
          <a:p>
            <a:pPr algn="just">
              <a:lnSpc>
                <a:spcPct val="110000"/>
              </a:lnSpc>
              <a:buFont typeface="Wingdings" pitchFamily="2" charset="2"/>
              <a:buChar char="§"/>
            </a:pPr>
            <a:r>
              <a:rPr lang="en-US" sz="2800" dirty="0" smtClean="0">
                <a:latin typeface="Times New Roman" pitchFamily="18" charset="0"/>
                <a:cs typeface="Times New Roman" pitchFamily="18" charset="0"/>
              </a:rPr>
              <a:t>Enterprise </a:t>
            </a:r>
            <a:r>
              <a:rPr lang="en-US" sz="2800" dirty="0">
                <a:latin typeface="Times New Roman" pitchFamily="18" charset="0"/>
                <a:cs typeface="Times New Roman" pitchFamily="18" charset="0"/>
              </a:rPr>
              <a:t>view of data is described the </a:t>
            </a:r>
            <a:r>
              <a:rPr lang="en-US" sz="2800" b="1" i="1" dirty="0">
                <a:solidFill>
                  <a:schemeClr val="folHlink"/>
                </a:solidFill>
                <a:latin typeface="Times New Roman" pitchFamily="18" charset="0"/>
                <a:cs typeface="Times New Roman" pitchFamily="18" charset="0"/>
              </a:rPr>
              <a:t>global conceptual schema</a:t>
            </a:r>
            <a:r>
              <a:rPr lang="en-US" sz="2800" i="1" dirty="0">
                <a:solidFill>
                  <a:schemeClr val="folHlink"/>
                </a:solidFill>
                <a:latin typeface="Times New Roman" pitchFamily="18" charset="0"/>
                <a:cs typeface="Times New Roman" pitchFamily="18" charset="0"/>
              </a:rPr>
              <a:t>.</a:t>
            </a:r>
          </a:p>
          <a:p>
            <a:pPr algn="just">
              <a:lnSpc>
                <a:spcPct val="110000"/>
              </a:lnSpc>
              <a:buFont typeface="Wingdings" pitchFamily="2" charset="2"/>
              <a:buChar char="§"/>
            </a:pPr>
            <a:r>
              <a:rPr lang="en-US" sz="2800" dirty="0" smtClean="0">
                <a:latin typeface="Times New Roman" pitchFamily="18" charset="0"/>
                <a:cs typeface="Times New Roman" pitchFamily="18" charset="0"/>
              </a:rPr>
              <a:t>User </a:t>
            </a:r>
            <a:r>
              <a:rPr lang="en-US" sz="2800" dirty="0">
                <a:latin typeface="Times New Roman" pitchFamily="18" charset="0"/>
                <a:cs typeface="Times New Roman" pitchFamily="18" charset="0"/>
              </a:rPr>
              <a:t>applications and user access to the database is supported by </a:t>
            </a:r>
            <a:r>
              <a:rPr lang="en-US" sz="2800" b="1" i="1" dirty="0">
                <a:solidFill>
                  <a:schemeClr val="folHlink"/>
                </a:solidFill>
                <a:latin typeface="Times New Roman" pitchFamily="18" charset="0"/>
                <a:cs typeface="Times New Roman" pitchFamily="18" charset="0"/>
              </a:rPr>
              <a:t>external s</a:t>
            </a:r>
            <a:r>
              <a:rPr lang="en-US" sz="2800" b="1" i="1" dirty="0" smtClean="0">
                <a:solidFill>
                  <a:schemeClr val="folHlink"/>
                </a:solidFill>
                <a:latin typeface="Times New Roman" pitchFamily="18" charset="0"/>
                <a:cs typeface="Times New Roman" pitchFamily="18" charset="0"/>
              </a:rPr>
              <a:t>chemas</a:t>
            </a:r>
            <a:r>
              <a:rPr lang="en-US" sz="2800" b="1" i="1" dirty="0">
                <a:solidFill>
                  <a:schemeClr val="folHlink"/>
                </a:solidFill>
                <a:latin typeface="Times New Roman" pitchFamily="18" charset="0"/>
                <a:cs typeface="Times New Roman" pitchFamily="18" charset="0"/>
              </a:rPr>
              <a:t>.</a:t>
            </a:r>
          </a:p>
          <a:p>
            <a:pPr>
              <a:lnSpc>
                <a:spcPct val="80000"/>
              </a:lnSpc>
            </a:pPr>
            <a:endParaRPr lang="en-US" sz="2000" b="1" dirty="0"/>
          </a:p>
        </p:txBody>
      </p:sp>
      <p:sp>
        <p:nvSpPr>
          <p:cNvPr id="30724" name="Rectangle 4"/>
          <p:cNvSpPr>
            <a:spLocks noGrp="1" noChangeArrowheads="1"/>
          </p:cNvSpPr>
          <p:nvPr>
            <p:ph type="body" sz="half" idx="4294967295"/>
          </p:nvPr>
        </p:nvSpPr>
        <p:spPr>
          <a:xfrm>
            <a:off x="4572000" y="1143000"/>
            <a:ext cx="4343400" cy="5257800"/>
          </a:xfrm>
          <a:solidFill>
            <a:schemeClr val="accent1">
              <a:lumMod val="20000"/>
              <a:lumOff val="80000"/>
            </a:schemeClr>
          </a:solidFill>
          <a:ln>
            <a:solidFill>
              <a:schemeClr val="tx1"/>
            </a:solidFill>
          </a:ln>
        </p:spPr>
        <p:txBody>
          <a:bodyPr>
            <a:noAutofit/>
          </a:bodyPr>
          <a:lstStyle/>
          <a:p>
            <a:pPr algn="just">
              <a:buFont typeface="Wingdings" pitchFamily="2" charset="2"/>
              <a:buChar char="q"/>
            </a:pPr>
            <a:r>
              <a:rPr lang="en-US" sz="2800" dirty="0">
                <a:latin typeface="Times New Roman" pitchFamily="18" charset="0"/>
                <a:cs typeface="Times New Roman" pitchFamily="18" charset="0"/>
              </a:rPr>
              <a:t>Local conceptual schemas are mappings of the global schema onto each site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buFont typeface="Wingdings" pitchFamily="2" charset="2"/>
              <a:buChar char="q"/>
            </a:pPr>
            <a:r>
              <a:rPr lang="en-US" sz="2800" dirty="0">
                <a:latin typeface="Times New Roman" pitchFamily="18" charset="0"/>
                <a:cs typeface="Times New Roman" pitchFamily="18" charset="0"/>
              </a:rPr>
              <a:t>Databases are typically designed in a top-down fashion, and, therefore all external view definitions are made globally</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buFont typeface="Wingdings" pitchFamily="2" charset="2"/>
              <a:buChar char="q"/>
            </a:pPr>
            <a:r>
              <a:rPr lang="en-US" sz="2800" dirty="0">
                <a:latin typeface="Times New Roman" pitchFamily="18" charset="0"/>
                <a:cs typeface="Times New Roman" pitchFamily="18" charset="0"/>
              </a:rPr>
              <a:t>Major Components of a Peer-to-Peer System</a:t>
            </a:r>
          </a:p>
          <a:p>
            <a:pPr lvl="1" algn="just">
              <a:buFont typeface="Wingdings" pitchFamily="2" charset="2"/>
              <a:buChar char="§"/>
            </a:pPr>
            <a:r>
              <a:rPr lang="en-US" sz="2400" dirty="0">
                <a:latin typeface="Times New Roman" pitchFamily="18" charset="0"/>
                <a:cs typeface="Times New Roman" pitchFamily="18" charset="0"/>
              </a:rPr>
              <a:t>User Processor</a:t>
            </a:r>
          </a:p>
          <a:p>
            <a:pPr lvl="1" algn="just">
              <a:buFont typeface="Wingdings" pitchFamily="2" charset="2"/>
              <a:buChar char="§"/>
            </a:pPr>
            <a:r>
              <a:rPr lang="en-US" sz="2400" dirty="0">
                <a:latin typeface="Times New Roman" pitchFamily="18" charset="0"/>
                <a:cs typeface="Times New Roman" pitchFamily="18" charset="0"/>
              </a:rPr>
              <a:t>Data processor</a:t>
            </a:r>
          </a:p>
          <a:p>
            <a:pPr lvl="1">
              <a:lnSpc>
                <a:spcPct val="80000"/>
              </a:lnSpc>
            </a:pPr>
            <a:endParaRPr lang="en-US" sz="2000" dirty="0"/>
          </a:p>
        </p:txBody>
      </p:sp>
      <p:sp>
        <p:nvSpPr>
          <p:cNvPr id="5"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2. </a:t>
            </a:r>
            <a:r>
              <a:rPr lang="en-US" sz="2800" dirty="0" smtClean="0">
                <a:solidFill>
                  <a:srgbClr val="0000FF"/>
                </a:solidFill>
                <a:latin typeface="Times New Roman" pitchFamily="18" charset="0"/>
                <a:cs typeface="Times New Roman" pitchFamily="18" charset="0"/>
              </a:rPr>
              <a:t>Peer-to-Peer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11996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bg/>
                                          </p:spTgt>
                                        </p:tgtEl>
                                        <p:attrNameLst>
                                          <p:attrName>style.visibility</p:attrName>
                                        </p:attrNameLst>
                                      </p:cBhvr>
                                      <p:to>
                                        <p:strVal val="visible"/>
                                      </p:to>
                                    </p:set>
                                    <p:anim calcmode="lin" valueType="num">
                                      <p:cBhvr additive="base">
                                        <p:cTn id="7" dur="500" fill="hold"/>
                                        <p:tgtEl>
                                          <p:spTgt spid="3072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3">
                                            <p:txEl>
                                              <p:pRg st="1" end="1"/>
                                            </p:txEl>
                                          </p:spTgt>
                                        </p:tgtEl>
                                        <p:attrNameLst>
                                          <p:attrName>style.visibility</p:attrName>
                                        </p:attrNameLst>
                                      </p:cBhvr>
                                      <p:to>
                                        <p:strVal val="visible"/>
                                      </p:to>
                                    </p:set>
                                    <p:anim calcmode="lin" valueType="num">
                                      <p:cBhvr additive="base">
                                        <p:cTn id="19"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3">
                                            <p:txEl>
                                              <p:pRg st="2" end="2"/>
                                            </p:txEl>
                                          </p:spTgt>
                                        </p:tgtEl>
                                        <p:attrNameLst>
                                          <p:attrName>style.visibility</p:attrName>
                                        </p:attrNameLst>
                                      </p:cBhvr>
                                      <p:to>
                                        <p:strVal val="visible"/>
                                      </p:to>
                                    </p:set>
                                    <p:anim calcmode="lin" valueType="num">
                                      <p:cBhvr additive="base">
                                        <p:cTn id="25"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23">
                                            <p:txEl>
                                              <p:pRg st="3" end="3"/>
                                            </p:txEl>
                                          </p:spTgt>
                                        </p:tgtEl>
                                        <p:attrNameLst>
                                          <p:attrName>style.visibility</p:attrName>
                                        </p:attrNameLst>
                                      </p:cBhvr>
                                      <p:to>
                                        <p:strVal val="visible"/>
                                      </p:to>
                                    </p:set>
                                    <p:anim calcmode="lin" valueType="num">
                                      <p:cBhvr additive="base">
                                        <p:cTn id="31"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23">
                                            <p:txEl>
                                              <p:pRg st="4" end="4"/>
                                            </p:txEl>
                                          </p:spTgt>
                                        </p:tgtEl>
                                        <p:attrNameLst>
                                          <p:attrName>style.visibility</p:attrName>
                                        </p:attrNameLst>
                                      </p:cBhvr>
                                      <p:to>
                                        <p:strVal val="visible"/>
                                      </p:to>
                                    </p:set>
                                    <p:anim calcmode="lin" valueType="num">
                                      <p:cBhvr additive="base">
                                        <p:cTn id="37"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24">
                                            <p:bg/>
                                          </p:spTgt>
                                        </p:tgtEl>
                                        <p:attrNameLst>
                                          <p:attrName>style.visibility</p:attrName>
                                        </p:attrNameLst>
                                      </p:cBhvr>
                                      <p:to>
                                        <p:strVal val="visible"/>
                                      </p:to>
                                    </p:set>
                                    <p:anim calcmode="lin" valueType="num">
                                      <p:cBhvr additive="base">
                                        <p:cTn id="43" dur="500" fill="hold"/>
                                        <p:tgtEl>
                                          <p:spTgt spid="30724">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4">
                                            <p:bg/>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24">
                                            <p:txEl>
                                              <p:pRg st="0" end="0"/>
                                            </p:txEl>
                                          </p:spTgt>
                                        </p:tgtEl>
                                        <p:attrNameLst>
                                          <p:attrName>style.visibility</p:attrName>
                                        </p:attrNameLst>
                                      </p:cBhvr>
                                      <p:to>
                                        <p:strVal val="visible"/>
                                      </p:to>
                                    </p:set>
                                    <p:anim calcmode="lin" valueType="num">
                                      <p:cBhvr additive="base">
                                        <p:cTn id="49"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24">
                                            <p:txEl>
                                              <p:pRg st="1" end="1"/>
                                            </p:txEl>
                                          </p:spTgt>
                                        </p:tgtEl>
                                        <p:attrNameLst>
                                          <p:attrName>style.visibility</p:attrName>
                                        </p:attrNameLst>
                                      </p:cBhvr>
                                      <p:to>
                                        <p:strVal val="visible"/>
                                      </p:to>
                                    </p:set>
                                    <p:anim calcmode="lin" valueType="num">
                                      <p:cBhvr additive="base">
                                        <p:cTn id="55"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724">
                                            <p:txEl>
                                              <p:pRg st="2" end="2"/>
                                            </p:txEl>
                                          </p:spTgt>
                                        </p:tgtEl>
                                        <p:attrNameLst>
                                          <p:attrName>style.visibility</p:attrName>
                                        </p:attrNameLst>
                                      </p:cBhvr>
                                      <p:to>
                                        <p:strVal val="visible"/>
                                      </p:to>
                                    </p:set>
                                    <p:anim calcmode="lin" valueType="num">
                                      <p:cBhvr additive="base">
                                        <p:cTn id="61"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24">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724">
                                            <p:txEl>
                                              <p:pRg st="3" end="3"/>
                                            </p:txEl>
                                          </p:spTgt>
                                        </p:tgtEl>
                                        <p:attrNameLst>
                                          <p:attrName>style.visibility</p:attrName>
                                        </p:attrNameLst>
                                      </p:cBhvr>
                                      <p:to>
                                        <p:strVal val="visible"/>
                                      </p:to>
                                    </p:set>
                                    <p:anim calcmode="lin" valueType="num">
                                      <p:cBhvr additive="base">
                                        <p:cTn id="65"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0724">
                                            <p:txEl>
                                              <p:pRg st="3" end="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0724">
                                            <p:txEl>
                                              <p:pRg st="4" end="4"/>
                                            </p:txEl>
                                          </p:spTgt>
                                        </p:tgtEl>
                                        <p:attrNameLst>
                                          <p:attrName>style.visibility</p:attrName>
                                        </p:attrNameLst>
                                      </p:cBhvr>
                                      <p:to>
                                        <p:strVal val="visible"/>
                                      </p:to>
                                    </p:set>
                                    <p:anim calcmode="lin" valueType="num">
                                      <p:cBhvr additive="base">
                                        <p:cTn id="69" dur="500" fill="hold"/>
                                        <p:tgtEl>
                                          <p:spTgt spid="30724">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07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nimBg="1"/>
      <p:bldP spid="3072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4229100" y="635000"/>
            <a:ext cx="0" cy="5715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51" name="Text Box 3"/>
          <p:cNvSpPr txBox="1">
            <a:spLocks noChangeArrowheads="1"/>
          </p:cNvSpPr>
          <p:nvPr/>
        </p:nvSpPr>
        <p:spPr bwMode="auto">
          <a:xfrm rot="5387580">
            <a:off x="2306637" y="2786063"/>
            <a:ext cx="41751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400"/>
              <a:t>WIDE   AREA   NETWORK</a:t>
            </a:r>
          </a:p>
        </p:txBody>
      </p:sp>
      <p:sp>
        <p:nvSpPr>
          <p:cNvPr id="27652" name="Rectangle 4"/>
          <p:cNvSpPr>
            <a:spLocks noChangeArrowheads="1"/>
          </p:cNvSpPr>
          <p:nvPr/>
        </p:nvSpPr>
        <p:spPr bwMode="auto">
          <a:xfrm>
            <a:off x="4660900" y="3759200"/>
            <a:ext cx="4171950" cy="2936875"/>
          </a:xfrm>
          <a:prstGeom prst="rect">
            <a:avLst/>
          </a:prstGeom>
          <a:solidFill>
            <a:srgbClr val="E1FFE1"/>
          </a:solidFill>
          <a:ln w="222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7653" name="Group 5"/>
          <p:cNvGrpSpPr>
            <a:grpSpLocks/>
          </p:cNvGrpSpPr>
          <p:nvPr/>
        </p:nvGrpSpPr>
        <p:grpSpPr bwMode="auto">
          <a:xfrm>
            <a:off x="4770438" y="3971925"/>
            <a:ext cx="1298575" cy="2420938"/>
            <a:chOff x="341" y="654"/>
            <a:chExt cx="818" cy="1525"/>
          </a:xfrm>
        </p:grpSpPr>
        <p:grpSp>
          <p:nvGrpSpPr>
            <p:cNvPr id="27782" name="Group 6"/>
            <p:cNvGrpSpPr>
              <a:grpSpLocks/>
            </p:cNvGrpSpPr>
            <p:nvPr/>
          </p:nvGrpSpPr>
          <p:grpSpPr bwMode="auto">
            <a:xfrm>
              <a:off x="341" y="654"/>
              <a:ext cx="783" cy="721"/>
              <a:chOff x="193" y="159"/>
              <a:chExt cx="1009" cy="930"/>
            </a:xfrm>
          </p:grpSpPr>
          <p:graphicFrame>
            <p:nvGraphicFramePr>
              <p:cNvPr id="27787" name="Object 7"/>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06" name="Clip" r:id="rId3" imgW="636270" imgH="592455" progId="MS_ClipArt_Gallery.5">
                      <p:embed/>
                    </p:oleObj>
                  </mc:Choice>
                  <mc:Fallback>
                    <p:oleObj name="Clip" r:id="rId3"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88" name="Object 8"/>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07" name="Clip" r:id="rId5" imgW="638175" imgH="484505" progId="MS_ClipArt_Gallery.5">
                      <p:embed/>
                    </p:oleObj>
                  </mc:Choice>
                  <mc:Fallback>
                    <p:oleObj name="Clip" r:id="rId5"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89" name="Text Box 9"/>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83" name="Group 10"/>
            <p:cNvGrpSpPr>
              <a:grpSpLocks/>
            </p:cNvGrpSpPr>
            <p:nvPr/>
          </p:nvGrpSpPr>
          <p:grpSpPr bwMode="auto">
            <a:xfrm>
              <a:off x="375" y="1458"/>
              <a:ext cx="784" cy="721"/>
              <a:chOff x="237" y="1180"/>
              <a:chExt cx="1010" cy="930"/>
            </a:xfrm>
          </p:grpSpPr>
          <p:graphicFrame>
            <p:nvGraphicFramePr>
              <p:cNvPr id="27784" name="Object 11"/>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08" name="Clip" r:id="rId7" imgW="636270" imgH="592455" progId="MS_ClipArt_Gallery.5">
                      <p:embed/>
                    </p:oleObj>
                  </mc:Choice>
                  <mc:Fallback>
                    <p:oleObj name="Clip" r:id="rId7"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85" name="Object 12"/>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09" name="Clip" r:id="rId8" imgW="638175" imgH="484505" progId="MS_ClipArt_Gallery.5">
                      <p:embed/>
                    </p:oleObj>
                  </mc:Choice>
                  <mc:Fallback>
                    <p:oleObj name="Clip" r:id="rId8"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86" name="Text Box 13"/>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grpSp>
        <p:nvGrpSpPr>
          <p:cNvPr id="27654" name="Group 14"/>
          <p:cNvGrpSpPr>
            <a:grpSpLocks/>
          </p:cNvGrpSpPr>
          <p:nvPr/>
        </p:nvGrpSpPr>
        <p:grpSpPr bwMode="auto">
          <a:xfrm>
            <a:off x="6116638" y="3971925"/>
            <a:ext cx="1298575" cy="2420938"/>
            <a:chOff x="341" y="654"/>
            <a:chExt cx="818" cy="1525"/>
          </a:xfrm>
        </p:grpSpPr>
        <p:grpSp>
          <p:nvGrpSpPr>
            <p:cNvPr id="27774" name="Group 15"/>
            <p:cNvGrpSpPr>
              <a:grpSpLocks/>
            </p:cNvGrpSpPr>
            <p:nvPr/>
          </p:nvGrpSpPr>
          <p:grpSpPr bwMode="auto">
            <a:xfrm>
              <a:off x="341" y="654"/>
              <a:ext cx="783" cy="721"/>
              <a:chOff x="193" y="159"/>
              <a:chExt cx="1009" cy="930"/>
            </a:xfrm>
          </p:grpSpPr>
          <p:graphicFrame>
            <p:nvGraphicFramePr>
              <p:cNvPr id="27779" name="Object 16"/>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10" name="Clip" r:id="rId9" imgW="636270" imgH="592455" progId="MS_ClipArt_Gallery.5">
                      <p:embed/>
                    </p:oleObj>
                  </mc:Choice>
                  <mc:Fallback>
                    <p:oleObj name="Clip" r:id="rId9"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80" name="Object 17"/>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11" name="Clip" r:id="rId10" imgW="638175" imgH="484505" progId="MS_ClipArt_Gallery.5">
                      <p:embed/>
                    </p:oleObj>
                  </mc:Choice>
                  <mc:Fallback>
                    <p:oleObj name="Clip" r:id="rId10"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81" name="Text Box 18"/>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75" name="Group 19"/>
            <p:cNvGrpSpPr>
              <a:grpSpLocks/>
            </p:cNvGrpSpPr>
            <p:nvPr/>
          </p:nvGrpSpPr>
          <p:grpSpPr bwMode="auto">
            <a:xfrm>
              <a:off x="375" y="1458"/>
              <a:ext cx="784" cy="721"/>
              <a:chOff x="237" y="1180"/>
              <a:chExt cx="1010" cy="930"/>
            </a:xfrm>
          </p:grpSpPr>
          <p:graphicFrame>
            <p:nvGraphicFramePr>
              <p:cNvPr id="27776" name="Object 20"/>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12" name="Clip" r:id="rId11" imgW="636270" imgH="592455" progId="MS_ClipArt_Gallery.5">
                      <p:embed/>
                    </p:oleObj>
                  </mc:Choice>
                  <mc:Fallback>
                    <p:oleObj name="Clip" r:id="rId11"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77" name="Object 21"/>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13" name="Clip" r:id="rId12" imgW="638175" imgH="484505" progId="MS_ClipArt_Gallery.5">
                      <p:embed/>
                    </p:oleObj>
                  </mc:Choice>
                  <mc:Fallback>
                    <p:oleObj name="Clip" r:id="rId12"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78" name="Text Box 22"/>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sp>
        <p:nvSpPr>
          <p:cNvPr id="27655" name="Line 23"/>
          <p:cNvSpPr>
            <a:spLocks noChangeShapeType="1"/>
          </p:cNvSpPr>
          <p:nvPr/>
        </p:nvSpPr>
        <p:spPr bwMode="auto">
          <a:xfrm flipV="1">
            <a:off x="4521200" y="5130800"/>
            <a:ext cx="3416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56" name="Line 24"/>
          <p:cNvSpPr>
            <a:spLocks noChangeShapeType="1"/>
          </p:cNvSpPr>
          <p:nvPr/>
        </p:nvSpPr>
        <p:spPr bwMode="auto">
          <a:xfrm>
            <a:off x="5448300" y="51435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57" name="Line 25"/>
          <p:cNvSpPr>
            <a:spLocks noChangeShapeType="1"/>
          </p:cNvSpPr>
          <p:nvPr/>
        </p:nvSpPr>
        <p:spPr bwMode="auto">
          <a:xfrm>
            <a:off x="5803900" y="4673600"/>
            <a:ext cx="0" cy="469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58" name="Line 26"/>
          <p:cNvSpPr>
            <a:spLocks noChangeShapeType="1"/>
          </p:cNvSpPr>
          <p:nvPr/>
        </p:nvSpPr>
        <p:spPr bwMode="auto">
          <a:xfrm>
            <a:off x="6870700" y="514350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59" name="Line 27"/>
          <p:cNvSpPr>
            <a:spLocks noChangeShapeType="1"/>
          </p:cNvSpPr>
          <p:nvPr/>
        </p:nvSpPr>
        <p:spPr bwMode="auto">
          <a:xfrm>
            <a:off x="7226300" y="4597400"/>
            <a:ext cx="0" cy="546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60" name="Text Box 28"/>
          <p:cNvSpPr txBox="1">
            <a:spLocks noChangeArrowheads="1"/>
          </p:cNvSpPr>
          <p:nvPr/>
        </p:nvSpPr>
        <p:spPr bwMode="auto">
          <a:xfrm>
            <a:off x="7235825" y="4802188"/>
            <a:ext cx="7223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000"/>
              <a:t>LAN</a:t>
            </a:r>
          </a:p>
        </p:txBody>
      </p:sp>
      <p:sp>
        <p:nvSpPr>
          <p:cNvPr id="27661" name="Text Box 29"/>
          <p:cNvSpPr txBox="1">
            <a:spLocks noChangeArrowheads="1"/>
          </p:cNvSpPr>
          <p:nvPr/>
        </p:nvSpPr>
        <p:spPr bwMode="auto">
          <a:xfrm>
            <a:off x="5000625" y="41386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62" name="Text Box 30"/>
          <p:cNvSpPr txBox="1">
            <a:spLocks noChangeArrowheads="1"/>
          </p:cNvSpPr>
          <p:nvPr/>
        </p:nvSpPr>
        <p:spPr bwMode="auto">
          <a:xfrm>
            <a:off x="6346825" y="41640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63" name="Text Box 31"/>
          <p:cNvSpPr txBox="1">
            <a:spLocks noChangeArrowheads="1"/>
          </p:cNvSpPr>
          <p:nvPr/>
        </p:nvSpPr>
        <p:spPr bwMode="auto">
          <a:xfrm>
            <a:off x="5026025" y="54467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64" name="Text Box 32"/>
          <p:cNvSpPr txBox="1">
            <a:spLocks noChangeArrowheads="1"/>
          </p:cNvSpPr>
          <p:nvPr/>
        </p:nvSpPr>
        <p:spPr bwMode="auto">
          <a:xfrm>
            <a:off x="6397625" y="54213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graphicFrame>
        <p:nvGraphicFramePr>
          <p:cNvPr id="27665" name="Object 33"/>
          <p:cNvGraphicFramePr>
            <a:graphicFrameLocks noChangeAspect="1"/>
          </p:cNvGraphicFramePr>
          <p:nvPr/>
        </p:nvGraphicFramePr>
        <p:xfrm>
          <a:off x="7893050" y="4051300"/>
          <a:ext cx="884238" cy="2081213"/>
        </p:xfrm>
        <a:graphic>
          <a:graphicData uri="http://schemas.openxmlformats.org/presentationml/2006/ole">
            <mc:AlternateContent xmlns:mc="http://schemas.openxmlformats.org/markup-compatibility/2006">
              <mc:Choice xmlns:v="urn:schemas-microsoft-com:vml" Requires="v">
                <p:oleObj spid="_x0000_s9714" name="Clip" r:id="rId13" imgW="1323340" imgH="3109595" progId="MS_ClipArt_Gallery.2">
                  <p:embed/>
                </p:oleObj>
              </mc:Choice>
              <mc:Fallback>
                <p:oleObj name="Clip" r:id="rId13" imgW="1323340" imgH="3109595"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93050" y="4051300"/>
                        <a:ext cx="884238"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6" name="Text Box 34"/>
          <p:cNvSpPr txBox="1">
            <a:spLocks noChangeArrowheads="1"/>
          </p:cNvSpPr>
          <p:nvPr/>
        </p:nvSpPr>
        <p:spPr bwMode="auto">
          <a:xfrm rot="5400000">
            <a:off x="8203406" y="4861719"/>
            <a:ext cx="9191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000"/>
              <a:t>DBMS</a:t>
            </a:r>
          </a:p>
        </p:txBody>
      </p:sp>
      <p:sp>
        <p:nvSpPr>
          <p:cNvPr id="101412" name="Text Box 36"/>
          <p:cNvSpPr txBox="1">
            <a:spLocks noChangeArrowheads="1"/>
          </p:cNvSpPr>
          <p:nvPr/>
        </p:nvSpPr>
        <p:spPr bwMode="auto">
          <a:xfrm>
            <a:off x="601663" y="0"/>
            <a:ext cx="81026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GB" u="sng">
                <a:effectLst>
                  <a:outerShdw blurRad="38100" dist="38100" dir="2700000" algn="tl">
                    <a:srgbClr val="C0C0C0"/>
                  </a:outerShdw>
                </a:effectLst>
              </a:rPr>
              <a:t>DISTRIBUTED DATABASE ARCHITECTURE</a:t>
            </a:r>
          </a:p>
        </p:txBody>
      </p:sp>
      <p:sp>
        <p:nvSpPr>
          <p:cNvPr id="27668" name="Rectangle 37"/>
          <p:cNvSpPr>
            <a:spLocks noChangeArrowheads="1"/>
          </p:cNvSpPr>
          <p:nvPr/>
        </p:nvSpPr>
        <p:spPr bwMode="auto">
          <a:xfrm>
            <a:off x="4635500" y="660400"/>
            <a:ext cx="4171950" cy="2936875"/>
          </a:xfrm>
          <a:prstGeom prst="rect">
            <a:avLst/>
          </a:prstGeom>
          <a:solidFill>
            <a:srgbClr val="E1FFE1"/>
          </a:solidFill>
          <a:ln w="222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7669" name="Group 38"/>
          <p:cNvGrpSpPr>
            <a:grpSpLocks/>
          </p:cNvGrpSpPr>
          <p:nvPr/>
        </p:nvGrpSpPr>
        <p:grpSpPr bwMode="auto">
          <a:xfrm>
            <a:off x="4745038" y="873125"/>
            <a:ext cx="1298575" cy="2420938"/>
            <a:chOff x="341" y="654"/>
            <a:chExt cx="818" cy="1525"/>
          </a:xfrm>
        </p:grpSpPr>
        <p:grpSp>
          <p:nvGrpSpPr>
            <p:cNvPr id="27766" name="Group 39"/>
            <p:cNvGrpSpPr>
              <a:grpSpLocks/>
            </p:cNvGrpSpPr>
            <p:nvPr/>
          </p:nvGrpSpPr>
          <p:grpSpPr bwMode="auto">
            <a:xfrm>
              <a:off x="341" y="654"/>
              <a:ext cx="783" cy="721"/>
              <a:chOff x="193" y="159"/>
              <a:chExt cx="1009" cy="930"/>
            </a:xfrm>
          </p:grpSpPr>
          <p:graphicFrame>
            <p:nvGraphicFramePr>
              <p:cNvPr id="27771" name="Object 40"/>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15" name="Clip" r:id="rId15" imgW="636270" imgH="592455" progId="MS_ClipArt_Gallery.5">
                      <p:embed/>
                    </p:oleObj>
                  </mc:Choice>
                  <mc:Fallback>
                    <p:oleObj name="Clip" r:id="rId15"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72" name="Object 41"/>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16" name="Clip" r:id="rId16" imgW="638175" imgH="484505" progId="MS_ClipArt_Gallery.5">
                      <p:embed/>
                    </p:oleObj>
                  </mc:Choice>
                  <mc:Fallback>
                    <p:oleObj name="Clip" r:id="rId16"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73" name="Text Box 42"/>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67" name="Group 43"/>
            <p:cNvGrpSpPr>
              <a:grpSpLocks/>
            </p:cNvGrpSpPr>
            <p:nvPr/>
          </p:nvGrpSpPr>
          <p:grpSpPr bwMode="auto">
            <a:xfrm>
              <a:off x="375" y="1458"/>
              <a:ext cx="784" cy="721"/>
              <a:chOff x="237" y="1180"/>
              <a:chExt cx="1010" cy="930"/>
            </a:xfrm>
          </p:grpSpPr>
          <p:graphicFrame>
            <p:nvGraphicFramePr>
              <p:cNvPr id="27768" name="Object 44"/>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17" name="Clip" r:id="rId17" imgW="636270" imgH="592455" progId="MS_ClipArt_Gallery.5">
                      <p:embed/>
                    </p:oleObj>
                  </mc:Choice>
                  <mc:Fallback>
                    <p:oleObj name="Clip" r:id="rId17"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69" name="Object 45"/>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18" name="Clip" r:id="rId18" imgW="638175" imgH="484505" progId="MS_ClipArt_Gallery.5">
                      <p:embed/>
                    </p:oleObj>
                  </mc:Choice>
                  <mc:Fallback>
                    <p:oleObj name="Clip" r:id="rId18"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70" name="Text Box 46"/>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grpSp>
        <p:nvGrpSpPr>
          <p:cNvPr id="27670" name="Group 47"/>
          <p:cNvGrpSpPr>
            <a:grpSpLocks/>
          </p:cNvGrpSpPr>
          <p:nvPr/>
        </p:nvGrpSpPr>
        <p:grpSpPr bwMode="auto">
          <a:xfrm>
            <a:off x="6091238" y="873125"/>
            <a:ext cx="1298575" cy="2420938"/>
            <a:chOff x="341" y="654"/>
            <a:chExt cx="818" cy="1525"/>
          </a:xfrm>
        </p:grpSpPr>
        <p:grpSp>
          <p:nvGrpSpPr>
            <p:cNvPr id="27758" name="Group 48"/>
            <p:cNvGrpSpPr>
              <a:grpSpLocks/>
            </p:cNvGrpSpPr>
            <p:nvPr/>
          </p:nvGrpSpPr>
          <p:grpSpPr bwMode="auto">
            <a:xfrm>
              <a:off x="341" y="654"/>
              <a:ext cx="783" cy="721"/>
              <a:chOff x="193" y="159"/>
              <a:chExt cx="1009" cy="930"/>
            </a:xfrm>
          </p:grpSpPr>
          <p:graphicFrame>
            <p:nvGraphicFramePr>
              <p:cNvPr id="27763" name="Object 49"/>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19" name="Clip" r:id="rId19" imgW="636270" imgH="592455" progId="MS_ClipArt_Gallery.5">
                      <p:embed/>
                    </p:oleObj>
                  </mc:Choice>
                  <mc:Fallback>
                    <p:oleObj name="Clip" r:id="rId19"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64" name="Object 50"/>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20" name="Clip" r:id="rId20" imgW="638175" imgH="484505" progId="MS_ClipArt_Gallery.5">
                      <p:embed/>
                    </p:oleObj>
                  </mc:Choice>
                  <mc:Fallback>
                    <p:oleObj name="Clip" r:id="rId20"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65" name="Text Box 51"/>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59" name="Group 52"/>
            <p:cNvGrpSpPr>
              <a:grpSpLocks/>
            </p:cNvGrpSpPr>
            <p:nvPr/>
          </p:nvGrpSpPr>
          <p:grpSpPr bwMode="auto">
            <a:xfrm>
              <a:off x="375" y="1458"/>
              <a:ext cx="784" cy="721"/>
              <a:chOff x="237" y="1180"/>
              <a:chExt cx="1010" cy="930"/>
            </a:xfrm>
          </p:grpSpPr>
          <p:graphicFrame>
            <p:nvGraphicFramePr>
              <p:cNvPr id="27760" name="Object 53"/>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21" name="Clip" r:id="rId21" imgW="636270" imgH="592455" progId="MS_ClipArt_Gallery.5">
                      <p:embed/>
                    </p:oleObj>
                  </mc:Choice>
                  <mc:Fallback>
                    <p:oleObj name="Clip" r:id="rId21"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61" name="Object 54"/>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22" name="Clip" r:id="rId22" imgW="638175" imgH="484505" progId="MS_ClipArt_Gallery.5">
                      <p:embed/>
                    </p:oleObj>
                  </mc:Choice>
                  <mc:Fallback>
                    <p:oleObj name="Clip" r:id="rId22"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62" name="Text Box 55"/>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sp>
        <p:nvSpPr>
          <p:cNvPr id="27671" name="Line 56"/>
          <p:cNvSpPr>
            <a:spLocks noChangeShapeType="1"/>
          </p:cNvSpPr>
          <p:nvPr/>
        </p:nvSpPr>
        <p:spPr bwMode="auto">
          <a:xfrm>
            <a:off x="4457700" y="2025650"/>
            <a:ext cx="3454400" cy="6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72" name="Line 57"/>
          <p:cNvSpPr>
            <a:spLocks noChangeShapeType="1"/>
          </p:cNvSpPr>
          <p:nvPr/>
        </p:nvSpPr>
        <p:spPr bwMode="auto">
          <a:xfrm>
            <a:off x="5422900" y="20447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73" name="Line 58"/>
          <p:cNvSpPr>
            <a:spLocks noChangeShapeType="1"/>
          </p:cNvSpPr>
          <p:nvPr/>
        </p:nvSpPr>
        <p:spPr bwMode="auto">
          <a:xfrm>
            <a:off x="5778500" y="1574800"/>
            <a:ext cx="0" cy="469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74" name="Line 59"/>
          <p:cNvSpPr>
            <a:spLocks noChangeShapeType="1"/>
          </p:cNvSpPr>
          <p:nvPr/>
        </p:nvSpPr>
        <p:spPr bwMode="auto">
          <a:xfrm>
            <a:off x="6845300" y="204470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75" name="Line 60"/>
          <p:cNvSpPr>
            <a:spLocks noChangeShapeType="1"/>
          </p:cNvSpPr>
          <p:nvPr/>
        </p:nvSpPr>
        <p:spPr bwMode="auto">
          <a:xfrm>
            <a:off x="7200900" y="1498600"/>
            <a:ext cx="0" cy="546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76" name="Text Box 61"/>
          <p:cNvSpPr txBox="1">
            <a:spLocks noChangeArrowheads="1"/>
          </p:cNvSpPr>
          <p:nvPr/>
        </p:nvSpPr>
        <p:spPr bwMode="auto">
          <a:xfrm>
            <a:off x="7210425" y="1703388"/>
            <a:ext cx="7223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000"/>
              <a:t>LAN</a:t>
            </a:r>
          </a:p>
        </p:txBody>
      </p:sp>
      <p:sp>
        <p:nvSpPr>
          <p:cNvPr id="27677" name="Text Box 62"/>
          <p:cNvSpPr txBox="1">
            <a:spLocks noChangeArrowheads="1"/>
          </p:cNvSpPr>
          <p:nvPr/>
        </p:nvSpPr>
        <p:spPr bwMode="auto">
          <a:xfrm>
            <a:off x="4975225" y="10398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78" name="Text Box 63"/>
          <p:cNvSpPr txBox="1">
            <a:spLocks noChangeArrowheads="1"/>
          </p:cNvSpPr>
          <p:nvPr/>
        </p:nvSpPr>
        <p:spPr bwMode="auto">
          <a:xfrm>
            <a:off x="6321425" y="10652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79" name="Text Box 64"/>
          <p:cNvSpPr txBox="1">
            <a:spLocks noChangeArrowheads="1"/>
          </p:cNvSpPr>
          <p:nvPr/>
        </p:nvSpPr>
        <p:spPr bwMode="auto">
          <a:xfrm>
            <a:off x="5000625" y="23479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80" name="Text Box 65"/>
          <p:cNvSpPr txBox="1">
            <a:spLocks noChangeArrowheads="1"/>
          </p:cNvSpPr>
          <p:nvPr/>
        </p:nvSpPr>
        <p:spPr bwMode="auto">
          <a:xfrm>
            <a:off x="6372225" y="23225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graphicFrame>
        <p:nvGraphicFramePr>
          <p:cNvPr id="27681" name="Object 66"/>
          <p:cNvGraphicFramePr>
            <a:graphicFrameLocks noChangeAspect="1"/>
          </p:cNvGraphicFramePr>
          <p:nvPr/>
        </p:nvGraphicFramePr>
        <p:xfrm>
          <a:off x="7867650" y="952500"/>
          <a:ext cx="884238" cy="2081213"/>
        </p:xfrm>
        <a:graphic>
          <a:graphicData uri="http://schemas.openxmlformats.org/presentationml/2006/ole">
            <mc:AlternateContent xmlns:mc="http://schemas.openxmlformats.org/markup-compatibility/2006">
              <mc:Choice xmlns:v="urn:schemas-microsoft-com:vml" Requires="v">
                <p:oleObj spid="_x0000_s9723" name="Clip" r:id="rId23" imgW="1323340" imgH="3109595" progId="MS_ClipArt_Gallery.2">
                  <p:embed/>
                </p:oleObj>
              </mc:Choice>
              <mc:Fallback>
                <p:oleObj name="Clip" r:id="rId23" imgW="1323340" imgH="3109595"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7650" y="952500"/>
                        <a:ext cx="884238"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2" name="Text Box 67"/>
          <p:cNvSpPr txBox="1">
            <a:spLocks noChangeArrowheads="1"/>
          </p:cNvSpPr>
          <p:nvPr/>
        </p:nvSpPr>
        <p:spPr bwMode="auto">
          <a:xfrm rot="5400000">
            <a:off x="8178006" y="1762919"/>
            <a:ext cx="9191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000"/>
              <a:t>DBMS</a:t>
            </a:r>
          </a:p>
        </p:txBody>
      </p:sp>
      <p:sp>
        <p:nvSpPr>
          <p:cNvPr id="27683" name="Text Box 68"/>
          <p:cNvSpPr txBox="1">
            <a:spLocks noChangeArrowheads="1"/>
          </p:cNvSpPr>
          <p:nvPr/>
        </p:nvSpPr>
        <p:spPr bwMode="auto">
          <a:xfrm>
            <a:off x="8001000" y="6248400"/>
            <a:ext cx="687388" cy="430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200">
                <a:solidFill>
                  <a:schemeClr val="tx1"/>
                </a:solidFill>
              </a:rPr>
              <a:t>Goa</a:t>
            </a:r>
          </a:p>
        </p:txBody>
      </p:sp>
      <p:sp>
        <p:nvSpPr>
          <p:cNvPr id="27684" name="Rectangle 69"/>
          <p:cNvSpPr>
            <a:spLocks noChangeArrowheads="1"/>
          </p:cNvSpPr>
          <p:nvPr/>
        </p:nvSpPr>
        <p:spPr bwMode="auto">
          <a:xfrm>
            <a:off x="152400" y="660400"/>
            <a:ext cx="3790950" cy="2936875"/>
          </a:xfrm>
          <a:prstGeom prst="rect">
            <a:avLst/>
          </a:prstGeom>
          <a:solidFill>
            <a:srgbClr val="E1FFE1"/>
          </a:solidFill>
          <a:ln w="222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7685" name="Group 70"/>
          <p:cNvGrpSpPr>
            <a:grpSpLocks/>
          </p:cNvGrpSpPr>
          <p:nvPr/>
        </p:nvGrpSpPr>
        <p:grpSpPr bwMode="auto">
          <a:xfrm>
            <a:off x="2586038" y="873125"/>
            <a:ext cx="1298575" cy="2420938"/>
            <a:chOff x="341" y="654"/>
            <a:chExt cx="818" cy="1525"/>
          </a:xfrm>
        </p:grpSpPr>
        <p:grpSp>
          <p:nvGrpSpPr>
            <p:cNvPr id="27750" name="Group 71"/>
            <p:cNvGrpSpPr>
              <a:grpSpLocks/>
            </p:cNvGrpSpPr>
            <p:nvPr/>
          </p:nvGrpSpPr>
          <p:grpSpPr bwMode="auto">
            <a:xfrm>
              <a:off x="341" y="654"/>
              <a:ext cx="783" cy="721"/>
              <a:chOff x="193" y="159"/>
              <a:chExt cx="1009" cy="930"/>
            </a:xfrm>
          </p:grpSpPr>
          <p:graphicFrame>
            <p:nvGraphicFramePr>
              <p:cNvPr id="27755" name="Object 72"/>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24" name="Clip" r:id="rId24" imgW="636270" imgH="592455" progId="MS_ClipArt_Gallery.5">
                      <p:embed/>
                    </p:oleObj>
                  </mc:Choice>
                  <mc:Fallback>
                    <p:oleObj name="Clip" r:id="rId24"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6" name="Object 73"/>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25" name="Clip" r:id="rId25" imgW="638175" imgH="484505" progId="MS_ClipArt_Gallery.5">
                      <p:embed/>
                    </p:oleObj>
                  </mc:Choice>
                  <mc:Fallback>
                    <p:oleObj name="Clip" r:id="rId25"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7" name="Text Box 74"/>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51" name="Group 75"/>
            <p:cNvGrpSpPr>
              <a:grpSpLocks/>
            </p:cNvGrpSpPr>
            <p:nvPr/>
          </p:nvGrpSpPr>
          <p:grpSpPr bwMode="auto">
            <a:xfrm>
              <a:off x="375" y="1458"/>
              <a:ext cx="784" cy="721"/>
              <a:chOff x="237" y="1180"/>
              <a:chExt cx="1010" cy="930"/>
            </a:xfrm>
          </p:grpSpPr>
          <p:graphicFrame>
            <p:nvGraphicFramePr>
              <p:cNvPr id="27752" name="Object 76"/>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26" name="Clip" r:id="rId26" imgW="636270" imgH="592455" progId="MS_ClipArt_Gallery.5">
                      <p:embed/>
                    </p:oleObj>
                  </mc:Choice>
                  <mc:Fallback>
                    <p:oleObj name="Clip" r:id="rId26"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3" name="Object 77"/>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27" name="Clip" r:id="rId27" imgW="638175" imgH="484505" progId="MS_ClipArt_Gallery.5">
                      <p:embed/>
                    </p:oleObj>
                  </mc:Choice>
                  <mc:Fallback>
                    <p:oleObj name="Clip" r:id="rId27"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4" name="Text Box 78"/>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sp>
        <p:nvSpPr>
          <p:cNvPr id="27686" name="Line 79"/>
          <p:cNvSpPr>
            <a:spLocks noChangeShapeType="1"/>
          </p:cNvSpPr>
          <p:nvPr/>
        </p:nvSpPr>
        <p:spPr bwMode="auto">
          <a:xfrm flipV="1">
            <a:off x="546100" y="2019300"/>
            <a:ext cx="3517900"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87" name="Line 80"/>
          <p:cNvSpPr>
            <a:spLocks noChangeShapeType="1"/>
          </p:cNvSpPr>
          <p:nvPr/>
        </p:nvSpPr>
        <p:spPr bwMode="auto">
          <a:xfrm>
            <a:off x="1917700" y="20447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88" name="Line 81"/>
          <p:cNvSpPr>
            <a:spLocks noChangeShapeType="1"/>
          </p:cNvSpPr>
          <p:nvPr/>
        </p:nvSpPr>
        <p:spPr bwMode="auto">
          <a:xfrm>
            <a:off x="2273300" y="1574800"/>
            <a:ext cx="0" cy="469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89" name="Line 82"/>
          <p:cNvSpPr>
            <a:spLocks noChangeShapeType="1"/>
          </p:cNvSpPr>
          <p:nvPr/>
        </p:nvSpPr>
        <p:spPr bwMode="auto">
          <a:xfrm>
            <a:off x="3340100" y="204470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90" name="Line 83"/>
          <p:cNvSpPr>
            <a:spLocks noChangeShapeType="1"/>
          </p:cNvSpPr>
          <p:nvPr/>
        </p:nvSpPr>
        <p:spPr bwMode="auto">
          <a:xfrm>
            <a:off x="3695700" y="1498600"/>
            <a:ext cx="0" cy="546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691" name="Text Box 84"/>
          <p:cNvSpPr txBox="1">
            <a:spLocks noChangeArrowheads="1"/>
          </p:cNvSpPr>
          <p:nvPr/>
        </p:nvSpPr>
        <p:spPr bwMode="auto">
          <a:xfrm>
            <a:off x="1470025" y="10398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92" name="Text Box 85"/>
          <p:cNvSpPr txBox="1">
            <a:spLocks noChangeArrowheads="1"/>
          </p:cNvSpPr>
          <p:nvPr/>
        </p:nvSpPr>
        <p:spPr bwMode="auto">
          <a:xfrm>
            <a:off x="2816225" y="10652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693" name="Text Box 86"/>
          <p:cNvSpPr txBox="1">
            <a:spLocks noChangeArrowheads="1"/>
          </p:cNvSpPr>
          <p:nvPr/>
        </p:nvSpPr>
        <p:spPr bwMode="auto">
          <a:xfrm>
            <a:off x="2867025" y="23225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graphicFrame>
        <p:nvGraphicFramePr>
          <p:cNvPr id="27694" name="Object 87"/>
          <p:cNvGraphicFramePr>
            <a:graphicFrameLocks noChangeAspect="1"/>
          </p:cNvGraphicFramePr>
          <p:nvPr/>
        </p:nvGraphicFramePr>
        <p:xfrm>
          <a:off x="247650" y="1016000"/>
          <a:ext cx="884238" cy="2081213"/>
        </p:xfrm>
        <a:graphic>
          <a:graphicData uri="http://schemas.openxmlformats.org/presentationml/2006/ole">
            <mc:AlternateContent xmlns:mc="http://schemas.openxmlformats.org/markup-compatibility/2006">
              <mc:Choice xmlns:v="urn:schemas-microsoft-com:vml" Requires="v">
                <p:oleObj spid="_x0000_s9728" name="Clip" r:id="rId28" imgW="1323340" imgH="3109595" progId="MS_ClipArt_Gallery.2">
                  <p:embed/>
                </p:oleObj>
              </mc:Choice>
              <mc:Fallback>
                <p:oleObj name="Clip" r:id="rId28" imgW="1323340" imgH="3109595"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650" y="1016000"/>
                        <a:ext cx="884238"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95" name="Text Box 88"/>
          <p:cNvSpPr txBox="1">
            <a:spLocks noChangeArrowheads="1"/>
          </p:cNvSpPr>
          <p:nvPr/>
        </p:nvSpPr>
        <p:spPr bwMode="auto">
          <a:xfrm rot="5400000">
            <a:off x="570706" y="1915319"/>
            <a:ext cx="9191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000"/>
              <a:t>DBMS</a:t>
            </a:r>
          </a:p>
        </p:txBody>
      </p:sp>
      <p:sp>
        <p:nvSpPr>
          <p:cNvPr id="27696" name="Text Box 89"/>
          <p:cNvSpPr txBox="1">
            <a:spLocks noChangeArrowheads="1"/>
          </p:cNvSpPr>
          <p:nvPr/>
        </p:nvSpPr>
        <p:spPr bwMode="auto">
          <a:xfrm>
            <a:off x="187325" y="3160713"/>
            <a:ext cx="1220788" cy="43021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200">
                <a:solidFill>
                  <a:schemeClr val="tx1"/>
                </a:solidFill>
              </a:rPr>
              <a:t>Mumbai</a:t>
            </a:r>
          </a:p>
        </p:txBody>
      </p:sp>
      <p:grpSp>
        <p:nvGrpSpPr>
          <p:cNvPr id="27697" name="Group 90"/>
          <p:cNvGrpSpPr>
            <a:grpSpLocks/>
          </p:cNvGrpSpPr>
          <p:nvPr/>
        </p:nvGrpSpPr>
        <p:grpSpPr bwMode="auto">
          <a:xfrm>
            <a:off x="1239838" y="873125"/>
            <a:ext cx="1298575" cy="2420938"/>
            <a:chOff x="789" y="1494"/>
            <a:chExt cx="818" cy="1525"/>
          </a:xfrm>
        </p:grpSpPr>
        <p:grpSp>
          <p:nvGrpSpPr>
            <p:cNvPr id="27740" name="Group 91"/>
            <p:cNvGrpSpPr>
              <a:grpSpLocks/>
            </p:cNvGrpSpPr>
            <p:nvPr/>
          </p:nvGrpSpPr>
          <p:grpSpPr bwMode="auto">
            <a:xfrm>
              <a:off x="789" y="1494"/>
              <a:ext cx="818" cy="1525"/>
              <a:chOff x="341" y="654"/>
              <a:chExt cx="818" cy="1525"/>
            </a:xfrm>
          </p:grpSpPr>
          <p:grpSp>
            <p:nvGrpSpPr>
              <p:cNvPr id="27742" name="Group 92"/>
              <p:cNvGrpSpPr>
                <a:grpSpLocks/>
              </p:cNvGrpSpPr>
              <p:nvPr/>
            </p:nvGrpSpPr>
            <p:grpSpPr bwMode="auto">
              <a:xfrm>
                <a:off x="341" y="654"/>
                <a:ext cx="783" cy="721"/>
                <a:chOff x="193" y="159"/>
                <a:chExt cx="1009" cy="930"/>
              </a:xfrm>
            </p:grpSpPr>
            <p:graphicFrame>
              <p:nvGraphicFramePr>
                <p:cNvPr id="27747" name="Object 93"/>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29" name="Clip" r:id="rId29" imgW="636270" imgH="592455" progId="MS_ClipArt_Gallery.5">
                        <p:embed/>
                      </p:oleObj>
                    </mc:Choice>
                    <mc:Fallback>
                      <p:oleObj name="Clip" r:id="rId29"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48" name="Object 94"/>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30" name="Clip" r:id="rId30" imgW="638175" imgH="484505" progId="MS_ClipArt_Gallery.5">
                        <p:embed/>
                      </p:oleObj>
                    </mc:Choice>
                    <mc:Fallback>
                      <p:oleObj name="Clip" r:id="rId30"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49" name="Text Box 95"/>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43" name="Group 96"/>
              <p:cNvGrpSpPr>
                <a:grpSpLocks/>
              </p:cNvGrpSpPr>
              <p:nvPr/>
            </p:nvGrpSpPr>
            <p:grpSpPr bwMode="auto">
              <a:xfrm>
                <a:off x="375" y="1458"/>
                <a:ext cx="784" cy="721"/>
                <a:chOff x="237" y="1180"/>
                <a:chExt cx="1010" cy="930"/>
              </a:xfrm>
            </p:grpSpPr>
            <p:graphicFrame>
              <p:nvGraphicFramePr>
                <p:cNvPr id="27744" name="Object 97"/>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31" name="Clip" r:id="rId31" imgW="636270" imgH="592455" progId="MS_ClipArt_Gallery.5">
                        <p:embed/>
                      </p:oleObj>
                    </mc:Choice>
                    <mc:Fallback>
                      <p:oleObj name="Clip" r:id="rId31"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45" name="Object 98"/>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32" name="Clip" r:id="rId32" imgW="638175" imgH="484505" progId="MS_ClipArt_Gallery.5">
                        <p:embed/>
                      </p:oleObj>
                    </mc:Choice>
                    <mc:Fallback>
                      <p:oleObj name="Clip" r:id="rId32"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46" name="Text Box 99"/>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sp>
          <p:nvSpPr>
            <p:cNvPr id="27741" name="Text Box 100"/>
            <p:cNvSpPr txBox="1">
              <a:spLocks noChangeArrowheads="1"/>
            </p:cNvSpPr>
            <p:nvPr/>
          </p:nvSpPr>
          <p:spPr bwMode="auto">
            <a:xfrm>
              <a:off x="950" y="2423"/>
              <a:ext cx="547"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grpSp>
      <p:sp>
        <p:nvSpPr>
          <p:cNvPr id="27698" name="Rectangle 101"/>
          <p:cNvSpPr>
            <a:spLocks noChangeArrowheads="1"/>
          </p:cNvSpPr>
          <p:nvPr/>
        </p:nvSpPr>
        <p:spPr bwMode="auto">
          <a:xfrm>
            <a:off x="152400" y="3759200"/>
            <a:ext cx="3790950" cy="2936875"/>
          </a:xfrm>
          <a:prstGeom prst="rect">
            <a:avLst/>
          </a:prstGeom>
          <a:solidFill>
            <a:srgbClr val="E1FFE1"/>
          </a:solidFill>
          <a:ln w="222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7699" name="Group 102"/>
          <p:cNvGrpSpPr>
            <a:grpSpLocks/>
          </p:cNvGrpSpPr>
          <p:nvPr/>
        </p:nvGrpSpPr>
        <p:grpSpPr bwMode="auto">
          <a:xfrm>
            <a:off x="2586038" y="3971925"/>
            <a:ext cx="1298575" cy="2420938"/>
            <a:chOff x="341" y="654"/>
            <a:chExt cx="818" cy="1525"/>
          </a:xfrm>
        </p:grpSpPr>
        <p:grpSp>
          <p:nvGrpSpPr>
            <p:cNvPr id="27732" name="Group 103"/>
            <p:cNvGrpSpPr>
              <a:grpSpLocks/>
            </p:cNvGrpSpPr>
            <p:nvPr/>
          </p:nvGrpSpPr>
          <p:grpSpPr bwMode="auto">
            <a:xfrm>
              <a:off x="341" y="654"/>
              <a:ext cx="783" cy="721"/>
              <a:chOff x="193" y="159"/>
              <a:chExt cx="1009" cy="930"/>
            </a:xfrm>
          </p:grpSpPr>
          <p:graphicFrame>
            <p:nvGraphicFramePr>
              <p:cNvPr id="27737" name="Object 104"/>
              <p:cNvGraphicFramePr>
                <a:graphicFrameLocks noChangeAspect="1"/>
              </p:cNvGraphicFramePr>
              <p:nvPr/>
            </p:nvGraphicFramePr>
            <p:xfrm>
              <a:off x="377" y="159"/>
              <a:ext cx="825" cy="682"/>
            </p:xfrm>
            <a:graphic>
              <a:graphicData uri="http://schemas.openxmlformats.org/presentationml/2006/ole">
                <mc:AlternateContent xmlns:mc="http://schemas.openxmlformats.org/markup-compatibility/2006">
                  <mc:Choice xmlns:v="urn:schemas-microsoft-com:vml" Requires="v">
                    <p:oleObj spid="_x0000_s9733" name="Clip" r:id="rId33" imgW="636270" imgH="592455" progId="MS_ClipArt_Gallery.5">
                      <p:embed/>
                    </p:oleObj>
                  </mc:Choice>
                  <mc:Fallback>
                    <p:oleObj name="Clip" r:id="rId33"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 y="159"/>
                            <a:ext cx="825"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8" name="Object 105"/>
              <p:cNvGraphicFramePr>
                <a:graphicFrameLocks noChangeAspect="1"/>
              </p:cNvGraphicFramePr>
              <p:nvPr/>
            </p:nvGraphicFramePr>
            <p:xfrm>
              <a:off x="193" y="628"/>
              <a:ext cx="683" cy="461"/>
            </p:xfrm>
            <a:graphic>
              <a:graphicData uri="http://schemas.openxmlformats.org/presentationml/2006/ole">
                <mc:AlternateContent xmlns:mc="http://schemas.openxmlformats.org/markup-compatibility/2006">
                  <mc:Choice xmlns:v="urn:schemas-microsoft-com:vml" Requires="v">
                    <p:oleObj spid="_x0000_s9734" name="Clip" r:id="rId34" imgW="638175" imgH="484505" progId="MS_ClipArt_Gallery.5">
                      <p:embed/>
                    </p:oleObj>
                  </mc:Choice>
                  <mc:Fallback>
                    <p:oleObj name="Clip" r:id="rId34"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 y="628"/>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39" name="Text Box 106"/>
              <p:cNvSpPr txBox="1">
                <a:spLocks noChangeArrowheads="1"/>
              </p:cNvSpPr>
              <p:nvPr/>
            </p:nvSpPr>
            <p:spPr bwMode="auto">
              <a:xfrm>
                <a:off x="407" y="259"/>
                <a:ext cx="61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nvGrpSpPr>
            <p:cNvPr id="27733" name="Group 107"/>
            <p:cNvGrpSpPr>
              <a:grpSpLocks/>
            </p:cNvGrpSpPr>
            <p:nvPr/>
          </p:nvGrpSpPr>
          <p:grpSpPr bwMode="auto">
            <a:xfrm>
              <a:off x="375" y="1458"/>
              <a:ext cx="784" cy="721"/>
              <a:chOff x="237" y="1180"/>
              <a:chExt cx="1010" cy="930"/>
            </a:xfrm>
          </p:grpSpPr>
          <p:graphicFrame>
            <p:nvGraphicFramePr>
              <p:cNvPr id="27734" name="Object 108"/>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35" name="Clip" r:id="rId35" imgW="636270" imgH="592455" progId="MS_ClipArt_Gallery.5">
                      <p:embed/>
                    </p:oleObj>
                  </mc:Choice>
                  <mc:Fallback>
                    <p:oleObj name="Clip" r:id="rId35"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5" name="Object 109"/>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36" name="Clip" r:id="rId36" imgW="638175" imgH="484505" progId="MS_ClipArt_Gallery.5">
                      <p:embed/>
                    </p:oleObj>
                  </mc:Choice>
                  <mc:Fallback>
                    <p:oleObj name="Clip" r:id="rId36"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36" name="Text Box 110"/>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grpSp>
      <p:sp>
        <p:nvSpPr>
          <p:cNvPr id="27700" name="Line 111"/>
          <p:cNvSpPr>
            <a:spLocks noChangeShapeType="1"/>
          </p:cNvSpPr>
          <p:nvPr/>
        </p:nvSpPr>
        <p:spPr bwMode="auto">
          <a:xfrm flipV="1">
            <a:off x="546100" y="5118100"/>
            <a:ext cx="3530600"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701" name="Line 112"/>
          <p:cNvSpPr>
            <a:spLocks noChangeShapeType="1"/>
          </p:cNvSpPr>
          <p:nvPr/>
        </p:nvSpPr>
        <p:spPr bwMode="auto">
          <a:xfrm>
            <a:off x="1917700" y="51435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702" name="Line 113"/>
          <p:cNvSpPr>
            <a:spLocks noChangeShapeType="1"/>
          </p:cNvSpPr>
          <p:nvPr/>
        </p:nvSpPr>
        <p:spPr bwMode="auto">
          <a:xfrm>
            <a:off x="2273300" y="4673600"/>
            <a:ext cx="0" cy="469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03" name="Line 114"/>
          <p:cNvSpPr>
            <a:spLocks noChangeShapeType="1"/>
          </p:cNvSpPr>
          <p:nvPr/>
        </p:nvSpPr>
        <p:spPr bwMode="auto">
          <a:xfrm>
            <a:off x="3340100" y="514350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04" name="Line 115"/>
          <p:cNvSpPr>
            <a:spLocks noChangeShapeType="1"/>
          </p:cNvSpPr>
          <p:nvPr/>
        </p:nvSpPr>
        <p:spPr bwMode="auto">
          <a:xfrm>
            <a:off x="3695700" y="4597400"/>
            <a:ext cx="0" cy="546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05" name="Text Box 116"/>
          <p:cNvSpPr txBox="1">
            <a:spLocks noChangeArrowheads="1"/>
          </p:cNvSpPr>
          <p:nvPr/>
        </p:nvSpPr>
        <p:spPr bwMode="auto">
          <a:xfrm>
            <a:off x="1470025" y="41386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706" name="Text Box 117"/>
          <p:cNvSpPr txBox="1">
            <a:spLocks noChangeArrowheads="1"/>
          </p:cNvSpPr>
          <p:nvPr/>
        </p:nvSpPr>
        <p:spPr bwMode="auto">
          <a:xfrm>
            <a:off x="2816225" y="41640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707" name="Text Box 118"/>
          <p:cNvSpPr txBox="1">
            <a:spLocks noChangeArrowheads="1"/>
          </p:cNvSpPr>
          <p:nvPr/>
        </p:nvSpPr>
        <p:spPr bwMode="auto">
          <a:xfrm>
            <a:off x="2867025" y="54213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graphicFrame>
        <p:nvGraphicFramePr>
          <p:cNvPr id="27708" name="Object 119"/>
          <p:cNvGraphicFramePr>
            <a:graphicFrameLocks noChangeAspect="1"/>
          </p:cNvGraphicFramePr>
          <p:nvPr/>
        </p:nvGraphicFramePr>
        <p:xfrm>
          <a:off x="247650" y="4114800"/>
          <a:ext cx="884238" cy="2081213"/>
        </p:xfrm>
        <a:graphic>
          <a:graphicData uri="http://schemas.openxmlformats.org/presentationml/2006/ole">
            <mc:AlternateContent xmlns:mc="http://schemas.openxmlformats.org/markup-compatibility/2006">
              <mc:Choice xmlns:v="urn:schemas-microsoft-com:vml" Requires="v">
                <p:oleObj spid="_x0000_s9737" name="Clip" r:id="rId37" imgW="1323340" imgH="3109595" progId="MS_ClipArt_Gallery.2">
                  <p:embed/>
                </p:oleObj>
              </mc:Choice>
              <mc:Fallback>
                <p:oleObj name="Clip" r:id="rId37" imgW="1323340" imgH="3109595"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650" y="4114800"/>
                        <a:ext cx="884238"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09" name="Text Box 120"/>
          <p:cNvSpPr txBox="1">
            <a:spLocks noChangeArrowheads="1"/>
          </p:cNvSpPr>
          <p:nvPr/>
        </p:nvSpPr>
        <p:spPr bwMode="auto">
          <a:xfrm rot="5400000">
            <a:off x="570706" y="5014119"/>
            <a:ext cx="9191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000"/>
              <a:t>DBMS</a:t>
            </a:r>
          </a:p>
        </p:txBody>
      </p:sp>
      <p:sp>
        <p:nvSpPr>
          <p:cNvPr id="27710" name="Text Box 121"/>
          <p:cNvSpPr txBox="1">
            <a:spLocks noChangeArrowheads="1"/>
          </p:cNvSpPr>
          <p:nvPr/>
        </p:nvSpPr>
        <p:spPr bwMode="auto">
          <a:xfrm>
            <a:off x="177800" y="6235700"/>
            <a:ext cx="1073150" cy="430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200">
                <a:solidFill>
                  <a:schemeClr val="tx1"/>
                </a:solidFill>
              </a:rPr>
              <a:t>Baroda</a:t>
            </a:r>
          </a:p>
        </p:txBody>
      </p:sp>
      <p:graphicFrame>
        <p:nvGraphicFramePr>
          <p:cNvPr id="27711" name="Object 122"/>
          <p:cNvGraphicFramePr>
            <a:graphicFrameLocks noChangeAspect="1"/>
          </p:cNvGraphicFramePr>
          <p:nvPr/>
        </p:nvGraphicFramePr>
        <p:xfrm>
          <a:off x="1466850" y="3971925"/>
          <a:ext cx="1016000" cy="839788"/>
        </p:xfrm>
        <a:graphic>
          <a:graphicData uri="http://schemas.openxmlformats.org/presentationml/2006/ole">
            <mc:AlternateContent xmlns:mc="http://schemas.openxmlformats.org/markup-compatibility/2006">
              <mc:Choice xmlns:v="urn:schemas-microsoft-com:vml" Requires="v">
                <p:oleObj spid="_x0000_s9738" name="Clip" r:id="rId38" imgW="636270" imgH="592455" progId="MS_ClipArt_Gallery.5">
                  <p:embed/>
                </p:oleObj>
              </mc:Choice>
              <mc:Fallback>
                <p:oleObj name="Clip" r:id="rId38"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3971925"/>
                        <a:ext cx="10160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12" name="Object 123"/>
          <p:cNvGraphicFramePr>
            <a:graphicFrameLocks noChangeAspect="1"/>
          </p:cNvGraphicFramePr>
          <p:nvPr/>
        </p:nvGraphicFramePr>
        <p:xfrm>
          <a:off x="1239838" y="4549775"/>
          <a:ext cx="841375" cy="566738"/>
        </p:xfrm>
        <a:graphic>
          <a:graphicData uri="http://schemas.openxmlformats.org/presentationml/2006/ole">
            <mc:AlternateContent xmlns:mc="http://schemas.openxmlformats.org/markup-compatibility/2006">
              <mc:Choice xmlns:v="urn:schemas-microsoft-com:vml" Requires="v">
                <p:oleObj spid="_x0000_s9739" name="Clip" r:id="rId39" imgW="638175" imgH="484505" progId="MS_ClipArt_Gallery.5">
                  <p:embed/>
                </p:oleObj>
              </mc:Choice>
              <mc:Fallback>
                <p:oleObj name="Clip" r:id="rId39"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838" y="4549775"/>
                        <a:ext cx="84137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713" name="Group 124"/>
          <p:cNvGrpSpPr>
            <a:grpSpLocks/>
          </p:cNvGrpSpPr>
          <p:nvPr/>
        </p:nvGrpSpPr>
        <p:grpSpPr bwMode="auto">
          <a:xfrm>
            <a:off x="1293813" y="5248275"/>
            <a:ext cx="1244600" cy="1144588"/>
            <a:chOff x="237" y="1180"/>
            <a:chExt cx="1010" cy="930"/>
          </a:xfrm>
        </p:grpSpPr>
        <p:graphicFrame>
          <p:nvGraphicFramePr>
            <p:cNvPr id="27729" name="Object 125"/>
            <p:cNvGraphicFramePr>
              <a:graphicFrameLocks noChangeAspect="1"/>
            </p:cNvGraphicFramePr>
            <p:nvPr/>
          </p:nvGraphicFramePr>
          <p:xfrm>
            <a:off x="421" y="1180"/>
            <a:ext cx="826" cy="682"/>
          </p:xfrm>
          <a:graphic>
            <a:graphicData uri="http://schemas.openxmlformats.org/presentationml/2006/ole">
              <mc:AlternateContent xmlns:mc="http://schemas.openxmlformats.org/markup-compatibility/2006">
                <mc:Choice xmlns:v="urn:schemas-microsoft-com:vml" Requires="v">
                  <p:oleObj spid="_x0000_s9740" name="Clip" r:id="rId40" imgW="636270" imgH="592455" progId="MS_ClipArt_Gallery.5">
                    <p:embed/>
                  </p:oleObj>
                </mc:Choice>
                <mc:Fallback>
                  <p:oleObj name="Clip" r:id="rId40" imgW="636270" imgH="59245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 y="1180"/>
                          <a:ext cx="82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0" name="Object 126"/>
            <p:cNvGraphicFramePr>
              <a:graphicFrameLocks noChangeAspect="1"/>
            </p:cNvGraphicFramePr>
            <p:nvPr/>
          </p:nvGraphicFramePr>
          <p:xfrm>
            <a:off x="237" y="1649"/>
            <a:ext cx="683" cy="461"/>
          </p:xfrm>
          <a:graphic>
            <a:graphicData uri="http://schemas.openxmlformats.org/presentationml/2006/ole">
              <mc:AlternateContent xmlns:mc="http://schemas.openxmlformats.org/markup-compatibility/2006">
                <mc:Choice xmlns:v="urn:schemas-microsoft-com:vml" Requires="v">
                  <p:oleObj spid="_x0000_s9741" name="Clip" r:id="rId41" imgW="638175" imgH="484505" progId="MS_ClipArt_Gallery.5">
                    <p:embed/>
                  </p:oleObj>
                </mc:Choice>
                <mc:Fallback>
                  <p:oleObj name="Clip" r:id="rId41" imgW="638175" imgH="484505"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 y="1649"/>
                          <a:ext cx="68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31" name="Text Box 127"/>
            <p:cNvSpPr txBox="1">
              <a:spLocks noChangeArrowheads="1"/>
            </p:cNvSpPr>
            <p:nvPr/>
          </p:nvSpPr>
          <p:spPr bwMode="auto">
            <a:xfrm>
              <a:off x="457" y="1274"/>
              <a:ext cx="61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endParaRPr lang="en-GB" sz="1600">
                <a:solidFill>
                  <a:schemeClr val="bg1"/>
                </a:solidFill>
              </a:endParaRPr>
            </a:p>
          </p:txBody>
        </p:sp>
      </p:grpSp>
      <p:sp>
        <p:nvSpPr>
          <p:cNvPr id="27714" name="Text Box 128"/>
          <p:cNvSpPr txBox="1">
            <a:spLocks noChangeArrowheads="1"/>
          </p:cNvSpPr>
          <p:nvPr/>
        </p:nvSpPr>
        <p:spPr bwMode="auto">
          <a:xfrm>
            <a:off x="1495425" y="5446713"/>
            <a:ext cx="868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1400">
                <a:solidFill>
                  <a:schemeClr val="bg1"/>
                </a:solidFill>
              </a:rPr>
              <a:t>CLIENT</a:t>
            </a:r>
          </a:p>
        </p:txBody>
      </p:sp>
      <p:sp>
        <p:nvSpPr>
          <p:cNvPr id="27715" name="Text Box 129"/>
          <p:cNvSpPr txBox="1">
            <a:spLocks noChangeArrowheads="1"/>
          </p:cNvSpPr>
          <p:nvPr/>
        </p:nvSpPr>
        <p:spPr bwMode="auto">
          <a:xfrm>
            <a:off x="1427163" y="414655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r>
              <a:rPr lang="en-US" sz="1400">
                <a:solidFill>
                  <a:schemeClr val="bg1"/>
                </a:solidFill>
              </a:rPr>
              <a:t>CLIENT</a:t>
            </a:r>
          </a:p>
        </p:txBody>
      </p:sp>
      <p:sp>
        <p:nvSpPr>
          <p:cNvPr id="27716" name="Text Box 130"/>
          <p:cNvSpPr txBox="1">
            <a:spLocks noChangeArrowheads="1"/>
          </p:cNvSpPr>
          <p:nvPr/>
        </p:nvSpPr>
        <p:spPr bwMode="auto">
          <a:xfrm>
            <a:off x="1439863" y="102235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spcBef>
                <a:spcPct val="50000"/>
              </a:spcBef>
            </a:pPr>
            <a:r>
              <a:rPr lang="en-US" sz="1400">
                <a:solidFill>
                  <a:schemeClr val="bg1"/>
                </a:solidFill>
              </a:rPr>
              <a:t>CLIENT</a:t>
            </a:r>
          </a:p>
        </p:txBody>
      </p:sp>
      <p:grpSp>
        <p:nvGrpSpPr>
          <p:cNvPr id="27717" name="Group 131"/>
          <p:cNvGrpSpPr>
            <a:grpSpLocks/>
          </p:cNvGrpSpPr>
          <p:nvPr/>
        </p:nvGrpSpPr>
        <p:grpSpPr bwMode="auto">
          <a:xfrm>
            <a:off x="4064000" y="5118100"/>
            <a:ext cx="177800" cy="222250"/>
            <a:chOff x="2548" y="1276"/>
            <a:chExt cx="112" cy="140"/>
          </a:xfrm>
        </p:grpSpPr>
        <p:sp>
          <p:nvSpPr>
            <p:cNvPr id="27727" name="Line 132"/>
            <p:cNvSpPr>
              <a:spLocks noChangeShapeType="1"/>
            </p:cNvSpPr>
            <p:nvPr/>
          </p:nvSpPr>
          <p:spPr bwMode="auto">
            <a:xfrm>
              <a:off x="2552" y="1276"/>
              <a:ext cx="0" cy="1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28" name="Line 133"/>
            <p:cNvSpPr>
              <a:spLocks noChangeShapeType="1"/>
            </p:cNvSpPr>
            <p:nvPr/>
          </p:nvSpPr>
          <p:spPr bwMode="auto">
            <a:xfrm>
              <a:off x="2548" y="1412"/>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grpSp>
        <p:nvGrpSpPr>
          <p:cNvPr id="27718" name="Group 134"/>
          <p:cNvGrpSpPr>
            <a:grpSpLocks/>
          </p:cNvGrpSpPr>
          <p:nvPr/>
        </p:nvGrpSpPr>
        <p:grpSpPr bwMode="auto">
          <a:xfrm>
            <a:off x="4260850" y="1949450"/>
            <a:ext cx="190500" cy="88900"/>
            <a:chOff x="2684" y="1216"/>
            <a:chExt cx="120" cy="56"/>
          </a:xfrm>
        </p:grpSpPr>
        <p:sp>
          <p:nvSpPr>
            <p:cNvPr id="27725" name="Line 135"/>
            <p:cNvSpPr>
              <a:spLocks noChangeShapeType="1"/>
            </p:cNvSpPr>
            <p:nvPr/>
          </p:nvSpPr>
          <p:spPr bwMode="auto">
            <a:xfrm flipV="1">
              <a:off x="2804" y="1216"/>
              <a:ext cx="0" cy="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26" name="Line 136"/>
            <p:cNvSpPr>
              <a:spLocks noChangeShapeType="1"/>
            </p:cNvSpPr>
            <p:nvPr/>
          </p:nvSpPr>
          <p:spPr bwMode="auto">
            <a:xfrm flipH="1">
              <a:off x="2684" y="1220"/>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grpSp>
        <p:nvGrpSpPr>
          <p:cNvPr id="27719" name="Group 137"/>
          <p:cNvGrpSpPr>
            <a:grpSpLocks/>
          </p:cNvGrpSpPr>
          <p:nvPr/>
        </p:nvGrpSpPr>
        <p:grpSpPr bwMode="auto">
          <a:xfrm>
            <a:off x="4051300" y="2019300"/>
            <a:ext cx="177800" cy="222250"/>
            <a:chOff x="2548" y="1276"/>
            <a:chExt cx="112" cy="140"/>
          </a:xfrm>
        </p:grpSpPr>
        <p:sp>
          <p:nvSpPr>
            <p:cNvPr id="27723" name="Line 138"/>
            <p:cNvSpPr>
              <a:spLocks noChangeShapeType="1"/>
            </p:cNvSpPr>
            <p:nvPr/>
          </p:nvSpPr>
          <p:spPr bwMode="auto">
            <a:xfrm>
              <a:off x="2552" y="1276"/>
              <a:ext cx="0" cy="1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24" name="Line 139"/>
            <p:cNvSpPr>
              <a:spLocks noChangeShapeType="1"/>
            </p:cNvSpPr>
            <p:nvPr/>
          </p:nvSpPr>
          <p:spPr bwMode="auto">
            <a:xfrm>
              <a:off x="2548" y="1412"/>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
        <p:nvSpPr>
          <p:cNvPr id="27720" name="Line 140"/>
          <p:cNvSpPr>
            <a:spLocks noChangeShapeType="1"/>
          </p:cNvSpPr>
          <p:nvPr/>
        </p:nvSpPr>
        <p:spPr bwMode="auto">
          <a:xfrm flipV="1">
            <a:off x="4514850" y="5048250"/>
            <a:ext cx="0" cy="88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7721" name="Line 141"/>
          <p:cNvSpPr>
            <a:spLocks noChangeShapeType="1"/>
          </p:cNvSpPr>
          <p:nvPr/>
        </p:nvSpPr>
        <p:spPr bwMode="auto">
          <a:xfrm flipH="1">
            <a:off x="4260850" y="5054600"/>
            <a:ext cx="25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722" name="Text Box 35"/>
          <p:cNvSpPr txBox="1">
            <a:spLocks noChangeArrowheads="1"/>
          </p:cNvSpPr>
          <p:nvPr/>
        </p:nvSpPr>
        <p:spPr bwMode="auto">
          <a:xfrm>
            <a:off x="7742238" y="3143250"/>
            <a:ext cx="796925" cy="430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FF0000"/>
                </a:solidFill>
                <a:latin typeface="Times New Roman" pitchFamily="18" charset="0"/>
              </a:defRPr>
            </a:lvl1pPr>
            <a:lvl2pPr marL="742950" indent="-285750">
              <a:defRPr sz="2800" b="1">
                <a:solidFill>
                  <a:srgbClr val="FF0000"/>
                </a:solidFill>
                <a:latin typeface="Times New Roman" pitchFamily="18" charset="0"/>
              </a:defRPr>
            </a:lvl2pPr>
            <a:lvl3pPr marL="1143000" indent="-228600">
              <a:defRPr sz="2800" b="1">
                <a:solidFill>
                  <a:srgbClr val="FF0000"/>
                </a:solidFill>
                <a:latin typeface="Times New Roman" pitchFamily="18" charset="0"/>
              </a:defRPr>
            </a:lvl3pPr>
            <a:lvl4pPr marL="1600200" indent="-228600">
              <a:defRPr sz="2800" b="1">
                <a:solidFill>
                  <a:srgbClr val="FF0000"/>
                </a:solidFill>
                <a:latin typeface="Times New Roman" pitchFamily="18" charset="0"/>
              </a:defRPr>
            </a:lvl4pPr>
            <a:lvl5pPr marL="2057400" indent="-228600">
              <a:defRPr sz="2800" b="1">
                <a:solidFill>
                  <a:srgbClr val="FF0000"/>
                </a:solidFill>
                <a:latin typeface="Times New Roman" pitchFamily="18" charset="0"/>
              </a:defRPr>
            </a:lvl5pPr>
            <a:lvl6pPr marL="2514600" indent="-228600" algn="ctr" eaLnBrk="0" fontAlgn="base" hangingPunct="0">
              <a:spcBef>
                <a:spcPct val="0"/>
              </a:spcBef>
              <a:spcAft>
                <a:spcPct val="0"/>
              </a:spcAft>
              <a:defRPr sz="2800" b="1">
                <a:solidFill>
                  <a:srgbClr val="FF0000"/>
                </a:solidFill>
                <a:latin typeface="Times New Roman" pitchFamily="18" charset="0"/>
              </a:defRPr>
            </a:lvl6pPr>
            <a:lvl7pPr marL="2971800" indent="-228600" algn="ctr" eaLnBrk="0" fontAlgn="base" hangingPunct="0">
              <a:spcBef>
                <a:spcPct val="0"/>
              </a:spcBef>
              <a:spcAft>
                <a:spcPct val="0"/>
              </a:spcAft>
              <a:defRPr sz="2800" b="1">
                <a:solidFill>
                  <a:srgbClr val="FF0000"/>
                </a:solidFill>
                <a:latin typeface="Times New Roman" pitchFamily="18" charset="0"/>
              </a:defRPr>
            </a:lvl7pPr>
            <a:lvl8pPr marL="3429000" indent="-228600" algn="ctr" eaLnBrk="0" fontAlgn="base" hangingPunct="0">
              <a:spcBef>
                <a:spcPct val="0"/>
              </a:spcBef>
              <a:spcAft>
                <a:spcPct val="0"/>
              </a:spcAft>
              <a:defRPr sz="2800" b="1">
                <a:solidFill>
                  <a:srgbClr val="FF0000"/>
                </a:solidFill>
                <a:latin typeface="Times New Roman" pitchFamily="18" charset="0"/>
              </a:defRPr>
            </a:lvl8pPr>
            <a:lvl9pPr marL="3886200" indent="-228600" algn="ctr" eaLnBrk="0" fontAlgn="base" hangingPunct="0">
              <a:spcBef>
                <a:spcPct val="0"/>
              </a:spcBef>
              <a:spcAft>
                <a:spcPct val="0"/>
              </a:spcAft>
              <a:defRPr sz="2800" b="1">
                <a:solidFill>
                  <a:srgbClr val="FF0000"/>
                </a:solidFill>
                <a:latin typeface="Times New Roman" pitchFamily="18" charset="0"/>
              </a:defRPr>
            </a:lvl9pPr>
          </a:lstStyle>
          <a:p>
            <a:pPr algn="l"/>
            <a:r>
              <a:rPr lang="en-GB" sz="2200">
                <a:solidFill>
                  <a:schemeClr val="tx1"/>
                </a:solidFill>
              </a:rPr>
              <a:t>Pune</a:t>
            </a:r>
          </a:p>
        </p:txBody>
      </p:sp>
    </p:spTree>
    <p:extLst>
      <p:ext uri="{BB962C8B-B14F-4D97-AF65-F5344CB8AC3E}">
        <p14:creationId xmlns:p14="http://schemas.microsoft.com/office/powerpoint/2010/main" val="25536860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534AFA-DD93-424A-B2ED-DF1FB18B8FE8}" type="slidenum">
              <a:rPr lang="en-US"/>
              <a:pPr/>
              <a:t>50</a:t>
            </a:fld>
            <a:endParaRPr lang="en-US"/>
          </a:p>
        </p:txBody>
      </p:sp>
      <p:graphicFrame>
        <p:nvGraphicFramePr>
          <p:cNvPr id="33795" name="Object 3"/>
          <p:cNvGraphicFramePr>
            <a:graphicFrameLocks noGrp="1" noChangeAspect="1"/>
          </p:cNvGraphicFramePr>
          <p:nvPr>
            <p:ph idx="1"/>
            <p:extLst>
              <p:ext uri="{D42A27DB-BD31-4B8C-83A1-F6EECF244321}">
                <p14:modId xmlns:p14="http://schemas.microsoft.com/office/powerpoint/2010/main" val="2162827002"/>
              </p:ext>
            </p:extLst>
          </p:nvPr>
        </p:nvGraphicFramePr>
        <p:xfrm>
          <a:off x="990600" y="1600200"/>
          <a:ext cx="7315200" cy="4441825"/>
        </p:xfrm>
        <a:graphic>
          <a:graphicData uri="http://schemas.openxmlformats.org/presentationml/2006/ole">
            <mc:AlternateContent xmlns:mc="http://schemas.openxmlformats.org/markup-compatibility/2006">
              <mc:Choice xmlns:v="urn:schemas-microsoft-com:vml" Requires="v">
                <p:oleObj spid="_x0000_s3098" name="Image" r:id="rId3" imgW="16252736" imgH="13380868" progId="Photoshop.Image.4">
                  <p:embed/>
                </p:oleObj>
              </mc:Choice>
              <mc:Fallback>
                <p:oleObj name="Image" r:id="rId3" imgW="16252736" imgH="13380868"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0200"/>
                        <a:ext cx="7315200" cy="4441825"/>
                      </a:xfrm>
                      <a:prstGeom prst="rect">
                        <a:avLst/>
                      </a:prstGeom>
                    </p:spPr>
                  </p:pic>
                </p:oleObj>
              </mc:Fallback>
            </mc:AlternateContent>
          </a:graphicData>
        </a:graphic>
      </p:graphicFrame>
      <p:sp>
        <p:nvSpPr>
          <p:cNvPr id="7" name="Rectangle 2"/>
          <p:cNvSpPr txBox="1">
            <a:spLocks noChangeArrowheads="1"/>
          </p:cNvSpPr>
          <p:nvPr/>
        </p:nvSpPr>
        <p:spPr>
          <a:xfrm>
            <a:off x="76200" y="22860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2. </a:t>
            </a:r>
            <a:r>
              <a:rPr lang="en-US" sz="2800" dirty="0" smtClean="0">
                <a:solidFill>
                  <a:srgbClr val="0000FF"/>
                </a:solidFill>
                <a:latin typeface="Times New Roman" pitchFamily="18" charset="0"/>
                <a:cs typeface="Times New Roman" pitchFamily="18" charset="0"/>
              </a:rPr>
              <a:t>Peer-to-Peer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944427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33795"/>
                                        </p:tgtEl>
                                        <p:attrNameLst>
                                          <p:attrName>style.visibility</p:attrName>
                                        </p:attrNameLst>
                                      </p:cBhvr>
                                      <p:to>
                                        <p:strVal val="visible"/>
                                      </p:to>
                                    </p:set>
                                    <p:animEffect transition="in" filter="checkerboard(across)">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B912D35-22D5-48F3-86FA-55228A2F9962}" type="slidenum">
              <a:rPr lang="en-US"/>
              <a:pPr/>
              <a:t>51</a:t>
            </a:fld>
            <a:endParaRPr lang="en-US"/>
          </a:p>
        </p:txBody>
      </p:sp>
      <p:sp>
        <p:nvSpPr>
          <p:cNvPr id="34819" name="Rectangle 3"/>
          <p:cNvSpPr>
            <a:spLocks noGrp="1" noChangeArrowheads="1"/>
          </p:cNvSpPr>
          <p:nvPr>
            <p:ph type="body" sz="half" idx="1"/>
          </p:nvPr>
        </p:nvSpPr>
        <p:spPr>
          <a:xfrm>
            <a:off x="381000" y="990600"/>
            <a:ext cx="8534400" cy="1371600"/>
          </a:xfrm>
          <a:ln>
            <a:solidFill>
              <a:schemeClr val="tx1"/>
            </a:solidFill>
          </a:ln>
        </p:spPr>
        <p:txBody>
          <a:bodyPr>
            <a:normAutofit fontScale="47500" lnSpcReduction="20000"/>
          </a:bodyPr>
          <a:lstStyle/>
          <a:p>
            <a:pPr marL="255588" indent="-19050" algn="just">
              <a:lnSpc>
                <a:spcPct val="120000"/>
              </a:lnSpc>
              <a:buFontTx/>
              <a:buNone/>
            </a:pPr>
            <a:r>
              <a:rPr lang="en-US" sz="2000" dirty="0"/>
              <a:t>	</a:t>
            </a:r>
            <a:r>
              <a:rPr lang="en-US" sz="3400" dirty="0">
                <a:latin typeface="Times New Roman" pitchFamily="18" charset="0"/>
                <a:cs typeface="Times New Roman" pitchFamily="18" charset="0"/>
              </a:rPr>
              <a:t>In these case, the ANSI/SPARC model is extended by the addition of </a:t>
            </a:r>
            <a:r>
              <a:rPr lang="en-US" sz="3400" i="1" dirty="0">
                <a:latin typeface="Times New Roman" pitchFamily="18" charset="0"/>
                <a:cs typeface="Times New Roman" pitchFamily="18" charset="0"/>
              </a:rPr>
              <a:t>global directory / dictionary (GD/D) </a:t>
            </a:r>
            <a:r>
              <a:rPr lang="en-US" sz="3400" dirty="0">
                <a:latin typeface="Times New Roman" pitchFamily="18" charset="0"/>
                <a:cs typeface="Times New Roman" pitchFamily="18" charset="0"/>
              </a:rPr>
              <a:t>to permits the required global mappings. The local mappings are still performed by </a:t>
            </a:r>
            <a:r>
              <a:rPr lang="en-US" sz="3400" i="1" dirty="0">
                <a:latin typeface="Times New Roman" pitchFamily="18" charset="0"/>
                <a:cs typeface="Times New Roman" pitchFamily="18" charset="0"/>
              </a:rPr>
              <a:t>local directory / dictionary</a:t>
            </a:r>
            <a:r>
              <a:rPr lang="en-US" sz="3400" dirty="0">
                <a:latin typeface="Times New Roman" pitchFamily="18" charset="0"/>
                <a:cs typeface="Times New Roman" pitchFamily="18" charset="0"/>
              </a:rPr>
              <a:t> </a:t>
            </a:r>
            <a:r>
              <a:rPr lang="en-US" sz="3400" i="1" dirty="0">
                <a:latin typeface="Times New Roman" pitchFamily="18" charset="0"/>
                <a:cs typeface="Times New Roman" pitchFamily="18" charset="0"/>
              </a:rPr>
              <a:t>(LD/D)</a:t>
            </a:r>
            <a:r>
              <a:rPr lang="en-US" sz="3400" dirty="0">
                <a:latin typeface="Times New Roman" pitchFamily="18" charset="0"/>
                <a:cs typeface="Times New Roman" pitchFamily="18" charset="0"/>
              </a:rPr>
              <a:t>. The local database management components are integrated by means of global DBMS functions. Local conceptual schemas are mappings of global schema onto each site.</a:t>
            </a:r>
          </a:p>
        </p:txBody>
      </p:sp>
      <p:graphicFrame>
        <p:nvGraphicFramePr>
          <p:cNvPr id="34820" name="Object 4"/>
          <p:cNvGraphicFramePr>
            <a:graphicFrameLocks noGrp="1" noChangeAspect="1"/>
          </p:cNvGraphicFramePr>
          <p:nvPr>
            <p:ph sz="half" idx="2"/>
            <p:extLst>
              <p:ext uri="{D42A27DB-BD31-4B8C-83A1-F6EECF244321}">
                <p14:modId xmlns:p14="http://schemas.microsoft.com/office/powerpoint/2010/main" val="2588372376"/>
              </p:ext>
            </p:extLst>
          </p:nvPr>
        </p:nvGraphicFramePr>
        <p:xfrm>
          <a:off x="381000" y="2286000"/>
          <a:ext cx="8534400" cy="4419600"/>
        </p:xfrm>
        <a:graphic>
          <a:graphicData uri="http://schemas.openxmlformats.org/presentationml/2006/ole">
            <mc:AlternateContent xmlns:mc="http://schemas.openxmlformats.org/markup-compatibility/2006">
              <mc:Choice xmlns:v="urn:schemas-microsoft-com:vml" Requires="v">
                <p:oleObj spid="_x0000_s4123" name="Image" r:id="rId3" imgW="11436640" imgH="16240028" progId="Photoshop.Image.4">
                  <p:embed/>
                </p:oleObj>
              </mc:Choice>
              <mc:Fallback>
                <p:oleObj name="Image" r:id="rId3" imgW="11436640" imgH="16240028"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8534400" cy="4419600"/>
                      </a:xfrm>
                      <a:prstGeom prst="rect">
                        <a:avLst/>
                      </a:prstGeom>
                      <a:ln>
                        <a:solidFill>
                          <a:schemeClr val="tx1"/>
                        </a:solidFill>
                      </a:ln>
                    </p:spPr>
                  </p:pic>
                </p:oleObj>
              </mc:Fallback>
            </mc:AlternateContent>
          </a:graphicData>
        </a:graphic>
      </p:graphicFrame>
      <p:sp>
        <p:nvSpPr>
          <p:cNvPr id="8"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2. </a:t>
            </a:r>
            <a:r>
              <a:rPr lang="en-US" sz="2800" dirty="0" smtClean="0">
                <a:solidFill>
                  <a:srgbClr val="0000FF"/>
                </a:solidFill>
                <a:latin typeface="Times New Roman" pitchFamily="18" charset="0"/>
                <a:cs typeface="Times New Roman" pitchFamily="18" charset="0"/>
              </a:rPr>
              <a:t>Peer-to-Peer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425932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34820"/>
                                        </p:tgtEl>
                                        <p:attrNameLst>
                                          <p:attrName>style.visibility</p:attrName>
                                        </p:attrNameLst>
                                      </p:cBhvr>
                                      <p:to>
                                        <p:strVal val="visible"/>
                                      </p:to>
                                    </p:set>
                                    <p:animEffect transition="in" filter="checkerboard(across)">
                                      <p:cBhvr>
                                        <p:cTn id="7" dur="500"/>
                                        <p:tgtEl>
                                          <p:spTgt spid="34820"/>
                                        </p:tgtEl>
                                      </p:cBhvr>
                                    </p:animEffect>
                                  </p:childTnLst>
                                </p:cTn>
                              </p:par>
                            </p:childTnLst>
                          </p:cTn>
                        </p:par>
                        <p:par>
                          <p:cTn id="8" fill="hold" nodeType="afterGroup">
                            <p:stCondLst>
                              <p:cond delay="1500"/>
                            </p:stCondLst>
                            <p:childTnLst>
                              <p:par>
                                <p:cTn id="9" presetID="2" presetClass="entr" presetSubtype="4" fill="hold" grpId="0" nodeType="afterEffect">
                                  <p:stCondLst>
                                    <p:cond delay="1000"/>
                                  </p:stCondLst>
                                  <p:childTnLst>
                                    <p:set>
                                      <p:cBhvr>
                                        <p:cTn id="10" dur="1" fill="hold">
                                          <p:stCondLst>
                                            <p:cond delay="0"/>
                                          </p:stCondLst>
                                        </p:cTn>
                                        <p:tgtEl>
                                          <p:spTgt spid="34819">
                                            <p:txEl>
                                              <p:pRg st="0" end="0"/>
                                            </p:txEl>
                                          </p:spTgt>
                                        </p:tgtEl>
                                        <p:attrNameLst>
                                          <p:attrName>style.visibility</p:attrName>
                                        </p:attrNameLst>
                                      </p:cBhvr>
                                      <p:to>
                                        <p:strVal val="visible"/>
                                      </p:to>
                                    </p:set>
                                    <p:anim calcmode="lin" valueType="num">
                                      <p:cBhvr additive="base">
                                        <p:cTn id="11"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advAuto="100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381000" y="990601"/>
            <a:ext cx="8534400" cy="838200"/>
          </a:xfrm>
          <a:ln>
            <a:solidFill>
              <a:schemeClr val="tx1"/>
            </a:solidFill>
          </a:ln>
        </p:spPr>
        <p:txBody>
          <a:bodyPr>
            <a:normAutofit/>
          </a:bodyPr>
          <a:lstStyle/>
          <a:p>
            <a:pPr algn="just" defTabSz="398463">
              <a:buFont typeface="Wingdings" pitchFamily="2" charset="2"/>
              <a:buChar char="§"/>
            </a:pPr>
            <a:r>
              <a:rPr lang="en-US" sz="2000" dirty="0"/>
              <a:t>	</a:t>
            </a:r>
            <a:r>
              <a:rPr lang="en-US" sz="2400" dirty="0">
                <a:latin typeface="Times New Roman" pitchFamily="18" charset="0"/>
                <a:cs typeface="Times New Roman" pitchFamily="18" charset="0"/>
              </a:rPr>
              <a:t>The detailed components of a distributed </a:t>
            </a:r>
            <a:r>
              <a:rPr lang="en-US" sz="2400" dirty="0" smtClean="0">
                <a:latin typeface="Times New Roman" pitchFamily="18" charset="0"/>
                <a:cs typeface="Times New Roman" pitchFamily="18" charset="0"/>
              </a:rPr>
              <a:t>DBMS.</a:t>
            </a:r>
            <a:r>
              <a:rPr lang="en-US" sz="2400" dirty="0">
                <a:latin typeface="Times New Roman" pitchFamily="18" charset="0"/>
                <a:cs typeface="Times New Roman" pitchFamily="18" charset="0"/>
              </a:rPr>
              <a:t>	Two major </a:t>
            </a:r>
            <a:r>
              <a:rPr lang="en-US" sz="2400" dirty="0" smtClean="0">
                <a:latin typeface="Times New Roman" pitchFamily="18" charset="0"/>
                <a:cs typeface="Times New Roman" pitchFamily="18" charset="0"/>
              </a:rPr>
              <a:t>components: </a:t>
            </a:r>
            <a:r>
              <a:rPr lang="en-US" sz="2400" b="1" dirty="0" smtClean="0">
                <a:solidFill>
                  <a:srgbClr val="C00000"/>
                </a:solidFill>
                <a:latin typeface="Times New Roman" pitchFamily="18" charset="0"/>
                <a:cs typeface="Times New Roman" pitchFamily="18" charset="0"/>
              </a:rPr>
              <a:t>User processor &amp; Data </a:t>
            </a:r>
            <a:r>
              <a:rPr lang="en-US" sz="2400" b="1" dirty="0">
                <a:solidFill>
                  <a:srgbClr val="C00000"/>
                </a:solidFill>
                <a:latin typeface="Times New Roman" pitchFamily="18" charset="0"/>
                <a:cs typeface="Times New Roman" pitchFamily="18" charset="0"/>
              </a:rPr>
              <a:t>processor</a:t>
            </a:r>
          </a:p>
        </p:txBody>
      </p:sp>
      <p:graphicFrame>
        <p:nvGraphicFramePr>
          <p:cNvPr id="36868" name="Object 4"/>
          <p:cNvGraphicFramePr>
            <a:graphicFrameLocks noGrp="1" noChangeAspect="1"/>
          </p:cNvGraphicFramePr>
          <p:nvPr>
            <p:ph sz="half" idx="2"/>
            <p:extLst>
              <p:ext uri="{D42A27DB-BD31-4B8C-83A1-F6EECF244321}">
                <p14:modId xmlns:p14="http://schemas.microsoft.com/office/powerpoint/2010/main" val="1579187185"/>
              </p:ext>
            </p:extLst>
          </p:nvPr>
        </p:nvGraphicFramePr>
        <p:xfrm>
          <a:off x="381000" y="1905000"/>
          <a:ext cx="8534400" cy="4800600"/>
        </p:xfrm>
        <a:graphic>
          <a:graphicData uri="http://schemas.openxmlformats.org/presentationml/2006/ole">
            <mc:AlternateContent xmlns:mc="http://schemas.openxmlformats.org/markup-compatibility/2006">
              <mc:Choice xmlns:v="urn:schemas-microsoft-com:vml" Requires="v">
                <p:oleObj spid="_x0000_s5147" name="Image" r:id="rId3" imgW="21170491" imgH="31006001" progId="Photoshop.Image.4">
                  <p:embed/>
                </p:oleObj>
              </mc:Choice>
              <mc:Fallback>
                <p:oleObj name="Image" r:id="rId3" imgW="21170491" imgH="31006001"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5000"/>
                        <a:ext cx="8534400" cy="4800600"/>
                      </a:xfrm>
                      <a:prstGeom prst="rect">
                        <a:avLst/>
                      </a:prstGeom>
                      <a:ln>
                        <a:solidFill>
                          <a:schemeClr val="tx1"/>
                        </a:solidFill>
                      </a:ln>
                    </p:spPr>
                  </p:pic>
                </p:oleObj>
              </mc:Fallback>
            </mc:AlternateContent>
          </a:graphicData>
        </a:graphic>
      </p:graphicFrame>
      <p:sp>
        <p:nvSpPr>
          <p:cNvPr id="8"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2. </a:t>
            </a:r>
            <a:r>
              <a:rPr lang="en-US" sz="2800" dirty="0" smtClean="0">
                <a:solidFill>
                  <a:srgbClr val="0000FF"/>
                </a:solidFill>
                <a:latin typeface="Times New Roman" pitchFamily="18" charset="0"/>
                <a:cs typeface="Times New Roman" pitchFamily="18" charset="0"/>
              </a:rPr>
              <a:t>Peer-to-Peer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698834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36868"/>
                                        </p:tgtEl>
                                        <p:attrNameLst>
                                          <p:attrName>style.visibility</p:attrName>
                                        </p:attrNameLst>
                                      </p:cBhvr>
                                      <p:to>
                                        <p:strVal val="visible"/>
                                      </p:to>
                                    </p:set>
                                    <p:animEffect transition="in" filter="checkerboard(across)">
                                      <p:cBhvr>
                                        <p:cTn id="7" dur="500"/>
                                        <p:tgtEl>
                                          <p:spTgt spid="36868"/>
                                        </p:tgtEl>
                                      </p:cBhvr>
                                    </p:animEffect>
                                  </p:childTnLst>
                                </p:cTn>
                              </p:par>
                            </p:childTnLst>
                          </p:cTn>
                        </p:par>
                        <p:par>
                          <p:cTn id="8" fill="hold" nodeType="afterGroup">
                            <p:stCondLst>
                              <p:cond delay="1500"/>
                            </p:stCondLst>
                            <p:childTnLst>
                              <p:par>
                                <p:cTn id="9" presetID="2" presetClass="entr" presetSubtype="4" fill="hold" grpId="0" nodeType="afterEffect">
                                  <p:stCondLst>
                                    <p:cond delay="1000"/>
                                  </p:stCondLst>
                                  <p:childTnLst>
                                    <p:set>
                                      <p:cBhvr>
                                        <p:cTn id="10" dur="1" fill="hold">
                                          <p:stCondLst>
                                            <p:cond delay="0"/>
                                          </p:stCondLst>
                                        </p:cTn>
                                        <p:tgtEl>
                                          <p:spTgt spid="36867">
                                            <p:txEl>
                                              <p:pRg st="0" end="0"/>
                                            </p:txEl>
                                          </p:spTgt>
                                        </p:tgtEl>
                                        <p:attrNameLst>
                                          <p:attrName>style.visibility</p:attrName>
                                        </p:attrNameLst>
                                      </p:cBhvr>
                                      <p:to>
                                        <p:strVal val="visible"/>
                                      </p:to>
                                    </p:set>
                                    <p:anim calcmode="lin" valueType="num">
                                      <p:cBhvr additive="base">
                                        <p:cTn id="11"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advAuto="100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body" sz="half" idx="4294967295"/>
          </p:nvPr>
        </p:nvSpPr>
        <p:spPr>
          <a:xfrm>
            <a:off x="304800" y="1371600"/>
            <a:ext cx="4038600" cy="5257800"/>
          </a:xfrm>
          <a:solidFill>
            <a:schemeClr val="accent1">
              <a:lumMod val="20000"/>
              <a:lumOff val="80000"/>
            </a:schemeClr>
          </a:solidFill>
          <a:ln>
            <a:solidFill>
              <a:schemeClr val="tx1"/>
            </a:solidFill>
          </a:ln>
        </p:spPr>
        <p:txBody>
          <a:bodyPr>
            <a:normAutofit lnSpcReduction="10000"/>
          </a:bodyPr>
          <a:lstStyle/>
          <a:p>
            <a:pPr marL="401638" indent="-342900" algn="just">
              <a:lnSpc>
                <a:spcPct val="90000"/>
              </a:lnSpc>
              <a:buFont typeface="Wingdings" pitchFamily="2" charset="2"/>
              <a:buChar char="q"/>
            </a:pPr>
            <a:r>
              <a:rPr lang="en-US" sz="2800" b="1" dirty="0">
                <a:latin typeface="Times New Roman" pitchFamily="18" charset="0"/>
                <a:cs typeface="Times New Roman" pitchFamily="18" charset="0"/>
              </a:rPr>
              <a:t>User Processor</a:t>
            </a:r>
          </a:p>
          <a:p>
            <a:pPr marL="344488" lvl="1" indent="-285750" algn="just">
              <a:lnSpc>
                <a:spcPct val="90000"/>
              </a:lnSpc>
              <a:buFont typeface="Wingdings" pitchFamily="2" charset="2"/>
              <a:buChar char="§"/>
            </a:pPr>
            <a:r>
              <a:rPr lang="en-US" sz="2400" b="1" i="1" dirty="0" smtClean="0">
                <a:latin typeface="Times New Roman" pitchFamily="18" charset="0"/>
                <a:cs typeface="Times New Roman" pitchFamily="18" charset="0"/>
              </a:rPr>
              <a:t>User-interface handler: </a:t>
            </a:r>
            <a:r>
              <a:rPr lang="en-US" sz="2000" dirty="0" smtClean="0">
                <a:latin typeface="Times New Roman" pitchFamily="18" charset="0"/>
                <a:cs typeface="Times New Roman" pitchFamily="18" charset="0"/>
              </a:rPr>
              <a:t>responsible </a:t>
            </a:r>
            <a:r>
              <a:rPr lang="en-US" sz="2000" dirty="0">
                <a:latin typeface="Times New Roman" pitchFamily="18" charset="0"/>
                <a:cs typeface="Times New Roman" pitchFamily="18" charset="0"/>
              </a:rPr>
              <a:t>for interpreting user commands, and formatting the result </a:t>
            </a:r>
            <a:r>
              <a:rPr lang="en-US" sz="2000" dirty="0" smtClean="0">
                <a:latin typeface="Times New Roman" pitchFamily="18" charset="0"/>
                <a:cs typeface="Times New Roman" pitchFamily="18" charset="0"/>
              </a:rPr>
              <a:t>data.</a:t>
            </a:r>
          </a:p>
          <a:p>
            <a:pPr marL="344488" lvl="1" indent="-285750" algn="just">
              <a:lnSpc>
                <a:spcPct val="90000"/>
              </a:lnSpc>
              <a:buFont typeface="Wingdings" pitchFamily="2" charset="2"/>
              <a:buChar char="§"/>
            </a:pPr>
            <a:r>
              <a:rPr lang="en-US" sz="2400" b="1" i="1" dirty="0" smtClean="0">
                <a:latin typeface="Times New Roman" pitchFamily="18" charset="0"/>
                <a:cs typeface="Times New Roman" pitchFamily="18" charset="0"/>
              </a:rPr>
              <a:t>Semantic </a:t>
            </a:r>
            <a:r>
              <a:rPr lang="en-US" sz="2400" b="1" i="1" dirty="0">
                <a:latin typeface="Times New Roman" pitchFamily="18" charset="0"/>
                <a:cs typeface="Times New Roman" pitchFamily="18" charset="0"/>
              </a:rPr>
              <a:t>data </a:t>
            </a:r>
            <a:r>
              <a:rPr lang="en-US" sz="2400" b="1" i="1" dirty="0" smtClean="0">
                <a:latin typeface="Times New Roman" pitchFamily="18" charset="0"/>
                <a:cs typeface="Times New Roman" pitchFamily="18" charset="0"/>
              </a:rPr>
              <a:t>controller: </a:t>
            </a:r>
            <a:r>
              <a:rPr lang="en-US" sz="2000" dirty="0">
                <a:latin typeface="Times New Roman" pitchFamily="18" charset="0"/>
                <a:cs typeface="Times New Roman" pitchFamily="18" charset="0"/>
              </a:rPr>
              <a:t>uses the integrity constraints and authorizations that are defined as part of the global conceptual schema to </a:t>
            </a:r>
            <a:r>
              <a:rPr lang="en-US" sz="2000" dirty="0" smtClean="0">
                <a:latin typeface="Times New Roman" pitchFamily="18" charset="0"/>
                <a:cs typeface="Times New Roman" pitchFamily="18" charset="0"/>
              </a:rPr>
              <a:t>check </a:t>
            </a:r>
            <a:r>
              <a:rPr lang="en-US" sz="2000" dirty="0">
                <a:latin typeface="Times New Roman" pitchFamily="18" charset="0"/>
                <a:cs typeface="Times New Roman" pitchFamily="18" charset="0"/>
              </a:rPr>
              <a:t>if the user query can be processed.</a:t>
            </a:r>
          </a:p>
          <a:p>
            <a:pPr marL="344488" lvl="1" indent="-285750" algn="just">
              <a:lnSpc>
                <a:spcPct val="90000"/>
              </a:lnSpc>
              <a:buFont typeface="Wingdings" pitchFamily="2" charset="2"/>
              <a:buChar char="§"/>
            </a:pPr>
            <a:r>
              <a:rPr lang="en-US" sz="2400" b="1" i="1" dirty="0" smtClean="0">
                <a:latin typeface="Times New Roman" pitchFamily="18" charset="0"/>
                <a:cs typeface="Times New Roman" pitchFamily="18" charset="0"/>
              </a:rPr>
              <a:t>Global </a:t>
            </a:r>
            <a:r>
              <a:rPr lang="en-US" sz="2400" b="1" i="1" dirty="0">
                <a:latin typeface="Times New Roman" pitchFamily="18" charset="0"/>
                <a:cs typeface="Times New Roman" pitchFamily="18" charset="0"/>
              </a:rPr>
              <a:t>Query optimizer and </a:t>
            </a:r>
            <a:r>
              <a:rPr lang="en-US" sz="2400" b="1" i="1" dirty="0" smtClean="0">
                <a:latin typeface="Times New Roman" pitchFamily="18" charset="0"/>
                <a:cs typeface="Times New Roman" pitchFamily="18" charset="0"/>
              </a:rPr>
              <a:t>decomposer</a:t>
            </a:r>
            <a:r>
              <a:rPr lang="en-US" sz="2000" dirty="0">
                <a:latin typeface="Times New Roman" pitchFamily="18" charset="0"/>
                <a:cs typeface="Times New Roman" pitchFamily="18" charset="0"/>
              </a:rPr>
              <a:t>: determines an execution strategy to minimize a cost </a:t>
            </a:r>
            <a:r>
              <a:rPr lang="en-US" sz="2000" dirty="0" smtClean="0">
                <a:latin typeface="Times New Roman" pitchFamily="18" charset="0"/>
                <a:cs typeface="Times New Roman" pitchFamily="18" charset="0"/>
              </a:rPr>
              <a:t>function and translates </a:t>
            </a:r>
            <a:r>
              <a:rPr lang="en-US" sz="2000" dirty="0">
                <a:latin typeface="Times New Roman" pitchFamily="18" charset="0"/>
                <a:cs typeface="Times New Roman" pitchFamily="18" charset="0"/>
              </a:rPr>
              <a:t>global queries into local </a:t>
            </a:r>
            <a:r>
              <a:rPr lang="en-US" sz="2000" dirty="0" smtClean="0">
                <a:latin typeface="Times New Roman" pitchFamily="18" charset="0"/>
                <a:cs typeface="Times New Roman" pitchFamily="18" charset="0"/>
              </a:rPr>
              <a:t>one.</a:t>
            </a:r>
          </a:p>
          <a:p>
            <a:pPr marL="344488" lvl="1" indent="-285750" algn="just">
              <a:lnSpc>
                <a:spcPct val="90000"/>
              </a:lnSpc>
              <a:buFont typeface="Wingdings" pitchFamily="2" charset="2"/>
              <a:buChar char="§"/>
            </a:pPr>
            <a:r>
              <a:rPr lang="en-US" sz="2400" b="1" i="1" dirty="0" smtClean="0">
                <a:latin typeface="Times New Roman" pitchFamily="18" charset="0"/>
                <a:cs typeface="Times New Roman" pitchFamily="18" charset="0"/>
              </a:rPr>
              <a:t>Global Execution Monitor: </a:t>
            </a:r>
            <a:r>
              <a:rPr lang="en-US" sz="2000" dirty="0" smtClean="0">
                <a:latin typeface="Times New Roman" pitchFamily="18" charset="0"/>
                <a:cs typeface="Times New Roman" pitchFamily="18" charset="0"/>
              </a:rPr>
              <a:t>Coordinates </a:t>
            </a:r>
            <a:r>
              <a:rPr lang="en-US" sz="2000" dirty="0">
                <a:latin typeface="Times New Roman" pitchFamily="18" charset="0"/>
                <a:cs typeface="Times New Roman" pitchFamily="18" charset="0"/>
              </a:rPr>
              <a:t>the distributed </a:t>
            </a:r>
            <a:r>
              <a:rPr lang="en-US" sz="2000" dirty="0" smtClean="0">
                <a:latin typeface="Times New Roman" pitchFamily="18" charset="0"/>
                <a:cs typeface="Times New Roman" pitchFamily="18" charset="0"/>
              </a:rPr>
              <a:t>execution </a:t>
            </a:r>
            <a:r>
              <a:rPr lang="en-US" sz="2000" dirty="0">
                <a:latin typeface="Times New Roman" pitchFamily="18" charset="0"/>
                <a:cs typeface="Times New Roman" pitchFamily="18" charset="0"/>
              </a:rPr>
              <a:t>of the user </a:t>
            </a:r>
            <a:r>
              <a:rPr lang="en-US" sz="2000" dirty="0" smtClean="0">
                <a:latin typeface="Times New Roman" pitchFamily="18" charset="0"/>
                <a:cs typeface="Times New Roman" pitchFamily="18" charset="0"/>
              </a:rPr>
              <a:t>request.</a:t>
            </a:r>
            <a:endParaRPr lang="en-US" sz="2000" dirty="0">
              <a:latin typeface="Times New Roman" pitchFamily="18" charset="0"/>
              <a:cs typeface="Times New Roman" pitchFamily="18" charset="0"/>
            </a:endParaRPr>
          </a:p>
        </p:txBody>
      </p:sp>
      <p:sp>
        <p:nvSpPr>
          <p:cNvPr id="31750" name="Rectangle 6"/>
          <p:cNvSpPr>
            <a:spLocks noGrp="1" noChangeArrowheads="1"/>
          </p:cNvSpPr>
          <p:nvPr>
            <p:ph type="body" sz="half" idx="4294967295"/>
          </p:nvPr>
        </p:nvSpPr>
        <p:spPr>
          <a:xfrm>
            <a:off x="4677697" y="1324897"/>
            <a:ext cx="4038600" cy="5304503"/>
          </a:xfrm>
          <a:solidFill>
            <a:schemeClr val="accent1">
              <a:lumMod val="20000"/>
              <a:lumOff val="80000"/>
            </a:schemeClr>
          </a:solidFill>
          <a:ln>
            <a:solidFill>
              <a:schemeClr val="tx1"/>
            </a:solidFill>
          </a:ln>
        </p:spPr>
        <p:txBody>
          <a:bodyPr>
            <a:normAutofit lnSpcReduction="10000"/>
          </a:bodyPr>
          <a:lstStyle/>
          <a:p>
            <a:pPr marL="401638" indent="-342900" algn="just">
              <a:lnSpc>
                <a:spcPct val="90000"/>
              </a:lnSpc>
              <a:buFont typeface="Wingdings" pitchFamily="2" charset="2"/>
              <a:buChar char="q"/>
            </a:pPr>
            <a:r>
              <a:rPr lang="en-US" sz="2800" b="1" dirty="0">
                <a:latin typeface="Times New Roman" pitchFamily="18" charset="0"/>
                <a:cs typeface="Times New Roman" pitchFamily="18" charset="0"/>
              </a:rPr>
              <a:t>Data processor</a:t>
            </a:r>
          </a:p>
          <a:p>
            <a:pPr marL="344488" lvl="1" indent="-285750" algn="just">
              <a:lnSpc>
                <a:spcPct val="90000"/>
              </a:lnSpc>
              <a:buFont typeface="Wingdings" pitchFamily="2" charset="2"/>
              <a:buChar char="§"/>
            </a:pPr>
            <a:r>
              <a:rPr lang="en-US" sz="2400" b="1" i="1" dirty="0" smtClean="0">
                <a:latin typeface="Times New Roman" pitchFamily="18" charset="0"/>
                <a:cs typeface="Times New Roman" pitchFamily="18" charset="0"/>
              </a:rPr>
              <a:t>Local </a:t>
            </a:r>
            <a:r>
              <a:rPr lang="en-US" sz="2400" b="1" i="1" dirty="0">
                <a:latin typeface="Times New Roman" pitchFamily="18" charset="0"/>
                <a:cs typeface="Times New Roman" pitchFamily="18" charset="0"/>
              </a:rPr>
              <a:t>query </a:t>
            </a:r>
            <a:r>
              <a:rPr lang="en-US" sz="2400" b="1" i="1" dirty="0" smtClean="0">
                <a:latin typeface="Times New Roman" pitchFamily="18" charset="0"/>
                <a:cs typeface="Times New Roman" pitchFamily="18" charset="0"/>
              </a:rPr>
              <a:t>optimizer: </a:t>
            </a:r>
            <a:r>
              <a:rPr lang="en-US" sz="2000" dirty="0" smtClean="0">
                <a:latin typeface="Times New Roman" pitchFamily="18" charset="0"/>
                <a:cs typeface="Times New Roman" pitchFamily="18" charset="0"/>
              </a:rPr>
              <a:t>Acts </a:t>
            </a:r>
            <a:r>
              <a:rPr lang="en-US" sz="2000" dirty="0">
                <a:latin typeface="Times New Roman" pitchFamily="18" charset="0"/>
                <a:cs typeface="Times New Roman" pitchFamily="18" charset="0"/>
              </a:rPr>
              <a:t>as the access path </a:t>
            </a:r>
            <a:r>
              <a:rPr lang="en-US" sz="2000" dirty="0" smtClean="0">
                <a:latin typeface="Times New Roman" pitchFamily="18" charset="0"/>
                <a:cs typeface="Times New Roman" pitchFamily="18" charset="0"/>
              </a:rPr>
              <a:t>selector. Responsible </a:t>
            </a:r>
            <a:r>
              <a:rPr lang="en-US" sz="2000" dirty="0">
                <a:latin typeface="Times New Roman" pitchFamily="18" charset="0"/>
                <a:cs typeface="Times New Roman" pitchFamily="18" charset="0"/>
              </a:rPr>
              <a:t>for choosing the best access path	</a:t>
            </a:r>
            <a:endParaRPr lang="en-US" sz="2000" dirty="0" smtClean="0">
              <a:latin typeface="Times New Roman" pitchFamily="18" charset="0"/>
              <a:cs typeface="Times New Roman" pitchFamily="18" charset="0"/>
            </a:endParaRPr>
          </a:p>
          <a:p>
            <a:pPr marL="344488" lvl="1" indent="-285750" algn="just">
              <a:lnSpc>
                <a:spcPct val="90000"/>
              </a:lnSpc>
              <a:buFont typeface="Wingdings" pitchFamily="2" charset="2"/>
              <a:buChar char="§"/>
            </a:pPr>
            <a:r>
              <a:rPr lang="en-US" sz="2400" b="1" i="1" dirty="0">
                <a:latin typeface="Times New Roman" pitchFamily="18" charset="0"/>
                <a:cs typeface="Times New Roman" pitchFamily="18" charset="0"/>
              </a:rPr>
              <a:t>Local Recovery Manager: </a:t>
            </a:r>
            <a:r>
              <a:rPr lang="en-US" sz="2000" dirty="0">
                <a:latin typeface="Times New Roman" pitchFamily="18" charset="0"/>
                <a:cs typeface="Times New Roman" pitchFamily="18" charset="0"/>
              </a:rPr>
              <a:t>Makes sure local database remains consistent.</a:t>
            </a:r>
          </a:p>
          <a:p>
            <a:pPr marL="344488" lvl="1" indent="-285750" algn="just">
              <a:lnSpc>
                <a:spcPct val="90000"/>
              </a:lnSpc>
              <a:buFont typeface="Wingdings" pitchFamily="2" charset="2"/>
              <a:buChar char="§"/>
            </a:pPr>
            <a:r>
              <a:rPr lang="en-US" sz="2400" b="1" i="1" dirty="0">
                <a:latin typeface="Times New Roman" pitchFamily="18" charset="0"/>
                <a:cs typeface="Times New Roman" pitchFamily="18" charset="0"/>
              </a:rPr>
              <a:t>Run-time support processor</a:t>
            </a:r>
          </a:p>
          <a:p>
            <a:pPr marL="344488" lvl="1" indent="-285750" algn="just">
              <a:lnSpc>
                <a:spcPct val="90000"/>
              </a:lnSpc>
              <a:buFont typeface="Wingdings" pitchFamily="2" charset="2"/>
              <a:buChar char="§"/>
            </a:pPr>
            <a:r>
              <a:rPr lang="en-US" sz="2000" dirty="0">
                <a:latin typeface="Times New Roman" pitchFamily="18" charset="0"/>
                <a:cs typeface="Times New Roman" pitchFamily="18" charset="0"/>
              </a:rPr>
              <a:t>physically accesses the database according to the physical commands in the schedule generated by the query </a:t>
            </a:r>
            <a:r>
              <a:rPr lang="en-US" sz="2000" dirty="0" smtClean="0">
                <a:latin typeface="Times New Roman" pitchFamily="18" charset="0"/>
                <a:cs typeface="Times New Roman" pitchFamily="18" charset="0"/>
              </a:rPr>
              <a:t>optimizer.</a:t>
            </a:r>
          </a:p>
          <a:p>
            <a:pPr marL="344488" lvl="1" indent="-285750" algn="just">
              <a:lnSpc>
                <a:spcPct val="90000"/>
              </a:lnSpc>
              <a:buFont typeface="Wingdings" pitchFamily="2" charset="2"/>
              <a:buChar char="§"/>
            </a:pP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the interface to the operating system and contains the database buffer</a:t>
            </a:r>
          </a:p>
          <a:p>
            <a:pPr marL="344488" lvl="1" indent="-285750" algn="just">
              <a:lnSpc>
                <a:spcPct val="90000"/>
              </a:lnSpc>
              <a:buFont typeface="Wingdings" pitchFamily="2" charset="2"/>
              <a:buChar char="§"/>
            </a:pPr>
            <a:r>
              <a:rPr lang="en-US" sz="2000" dirty="0">
                <a:latin typeface="Times New Roman" pitchFamily="18" charset="0"/>
                <a:cs typeface="Times New Roman" pitchFamily="18" charset="0"/>
              </a:rPr>
              <a:t>Responsible for maintaining the main memory buffers and managing the data access.</a:t>
            </a:r>
          </a:p>
        </p:txBody>
      </p:sp>
      <p:sp>
        <p:nvSpPr>
          <p:cNvPr id="5" name="Rectangle 2"/>
          <p:cNvSpPr txBox="1">
            <a:spLocks noChangeArrowheads="1"/>
          </p:cNvSpPr>
          <p:nvPr/>
        </p:nvSpPr>
        <p:spPr>
          <a:xfrm>
            <a:off x="76200" y="22860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2. </a:t>
            </a:r>
            <a:r>
              <a:rPr lang="en-US" sz="2800" dirty="0" smtClean="0">
                <a:solidFill>
                  <a:srgbClr val="0000FF"/>
                </a:solidFill>
                <a:latin typeface="Times New Roman" pitchFamily="18" charset="0"/>
                <a:cs typeface="Times New Roman" pitchFamily="18" charset="0"/>
              </a:rPr>
              <a:t>Peer-to-Peer Architecture</a:t>
            </a:r>
            <a:endParaRPr lang="en-US" sz="3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516939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4925B8-2329-4A3A-AA42-5F845EFA446A}" type="slidenum">
              <a:rPr lang="en-US"/>
              <a:pPr/>
              <a:t>54</a:t>
            </a:fld>
            <a:endParaRPr lang="en-US"/>
          </a:p>
        </p:txBody>
      </p:sp>
      <p:graphicFrame>
        <p:nvGraphicFramePr>
          <p:cNvPr id="41988" name="Object 4"/>
          <p:cNvGraphicFramePr>
            <a:graphicFrameLocks noGrp="1" noChangeAspect="1"/>
          </p:cNvGraphicFramePr>
          <p:nvPr>
            <p:ph idx="1"/>
            <p:extLst>
              <p:ext uri="{D42A27DB-BD31-4B8C-83A1-F6EECF244321}">
                <p14:modId xmlns:p14="http://schemas.microsoft.com/office/powerpoint/2010/main" val="1103359451"/>
              </p:ext>
            </p:extLst>
          </p:nvPr>
        </p:nvGraphicFramePr>
        <p:xfrm>
          <a:off x="304800" y="2895600"/>
          <a:ext cx="8458200" cy="3352800"/>
        </p:xfrm>
        <a:graphic>
          <a:graphicData uri="http://schemas.openxmlformats.org/presentationml/2006/ole">
            <mc:AlternateContent xmlns:mc="http://schemas.openxmlformats.org/markup-compatibility/2006">
              <mc:Choice xmlns:v="urn:schemas-microsoft-com:vml" Requires="v">
                <p:oleObj spid="_x0000_s6173" name="Image" r:id="rId3" imgW="21246735" imgH="14156018" progId="Photoshop.Image.4">
                  <p:embed/>
                </p:oleObj>
              </mc:Choice>
              <mc:Fallback>
                <p:oleObj name="Image" r:id="rId3" imgW="21246735" imgH="14156018"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458200" cy="3352800"/>
                      </a:xfrm>
                      <a:prstGeom prst="rect">
                        <a:avLst/>
                      </a:prstGeom>
                      <a:ln>
                        <a:solidFill>
                          <a:schemeClr val="tx1"/>
                        </a:solidFill>
                      </a:ln>
                    </p:spPr>
                  </p:pic>
                </p:oleObj>
              </mc:Fallback>
            </mc:AlternateContent>
          </a:graphicData>
        </a:graphic>
      </p:graphicFrame>
      <p:sp>
        <p:nvSpPr>
          <p:cNvPr id="7"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a:t>
            </a:r>
            <a:r>
              <a:rPr lang="en-US" sz="2400" dirty="0">
                <a:solidFill>
                  <a:schemeClr val="folHlink"/>
                </a:solidFill>
                <a:latin typeface="Times New Roman" pitchFamily="18" charset="0"/>
                <a:cs typeface="Times New Roman" pitchFamily="18" charset="0"/>
              </a:rPr>
              <a:t>3</a:t>
            </a:r>
            <a:r>
              <a:rPr lang="en-US" sz="2400" dirty="0" smtClean="0">
                <a:solidFill>
                  <a:schemeClr val="folHlink"/>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MDBS Architecture-</a:t>
            </a:r>
            <a:r>
              <a:rPr lang="en-US" sz="3600" dirty="0">
                <a:solidFill>
                  <a:srgbClr val="0000FF"/>
                </a:solidFill>
                <a:latin typeface="Times New Roman" pitchFamily="18" charset="0"/>
                <a:cs typeface="Times New Roman" pitchFamily="18" charset="0"/>
              </a:rPr>
              <a:t> Model using </a:t>
            </a:r>
            <a:r>
              <a:rPr lang="en-US" sz="3600" dirty="0" smtClean="0">
                <a:solidFill>
                  <a:srgbClr val="0000FF"/>
                </a:solidFill>
                <a:latin typeface="Times New Roman" pitchFamily="18" charset="0"/>
                <a:cs typeface="Times New Roman" pitchFamily="18" charset="0"/>
              </a:rPr>
              <a:t>GCS</a:t>
            </a:r>
            <a:endParaRPr lang="en-US" sz="3600" dirty="0">
              <a:solidFill>
                <a:srgbClr val="0000FF"/>
              </a:solidFill>
              <a:latin typeface="Times New Roman" pitchFamily="18" charset="0"/>
              <a:cs typeface="Times New Roman" pitchFamily="18" charset="0"/>
            </a:endParaRPr>
          </a:p>
        </p:txBody>
      </p:sp>
      <p:sp>
        <p:nvSpPr>
          <p:cNvPr id="3" name="Rectangle 2"/>
          <p:cNvSpPr/>
          <p:nvPr/>
        </p:nvSpPr>
        <p:spPr>
          <a:xfrm>
            <a:off x="304800" y="1132959"/>
            <a:ext cx="8610600" cy="1631216"/>
          </a:xfrm>
          <a:prstGeom prst="rect">
            <a:avLst/>
          </a:prstGeom>
          <a:ln>
            <a:solidFill>
              <a:schemeClr val="tx1"/>
            </a:solidFill>
          </a:ln>
        </p:spPr>
        <p:txBody>
          <a:bodyPr wrap="square">
            <a:spAutoFit/>
          </a:bodyPr>
          <a:lstStyle/>
          <a:p>
            <a:pPr marL="236538" indent="-127000" algn="just">
              <a:buFont typeface="Wingdings" pitchFamily="2" charset="2"/>
              <a:buChar char="§"/>
              <a:defRPr/>
            </a:pPr>
            <a:r>
              <a:rPr lang="en-US" sz="2000" dirty="0">
                <a:latin typeface="Times New Roman" pitchFamily="18" charset="0"/>
                <a:cs typeface="Times New Roman" pitchFamily="18" charset="0"/>
              </a:rPr>
              <a:t>GCS is defined by integrating either the </a:t>
            </a:r>
            <a:r>
              <a:rPr lang="en-US" sz="2000" i="1" dirty="0">
                <a:solidFill>
                  <a:srgbClr val="FF0000"/>
                </a:solidFill>
                <a:latin typeface="Times New Roman" pitchFamily="18" charset="0"/>
                <a:cs typeface="Times New Roman" pitchFamily="18" charset="0"/>
              </a:rPr>
              <a:t>external schemas of local autonomous </a:t>
            </a:r>
            <a:r>
              <a:rPr lang="en-US" sz="2000" dirty="0">
                <a:latin typeface="Times New Roman" pitchFamily="18" charset="0"/>
                <a:cs typeface="Times New Roman" pitchFamily="18" charset="0"/>
              </a:rPr>
              <a:t>databases or </a:t>
            </a:r>
            <a:r>
              <a:rPr lang="en-US" sz="2000" i="1" dirty="0">
                <a:solidFill>
                  <a:srgbClr val="FF0000"/>
                </a:solidFill>
                <a:latin typeface="Times New Roman" pitchFamily="18" charset="0"/>
                <a:cs typeface="Times New Roman" pitchFamily="18" charset="0"/>
              </a:rPr>
              <a:t>parts of their local conceptual schema</a:t>
            </a:r>
            <a:r>
              <a:rPr lang="en-US" sz="2000" i="1" dirty="0" smtClean="0">
                <a:solidFill>
                  <a:srgbClr val="FF0000"/>
                </a:solidFill>
                <a:latin typeface="Times New Roman" pitchFamily="18" charset="0"/>
                <a:cs typeface="Times New Roman" pitchFamily="18" charset="0"/>
              </a:rPr>
              <a:t>.</a:t>
            </a:r>
          </a:p>
          <a:p>
            <a:pPr marL="236538" indent="-127000" algn="just">
              <a:buFont typeface="Wingdings" pitchFamily="2" charset="2"/>
              <a:buChar char="§"/>
              <a:defRPr/>
            </a:pPr>
            <a:r>
              <a:rPr lang="en-US" sz="2000" dirty="0">
                <a:latin typeface="Times New Roman" pitchFamily="18" charset="0"/>
                <a:cs typeface="Times New Roman" pitchFamily="18" charset="0"/>
              </a:rPr>
              <a:t>Users of a local DBMS define their own views on the local database.</a:t>
            </a:r>
          </a:p>
          <a:p>
            <a:pPr marL="236538" indent="-127000" algn="just">
              <a:buFont typeface="Wingdings" pitchFamily="2" charset="2"/>
              <a:buChar char="§"/>
              <a:defRPr/>
            </a:pPr>
            <a:r>
              <a:rPr lang="en-US" sz="2000" dirty="0">
                <a:latin typeface="Times New Roman" pitchFamily="18" charset="0"/>
                <a:cs typeface="Times New Roman" pitchFamily="18" charset="0"/>
              </a:rPr>
              <a:t>If heterogeneity exists in the system, then two implementation alternatives exist: </a:t>
            </a:r>
            <a:r>
              <a:rPr lang="en-US" sz="2000" b="1" dirty="0">
                <a:solidFill>
                  <a:srgbClr val="0000FF"/>
                </a:solidFill>
                <a:latin typeface="Times New Roman" pitchFamily="18" charset="0"/>
                <a:cs typeface="Times New Roman" pitchFamily="18" charset="0"/>
              </a:rPr>
              <a:t>Unilingual and </a:t>
            </a:r>
            <a:r>
              <a:rPr lang="en-US" sz="2000" b="1" dirty="0" smtClean="0">
                <a:solidFill>
                  <a:srgbClr val="0000FF"/>
                </a:solidFill>
                <a:latin typeface="Times New Roman" pitchFamily="18" charset="0"/>
                <a:cs typeface="Times New Roman" pitchFamily="18" charset="0"/>
              </a:rPr>
              <a:t>Multilingual</a:t>
            </a:r>
            <a:endParaRPr lang="en-US" sz="20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182010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41988"/>
                                        </p:tgtEl>
                                        <p:attrNameLst>
                                          <p:attrName>style.visibility</p:attrName>
                                        </p:attrNameLst>
                                      </p:cBhvr>
                                      <p:to>
                                        <p:strVal val="visible"/>
                                      </p:to>
                                    </p:set>
                                    <p:animEffect transition="in" filter="checkerboard(across)">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317C5A-DD5B-4EA4-8E6F-D7BD599579AD}" type="slidenum">
              <a:rPr lang="en-US"/>
              <a:pPr/>
              <a:t>55</a:t>
            </a:fld>
            <a:endParaRPr lang="en-US"/>
          </a:p>
        </p:txBody>
      </p:sp>
      <p:sp>
        <p:nvSpPr>
          <p:cNvPr id="44035" name="Rectangle 3"/>
          <p:cNvSpPr>
            <a:spLocks noGrp="1" noChangeArrowheads="1"/>
          </p:cNvSpPr>
          <p:nvPr>
            <p:ph type="body" idx="1"/>
          </p:nvPr>
        </p:nvSpPr>
        <p:spPr>
          <a:xfrm>
            <a:off x="381000" y="1295400"/>
            <a:ext cx="8458200" cy="4800600"/>
          </a:xfrm>
          <a:ln>
            <a:solidFill>
              <a:schemeClr val="tx1"/>
            </a:solidFill>
          </a:ln>
        </p:spPr>
        <p:txBody>
          <a:bodyPr>
            <a:noAutofit/>
          </a:bodyPr>
          <a:lstStyle/>
          <a:p>
            <a:pPr algn="just"/>
            <a:r>
              <a:rPr lang="en-US" sz="2400" dirty="0">
                <a:latin typeface="Times New Roman" pitchFamily="18" charset="0"/>
                <a:cs typeface="Times New Roman" pitchFamily="18" charset="0"/>
              </a:rPr>
              <a:t>A </a:t>
            </a:r>
            <a:r>
              <a:rPr lang="en-US" sz="2400" b="1" i="1" dirty="0">
                <a:solidFill>
                  <a:srgbClr val="C00000"/>
                </a:solidFill>
                <a:latin typeface="Times New Roman" pitchFamily="18" charset="0"/>
                <a:cs typeface="Times New Roman" pitchFamily="18" charset="0"/>
              </a:rPr>
              <a:t>unilingual</a:t>
            </a:r>
            <a:r>
              <a:rPr lang="en-US" sz="2400" dirty="0">
                <a:latin typeface="Times New Roman" pitchFamily="18" charset="0"/>
                <a:cs typeface="Times New Roman" pitchFamily="18" charset="0"/>
              </a:rPr>
              <a:t> multi-DBMS requires the users to utilize possibly different data models and languages when both a local database and the global database are accessed.</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Any application that accesses data from multiple databases must do so by means of an external view that is defined on the global conceptual schema.</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One application may have a </a:t>
            </a:r>
            <a:r>
              <a:rPr lang="en-US" sz="2400" i="1" dirty="0">
                <a:latin typeface="Times New Roman" pitchFamily="18" charset="0"/>
                <a:cs typeface="Times New Roman" pitchFamily="18" charset="0"/>
              </a:rPr>
              <a:t>local external schema  (LES)</a:t>
            </a:r>
            <a:r>
              <a:rPr lang="en-US" sz="2400" dirty="0">
                <a:latin typeface="Times New Roman" pitchFamily="18" charset="0"/>
                <a:cs typeface="Times New Roman" pitchFamily="18" charset="0"/>
              </a:rPr>
              <a:t> defined on the local conceptual schema  as well as a </a:t>
            </a:r>
            <a:r>
              <a:rPr lang="en-US" sz="2400" i="1" dirty="0">
                <a:latin typeface="Times New Roman" pitchFamily="18" charset="0"/>
                <a:cs typeface="Times New Roman" pitchFamily="18" charset="0"/>
              </a:rPr>
              <a:t>global external schema (GES)</a:t>
            </a:r>
            <a:r>
              <a:rPr lang="en-US" sz="2400" dirty="0">
                <a:latin typeface="Times New Roman" pitchFamily="18" charset="0"/>
                <a:cs typeface="Times New Roman" pitchFamily="18" charset="0"/>
              </a:rPr>
              <a:t> defined on the global conceptual schema.</a:t>
            </a:r>
          </a:p>
        </p:txBody>
      </p:sp>
      <p:sp>
        <p:nvSpPr>
          <p:cNvPr id="7"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a:t>
            </a:r>
            <a:r>
              <a:rPr lang="en-US" sz="2400" dirty="0">
                <a:solidFill>
                  <a:schemeClr val="folHlink"/>
                </a:solidFill>
                <a:latin typeface="Times New Roman" pitchFamily="18" charset="0"/>
                <a:cs typeface="Times New Roman" pitchFamily="18" charset="0"/>
              </a:rPr>
              <a:t>3</a:t>
            </a:r>
            <a:r>
              <a:rPr lang="en-US" sz="2400" dirty="0" smtClean="0">
                <a:solidFill>
                  <a:schemeClr val="folHlink"/>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MDBS Architecture- Model </a:t>
            </a:r>
            <a:r>
              <a:rPr lang="en-US" sz="2800" dirty="0">
                <a:solidFill>
                  <a:srgbClr val="0000FF"/>
                </a:solidFill>
                <a:latin typeface="Times New Roman" pitchFamily="18" charset="0"/>
                <a:cs typeface="Times New Roman" pitchFamily="18" charset="0"/>
              </a:rPr>
              <a:t>using GCS</a:t>
            </a:r>
          </a:p>
        </p:txBody>
      </p:sp>
      <p:sp>
        <p:nvSpPr>
          <p:cNvPr id="5" name="TextBox 4"/>
          <p:cNvSpPr txBox="1"/>
          <p:nvPr/>
        </p:nvSpPr>
        <p:spPr>
          <a:xfrm>
            <a:off x="457200" y="6246269"/>
            <a:ext cx="8153400" cy="535531"/>
          </a:xfrm>
          <a:prstGeom prst="rect">
            <a:avLst/>
          </a:prstGeom>
          <a:solidFill>
            <a:schemeClr val="accent5">
              <a:lumMod val="60000"/>
              <a:lumOff val="40000"/>
            </a:schemeClr>
          </a:solidFill>
          <a:ln>
            <a:solidFill>
              <a:schemeClr val="tx1"/>
            </a:solidFill>
          </a:ln>
        </p:spPr>
        <p:txBody>
          <a:bodyPr wrap="square" rtlCol="0">
            <a:spAutoFit/>
          </a:bodyPr>
          <a:lstStyle/>
          <a:p>
            <a:pPr algn="just">
              <a:lnSpc>
                <a:spcPct val="80000"/>
              </a:lnSpc>
              <a:defRPr/>
            </a:pPr>
            <a:r>
              <a:rPr lang="en-US" b="1" i="1" dirty="0">
                <a:latin typeface="Times New Roman" pitchFamily="18" charset="0"/>
                <a:cs typeface="Times New Roman" pitchFamily="18" charset="0"/>
              </a:rPr>
              <a:t>GCS in multi-DBMS</a:t>
            </a:r>
            <a:endParaRPr lang="en-US" sz="2400" b="1" i="1" dirty="0">
              <a:solidFill>
                <a:srgbClr val="C00000"/>
              </a:solidFill>
              <a:latin typeface="Times New Roman" pitchFamily="18" charset="0"/>
              <a:cs typeface="Times New Roman" pitchFamily="18" charset="0"/>
            </a:endParaRPr>
          </a:p>
          <a:p>
            <a:pPr algn="just">
              <a:lnSpc>
                <a:spcPct val="80000"/>
              </a:lnSpc>
              <a:defRPr/>
            </a:pPr>
            <a:r>
              <a:rPr lang="en-US" dirty="0">
                <a:solidFill>
                  <a:srgbClr val="C00000"/>
                </a:solidFill>
                <a:latin typeface="Times New Roman" pitchFamily="18" charset="0"/>
                <a:cs typeface="Times New Roman" pitchFamily="18" charset="0"/>
              </a:rPr>
              <a:t>Mapping is from local conceptual schema to a global </a:t>
            </a:r>
            <a:r>
              <a:rPr lang="en-US" dirty="0" smtClean="0">
                <a:solidFill>
                  <a:srgbClr val="C00000"/>
                </a:solidFill>
                <a:latin typeface="Times New Roman" pitchFamily="18" charset="0"/>
                <a:cs typeface="Times New Roman" pitchFamily="18" charset="0"/>
              </a:rPr>
              <a:t>schema. Bottom-up design</a:t>
            </a:r>
            <a:endParaRPr lang="en-US" sz="1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074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fade">
                                      <p:cBhvr>
                                        <p:cTn id="12" dur="500"/>
                                        <p:tgtEl>
                                          <p:spTgt spid="440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animEffect transition="in" filter="fade">
                                      <p:cBhvr>
                                        <p:cTn id="17" dur="500"/>
                                        <p:tgtEl>
                                          <p:spTgt spid="440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78240" y="6407944"/>
            <a:ext cx="365760" cy="365125"/>
          </a:xfrm>
        </p:spPr>
        <p:txBody>
          <a:bodyPr/>
          <a:lstStyle/>
          <a:p>
            <a:fld id="{AED8F2FE-04E2-41EE-990C-FEB90BBE8A0C}" type="slidenum">
              <a:rPr lang="en-US"/>
              <a:pPr/>
              <a:t>56</a:t>
            </a:fld>
            <a:endParaRPr lang="en-US"/>
          </a:p>
        </p:txBody>
      </p:sp>
      <p:sp>
        <p:nvSpPr>
          <p:cNvPr id="45059" name="Rectangle 3"/>
          <p:cNvSpPr>
            <a:spLocks noGrp="1" noChangeArrowheads="1"/>
          </p:cNvSpPr>
          <p:nvPr>
            <p:ph type="body" idx="1"/>
          </p:nvPr>
        </p:nvSpPr>
        <p:spPr>
          <a:ln>
            <a:solidFill>
              <a:schemeClr val="tx1"/>
            </a:solidFill>
          </a:ln>
        </p:spPr>
        <p:txBody>
          <a:bodyPr>
            <a:normAutofit/>
          </a:bodyPr>
          <a:lstStyle/>
          <a:p>
            <a:pPr algn="just"/>
            <a:r>
              <a:rPr lang="en-US" sz="2800" dirty="0" smtClean="0">
                <a:latin typeface="Times New Roman" pitchFamily="18" charset="0"/>
                <a:cs typeface="Times New Roman" pitchFamily="18" charset="0"/>
              </a:rPr>
              <a:t>Another </a:t>
            </a:r>
            <a:r>
              <a:rPr lang="en-US" sz="2800" dirty="0">
                <a:latin typeface="Times New Roman" pitchFamily="18" charset="0"/>
                <a:cs typeface="Times New Roman" pitchFamily="18" charset="0"/>
              </a:rPr>
              <a:t>alternative is </a:t>
            </a:r>
            <a:r>
              <a:rPr lang="en-US" sz="2800" b="1" i="1" dirty="0">
                <a:solidFill>
                  <a:srgbClr val="C00000"/>
                </a:solidFill>
                <a:latin typeface="Times New Roman" pitchFamily="18" charset="0"/>
                <a:cs typeface="Times New Roman" pitchFamily="18" charset="0"/>
              </a:rPr>
              <a:t>multilingual </a:t>
            </a:r>
            <a:r>
              <a:rPr lang="en-US" sz="2800" dirty="0">
                <a:latin typeface="Times New Roman" pitchFamily="18" charset="0"/>
                <a:cs typeface="Times New Roman" pitchFamily="18" charset="0"/>
              </a:rPr>
              <a:t>architecture, where the basic philosophy is to permit each user to access the global database by means of an external schema, defined using the language of the user’s local DBMS.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multilingual approach obviously makes querying the databases easier from the user’s perspective. However, it is more complicated because we must deal with translation of queries at run time.</a:t>
            </a:r>
          </a:p>
        </p:txBody>
      </p:sp>
      <p:sp>
        <p:nvSpPr>
          <p:cNvPr id="7"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a:t>
            </a:r>
            <a:r>
              <a:rPr lang="en-US" sz="2400" dirty="0">
                <a:solidFill>
                  <a:schemeClr val="folHlink"/>
                </a:solidFill>
                <a:latin typeface="Times New Roman" pitchFamily="18" charset="0"/>
                <a:cs typeface="Times New Roman" pitchFamily="18" charset="0"/>
              </a:rPr>
              <a:t>3</a:t>
            </a:r>
            <a:r>
              <a:rPr lang="en-US" sz="2400" dirty="0" smtClean="0">
                <a:solidFill>
                  <a:schemeClr val="folHlink"/>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MDBS Architecture- Model </a:t>
            </a:r>
            <a:r>
              <a:rPr lang="en-US" sz="2800" dirty="0">
                <a:solidFill>
                  <a:srgbClr val="0000FF"/>
                </a:solidFill>
                <a:latin typeface="Times New Roman" pitchFamily="18" charset="0"/>
                <a:cs typeface="Times New Roman" pitchFamily="18" charset="0"/>
              </a:rPr>
              <a:t>using GCS</a:t>
            </a:r>
          </a:p>
        </p:txBody>
      </p:sp>
      <p:sp>
        <p:nvSpPr>
          <p:cNvPr id="5" name="TextBox 4"/>
          <p:cNvSpPr txBox="1"/>
          <p:nvPr/>
        </p:nvSpPr>
        <p:spPr>
          <a:xfrm>
            <a:off x="427703" y="6172200"/>
            <a:ext cx="8259097" cy="560153"/>
          </a:xfrm>
          <a:prstGeom prst="rect">
            <a:avLst/>
          </a:prstGeom>
          <a:solidFill>
            <a:schemeClr val="accent5">
              <a:lumMod val="60000"/>
              <a:lumOff val="40000"/>
            </a:schemeClr>
          </a:solidFill>
          <a:ln>
            <a:solidFill>
              <a:schemeClr val="tx1"/>
            </a:solidFill>
          </a:ln>
        </p:spPr>
        <p:txBody>
          <a:bodyPr wrap="square" rtlCol="0">
            <a:spAutoFit/>
          </a:bodyPr>
          <a:lstStyle>
            <a:defPPr>
              <a:defRPr lang="en-US"/>
            </a:defPPr>
            <a:lvl1pPr algn="just">
              <a:lnSpc>
                <a:spcPct val="80000"/>
              </a:lnSpc>
              <a:defRPr sz="2400" b="1" i="1">
                <a:latin typeface="Times New Roman" pitchFamily="18" charset="0"/>
                <a:cs typeface="Times New Roman" pitchFamily="18" charset="0"/>
              </a:defRPr>
            </a:lvl1pPr>
          </a:lstStyle>
          <a:p>
            <a:r>
              <a:rPr lang="en-US" sz="2000" dirty="0"/>
              <a:t>GCS in Logically integrated distributed DBMS</a:t>
            </a:r>
          </a:p>
          <a:p>
            <a:r>
              <a:rPr lang="en-US" sz="1800" b="0" i="0" dirty="0">
                <a:solidFill>
                  <a:srgbClr val="C00000"/>
                </a:solidFill>
                <a:latin typeface="Times New Roman" pitchFamily="18" charset="0"/>
                <a:cs typeface="Times New Roman" pitchFamily="18" charset="0"/>
              </a:rPr>
              <a:t>Mapping is from global schema to local conceptual </a:t>
            </a:r>
            <a:r>
              <a:rPr lang="en-US" sz="1800" b="0" i="0" dirty="0" smtClean="0">
                <a:solidFill>
                  <a:srgbClr val="C00000"/>
                </a:solidFill>
                <a:latin typeface="Times New Roman" pitchFamily="18" charset="0"/>
                <a:cs typeface="Times New Roman" pitchFamily="18" charset="0"/>
              </a:rPr>
              <a:t>schema. Top-down procedure</a:t>
            </a:r>
            <a:endParaRPr lang="en-US" sz="1800" b="0" i="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7276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500"/>
                                        <p:tgtEl>
                                          <p:spTgt spid="4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5A8151-EB46-471D-A315-88FB020C8490}" type="slidenum">
              <a:rPr lang="en-US"/>
              <a:pPr/>
              <a:t>57</a:t>
            </a:fld>
            <a:endParaRPr lang="en-US"/>
          </a:p>
        </p:txBody>
      </p:sp>
      <p:graphicFrame>
        <p:nvGraphicFramePr>
          <p:cNvPr id="46083" name="Object 3"/>
          <p:cNvGraphicFramePr>
            <a:graphicFrameLocks noGrp="1" noChangeAspect="1"/>
          </p:cNvGraphicFramePr>
          <p:nvPr>
            <p:ph idx="1"/>
            <p:extLst>
              <p:ext uri="{D42A27DB-BD31-4B8C-83A1-F6EECF244321}">
                <p14:modId xmlns:p14="http://schemas.microsoft.com/office/powerpoint/2010/main" val="3956149180"/>
              </p:ext>
            </p:extLst>
          </p:nvPr>
        </p:nvGraphicFramePr>
        <p:xfrm>
          <a:off x="812800" y="1447800"/>
          <a:ext cx="7112000" cy="4279900"/>
        </p:xfrm>
        <a:graphic>
          <a:graphicData uri="http://schemas.openxmlformats.org/presentationml/2006/ole">
            <mc:AlternateContent xmlns:mc="http://schemas.openxmlformats.org/markup-compatibility/2006">
              <mc:Choice xmlns:v="urn:schemas-microsoft-com:vml" Requires="v">
                <p:oleObj spid="_x0000_s7194" name="Image" r:id="rId3" imgW="7980233" imgH="5171903" progId="Photoshop.Image.4">
                  <p:embed/>
                </p:oleObj>
              </mc:Choice>
              <mc:Fallback>
                <p:oleObj name="Image" r:id="rId3" imgW="7980233" imgH="5171903"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447800"/>
                        <a:ext cx="7112000" cy="4279900"/>
                      </a:xfrm>
                      <a:prstGeom prst="rect">
                        <a:avLst/>
                      </a:prstGeom>
                    </p:spPr>
                  </p:pic>
                </p:oleObj>
              </mc:Fallback>
            </mc:AlternateContent>
          </a:graphicData>
        </a:graphic>
      </p:graphicFrame>
      <p:sp>
        <p:nvSpPr>
          <p:cNvPr id="7"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a:t>
            </a:r>
            <a:r>
              <a:rPr lang="en-US" sz="2400" dirty="0">
                <a:solidFill>
                  <a:schemeClr val="folHlink"/>
                </a:solidFill>
                <a:latin typeface="Times New Roman" pitchFamily="18" charset="0"/>
                <a:cs typeface="Times New Roman" pitchFamily="18" charset="0"/>
              </a:rPr>
              <a:t>3</a:t>
            </a:r>
            <a:r>
              <a:rPr lang="en-US" sz="2400" dirty="0" smtClean="0">
                <a:solidFill>
                  <a:schemeClr val="folHlink"/>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MDBS Architecture- Model without </a:t>
            </a:r>
            <a:r>
              <a:rPr lang="en-US" sz="2800" dirty="0">
                <a:solidFill>
                  <a:srgbClr val="0000FF"/>
                </a:solidFill>
                <a:latin typeface="Times New Roman" pitchFamily="18" charset="0"/>
                <a:cs typeface="Times New Roman" pitchFamily="18" charset="0"/>
              </a:rPr>
              <a:t>GCS</a:t>
            </a:r>
          </a:p>
        </p:txBody>
      </p:sp>
    </p:spTree>
    <p:extLst>
      <p:ext uri="{BB962C8B-B14F-4D97-AF65-F5344CB8AC3E}">
        <p14:creationId xmlns:p14="http://schemas.microsoft.com/office/powerpoint/2010/main" val="1269190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46083"/>
                                        </p:tgtEl>
                                        <p:attrNameLst>
                                          <p:attrName>style.visibility</p:attrName>
                                        </p:attrNameLst>
                                      </p:cBhvr>
                                      <p:to>
                                        <p:strVal val="visible"/>
                                      </p:to>
                                    </p:set>
                                    <p:animEffect transition="in" filter="checkerboard(across)">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981399-672F-4E30-9A17-49C60E541146}" type="slidenum">
              <a:rPr lang="en-US"/>
              <a:pPr/>
              <a:t>58</a:t>
            </a:fld>
            <a:endParaRPr lang="en-US"/>
          </a:p>
        </p:txBody>
      </p:sp>
      <p:sp>
        <p:nvSpPr>
          <p:cNvPr id="47107" name="Rectangle 3"/>
          <p:cNvSpPr>
            <a:spLocks noGrp="1" noChangeArrowheads="1"/>
          </p:cNvSpPr>
          <p:nvPr>
            <p:ph type="body" idx="1"/>
          </p:nvPr>
        </p:nvSpPr>
        <p:spPr>
          <a:xfrm>
            <a:off x="228600" y="1143000"/>
            <a:ext cx="8686800" cy="5105400"/>
          </a:xfrm>
          <a:ln>
            <a:solidFill>
              <a:schemeClr val="tx1"/>
            </a:solidFill>
          </a:ln>
        </p:spPr>
        <p:txBody>
          <a:bodyPr>
            <a:noAutofit/>
          </a:bodyPr>
          <a:lstStyle/>
          <a:p>
            <a:pPr algn="just"/>
            <a:r>
              <a:rPr lang="en-US" sz="2400" dirty="0">
                <a:latin typeface="Times New Roman" pitchFamily="18" charset="0"/>
                <a:cs typeface="Times New Roman" pitchFamily="18" charset="0"/>
              </a:rPr>
              <a:t>The architecture identifies two layers: </a:t>
            </a:r>
            <a:r>
              <a:rPr lang="en-US" sz="2400" b="1" i="1" dirty="0">
                <a:solidFill>
                  <a:srgbClr val="C00000"/>
                </a:solidFill>
                <a:latin typeface="Times New Roman" pitchFamily="18" charset="0"/>
                <a:cs typeface="Times New Roman" pitchFamily="18" charset="0"/>
              </a:rPr>
              <a:t>the local system layer</a:t>
            </a:r>
            <a:r>
              <a:rPr lang="en-US" sz="2400" b="1" dirty="0">
                <a:solidFill>
                  <a:srgbClr val="C00000"/>
                </a:solidFill>
                <a:latin typeface="Times New Roman" pitchFamily="18" charset="0"/>
                <a:cs typeface="Times New Roman" pitchFamily="18" charset="0"/>
              </a:rPr>
              <a:t> and </a:t>
            </a:r>
            <a:r>
              <a:rPr lang="en-US" sz="2400" b="1" i="1" dirty="0">
                <a:solidFill>
                  <a:srgbClr val="C00000"/>
                </a:solidFill>
                <a:latin typeface="Times New Roman" pitchFamily="18" charset="0"/>
                <a:cs typeface="Times New Roman" pitchFamily="18" charset="0"/>
              </a:rPr>
              <a:t>the </a:t>
            </a:r>
            <a:r>
              <a:rPr lang="en-US" sz="2400" b="1" i="1" dirty="0" smtClean="0">
                <a:solidFill>
                  <a:srgbClr val="C00000"/>
                </a:solidFill>
                <a:latin typeface="Times New Roman" pitchFamily="18" charset="0"/>
                <a:cs typeface="Times New Roman" pitchFamily="18" charset="0"/>
              </a:rPr>
              <a:t>multi-database </a:t>
            </a:r>
            <a:r>
              <a:rPr lang="en-US" sz="2400" b="1" i="1" dirty="0">
                <a:solidFill>
                  <a:srgbClr val="C00000"/>
                </a:solidFill>
                <a:latin typeface="Times New Roman" pitchFamily="18" charset="0"/>
                <a:cs typeface="Times New Roman" pitchFamily="18" charset="0"/>
              </a:rPr>
              <a:t>layer</a:t>
            </a:r>
            <a:r>
              <a:rPr lang="en-US" sz="2400" b="1"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on top of it.</a:t>
            </a:r>
          </a:p>
          <a:p>
            <a:pPr algn="just"/>
            <a:r>
              <a:rPr lang="en-US" sz="2400" i="1" dirty="0">
                <a:latin typeface="Times New Roman" pitchFamily="18" charset="0"/>
                <a:cs typeface="Times New Roman" pitchFamily="18" charset="0"/>
              </a:rPr>
              <a:t>The </a:t>
            </a:r>
            <a:r>
              <a:rPr lang="en-US" sz="2400" b="1" i="1" dirty="0">
                <a:solidFill>
                  <a:srgbClr val="0000FF"/>
                </a:solidFill>
                <a:latin typeface="Times New Roman" pitchFamily="18" charset="0"/>
                <a:cs typeface="Times New Roman" pitchFamily="18" charset="0"/>
              </a:rPr>
              <a:t>local system layer </a:t>
            </a:r>
            <a:r>
              <a:rPr lang="en-US" sz="2400" dirty="0">
                <a:latin typeface="Times New Roman" pitchFamily="18" charset="0"/>
                <a:cs typeface="Times New Roman" pitchFamily="18" charset="0"/>
              </a:rPr>
              <a:t>consists of a number of DBMSs, which present to the </a:t>
            </a:r>
            <a:r>
              <a:rPr lang="en-US" sz="2400" i="1" dirty="0" smtClean="0">
                <a:latin typeface="Times New Roman" pitchFamily="18" charset="0"/>
                <a:cs typeface="Times New Roman" pitchFamily="18" charset="0"/>
              </a:rPr>
              <a:t>multi-database </a:t>
            </a:r>
            <a:r>
              <a:rPr lang="en-US" sz="2400" i="1" dirty="0">
                <a:latin typeface="Times New Roman" pitchFamily="18" charset="0"/>
                <a:cs typeface="Times New Roman" pitchFamily="18" charset="0"/>
              </a:rPr>
              <a:t>layer</a:t>
            </a:r>
            <a:r>
              <a:rPr lang="en-US" sz="2400" dirty="0">
                <a:latin typeface="Times New Roman" pitchFamily="18" charset="0"/>
                <a:cs typeface="Times New Roman" pitchFamily="18" charset="0"/>
              </a:rPr>
              <a:t> the part of their local database they are willing to share with users of the other databases. This shared data is presented either as the actual  local conceptual schema or as a local external schema definition.</a:t>
            </a:r>
          </a:p>
          <a:p>
            <a:pPr algn="just"/>
            <a:r>
              <a:rPr lang="en-US" sz="2400" i="1" dirty="0">
                <a:latin typeface="Times New Roman" pitchFamily="18" charset="0"/>
                <a:cs typeface="Times New Roman" pitchFamily="18" charset="0"/>
              </a:rPr>
              <a:t>The </a:t>
            </a:r>
            <a:r>
              <a:rPr lang="en-US" sz="2400" b="1" i="1" dirty="0" smtClean="0">
                <a:solidFill>
                  <a:srgbClr val="0000FF"/>
                </a:solidFill>
                <a:latin typeface="Times New Roman" pitchFamily="18" charset="0"/>
                <a:cs typeface="Times New Roman" pitchFamily="18" charset="0"/>
              </a:rPr>
              <a:t>multi-database </a:t>
            </a:r>
            <a:r>
              <a:rPr lang="en-US" sz="2400" b="1" i="1" dirty="0">
                <a:solidFill>
                  <a:srgbClr val="0000FF"/>
                </a:solidFill>
                <a:latin typeface="Times New Roman" pitchFamily="18" charset="0"/>
                <a:cs typeface="Times New Roman" pitchFamily="18" charset="0"/>
              </a:rPr>
              <a:t>layer</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consist of a number of external views, which are constructed where each view may be defined on one local conceptual schema or on multiple conceptual schemas. Thus the responsibility of providing access to multiple databases is delegated to the mapping between the external schemas and the local conceptual schemas.</a:t>
            </a:r>
          </a:p>
        </p:txBody>
      </p:sp>
      <p:sp>
        <p:nvSpPr>
          <p:cNvPr id="7"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a:t>
            </a:r>
            <a:r>
              <a:rPr lang="en-US" sz="2400" dirty="0">
                <a:solidFill>
                  <a:schemeClr val="folHlink"/>
                </a:solidFill>
                <a:latin typeface="Times New Roman" pitchFamily="18" charset="0"/>
                <a:cs typeface="Times New Roman" pitchFamily="18" charset="0"/>
              </a:rPr>
              <a:t>3</a:t>
            </a:r>
            <a:r>
              <a:rPr lang="en-US" sz="2400" dirty="0" smtClean="0">
                <a:solidFill>
                  <a:schemeClr val="folHlink"/>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MDBS Architecture- Model without </a:t>
            </a:r>
            <a:r>
              <a:rPr lang="en-US" sz="2800" dirty="0">
                <a:solidFill>
                  <a:srgbClr val="0000FF"/>
                </a:solidFill>
                <a:latin typeface="Times New Roman" pitchFamily="18" charset="0"/>
                <a:cs typeface="Times New Roman" pitchFamily="18" charset="0"/>
              </a:rPr>
              <a:t>GCS</a:t>
            </a:r>
          </a:p>
        </p:txBody>
      </p:sp>
    </p:spTree>
    <p:extLst>
      <p:ext uri="{BB962C8B-B14F-4D97-AF65-F5344CB8AC3E}">
        <p14:creationId xmlns:p14="http://schemas.microsoft.com/office/powerpoint/2010/main" val="1911248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Effect transition="in" filter="fade">
                                      <p:cBhvr>
                                        <p:cTn id="13" dur="500"/>
                                        <p:tgtEl>
                                          <p:spTgt spid="4710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107">
                                            <p:txEl>
                                              <p:pRg st="2" end="2"/>
                                            </p:txEl>
                                          </p:spTgt>
                                        </p:tgtEl>
                                        <p:attrNameLst>
                                          <p:attrName>style.visibility</p:attrName>
                                        </p:attrNameLst>
                                      </p:cBhvr>
                                      <p:to>
                                        <p:strVal val="visible"/>
                                      </p:to>
                                    </p:set>
                                    <p:animEffect transition="in" filter="fade">
                                      <p:cBhvr>
                                        <p:cTn id="18"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autoUpdateAnimBg="0" advAuto="100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4636D94-648E-4607-8002-A461F2060E9D}" type="slidenum">
              <a:rPr lang="en-US"/>
              <a:pPr/>
              <a:t>59</a:t>
            </a:fld>
            <a:endParaRPr lang="en-US"/>
          </a:p>
        </p:txBody>
      </p:sp>
      <p:sp>
        <p:nvSpPr>
          <p:cNvPr id="48131" name="Rectangle 3"/>
          <p:cNvSpPr>
            <a:spLocks noGrp="1" noChangeArrowheads="1"/>
          </p:cNvSpPr>
          <p:nvPr>
            <p:ph type="body" sz="half" idx="1"/>
          </p:nvPr>
        </p:nvSpPr>
        <p:spPr>
          <a:xfrm>
            <a:off x="304800" y="1447800"/>
            <a:ext cx="4114800" cy="4800600"/>
          </a:xfrm>
          <a:ln>
            <a:solidFill>
              <a:schemeClr val="tx1"/>
            </a:solidFill>
          </a:ln>
        </p:spPr>
        <p:txBody>
          <a:bodyPr>
            <a:normAutofit fontScale="92500"/>
          </a:bodyPr>
          <a:lstStyle/>
          <a:p>
            <a:pPr marL="117475" indent="-7938" algn="just">
              <a:buFontTx/>
              <a:buNone/>
            </a:pPr>
            <a:r>
              <a:rPr lang="en-US" sz="2000" dirty="0"/>
              <a:t>	</a:t>
            </a:r>
            <a:r>
              <a:rPr lang="en-US" sz="2400" dirty="0">
                <a:latin typeface="Times New Roman" pitchFamily="18" charset="0"/>
                <a:cs typeface="Times New Roman" pitchFamily="18" charset="0"/>
              </a:rPr>
              <a:t>The MDBS provides a layer of software that runs on top of these individual DBMSs and provides users with the facilities of accessing various databases.</a:t>
            </a:r>
          </a:p>
          <a:p>
            <a:pPr marL="117475" indent="-7938" algn="just">
              <a:buFontTx/>
              <a:buNone/>
            </a:pPr>
            <a:endParaRPr lang="en-US" sz="2400" dirty="0">
              <a:latin typeface="Times New Roman" pitchFamily="18" charset="0"/>
              <a:cs typeface="Times New Roman" pitchFamily="18" charset="0"/>
            </a:endParaRPr>
          </a:p>
          <a:p>
            <a:pPr marL="117475" indent="-7938" algn="just">
              <a:buFontTx/>
              <a:buNone/>
            </a:pPr>
            <a:r>
              <a:rPr lang="en-US" sz="2400" dirty="0">
                <a:latin typeface="Times New Roman" pitchFamily="18" charset="0"/>
                <a:cs typeface="Times New Roman" pitchFamily="18" charset="0"/>
              </a:rPr>
              <a:t>	Fig. represents a</a:t>
            </a:r>
            <a:r>
              <a:rPr lang="en-US" sz="2400" i="1" dirty="0">
                <a:latin typeface="Times New Roman" pitchFamily="18" charset="0"/>
                <a:cs typeface="Times New Roman" pitchFamily="18" charset="0"/>
              </a:rPr>
              <a:t> </a:t>
            </a:r>
            <a:r>
              <a:rPr lang="en-US" sz="2400" b="1" i="1" dirty="0" smtClean="0">
                <a:solidFill>
                  <a:srgbClr val="C00000"/>
                </a:solidFill>
                <a:latin typeface="Times New Roman" pitchFamily="18" charset="0"/>
                <a:cs typeface="Times New Roman" pitchFamily="18" charset="0"/>
              </a:rPr>
              <a:t>non-distributed</a:t>
            </a:r>
            <a:r>
              <a:rPr lang="en-US" sz="2400" b="1" dirty="0" smtClean="0">
                <a:solidFill>
                  <a:srgbClr val="C00000"/>
                </a:solidFill>
                <a:latin typeface="Times New Roman" pitchFamily="18" charset="0"/>
                <a:cs typeface="Times New Roman" pitchFamily="18" charset="0"/>
              </a:rPr>
              <a:t> </a:t>
            </a:r>
            <a:r>
              <a:rPr lang="en-US" sz="2400" b="1" i="1" dirty="0">
                <a:solidFill>
                  <a:srgbClr val="C00000"/>
                </a:solidFill>
                <a:latin typeface="Times New Roman" pitchFamily="18" charset="0"/>
                <a:cs typeface="Times New Roman" pitchFamily="18" charset="0"/>
              </a:rPr>
              <a:t>multi-DBMS</a:t>
            </a:r>
            <a:r>
              <a:rPr lang="en-US" sz="2400" dirty="0">
                <a:latin typeface="Times New Roman" pitchFamily="18" charset="0"/>
                <a:cs typeface="Times New Roman" pitchFamily="18" charset="0"/>
              </a:rPr>
              <a:t>. If the system is distributed, we would need to replicate the </a:t>
            </a:r>
            <a:r>
              <a:rPr lang="en-US" sz="2400" i="1" dirty="0" smtClean="0">
                <a:latin typeface="Times New Roman" pitchFamily="18" charset="0"/>
                <a:cs typeface="Times New Roman" pitchFamily="18" charset="0"/>
              </a:rPr>
              <a:t>multi-database </a:t>
            </a:r>
            <a:r>
              <a:rPr lang="en-US" sz="2400" i="1" dirty="0">
                <a:latin typeface="Times New Roman" pitchFamily="18" charset="0"/>
                <a:cs typeface="Times New Roman" pitchFamily="18" charset="0"/>
              </a:rPr>
              <a:t>layer </a:t>
            </a:r>
            <a:r>
              <a:rPr lang="en-US" sz="2400" dirty="0">
                <a:latin typeface="Times New Roman" pitchFamily="18" charset="0"/>
                <a:cs typeface="Times New Roman" pitchFamily="18" charset="0"/>
              </a:rPr>
              <a:t>to each site where there is a local DBMS that participates in the system.</a:t>
            </a:r>
            <a:endParaRPr lang="en-US" sz="2400" i="1" dirty="0">
              <a:latin typeface="Times New Roman" pitchFamily="18" charset="0"/>
              <a:cs typeface="Times New Roman" pitchFamily="18" charset="0"/>
            </a:endParaRPr>
          </a:p>
        </p:txBody>
      </p:sp>
      <p:graphicFrame>
        <p:nvGraphicFramePr>
          <p:cNvPr id="48132" name="Object 4"/>
          <p:cNvGraphicFramePr>
            <a:graphicFrameLocks noGrp="1" noChangeAspect="1"/>
          </p:cNvGraphicFramePr>
          <p:nvPr>
            <p:ph sz="half" idx="2"/>
            <p:extLst>
              <p:ext uri="{D42A27DB-BD31-4B8C-83A1-F6EECF244321}">
                <p14:modId xmlns:p14="http://schemas.microsoft.com/office/powerpoint/2010/main" val="1379208732"/>
              </p:ext>
            </p:extLst>
          </p:nvPr>
        </p:nvGraphicFramePr>
        <p:xfrm>
          <a:off x="4570873" y="990600"/>
          <a:ext cx="4573127" cy="5638800"/>
        </p:xfrm>
        <a:graphic>
          <a:graphicData uri="http://schemas.openxmlformats.org/presentationml/2006/ole">
            <mc:AlternateContent xmlns:mc="http://schemas.openxmlformats.org/markup-compatibility/2006">
              <mc:Choice xmlns:v="urn:schemas-microsoft-com:vml" Requires="v">
                <p:oleObj spid="_x0000_s8219" name="Image" r:id="rId3" imgW="18845041" imgH="24055065" progId="Photoshop.Image.4">
                  <p:embed/>
                </p:oleObj>
              </mc:Choice>
              <mc:Fallback>
                <p:oleObj name="Image" r:id="rId3" imgW="18845041" imgH="24055065" progId="Photoshop.Imag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73" y="990600"/>
                        <a:ext cx="4573127" cy="5638800"/>
                      </a:xfrm>
                      <a:prstGeom prst="rect">
                        <a:avLst/>
                      </a:prstGeom>
                    </p:spPr>
                  </p:pic>
                </p:oleObj>
              </mc:Fallback>
            </mc:AlternateContent>
          </a:graphicData>
        </a:graphic>
      </p:graphicFrame>
      <p:sp>
        <p:nvSpPr>
          <p:cNvPr id="8" name="Rectangle 2"/>
          <p:cNvSpPr txBox="1">
            <a:spLocks noChangeArrowheads="1"/>
          </p:cNvSpPr>
          <p:nvPr/>
        </p:nvSpPr>
        <p:spPr>
          <a:xfrm>
            <a:off x="76200" y="0"/>
            <a:ext cx="82296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solidFill>
                  <a:schemeClr val="tx1"/>
                </a:solidFill>
                <a:latin typeface="Times New Roman" pitchFamily="18" charset="0"/>
                <a:cs typeface="Times New Roman" pitchFamily="18" charset="0"/>
              </a:rPr>
              <a:t>DISTRIBUTED</a:t>
            </a:r>
            <a:r>
              <a:rPr lang="en-US" sz="2800" dirty="0" smtClean="0">
                <a:solidFill>
                  <a:schemeClr val="folHlink"/>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DBMSs Architecture:</a:t>
            </a:r>
            <a:r>
              <a:rPr lang="en-US" sz="2400" dirty="0" smtClean="0">
                <a:solidFill>
                  <a:schemeClr val="folHlink"/>
                </a:solidFill>
                <a:latin typeface="Times New Roman" pitchFamily="18" charset="0"/>
                <a:cs typeface="Times New Roman" pitchFamily="18" charset="0"/>
              </a:rPr>
              <a:t/>
            </a:r>
            <a:br>
              <a:rPr lang="en-US" sz="2400" dirty="0" smtClean="0">
                <a:solidFill>
                  <a:schemeClr val="folHlink"/>
                </a:solidFill>
                <a:latin typeface="Times New Roman" pitchFamily="18" charset="0"/>
                <a:cs typeface="Times New Roman" pitchFamily="18" charset="0"/>
              </a:rPr>
            </a:br>
            <a:r>
              <a:rPr lang="en-US" sz="2400" dirty="0" smtClean="0">
                <a:solidFill>
                  <a:schemeClr val="folHlink"/>
                </a:solidFill>
                <a:latin typeface="Times New Roman" pitchFamily="18" charset="0"/>
                <a:cs typeface="Times New Roman" pitchFamily="18" charset="0"/>
              </a:rPr>
              <a:t>    </a:t>
            </a:r>
            <a:r>
              <a:rPr lang="en-US" sz="2400" dirty="0">
                <a:solidFill>
                  <a:schemeClr val="folHlink"/>
                </a:solidFill>
                <a:latin typeface="Times New Roman" pitchFamily="18" charset="0"/>
                <a:cs typeface="Times New Roman" pitchFamily="18" charset="0"/>
              </a:rPr>
              <a:t>3</a:t>
            </a:r>
            <a:r>
              <a:rPr lang="en-US" sz="2400" dirty="0" smtClean="0">
                <a:solidFill>
                  <a:schemeClr val="folHlink"/>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MDBS Architecture- Model without </a:t>
            </a:r>
            <a:r>
              <a:rPr lang="en-US" sz="2800" dirty="0">
                <a:solidFill>
                  <a:srgbClr val="0000FF"/>
                </a:solidFill>
                <a:latin typeface="Times New Roman" pitchFamily="18" charset="0"/>
                <a:cs typeface="Times New Roman" pitchFamily="18" charset="0"/>
              </a:rPr>
              <a:t>GCS</a:t>
            </a:r>
          </a:p>
        </p:txBody>
      </p:sp>
    </p:spTree>
    <p:extLst>
      <p:ext uri="{BB962C8B-B14F-4D97-AF65-F5344CB8AC3E}">
        <p14:creationId xmlns:p14="http://schemas.microsoft.com/office/powerpoint/2010/main" val="2567977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48132"/>
                                        </p:tgtEl>
                                        <p:attrNameLst>
                                          <p:attrName>style.visibility</p:attrName>
                                        </p:attrNameLst>
                                      </p:cBhvr>
                                      <p:to>
                                        <p:strVal val="visible"/>
                                      </p:to>
                                    </p:set>
                                    <p:animEffect transition="in" filter="checkerboard(across)">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fade">
                                      <p:cBhvr>
                                        <p:cTn id="12" dur="500"/>
                                        <p:tgtEl>
                                          <p:spTgt spid="481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fade">
                                      <p:cBhvr>
                                        <p:cTn id="1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6"/>
          <p:cNvSpPr txBox="1">
            <a:spLocks noChangeArrowheads="1"/>
          </p:cNvSpPr>
          <p:nvPr/>
        </p:nvSpPr>
        <p:spPr bwMode="auto">
          <a:xfrm>
            <a:off x="228600" y="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u="none">
                <a:solidFill>
                  <a:schemeClr val="bg1"/>
                </a:solidFill>
                <a:latin typeface="Tahoma" pitchFamily="34" charset="0"/>
              </a:rPr>
              <a:t>12.3 Introduction </a:t>
            </a:r>
            <a:endParaRPr lang="en-US" u="none">
              <a:solidFill>
                <a:schemeClr val="bg1"/>
              </a:solidFill>
              <a:latin typeface="Tahoma" pitchFamily="34" charset="0"/>
            </a:endParaRPr>
          </a:p>
        </p:txBody>
      </p:sp>
      <p:sp>
        <p:nvSpPr>
          <p:cNvPr id="1031" name="Rectangle 7"/>
          <p:cNvSpPr>
            <a:spLocks noGrp="1" noChangeArrowheads="1"/>
          </p:cNvSpPr>
          <p:nvPr>
            <p:ph type="title"/>
          </p:nvPr>
        </p:nvSpPr>
        <p:spPr>
          <a:xfrm>
            <a:off x="255639" y="12290"/>
            <a:ext cx="8839200" cy="1143000"/>
          </a:xfrm>
        </p:spPr>
        <p:txBody>
          <a:bodyPr>
            <a:normAutofit/>
          </a:bodyPr>
          <a:lstStyle/>
          <a:p>
            <a:pPr algn="just"/>
            <a:r>
              <a:rPr lang="en-GB" sz="3200" dirty="0">
                <a:solidFill>
                  <a:schemeClr val="tx1"/>
                </a:solidFill>
                <a:latin typeface="Times New Roman" pitchFamily="18" charset="0"/>
                <a:cs typeface="Times New Roman" pitchFamily="18" charset="0"/>
              </a:rPr>
              <a:t>Important difference between DDBMS and </a:t>
            </a:r>
            <a:r>
              <a:rPr lang="en-GB" sz="3200" dirty="0" smtClean="0">
                <a:solidFill>
                  <a:schemeClr val="tx1"/>
                </a:solidFill>
                <a:latin typeface="Times New Roman" pitchFamily="18" charset="0"/>
                <a:cs typeface="Times New Roman" pitchFamily="18" charset="0"/>
              </a:rPr>
              <a:t>Centralized DBMS!</a:t>
            </a:r>
            <a:endParaRPr lang="en-US" sz="3200" dirty="0">
              <a:solidFill>
                <a:schemeClr val="tx1"/>
              </a:solidFill>
              <a:latin typeface="Times New Roman" pitchFamily="18" charset="0"/>
              <a:cs typeface="Times New Roman" pitchFamily="18" charset="0"/>
            </a:endParaRPr>
          </a:p>
        </p:txBody>
      </p:sp>
      <p:pic>
        <p:nvPicPr>
          <p:cNvPr id="1035" name="Picture 11" descr="D:\June\book3\Instructors Guide\artwork tiffs\Ch22-tif\DS3-Figure 22-0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19200"/>
            <a:ext cx="4572000" cy="5097463"/>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pic>
        <p:nvPicPr>
          <p:cNvPr id="1036" name="Picture 12" descr="D:\June\book3\Instructors Guide\artwork tiffs\Ch22-tif\DS3-Figure 22-02.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1905000"/>
            <a:ext cx="4114800" cy="4419600"/>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sp>
        <p:nvSpPr>
          <p:cNvPr id="1037" name="Text Box 13"/>
          <p:cNvSpPr txBox="1">
            <a:spLocks noChangeArrowheads="1"/>
          </p:cNvSpPr>
          <p:nvPr/>
        </p:nvSpPr>
        <p:spPr bwMode="auto">
          <a:xfrm>
            <a:off x="152400" y="1905000"/>
            <a:ext cx="1905000" cy="466725"/>
          </a:xfrm>
          <a:prstGeom prst="rect">
            <a:avLst/>
          </a:prstGeom>
          <a:solidFill>
            <a:srgbClr val="FFFF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u="none">
                <a:solidFill>
                  <a:srgbClr val="000099"/>
                </a:solidFill>
                <a:latin typeface="Tahoma" pitchFamily="34" charset="0"/>
              </a:rPr>
              <a:t>DDBMS</a:t>
            </a:r>
            <a:endParaRPr lang="en-US" u="none">
              <a:solidFill>
                <a:srgbClr val="000099"/>
              </a:solidFill>
              <a:latin typeface="Tahoma" pitchFamily="34" charset="0"/>
            </a:endParaRPr>
          </a:p>
        </p:txBody>
      </p:sp>
      <p:sp>
        <p:nvSpPr>
          <p:cNvPr id="1038" name="Text Box 14"/>
          <p:cNvSpPr txBox="1">
            <a:spLocks noChangeArrowheads="1"/>
          </p:cNvSpPr>
          <p:nvPr/>
        </p:nvSpPr>
        <p:spPr bwMode="auto">
          <a:xfrm>
            <a:off x="4876800" y="990600"/>
            <a:ext cx="4114800" cy="831850"/>
          </a:xfrm>
          <a:prstGeom prst="rect">
            <a:avLst/>
          </a:prstGeom>
          <a:solidFill>
            <a:srgbClr val="FFFF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u="none" dirty="0">
                <a:solidFill>
                  <a:srgbClr val="000099"/>
                </a:solidFill>
                <a:latin typeface="Tahoma" pitchFamily="34" charset="0"/>
              </a:rPr>
              <a:t>Distributed processing of centralised DBMS </a:t>
            </a:r>
            <a:endParaRPr lang="en-US" u="none" dirty="0">
              <a:solidFill>
                <a:srgbClr val="000099"/>
              </a:solidFill>
              <a:latin typeface="Tahoma" pitchFamily="34" charset="0"/>
            </a:endParaRPr>
          </a:p>
        </p:txBody>
      </p:sp>
      <p:cxnSp>
        <p:nvCxnSpPr>
          <p:cNvPr id="3" name="Straight Connector 2"/>
          <p:cNvCxnSpPr/>
          <p:nvPr/>
        </p:nvCxnSpPr>
        <p:spPr>
          <a:xfrm>
            <a:off x="4776019" y="914400"/>
            <a:ext cx="0" cy="5576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3151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71601"/>
            <a:ext cx="8229600" cy="2514600"/>
          </a:xfrm>
          <a:ln>
            <a:solidFill>
              <a:schemeClr val="tx1"/>
            </a:solidFill>
          </a:ln>
        </p:spPr>
        <p:txBody>
          <a:bodyPr/>
          <a:lstStyle/>
          <a:p>
            <a:pPr marL="624078" indent="-514350" algn="just">
              <a:buClrTx/>
              <a:buSzPct val="100000"/>
              <a:buFont typeface="+mj-lt"/>
              <a:buAutoNum type="arabicPeriod"/>
            </a:pPr>
            <a:r>
              <a:rPr lang="en-US" dirty="0" smtClean="0">
                <a:latin typeface="Times New Roman" pitchFamily="18" charset="0"/>
                <a:cs typeface="Times New Roman" pitchFamily="18" charset="0"/>
              </a:rPr>
              <a:t>What is Distributed Database System? Different Features, Its advantages and Dis advantages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DDBS.</a:t>
            </a:r>
          </a:p>
          <a:p>
            <a:pPr marL="624078" indent="-514350" algn="just">
              <a:buClrTx/>
              <a:buSzPct val="100000"/>
              <a:buFont typeface="+mj-lt"/>
              <a:buAutoNum type="arabicPeriod"/>
            </a:pPr>
            <a:r>
              <a:rPr lang="en-US" dirty="0" smtClean="0">
                <a:latin typeface="Times New Roman" pitchFamily="18" charset="0"/>
                <a:cs typeface="Times New Roman" pitchFamily="18" charset="0"/>
              </a:rPr>
              <a:t>Explain Peer-to-Peer Distributed DBMSs Architecture in detail?</a:t>
            </a:r>
            <a:endParaRPr lang="en-US" dirty="0">
              <a:latin typeface="Times New Roman" pitchFamily="18" charset="0"/>
              <a:cs typeface="Times New Roman" pitchFamily="18" charset="0"/>
            </a:endParaRPr>
          </a:p>
        </p:txBody>
      </p:sp>
      <p:sp>
        <p:nvSpPr>
          <p:cNvPr id="5" name="Title 4"/>
          <p:cNvSpPr>
            <a:spLocks noGrp="1"/>
          </p:cNvSpPr>
          <p:nvPr>
            <p:ph type="title"/>
          </p:nvPr>
        </p:nvSpPr>
        <p:spPr>
          <a:xfrm>
            <a:off x="228600" y="274638"/>
            <a:ext cx="8686800" cy="715962"/>
          </a:xfrm>
        </p:spPr>
        <p:txBody>
          <a:bodyPr>
            <a:noAutofit/>
          </a:bodyPr>
          <a:lstStyle/>
          <a:p>
            <a:pPr algn="ctr"/>
            <a:r>
              <a:rPr lang="en-US" sz="4000" dirty="0">
                <a:solidFill>
                  <a:schemeClr val="tx1"/>
                </a:solidFill>
                <a:latin typeface="Times New Roman" pitchFamily="18" charset="0"/>
                <a:cs typeface="Times New Roman" pitchFamily="18" charset="0"/>
              </a:rPr>
              <a:t>Assignment </a:t>
            </a:r>
            <a:r>
              <a:rPr lang="en-US" sz="4000" dirty="0" smtClean="0">
                <a:solidFill>
                  <a:schemeClr val="tx1"/>
                </a:solidFill>
                <a:latin typeface="Times New Roman" pitchFamily="18" charset="0"/>
                <a:cs typeface="Times New Roman" pitchFamily="18" charset="0"/>
              </a:rPr>
              <a:t>Question from Chapter 1</a:t>
            </a:r>
            <a:endParaRPr lang="en-US"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576233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752600"/>
            <a:ext cx="7772400" cy="1829761"/>
          </a:xfrm>
        </p:spPr>
        <p:txBody>
          <a:bodyPr>
            <a:normAutofit/>
          </a:bodyPr>
          <a:lstStyle/>
          <a:p>
            <a:pPr algn="ctr"/>
            <a:r>
              <a:rPr lang="en-US" sz="8800" dirty="0" smtClean="0"/>
              <a:t>Thank You</a:t>
            </a:r>
            <a:endParaRPr lang="en-US" sz="8800" dirty="0"/>
          </a:p>
        </p:txBody>
      </p:sp>
    </p:spTree>
    <p:extLst>
      <p:ext uri="{BB962C8B-B14F-4D97-AF65-F5344CB8AC3E}">
        <p14:creationId xmlns:p14="http://schemas.microsoft.com/office/powerpoint/2010/main" val="82173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 y="-152400"/>
            <a:ext cx="8877300" cy="1143000"/>
          </a:xfrm>
          <a:noFill/>
          <a:ln/>
        </p:spPr>
        <p:txBody>
          <a:bodyPr>
            <a:normAutofit/>
          </a:bodyPr>
          <a:lstStyle/>
          <a:p>
            <a:pPr algn="ctr"/>
            <a:r>
              <a:rPr lang="en-US" sz="3200" dirty="0">
                <a:solidFill>
                  <a:schemeClr val="tx1"/>
                </a:solidFill>
              </a:rPr>
              <a:t>Centralized DBMS on a Network</a:t>
            </a:r>
          </a:p>
        </p:txBody>
      </p:sp>
      <p:sp>
        <p:nvSpPr>
          <p:cNvPr id="17412" name="Line 4"/>
          <p:cNvSpPr>
            <a:spLocks noChangeShapeType="1"/>
          </p:cNvSpPr>
          <p:nvPr/>
        </p:nvSpPr>
        <p:spPr bwMode="auto">
          <a:xfrm>
            <a:off x="4210050" y="1898650"/>
            <a:ext cx="0" cy="8318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Line 5"/>
          <p:cNvSpPr>
            <a:spLocks noChangeShapeType="1"/>
          </p:cNvSpPr>
          <p:nvPr/>
        </p:nvSpPr>
        <p:spPr bwMode="auto">
          <a:xfrm flipH="1">
            <a:off x="2933700" y="3873500"/>
            <a:ext cx="647700" cy="6794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Line 6"/>
          <p:cNvSpPr>
            <a:spLocks noChangeShapeType="1"/>
          </p:cNvSpPr>
          <p:nvPr/>
        </p:nvSpPr>
        <p:spPr bwMode="auto">
          <a:xfrm flipH="1" flipV="1">
            <a:off x="2489200" y="2527300"/>
            <a:ext cx="863600" cy="2301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7"/>
          <p:cNvSpPr>
            <a:spLocks noChangeShapeType="1"/>
          </p:cNvSpPr>
          <p:nvPr/>
        </p:nvSpPr>
        <p:spPr bwMode="auto">
          <a:xfrm flipV="1">
            <a:off x="5340350" y="2349500"/>
            <a:ext cx="457200" cy="33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8"/>
          <p:cNvSpPr>
            <a:spLocks noChangeShapeType="1"/>
          </p:cNvSpPr>
          <p:nvPr/>
        </p:nvSpPr>
        <p:spPr bwMode="auto">
          <a:xfrm>
            <a:off x="4870450" y="3873500"/>
            <a:ext cx="596900" cy="7048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Oval 13"/>
          <p:cNvSpPr>
            <a:spLocks noChangeArrowheads="1"/>
          </p:cNvSpPr>
          <p:nvPr/>
        </p:nvSpPr>
        <p:spPr bwMode="auto">
          <a:xfrm>
            <a:off x="5314950" y="2673350"/>
            <a:ext cx="38100" cy="381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Rectangle 15"/>
          <p:cNvSpPr>
            <a:spLocks noChangeArrowheads="1"/>
          </p:cNvSpPr>
          <p:nvPr/>
        </p:nvSpPr>
        <p:spPr bwMode="auto">
          <a:xfrm>
            <a:off x="1377950" y="2279650"/>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5</a:t>
            </a:r>
          </a:p>
        </p:txBody>
      </p:sp>
      <p:sp>
        <p:nvSpPr>
          <p:cNvPr id="17424" name="Rectangle 16"/>
          <p:cNvSpPr>
            <a:spLocks noChangeArrowheads="1"/>
          </p:cNvSpPr>
          <p:nvPr/>
        </p:nvSpPr>
        <p:spPr bwMode="auto">
          <a:xfrm>
            <a:off x="3644900" y="1289050"/>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1</a:t>
            </a:r>
          </a:p>
        </p:txBody>
      </p:sp>
      <p:sp>
        <p:nvSpPr>
          <p:cNvPr id="17425" name="Rectangle 17"/>
          <p:cNvSpPr>
            <a:spLocks noChangeArrowheads="1"/>
          </p:cNvSpPr>
          <p:nvPr/>
        </p:nvSpPr>
        <p:spPr bwMode="auto">
          <a:xfrm>
            <a:off x="5397500" y="1727200"/>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2</a:t>
            </a:r>
          </a:p>
        </p:txBody>
      </p:sp>
      <p:sp>
        <p:nvSpPr>
          <p:cNvPr id="17426" name="Line 18"/>
          <p:cNvSpPr>
            <a:spLocks noChangeShapeType="1"/>
          </p:cNvSpPr>
          <p:nvPr/>
        </p:nvSpPr>
        <p:spPr bwMode="auto">
          <a:xfrm flipV="1">
            <a:off x="6540500" y="1644650"/>
            <a:ext cx="71120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Rectangle 19"/>
          <p:cNvSpPr>
            <a:spLocks noChangeArrowheads="1"/>
          </p:cNvSpPr>
          <p:nvPr/>
        </p:nvSpPr>
        <p:spPr bwMode="auto">
          <a:xfrm>
            <a:off x="4902200" y="4603750"/>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3</a:t>
            </a:r>
          </a:p>
        </p:txBody>
      </p:sp>
      <p:sp>
        <p:nvSpPr>
          <p:cNvPr id="17428" name="Rectangle 20"/>
          <p:cNvSpPr>
            <a:spLocks noChangeArrowheads="1"/>
          </p:cNvSpPr>
          <p:nvPr/>
        </p:nvSpPr>
        <p:spPr bwMode="auto">
          <a:xfrm>
            <a:off x="2235200" y="4565650"/>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4</a:t>
            </a:r>
          </a:p>
        </p:txBody>
      </p:sp>
      <p:grpSp>
        <p:nvGrpSpPr>
          <p:cNvPr id="17432" name="Group 24"/>
          <p:cNvGrpSpPr>
            <a:grpSpLocks/>
          </p:cNvGrpSpPr>
          <p:nvPr/>
        </p:nvGrpSpPr>
        <p:grpSpPr bwMode="auto">
          <a:xfrm>
            <a:off x="7458075" y="1143000"/>
            <a:ext cx="485775" cy="542925"/>
            <a:chOff x="4698" y="1064"/>
            <a:chExt cx="306" cy="342"/>
          </a:xfrm>
        </p:grpSpPr>
        <p:sp>
          <p:nvSpPr>
            <p:cNvPr id="17429" name="Rectangle 21"/>
            <p:cNvSpPr>
              <a:spLocks noChangeArrowheads="1"/>
            </p:cNvSpPr>
            <p:nvPr/>
          </p:nvSpPr>
          <p:spPr bwMode="auto">
            <a:xfrm>
              <a:off x="4698" y="108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Oval 22"/>
            <p:cNvSpPr>
              <a:spLocks noChangeArrowheads="1"/>
            </p:cNvSpPr>
            <p:nvPr/>
          </p:nvSpPr>
          <p:spPr bwMode="auto">
            <a:xfrm>
              <a:off x="4698" y="106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Oval 23"/>
            <p:cNvSpPr>
              <a:spLocks noChangeArrowheads="1"/>
            </p:cNvSpPr>
            <p:nvPr/>
          </p:nvSpPr>
          <p:spPr bwMode="auto">
            <a:xfrm>
              <a:off x="4700" y="136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36" name="Group 28"/>
          <p:cNvGrpSpPr>
            <a:grpSpLocks/>
          </p:cNvGrpSpPr>
          <p:nvPr/>
        </p:nvGrpSpPr>
        <p:grpSpPr bwMode="auto">
          <a:xfrm>
            <a:off x="7362825" y="1244600"/>
            <a:ext cx="485775" cy="542925"/>
            <a:chOff x="4638" y="1128"/>
            <a:chExt cx="306" cy="342"/>
          </a:xfrm>
        </p:grpSpPr>
        <p:sp>
          <p:nvSpPr>
            <p:cNvPr id="17433" name="Rectangle 25"/>
            <p:cNvSpPr>
              <a:spLocks noChangeArrowheads="1"/>
            </p:cNvSpPr>
            <p:nvPr/>
          </p:nvSpPr>
          <p:spPr bwMode="auto">
            <a:xfrm>
              <a:off x="4638" y="115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Oval 26"/>
            <p:cNvSpPr>
              <a:spLocks noChangeArrowheads="1"/>
            </p:cNvSpPr>
            <p:nvPr/>
          </p:nvSpPr>
          <p:spPr bwMode="auto">
            <a:xfrm>
              <a:off x="4638" y="112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Oval 27"/>
            <p:cNvSpPr>
              <a:spLocks noChangeArrowheads="1"/>
            </p:cNvSpPr>
            <p:nvPr/>
          </p:nvSpPr>
          <p:spPr bwMode="auto">
            <a:xfrm>
              <a:off x="4640" y="143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0" name="Group 32"/>
          <p:cNvGrpSpPr>
            <a:grpSpLocks/>
          </p:cNvGrpSpPr>
          <p:nvPr/>
        </p:nvGrpSpPr>
        <p:grpSpPr bwMode="auto">
          <a:xfrm>
            <a:off x="7286625" y="1377950"/>
            <a:ext cx="485775" cy="542925"/>
            <a:chOff x="4590" y="1212"/>
            <a:chExt cx="306" cy="342"/>
          </a:xfrm>
        </p:grpSpPr>
        <p:sp>
          <p:nvSpPr>
            <p:cNvPr id="17437" name="Rectangle 29"/>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Oval 30"/>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Oval 31"/>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1" name="Group 33"/>
          <p:cNvGrpSpPr>
            <a:grpSpLocks/>
          </p:cNvGrpSpPr>
          <p:nvPr/>
        </p:nvGrpSpPr>
        <p:grpSpPr bwMode="auto">
          <a:xfrm>
            <a:off x="1981200" y="2349500"/>
            <a:ext cx="4419600" cy="1619250"/>
            <a:chOff x="2006" y="1098"/>
            <a:chExt cx="1944" cy="712"/>
          </a:xfrm>
        </p:grpSpPr>
        <p:sp>
          <p:nvSpPr>
            <p:cNvPr id="17442" name="Freeform 34"/>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35"/>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4" name="Rectangle 36"/>
          <p:cNvSpPr>
            <a:spLocks noChangeArrowheads="1"/>
          </p:cNvSpPr>
          <p:nvPr/>
        </p:nvSpPr>
        <p:spPr bwMode="auto">
          <a:xfrm>
            <a:off x="3124200" y="3187700"/>
            <a:ext cx="22939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sz="2000" b="1">
                <a:latin typeface="Century Schoolbook" pitchFamily="18" charset="0"/>
              </a:rPr>
              <a:t>Communication</a:t>
            </a:r>
          </a:p>
          <a:p>
            <a:pPr algn="ctr"/>
            <a:r>
              <a:rPr lang="en-US" sz="2000" b="1">
                <a:latin typeface="Century Schoolbook" pitchFamily="18" charset="0"/>
              </a:rPr>
              <a:t>Network</a:t>
            </a:r>
          </a:p>
        </p:txBody>
      </p:sp>
      <p:sp>
        <p:nvSpPr>
          <p:cNvPr id="2" name="Rectangle 1"/>
          <p:cNvSpPr/>
          <p:nvPr/>
        </p:nvSpPr>
        <p:spPr>
          <a:xfrm>
            <a:off x="520700" y="5525869"/>
            <a:ext cx="8394700" cy="830997"/>
          </a:xfrm>
          <a:prstGeom prst="rect">
            <a:avLst/>
          </a:prstGeom>
          <a:solidFill>
            <a:schemeClr val="accent1">
              <a:lumMod val="40000"/>
              <a:lumOff val="60000"/>
            </a:schemeClr>
          </a:solidFill>
          <a:ln>
            <a:solidFill>
              <a:schemeClr val="accent1">
                <a:lumMod val="50000"/>
              </a:schemeClr>
            </a:solidFill>
          </a:ln>
        </p:spPr>
        <p:txBody>
          <a:bodyPr wrap="square">
            <a:spAutoFit/>
          </a:bodyPr>
          <a:lstStyle/>
          <a:p>
            <a:pPr algn="ctr">
              <a:lnSpc>
                <a:spcPct val="100000"/>
              </a:lnSpc>
              <a:spcBef>
                <a:spcPct val="50000"/>
              </a:spcBef>
            </a:pPr>
            <a:r>
              <a:rPr lang="en-US" sz="2400" dirty="0">
                <a:latin typeface="Times New Roman" pitchFamily="18" charset="0"/>
                <a:cs typeface="Times New Roman" pitchFamily="18" charset="0"/>
              </a:rPr>
              <a:t>A database system which resides at one of the nodes of a network of computers - this is a centralized database on a network node</a:t>
            </a:r>
          </a:p>
        </p:txBody>
      </p:sp>
    </p:spTree>
    <p:extLst>
      <p:ext uri="{BB962C8B-B14F-4D97-AF65-F5344CB8AC3E}">
        <p14:creationId xmlns:p14="http://schemas.microsoft.com/office/powerpoint/2010/main" val="39240893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2900" y="-152400"/>
            <a:ext cx="8801100" cy="1143000"/>
          </a:xfrm>
          <a:noFill/>
          <a:ln/>
        </p:spPr>
        <p:txBody>
          <a:bodyPr>
            <a:normAutofit/>
          </a:bodyPr>
          <a:lstStyle/>
          <a:p>
            <a:pPr algn="ctr"/>
            <a:r>
              <a:rPr lang="en-US" sz="3200" dirty="0">
                <a:solidFill>
                  <a:schemeClr val="tx1"/>
                </a:solidFill>
              </a:rPr>
              <a:t>Distributed DBMS Environment</a:t>
            </a:r>
          </a:p>
        </p:txBody>
      </p:sp>
      <p:sp>
        <p:nvSpPr>
          <p:cNvPr id="19508" name="Line 52"/>
          <p:cNvSpPr>
            <a:spLocks noChangeShapeType="1"/>
          </p:cNvSpPr>
          <p:nvPr/>
        </p:nvSpPr>
        <p:spPr bwMode="auto">
          <a:xfrm flipH="1">
            <a:off x="4495800" y="2100263"/>
            <a:ext cx="57150" cy="663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53"/>
          <p:cNvSpPr>
            <a:spLocks noChangeShapeType="1"/>
          </p:cNvSpPr>
          <p:nvPr/>
        </p:nvSpPr>
        <p:spPr bwMode="auto">
          <a:xfrm flipH="1">
            <a:off x="3276600" y="3906838"/>
            <a:ext cx="685800" cy="847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0" name="Line 54"/>
          <p:cNvSpPr>
            <a:spLocks noChangeShapeType="1"/>
          </p:cNvSpPr>
          <p:nvPr/>
        </p:nvSpPr>
        <p:spPr bwMode="auto">
          <a:xfrm flipH="1" flipV="1">
            <a:off x="2832100" y="2728913"/>
            <a:ext cx="596900" cy="1587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1" name="Line 55"/>
          <p:cNvSpPr>
            <a:spLocks noChangeShapeType="1"/>
          </p:cNvSpPr>
          <p:nvPr/>
        </p:nvSpPr>
        <p:spPr bwMode="auto">
          <a:xfrm flipV="1">
            <a:off x="5683250" y="2459038"/>
            <a:ext cx="641350" cy="4222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2" name="Line 56"/>
          <p:cNvSpPr>
            <a:spLocks noChangeShapeType="1"/>
          </p:cNvSpPr>
          <p:nvPr/>
        </p:nvSpPr>
        <p:spPr bwMode="auto">
          <a:xfrm>
            <a:off x="5181600" y="3906838"/>
            <a:ext cx="609600" cy="914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3" name="Line 57"/>
          <p:cNvSpPr>
            <a:spLocks noChangeShapeType="1"/>
          </p:cNvSpPr>
          <p:nvPr/>
        </p:nvSpPr>
        <p:spPr bwMode="auto">
          <a:xfrm>
            <a:off x="2305050" y="5033963"/>
            <a:ext cx="317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4" name="Line 58"/>
          <p:cNvSpPr>
            <a:spLocks noChangeShapeType="1"/>
          </p:cNvSpPr>
          <p:nvPr/>
        </p:nvSpPr>
        <p:spPr bwMode="auto">
          <a:xfrm>
            <a:off x="2286000" y="2163763"/>
            <a:ext cx="0" cy="304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5" name="Oval 59"/>
          <p:cNvSpPr>
            <a:spLocks noChangeArrowheads="1"/>
          </p:cNvSpPr>
          <p:nvPr/>
        </p:nvSpPr>
        <p:spPr bwMode="auto">
          <a:xfrm>
            <a:off x="5657850" y="2874963"/>
            <a:ext cx="38100" cy="381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6" name="Oval 60"/>
          <p:cNvSpPr>
            <a:spLocks noChangeArrowheads="1"/>
          </p:cNvSpPr>
          <p:nvPr/>
        </p:nvSpPr>
        <p:spPr bwMode="auto">
          <a:xfrm>
            <a:off x="3435350" y="2862263"/>
            <a:ext cx="38100" cy="381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7" name="Rectangle 61"/>
          <p:cNvSpPr>
            <a:spLocks noChangeArrowheads="1"/>
          </p:cNvSpPr>
          <p:nvPr/>
        </p:nvSpPr>
        <p:spPr bwMode="auto">
          <a:xfrm>
            <a:off x="1720850" y="2481263"/>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5</a:t>
            </a:r>
          </a:p>
        </p:txBody>
      </p:sp>
      <p:sp>
        <p:nvSpPr>
          <p:cNvPr id="19518" name="Rectangle 62"/>
          <p:cNvSpPr>
            <a:spLocks noChangeArrowheads="1"/>
          </p:cNvSpPr>
          <p:nvPr/>
        </p:nvSpPr>
        <p:spPr bwMode="auto">
          <a:xfrm>
            <a:off x="3987800" y="1490663"/>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1</a:t>
            </a:r>
          </a:p>
        </p:txBody>
      </p:sp>
      <p:sp>
        <p:nvSpPr>
          <p:cNvPr id="19519" name="Rectangle 63"/>
          <p:cNvSpPr>
            <a:spLocks noChangeArrowheads="1"/>
          </p:cNvSpPr>
          <p:nvPr/>
        </p:nvSpPr>
        <p:spPr bwMode="auto">
          <a:xfrm>
            <a:off x="5740400" y="1928813"/>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2</a:t>
            </a:r>
          </a:p>
        </p:txBody>
      </p:sp>
      <p:sp>
        <p:nvSpPr>
          <p:cNvPr id="19520" name="Line 64"/>
          <p:cNvSpPr>
            <a:spLocks noChangeShapeType="1"/>
          </p:cNvSpPr>
          <p:nvPr/>
        </p:nvSpPr>
        <p:spPr bwMode="auto">
          <a:xfrm flipV="1">
            <a:off x="6883400" y="1846263"/>
            <a:ext cx="71120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1" name="Rectangle 65"/>
          <p:cNvSpPr>
            <a:spLocks noChangeArrowheads="1"/>
          </p:cNvSpPr>
          <p:nvPr/>
        </p:nvSpPr>
        <p:spPr bwMode="auto">
          <a:xfrm>
            <a:off x="5245100" y="4805363"/>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3</a:t>
            </a:r>
          </a:p>
        </p:txBody>
      </p:sp>
      <p:sp>
        <p:nvSpPr>
          <p:cNvPr id="19522" name="Rectangle 66"/>
          <p:cNvSpPr>
            <a:spLocks noChangeArrowheads="1"/>
          </p:cNvSpPr>
          <p:nvPr/>
        </p:nvSpPr>
        <p:spPr bwMode="auto">
          <a:xfrm>
            <a:off x="2578100" y="4767263"/>
            <a:ext cx="1130300" cy="596900"/>
          </a:xfrm>
          <a:prstGeom prst="rect">
            <a:avLst/>
          </a:prstGeom>
          <a:solidFill>
            <a:srgbClr val="037C0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sz="2000" b="1">
                <a:solidFill>
                  <a:schemeClr val="bg1"/>
                </a:solidFill>
                <a:latin typeface="Century Schoolbook" pitchFamily="18" charset="0"/>
              </a:rPr>
              <a:t>Site 4</a:t>
            </a:r>
          </a:p>
        </p:txBody>
      </p:sp>
      <p:grpSp>
        <p:nvGrpSpPr>
          <p:cNvPr id="19523" name="Group 67"/>
          <p:cNvGrpSpPr>
            <a:grpSpLocks/>
          </p:cNvGrpSpPr>
          <p:nvPr/>
        </p:nvGrpSpPr>
        <p:grpSpPr bwMode="auto">
          <a:xfrm>
            <a:off x="2028825" y="1617663"/>
            <a:ext cx="485775" cy="542925"/>
            <a:chOff x="1062" y="1236"/>
            <a:chExt cx="306" cy="342"/>
          </a:xfrm>
        </p:grpSpPr>
        <p:sp>
          <p:nvSpPr>
            <p:cNvPr id="19524" name="Rectangle 68"/>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5" name="Oval 69"/>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6" name="Oval 70"/>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27" name="Group 71"/>
          <p:cNvGrpSpPr>
            <a:grpSpLocks/>
          </p:cNvGrpSpPr>
          <p:nvPr/>
        </p:nvGrpSpPr>
        <p:grpSpPr bwMode="auto">
          <a:xfrm>
            <a:off x="7096125" y="4830763"/>
            <a:ext cx="485775" cy="542925"/>
            <a:chOff x="4254" y="3260"/>
            <a:chExt cx="306" cy="342"/>
          </a:xfrm>
        </p:grpSpPr>
        <p:sp>
          <p:nvSpPr>
            <p:cNvPr id="19528" name="Rectangle 72"/>
            <p:cNvSpPr>
              <a:spLocks noChangeArrowheads="1"/>
            </p:cNvSpPr>
            <p:nvPr/>
          </p:nvSpPr>
          <p:spPr bwMode="auto">
            <a:xfrm>
              <a:off x="4254" y="3284"/>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9" name="Oval 73"/>
            <p:cNvSpPr>
              <a:spLocks noChangeArrowheads="1"/>
            </p:cNvSpPr>
            <p:nvPr/>
          </p:nvSpPr>
          <p:spPr bwMode="auto">
            <a:xfrm>
              <a:off x="4254" y="326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0" name="Oval 74"/>
            <p:cNvSpPr>
              <a:spLocks noChangeArrowheads="1"/>
            </p:cNvSpPr>
            <p:nvPr/>
          </p:nvSpPr>
          <p:spPr bwMode="auto">
            <a:xfrm>
              <a:off x="4256" y="356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31" name="Group 75"/>
          <p:cNvGrpSpPr>
            <a:grpSpLocks/>
          </p:cNvGrpSpPr>
          <p:nvPr/>
        </p:nvGrpSpPr>
        <p:grpSpPr bwMode="auto">
          <a:xfrm>
            <a:off x="7743825" y="1465263"/>
            <a:ext cx="485775" cy="542925"/>
            <a:chOff x="4662" y="1140"/>
            <a:chExt cx="306" cy="342"/>
          </a:xfrm>
        </p:grpSpPr>
        <p:sp>
          <p:nvSpPr>
            <p:cNvPr id="19532" name="Rectangle 76"/>
            <p:cNvSpPr>
              <a:spLocks noChangeArrowheads="1"/>
            </p:cNvSpPr>
            <p:nvPr/>
          </p:nvSpPr>
          <p:spPr bwMode="auto">
            <a:xfrm>
              <a:off x="4662" y="1164"/>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3" name="Oval 77"/>
            <p:cNvSpPr>
              <a:spLocks noChangeArrowheads="1"/>
            </p:cNvSpPr>
            <p:nvPr/>
          </p:nvSpPr>
          <p:spPr bwMode="auto">
            <a:xfrm>
              <a:off x="4662" y="114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4" name="Oval 78"/>
            <p:cNvSpPr>
              <a:spLocks noChangeArrowheads="1"/>
            </p:cNvSpPr>
            <p:nvPr/>
          </p:nvSpPr>
          <p:spPr bwMode="auto">
            <a:xfrm>
              <a:off x="4664" y="144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35" name="Group 79"/>
          <p:cNvGrpSpPr>
            <a:grpSpLocks/>
          </p:cNvGrpSpPr>
          <p:nvPr/>
        </p:nvGrpSpPr>
        <p:grpSpPr bwMode="auto">
          <a:xfrm>
            <a:off x="7629525" y="1579563"/>
            <a:ext cx="485775" cy="542925"/>
            <a:chOff x="4590" y="1212"/>
            <a:chExt cx="306" cy="342"/>
          </a:xfrm>
        </p:grpSpPr>
        <p:sp>
          <p:nvSpPr>
            <p:cNvPr id="19536" name="Rectangle 80"/>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7" name="Oval 81"/>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8" name="Oval 82"/>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39" name="Line 83"/>
          <p:cNvSpPr>
            <a:spLocks noChangeShapeType="1"/>
          </p:cNvSpPr>
          <p:nvPr/>
        </p:nvSpPr>
        <p:spPr bwMode="auto">
          <a:xfrm>
            <a:off x="6394450" y="5103813"/>
            <a:ext cx="68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540" name="Group 84"/>
          <p:cNvGrpSpPr>
            <a:grpSpLocks/>
          </p:cNvGrpSpPr>
          <p:nvPr/>
        </p:nvGrpSpPr>
        <p:grpSpPr bwMode="auto">
          <a:xfrm>
            <a:off x="1590675" y="4659313"/>
            <a:ext cx="485775" cy="542925"/>
            <a:chOff x="786" y="3152"/>
            <a:chExt cx="306" cy="342"/>
          </a:xfrm>
        </p:grpSpPr>
        <p:sp>
          <p:nvSpPr>
            <p:cNvPr id="19541" name="Rectangle 85"/>
            <p:cNvSpPr>
              <a:spLocks noChangeArrowheads="1"/>
            </p:cNvSpPr>
            <p:nvPr/>
          </p:nvSpPr>
          <p:spPr bwMode="auto">
            <a:xfrm>
              <a:off x="786" y="317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2" name="Oval 86"/>
            <p:cNvSpPr>
              <a:spLocks noChangeArrowheads="1"/>
            </p:cNvSpPr>
            <p:nvPr/>
          </p:nvSpPr>
          <p:spPr bwMode="auto">
            <a:xfrm>
              <a:off x="786" y="315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3" name="Oval 87"/>
            <p:cNvSpPr>
              <a:spLocks noChangeArrowheads="1"/>
            </p:cNvSpPr>
            <p:nvPr/>
          </p:nvSpPr>
          <p:spPr bwMode="auto">
            <a:xfrm>
              <a:off x="788" y="345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44" name="Group 88"/>
          <p:cNvGrpSpPr>
            <a:grpSpLocks/>
          </p:cNvGrpSpPr>
          <p:nvPr/>
        </p:nvGrpSpPr>
        <p:grpSpPr bwMode="auto">
          <a:xfrm>
            <a:off x="1743075" y="4811713"/>
            <a:ext cx="485775" cy="542925"/>
            <a:chOff x="882" y="3248"/>
            <a:chExt cx="306" cy="342"/>
          </a:xfrm>
        </p:grpSpPr>
        <p:sp>
          <p:nvSpPr>
            <p:cNvPr id="19545" name="Rectangle 89"/>
            <p:cNvSpPr>
              <a:spLocks noChangeArrowheads="1"/>
            </p:cNvSpPr>
            <p:nvPr/>
          </p:nvSpPr>
          <p:spPr bwMode="auto">
            <a:xfrm>
              <a:off x="882" y="327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6" name="Oval 90"/>
            <p:cNvSpPr>
              <a:spLocks noChangeArrowheads="1"/>
            </p:cNvSpPr>
            <p:nvPr/>
          </p:nvSpPr>
          <p:spPr bwMode="auto">
            <a:xfrm>
              <a:off x="882" y="324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7" name="Oval 91"/>
            <p:cNvSpPr>
              <a:spLocks noChangeArrowheads="1"/>
            </p:cNvSpPr>
            <p:nvPr/>
          </p:nvSpPr>
          <p:spPr bwMode="auto">
            <a:xfrm>
              <a:off x="884" y="355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48" name="Group 92"/>
          <p:cNvGrpSpPr>
            <a:grpSpLocks/>
          </p:cNvGrpSpPr>
          <p:nvPr/>
        </p:nvGrpSpPr>
        <p:grpSpPr bwMode="auto">
          <a:xfrm>
            <a:off x="1895475" y="4964113"/>
            <a:ext cx="485775" cy="542925"/>
            <a:chOff x="978" y="3344"/>
            <a:chExt cx="306" cy="342"/>
          </a:xfrm>
        </p:grpSpPr>
        <p:sp>
          <p:nvSpPr>
            <p:cNvPr id="19549" name="Rectangle 93"/>
            <p:cNvSpPr>
              <a:spLocks noChangeArrowheads="1"/>
            </p:cNvSpPr>
            <p:nvPr/>
          </p:nvSpPr>
          <p:spPr bwMode="auto">
            <a:xfrm>
              <a:off x="978" y="336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0" name="Oval 94"/>
            <p:cNvSpPr>
              <a:spLocks noChangeArrowheads="1"/>
            </p:cNvSpPr>
            <p:nvPr/>
          </p:nvSpPr>
          <p:spPr bwMode="auto">
            <a:xfrm>
              <a:off x="978" y="334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1" name="Oval 95"/>
            <p:cNvSpPr>
              <a:spLocks noChangeArrowheads="1"/>
            </p:cNvSpPr>
            <p:nvPr/>
          </p:nvSpPr>
          <p:spPr bwMode="auto">
            <a:xfrm>
              <a:off x="980" y="364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52" name="Group 96"/>
          <p:cNvGrpSpPr>
            <a:grpSpLocks/>
          </p:cNvGrpSpPr>
          <p:nvPr/>
        </p:nvGrpSpPr>
        <p:grpSpPr bwMode="auto">
          <a:xfrm>
            <a:off x="2286000" y="2382838"/>
            <a:ext cx="4419600" cy="1619250"/>
            <a:chOff x="2006" y="1098"/>
            <a:chExt cx="1944" cy="712"/>
          </a:xfrm>
        </p:grpSpPr>
        <p:sp>
          <p:nvSpPr>
            <p:cNvPr id="19553" name="Freeform 97"/>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4" name="Freeform 98"/>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555" name="Rectangle 99"/>
          <p:cNvSpPr>
            <a:spLocks noChangeArrowheads="1"/>
          </p:cNvSpPr>
          <p:nvPr/>
        </p:nvSpPr>
        <p:spPr bwMode="auto">
          <a:xfrm>
            <a:off x="3429000" y="3068638"/>
            <a:ext cx="22939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sz="2000" b="1">
                <a:latin typeface="Century Schoolbook" pitchFamily="18" charset="0"/>
              </a:rPr>
              <a:t>Communication</a:t>
            </a:r>
          </a:p>
          <a:p>
            <a:pPr algn="ctr"/>
            <a:r>
              <a:rPr lang="en-US" sz="2000" b="1">
                <a:latin typeface="Century Schoolbook" pitchFamily="18" charset="0"/>
              </a:rPr>
              <a:t>Network</a:t>
            </a:r>
          </a:p>
        </p:txBody>
      </p:sp>
      <p:grpSp>
        <p:nvGrpSpPr>
          <p:cNvPr id="51" name="Group 67"/>
          <p:cNvGrpSpPr>
            <a:grpSpLocks/>
          </p:cNvGrpSpPr>
          <p:nvPr/>
        </p:nvGrpSpPr>
        <p:grpSpPr bwMode="auto">
          <a:xfrm>
            <a:off x="4310062" y="609600"/>
            <a:ext cx="485775" cy="542925"/>
            <a:chOff x="1062" y="1236"/>
            <a:chExt cx="306" cy="342"/>
          </a:xfrm>
        </p:grpSpPr>
        <p:sp>
          <p:nvSpPr>
            <p:cNvPr id="52" name="Rectangle 68"/>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69"/>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70"/>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58"/>
          <p:cNvSpPr>
            <a:spLocks noChangeShapeType="1"/>
          </p:cNvSpPr>
          <p:nvPr/>
        </p:nvSpPr>
        <p:spPr bwMode="auto">
          <a:xfrm>
            <a:off x="4552950" y="1160463"/>
            <a:ext cx="0" cy="304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96084" y="5791200"/>
            <a:ext cx="8895516" cy="1015663"/>
          </a:xfrm>
          <a:prstGeom prst="rect">
            <a:avLst/>
          </a:prstGeom>
          <a:solidFill>
            <a:schemeClr val="accent1">
              <a:lumMod val="40000"/>
              <a:lumOff val="60000"/>
            </a:schemeClr>
          </a:solidFill>
          <a:ln>
            <a:solidFill>
              <a:schemeClr val="accent1">
                <a:lumMod val="50000"/>
              </a:schemeClr>
            </a:solidFill>
          </a:ln>
        </p:spPr>
        <p:txBody>
          <a:bodyPr wrap="square" rtlCol="0">
            <a:spAutoFit/>
          </a:bodyPr>
          <a:lstStyle/>
          <a:p>
            <a:pPr algn="just"/>
            <a:r>
              <a:rPr lang="en-US" sz="2000" dirty="0">
                <a:latin typeface="Times New Roman" pitchFamily="18" charset="0"/>
                <a:cs typeface="Times New Roman" pitchFamily="18" charset="0"/>
              </a:rPr>
              <a:t>A </a:t>
            </a:r>
            <a:r>
              <a:rPr lang="en-US" sz="2000" b="1" dirty="0">
                <a:solidFill>
                  <a:srgbClr val="FF3399"/>
                </a:solidFill>
                <a:latin typeface="Times New Roman" pitchFamily="18" charset="0"/>
                <a:cs typeface="Times New Roman" pitchFamily="18" charset="0"/>
              </a:rPr>
              <a:t>Distributed Database System</a:t>
            </a:r>
            <a:r>
              <a:rPr lang="en-US" sz="2000" dirty="0">
                <a:latin typeface="Times New Roman" pitchFamily="18" charset="0"/>
                <a:cs typeface="Times New Roman" pitchFamily="18" charset="0"/>
              </a:rPr>
              <a:t> consists of </a:t>
            </a:r>
            <a:r>
              <a:rPr lang="en-US" sz="2000" b="1" dirty="0">
                <a:latin typeface="Times New Roman" pitchFamily="18" charset="0"/>
                <a:cs typeface="Times New Roman" pitchFamily="18" charset="0"/>
              </a:rPr>
              <a:t>loosely</a:t>
            </a:r>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coupled</a:t>
            </a:r>
            <a:r>
              <a:rPr lang="en-US" sz="2000" b="1" dirty="0">
                <a:latin typeface="Times New Roman" pitchFamily="18" charset="0"/>
                <a:cs typeface="Times New Roman" pitchFamily="18" charset="0"/>
              </a:rPr>
              <a:t> sites</a:t>
            </a:r>
            <a:r>
              <a:rPr lang="en-US" sz="2000" dirty="0">
                <a:latin typeface="Times New Roman" pitchFamily="18" charset="0"/>
                <a:cs typeface="Times New Roman" pitchFamily="18" charset="0"/>
              </a:rPr>
              <a:t> that </a:t>
            </a:r>
            <a:r>
              <a:rPr lang="en-US" sz="2000" b="1" u="sng" dirty="0">
                <a:latin typeface="Times New Roman" pitchFamily="18" charset="0"/>
                <a:cs typeface="Times New Roman" pitchFamily="18" charset="0"/>
              </a:rPr>
              <a:t>share</a:t>
            </a:r>
            <a:r>
              <a:rPr lang="en-US" sz="2000" u="sng" dirty="0">
                <a:latin typeface="Times New Roman" pitchFamily="18" charset="0"/>
                <a:cs typeface="Times New Roman" pitchFamily="18" charset="0"/>
              </a:rPr>
              <a:t> </a:t>
            </a:r>
            <a:r>
              <a:rPr lang="en-US" sz="2000" b="1" u="sng" dirty="0">
                <a:latin typeface="Times New Roman" pitchFamily="18" charset="0"/>
                <a:cs typeface="Times New Roman" pitchFamily="18" charset="0"/>
              </a:rPr>
              <a:t>no</a:t>
            </a:r>
            <a:r>
              <a:rPr lang="en-US" sz="2000" u="sng" dirty="0">
                <a:latin typeface="Times New Roman" pitchFamily="18" charset="0"/>
                <a:cs typeface="Times New Roman" pitchFamily="18" charset="0"/>
              </a:rPr>
              <a:t> physical </a:t>
            </a:r>
            <a:r>
              <a:rPr lang="en-US" sz="2000" b="1" u="sng" dirty="0" smtClean="0">
                <a:latin typeface="Times New Roman" pitchFamily="18" charset="0"/>
                <a:cs typeface="Times New Roman" pitchFamily="18" charset="0"/>
              </a:rPr>
              <a:t>component. </a:t>
            </a:r>
            <a:r>
              <a:rPr lang="en-US" sz="2000" b="1" dirty="0" smtClean="0">
                <a:latin typeface="Times New Roman" pitchFamily="18" charset="0"/>
                <a:cs typeface="Times New Roman" pitchFamily="18" charset="0"/>
              </a:rPr>
              <a:t>Database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systems that </a:t>
            </a:r>
            <a:r>
              <a:rPr lang="en-US" sz="2000" b="1" dirty="0">
                <a:latin typeface="Times New Roman" pitchFamily="18" charset="0"/>
                <a:cs typeface="Times New Roman" pitchFamily="18" charset="0"/>
              </a:rPr>
              <a:t>run</a:t>
            </a:r>
            <a:r>
              <a:rPr lang="en-US" sz="2000" dirty="0">
                <a:latin typeface="Times New Roman" pitchFamily="18" charset="0"/>
                <a:cs typeface="Times New Roman" pitchFamily="18" charset="0"/>
              </a:rPr>
              <a:t> on </a:t>
            </a:r>
            <a:r>
              <a:rPr lang="en-US" sz="2000" b="1" dirty="0">
                <a:latin typeface="Times New Roman" pitchFamily="18" charset="0"/>
                <a:cs typeface="Times New Roman" pitchFamily="18" charset="0"/>
              </a:rPr>
              <a:t>each</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site</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are</a:t>
            </a:r>
            <a:r>
              <a:rPr lang="en-US" sz="2000" dirty="0">
                <a:latin typeface="Times New Roman" pitchFamily="18" charset="0"/>
                <a:cs typeface="Times New Roman" pitchFamily="18" charset="0"/>
              </a:rPr>
              <a:t> </a:t>
            </a:r>
            <a:r>
              <a:rPr lang="en-US" sz="2000" b="1" dirty="0">
                <a:solidFill>
                  <a:srgbClr val="FF3399"/>
                </a:solidFill>
                <a:latin typeface="Times New Roman" pitchFamily="18" charset="0"/>
                <a:cs typeface="Times New Roman" pitchFamily="18" charset="0"/>
              </a:rPr>
              <a:t>independent</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of each </a:t>
            </a:r>
            <a:r>
              <a:rPr lang="en-US" sz="2000" u="sng" dirty="0" smtClean="0">
                <a:latin typeface="Times New Roman" pitchFamily="18" charset="0"/>
                <a:cs typeface="Times New Roman" pitchFamily="18" charset="0"/>
              </a:rPr>
              <a:t>other. </a:t>
            </a:r>
            <a:r>
              <a:rPr lang="en-US" sz="2000" b="1" dirty="0" smtClean="0">
                <a:latin typeface="Times New Roman" pitchFamily="18" charset="0"/>
                <a:cs typeface="Times New Roman" pitchFamily="18" charset="0"/>
              </a:rPr>
              <a:t>Transactions</a:t>
            </a:r>
            <a:r>
              <a:rPr lang="en-US" sz="2000" dirty="0" smtClean="0">
                <a:latin typeface="Times New Roman" pitchFamily="18" charset="0"/>
                <a:cs typeface="Times New Roman" pitchFamily="18" charset="0"/>
              </a:rPr>
              <a:t> </a:t>
            </a:r>
            <a:r>
              <a:rPr lang="en-US" sz="2000" u="sng" dirty="0">
                <a:latin typeface="Times New Roman" pitchFamily="18" charset="0"/>
                <a:cs typeface="Times New Roman" pitchFamily="18" charset="0"/>
              </a:rPr>
              <a:t>may</a:t>
            </a:r>
            <a:r>
              <a:rPr lang="en-US" sz="2000" dirty="0">
                <a:latin typeface="Times New Roman" pitchFamily="18" charset="0"/>
                <a:cs typeface="Times New Roman" pitchFamily="18" charset="0"/>
              </a:rPr>
              <a:t> </a:t>
            </a:r>
            <a:r>
              <a:rPr lang="en-US" sz="2000" b="1" dirty="0">
                <a:solidFill>
                  <a:srgbClr val="FF3399"/>
                </a:solidFill>
                <a:latin typeface="Times New Roman" pitchFamily="18" charset="0"/>
                <a:cs typeface="Times New Roman" pitchFamily="18" charset="0"/>
              </a:rPr>
              <a:t>access data</a:t>
            </a:r>
            <a:r>
              <a:rPr lang="en-US" sz="2000" dirty="0">
                <a:latin typeface="Times New Roman" pitchFamily="18" charset="0"/>
                <a:cs typeface="Times New Roman" pitchFamily="18" charset="0"/>
              </a:rPr>
              <a:t> at one or </a:t>
            </a:r>
            <a:r>
              <a:rPr lang="en-US" sz="2000" b="1" u="sng" dirty="0">
                <a:latin typeface="Times New Roman" pitchFamily="18" charset="0"/>
                <a:cs typeface="Times New Roman" pitchFamily="18" charset="0"/>
              </a:rPr>
              <a:t>more</a:t>
            </a:r>
            <a:r>
              <a:rPr lang="en-US" sz="2000" u="sng" dirty="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sites</a:t>
            </a: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22456586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466137" cy="774700"/>
          </a:xfrm>
          <a:noFill/>
          <a:ln/>
        </p:spPr>
        <p:txBody>
          <a:bodyPr>
            <a:normAutofit/>
          </a:bodyPr>
          <a:lstStyle/>
          <a:p>
            <a:r>
              <a:rPr lang="en-US" sz="3600" dirty="0">
                <a:solidFill>
                  <a:schemeClr val="tx1"/>
                </a:solidFill>
              </a:rPr>
              <a:t>Implicit Assumptions</a:t>
            </a:r>
          </a:p>
        </p:txBody>
      </p:sp>
      <p:sp>
        <p:nvSpPr>
          <p:cNvPr id="21507" name="Rectangle 3"/>
          <p:cNvSpPr>
            <a:spLocks noGrp="1" noChangeArrowheads="1"/>
          </p:cNvSpPr>
          <p:nvPr>
            <p:ph type="body" idx="1"/>
          </p:nvPr>
        </p:nvSpPr>
        <p:spPr>
          <a:xfrm>
            <a:off x="457200" y="990600"/>
            <a:ext cx="8534400" cy="4495800"/>
          </a:xfrm>
          <a:noFill/>
          <a:ln>
            <a:solidFill>
              <a:schemeClr val="accent1">
                <a:lumMod val="50000"/>
              </a:schemeClr>
            </a:solidFill>
          </a:ln>
        </p:spPr>
        <p:txBody>
          <a:bodyPr>
            <a:normAutofit/>
          </a:bodyPr>
          <a:lstStyle/>
          <a:p>
            <a:pPr marL="624078" indent="-514350" algn="just">
              <a:buClrTx/>
              <a:buSzPct val="111000"/>
              <a:buFont typeface="+mj-lt"/>
              <a:buAutoNum type="arabicPeriod"/>
            </a:pPr>
            <a:r>
              <a:rPr lang="en-US" dirty="0">
                <a:solidFill>
                  <a:srgbClr val="0070C0"/>
                </a:solidFill>
                <a:latin typeface="Times New Roman" pitchFamily="18" charset="0"/>
                <a:cs typeface="Times New Roman" pitchFamily="18" charset="0"/>
              </a:rPr>
              <a:t>Data stored at a number of sites </a:t>
            </a:r>
            <a:r>
              <a:rPr lang="en-US" dirty="0">
                <a:solidFill>
                  <a:srgbClr val="C00000"/>
                </a:solidFill>
                <a:latin typeface="Times New Roman" pitchFamily="18" charset="0"/>
                <a:cs typeface="Times New Roman" pitchFamily="18" charset="0"/>
                <a:sym typeface="Monotype Sorts" pitchFamily="2" charset="2"/>
              </a:rPr>
              <a:t></a:t>
            </a:r>
            <a:r>
              <a:rPr lang="en-US" dirty="0">
                <a:latin typeface="Times New Roman" pitchFamily="18" charset="0"/>
                <a:cs typeface="Times New Roman" pitchFamily="18" charset="0"/>
              </a:rPr>
              <a:t> each site </a:t>
            </a:r>
            <a:r>
              <a:rPr lang="en-US" i="1" dirty="0">
                <a:latin typeface="Times New Roman" pitchFamily="18" charset="0"/>
                <a:cs typeface="Times New Roman" pitchFamily="18" charset="0"/>
              </a:rPr>
              <a:t>logically</a:t>
            </a:r>
            <a:r>
              <a:rPr lang="en-US" dirty="0">
                <a:latin typeface="Times New Roman" pitchFamily="18" charset="0"/>
                <a:cs typeface="Times New Roman" pitchFamily="18" charset="0"/>
              </a:rPr>
              <a:t> consists of a single processor.</a:t>
            </a:r>
          </a:p>
          <a:p>
            <a:pPr marL="624078" indent="-514350" algn="just">
              <a:buClrTx/>
              <a:buSzPct val="111000"/>
              <a:buFont typeface="+mj-lt"/>
              <a:buAutoNum type="arabicPeriod"/>
            </a:pPr>
            <a:r>
              <a:rPr lang="en-US" dirty="0">
                <a:latin typeface="Times New Roman" pitchFamily="18" charset="0"/>
                <a:cs typeface="Times New Roman" pitchFamily="18" charset="0"/>
              </a:rPr>
              <a:t>Processors at different </a:t>
            </a:r>
            <a:r>
              <a:rPr lang="en-US" dirty="0">
                <a:solidFill>
                  <a:srgbClr val="0070C0"/>
                </a:solidFill>
                <a:latin typeface="Times New Roman" pitchFamily="18" charset="0"/>
                <a:cs typeface="Times New Roman" pitchFamily="18" charset="0"/>
              </a:rPr>
              <a:t>sites are interconnected by a computer network</a:t>
            </a:r>
            <a:r>
              <a:rPr lang="en-US" dirty="0">
                <a:latin typeface="Times New Roman" pitchFamily="18" charset="0"/>
                <a:cs typeface="Times New Roman" pitchFamily="18" charset="0"/>
              </a:rPr>
              <a:t> </a:t>
            </a:r>
            <a:r>
              <a:rPr lang="en-US" dirty="0">
                <a:solidFill>
                  <a:srgbClr val="C00000"/>
                </a:solidFill>
                <a:latin typeface="Times New Roman" pitchFamily="18" charset="0"/>
                <a:cs typeface="Times New Roman" pitchFamily="18" charset="0"/>
                <a:sym typeface="Monotype Sorts" pitchFamily="2" charset="2"/>
              </a:rPr>
              <a:t></a:t>
            </a:r>
            <a:r>
              <a:rPr lang="en-US" dirty="0">
                <a:latin typeface="Times New Roman" pitchFamily="18" charset="0"/>
                <a:cs typeface="Times New Roman" pitchFamily="18" charset="0"/>
              </a:rPr>
              <a:t> no multiprocessors</a:t>
            </a:r>
          </a:p>
          <a:p>
            <a:pPr marL="624078" indent="-514350" algn="just">
              <a:buClrTx/>
              <a:buSzPct val="111000"/>
              <a:buFont typeface="+mj-lt"/>
              <a:buAutoNum type="arabicPeriod"/>
            </a:pPr>
            <a:r>
              <a:rPr lang="en-US" dirty="0" smtClean="0">
                <a:latin typeface="Times New Roman" pitchFamily="18" charset="0"/>
                <a:cs typeface="Times New Roman" pitchFamily="18" charset="0"/>
              </a:rPr>
              <a:t>Distributed </a:t>
            </a:r>
            <a:r>
              <a:rPr lang="en-US" dirty="0">
                <a:latin typeface="Times New Roman" pitchFamily="18" charset="0"/>
                <a:cs typeface="Times New Roman" pitchFamily="18" charset="0"/>
              </a:rPr>
              <a:t>database is a </a:t>
            </a:r>
            <a:r>
              <a:rPr lang="en-US" dirty="0">
                <a:solidFill>
                  <a:srgbClr val="0070C0"/>
                </a:solidFill>
                <a:latin typeface="Times New Roman" pitchFamily="18" charset="0"/>
                <a:cs typeface="Times New Roman" pitchFamily="18" charset="0"/>
              </a:rPr>
              <a:t>database, not a collection of files</a:t>
            </a:r>
            <a:r>
              <a:rPr lang="en-US" dirty="0">
                <a:latin typeface="Times New Roman" pitchFamily="18" charset="0"/>
                <a:cs typeface="Times New Roman" pitchFamily="18" charset="0"/>
              </a:rPr>
              <a:t> </a:t>
            </a:r>
            <a:r>
              <a:rPr lang="en-US" dirty="0">
                <a:solidFill>
                  <a:srgbClr val="C00000"/>
                </a:solidFill>
                <a:latin typeface="Times New Roman" pitchFamily="18" charset="0"/>
                <a:cs typeface="Times New Roman" pitchFamily="18" charset="0"/>
                <a:sym typeface="Monotype Sorts" pitchFamily="2" charset="2"/>
              </a:rPr>
              <a:t></a:t>
            </a:r>
            <a:r>
              <a:rPr lang="en-US" dirty="0">
                <a:solidFill>
                  <a:srgbClr val="C00000"/>
                </a:solidFill>
                <a:latin typeface="Times New Roman" pitchFamily="18" charset="0"/>
                <a:cs typeface="Times New Roman" pitchFamily="18" charset="0"/>
              </a:rPr>
              <a:t> </a:t>
            </a:r>
            <a:r>
              <a:rPr lang="en-US" dirty="0">
                <a:latin typeface="Times New Roman" pitchFamily="18" charset="0"/>
                <a:cs typeface="Times New Roman" pitchFamily="18" charset="0"/>
              </a:rPr>
              <a:t>data logically related as exhibited in the users’ access patterns</a:t>
            </a:r>
          </a:p>
          <a:p>
            <a:pPr lvl="1" algn="just">
              <a:buClrTx/>
              <a:buSzPct val="111000"/>
            </a:pPr>
            <a:r>
              <a:rPr lang="en-US" dirty="0" smtClean="0">
                <a:latin typeface="Times New Roman" pitchFamily="18" charset="0"/>
                <a:cs typeface="Times New Roman" pitchFamily="18" charset="0"/>
              </a:rPr>
              <a:t>It is same as a relational </a:t>
            </a:r>
            <a:r>
              <a:rPr lang="en-US" dirty="0">
                <a:latin typeface="Times New Roman" pitchFamily="18" charset="0"/>
                <a:cs typeface="Times New Roman" pitchFamily="18" charset="0"/>
              </a:rPr>
              <a:t>data model </a:t>
            </a:r>
          </a:p>
          <a:p>
            <a:pPr marL="624078" indent="-514350" algn="just">
              <a:buClrTx/>
              <a:buSzPct val="111000"/>
              <a:buFont typeface="+mj-lt"/>
              <a:buAutoNum type="arabicPeriod"/>
            </a:pPr>
            <a:r>
              <a:rPr lang="en-US" dirty="0">
                <a:latin typeface="Times New Roman" pitchFamily="18" charset="0"/>
                <a:cs typeface="Times New Roman" pitchFamily="18" charset="0"/>
              </a:rPr>
              <a:t>D-DBMS is a </a:t>
            </a:r>
            <a:r>
              <a:rPr lang="en-US" dirty="0">
                <a:solidFill>
                  <a:srgbClr val="0070C0"/>
                </a:solidFill>
                <a:latin typeface="Times New Roman" pitchFamily="18" charset="0"/>
                <a:cs typeface="Times New Roman" pitchFamily="18" charset="0"/>
              </a:rPr>
              <a:t>full-fledged DBMS</a:t>
            </a:r>
          </a:p>
          <a:p>
            <a:pPr lvl="1" algn="just">
              <a:buClrTx/>
              <a:buSzPct val="111000"/>
            </a:pPr>
            <a:r>
              <a:rPr lang="en-US" dirty="0">
                <a:latin typeface="Times New Roman" pitchFamily="18" charset="0"/>
                <a:cs typeface="Times New Roman" pitchFamily="18" charset="0"/>
              </a:rPr>
              <a:t>not remote file system, not a </a:t>
            </a:r>
            <a:r>
              <a:rPr lang="en-US" dirty="0" smtClean="0">
                <a:latin typeface="Times New Roman" pitchFamily="18" charset="0"/>
                <a:cs typeface="Times New Roman" pitchFamily="18" charset="0"/>
              </a:rPr>
              <a:t>Transaction Processing System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5852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500"/>
                                        <p:tgtEl>
                                          <p:spTgt spid="215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animEffect transition="in" filter="fade">
                                      <p:cBhvr>
                                        <p:cTn id="25" dur="500"/>
                                        <p:tgtEl>
                                          <p:spTgt spid="21507">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fade">
                                      <p:cBhvr>
                                        <p:cTn id="28"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882</TotalTime>
  <Words>3645</Words>
  <Application>Microsoft Office PowerPoint</Application>
  <PresentationFormat>On-screen Show (4:3)</PresentationFormat>
  <Paragraphs>454</Paragraphs>
  <Slides>61</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64" baseType="lpstr">
      <vt:lpstr>Concourse</vt:lpstr>
      <vt:lpstr>Clip</vt:lpstr>
      <vt:lpstr>Image</vt:lpstr>
      <vt:lpstr>Chapter 1</vt:lpstr>
      <vt:lpstr>Outline:</vt:lpstr>
      <vt:lpstr>What is a Distributed Database System?</vt:lpstr>
      <vt:lpstr>PowerPoint Presentation</vt:lpstr>
      <vt:lpstr>PowerPoint Presentation</vt:lpstr>
      <vt:lpstr>Important difference between DDBMS and Centralized DBMS!</vt:lpstr>
      <vt:lpstr>Centralized DBMS on a Network</vt:lpstr>
      <vt:lpstr>Distributed DBMS Environment</vt:lpstr>
      <vt:lpstr>Implicit Assumptions</vt:lpstr>
      <vt:lpstr>Applications</vt:lpstr>
      <vt:lpstr>Features of DDBMS:</vt:lpstr>
      <vt:lpstr>PowerPoint Presentation</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Summary of Date’s 12 Rules</vt:lpstr>
      <vt:lpstr>PowerPoint Presentation</vt:lpstr>
      <vt:lpstr>PowerPoint Presentation</vt:lpstr>
      <vt:lpstr>PowerPoint Presentation</vt:lpstr>
      <vt:lpstr>Disadvantage of Distributed databases </vt:lpstr>
      <vt:lpstr>Distributed DBMS Promises</vt:lpstr>
      <vt:lpstr>Distributed DBMS Issues</vt:lpstr>
      <vt:lpstr>Relationship Between Issues in  Distributed Database:</vt:lpstr>
      <vt:lpstr>Distribution Design Issues</vt:lpstr>
      <vt:lpstr>Distributed DBMS Design Problems</vt:lpstr>
      <vt:lpstr>Types of DDBMS:</vt:lpstr>
      <vt:lpstr>Features of Homogeneous DDBMS</vt:lpstr>
      <vt:lpstr>PowerPoint Presentation</vt:lpstr>
      <vt:lpstr>Features of Heterogeneous DDBMS</vt:lpstr>
      <vt:lpstr>Typical Heterogeneous Environment </vt:lpstr>
      <vt:lpstr>Distributed DBMS Architecture</vt:lpstr>
      <vt:lpstr>ANSI/SPARC Architecture</vt:lpstr>
      <vt:lpstr>Possible ways to put together multiple databases:</vt:lpstr>
      <vt:lpstr>DISTRIBUTED DBMSs Architecture </vt:lpstr>
      <vt:lpstr>DISTRIBUTED DBMSs Architecture: 1. Client Server Architecture</vt:lpstr>
      <vt:lpstr>DISTRIBUTED DBMSs Architecture: 1. Client Server Architecture</vt:lpstr>
      <vt:lpstr>DISTRIBUTED DBMSs Architecture: 1. Client Server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Question from Chapter 1</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safa</dc:creator>
  <cp:lastModifiedBy>Safa</cp:lastModifiedBy>
  <cp:revision>88</cp:revision>
  <dcterms:created xsi:type="dcterms:W3CDTF">2006-08-16T00:00:00Z</dcterms:created>
  <dcterms:modified xsi:type="dcterms:W3CDTF">2015-01-22T05:10:31Z</dcterms:modified>
</cp:coreProperties>
</file>