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82"/>
  </p:notesMasterIdLst>
  <p:sldIdLst>
    <p:sldId id="256" r:id="rId2"/>
    <p:sldId id="273" r:id="rId3"/>
    <p:sldId id="275" r:id="rId4"/>
    <p:sldId id="276" r:id="rId5"/>
    <p:sldId id="277" r:id="rId6"/>
    <p:sldId id="278" r:id="rId7"/>
    <p:sldId id="279" r:id="rId8"/>
    <p:sldId id="291" r:id="rId9"/>
    <p:sldId id="300" r:id="rId10"/>
    <p:sldId id="312" r:id="rId11"/>
    <p:sldId id="280" r:id="rId12"/>
    <p:sldId id="281" r:id="rId13"/>
    <p:sldId id="282" r:id="rId14"/>
    <p:sldId id="283" r:id="rId15"/>
    <p:sldId id="292" r:id="rId16"/>
    <p:sldId id="293" r:id="rId17"/>
    <p:sldId id="288" r:id="rId18"/>
    <p:sldId id="289" r:id="rId19"/>
    <p:sldId id="286" r:id="rId20"/>
    <p:sldId id="287" r:id="rId21"/>
    <p:sldId id="294" r:id="rId22"/>
    <p:sldId id="295" r:id="rId23"/>
    <p:sldId id="296" r:id="rId24"/>
    <p:sldId id="297" r:id="rId25"/>
    <p:sldId id="298" r:id="rId26"/>
    <p:sldId id="299" r:id="rId27"/>
    <p:sldId id="301" r:id="rId28"/>
    <p:sldId id="302" r:id="rId29"/>
    <p:sldId id="303" r:id="rId30"/>
    <p:sldId id="304" r:id="rId31"/>
    <p:sldId id="305" r:id="rId32"/>
    <p:sldId id="306" r:id="rId33"/>
    <p:sldId id="307" r:id="rId34"/>
    <p:sldId id="324" r:id="rId35"/>
    <p:sldId id="308" r:id="rId36"/>
    <p:sldId id="309" r:id="rId37"/>
    <p:sldId id="310" r:id="rId38"/>
    <p:sldId id="311" r:id="rId39"/>
    <p:sldId id="325" r:id="rId40"/>
    <p:sldId id="326" r:id="rId41"/>
    <p:sldId id="327" r:id="rId42"/>
    <p:sldId id="328" r:id="rId43"/>
    <p:sldId id="337" r:id="rId44"/>
    <p:sldId id="339" r:id="rId45"/>
    <p:sldId id="329" r:id="rId46"/>
    <p:sldId id="330" r:id="rId47"/>
    <p:sldId id="331" r:id="rId48"/>
    <p:sldId id="338" r:id="rId49"/>
    <p:sldId id="313" r:id="rId50"/>
    <p:sldId id="314" r:id="rId51"/>
    <p:sldId id="315" r:id="rId52"/>
    <p:sldId id="316" r:id="rId53"/>
    <p:sldId id="317" r:id="rId54"/>
    <p:sldId id="318" r:id="rId55"/>
    <p:sldId id="319" r:id="rId56"/>
    <p:sldId id="320" r:id="rId57"/>
    <p:sldId id="321" r:id="rId58"/>
    <p:sldId id="322" r:id="rId59"/>
    <p:sldId id="274" r:id="rId60"/>
    <p:sldId id="257" r:id="rId61"/>
    <p:sldId id="258" r:id="rId62"/>
    <p:sldId id="259" r:id="rId63"/>
    <p:sldId id="260" r:id="rId64"/>
    <p:sldId id="261" r:id="rId65"/>
    <p:sldId id="262" r:id="rId66"/>
    <p:sldId id="263" r:id="rId67"/>
    <p:sldId id="264" r:id="rId68"/>
    <p:sldId id="265" r:id="rId69"/>
    <p:sldId id="266" r:id="rId70"/>
    <p:sldId id="267" r:id="rId71"/>
    <p:sldId id="268" r:id="rId72"/>
    <p:sldId id="269" r:id="rId73"/>
    <p:sldId id="270" r:id="rId74"/>
    <p:sldId id="271" r:id="rId75"/>
    <p:sldId id="272" r:id="rId76"/>
    <p:sldId id="332" r:id="rId77"/>
    <p:sldId id="334" r:id="rId78"/>
    <p:sldId id="335" r:id="rId79"/>
    <p:sldId id="340" r:id="rId80"/>
    <p:sldId id="336"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3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DFC3E4-4633-43D4-B574-1721A5195635}" type="datetimeFigureOut">
              <a:rPr lang="en-US" smtClean="0"/>
              <a:t>1/29/2015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909B9F-09F9-40C0-AB1D-4A2E50EDE564}" type="slidenum">
              <a:rPr lang="en-US" smtClean="0"/>
              <a:t>‹#›</a:t>
            </a:fld>
            <a:endParaRPr lang="en-US"/>
          </a:p>
        </p:txBody>
      </p:sp>
    </p:spTree>
    <p:extLst>
      <p:ext uri="{BB962C8B-B14F-4D97-AF65-F5344CB8AC3E}">
        <p14:creationId xmlns:p14="http://schemas.microsoft.com/office/powerpoint/2010/main" val="4261448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3868738" y="0"/>
            <a:ext cx="3001962"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r"/>
            <a:r>
              <a:rPr lang="en-US" sz="1200">
                <a:solidFill>
                  <a:schemeClr val="tx1"/>
                </a:solidFill>
                <a:latin typeface="Eras Medium ITC" pitchFamily="34" charset="0"/>
              </a:rPr>
              <a:t>September 98</a:t>
            </a:r>
          </a:p>
        </p:txBody>
      </p:sp>
      <p:sp>
        <p:nvSpPr>
          <p:cNvPr id="60419" name="Rectangle 3"/>
          <p:cNvSpPr>
            <a:spLocks noChangeArrowheads="1"/>
          </p:cNvSpPr>
          <p:nvPr/>
        </p:nvSpPr>
        <p:spPr bwMode="auto">
          <a:xfrm>
            <a:off x="3868738" y="8664575"/>
            <a:ext cx="3001962"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sz="1200">
                <a:solidFill>
                  <a:schemeClr val="tx1"/>
                </a:solidFill>
                <a:latin typeface="Eras Medium ITC" pitchFamily="34" charset="0"/>
              </a:rPr>
              <a:t>28</a:t>
            </a:r>
          </a:p>
        </p:txBody>
      </p:sp>
      <p:sp>
        <p:nvSpPr>
          <p:cNvPr id="60420" name="Rectangle 4"/>
          <p:cNvSpPr>
            <a:spLocks noChangeArrowheads="1"/>
          </p:cNvSpPr>
          <p:nvPr/>
        </p:nvSpPr>
        <p:spPr bwMode="auto">
          <a:xfrm>
            <a:off x="0" y="8664575"/>
            <a:ext cx="30003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21" name="Rectangle 5"/>
          <p:cNvSpPr>
            <a:spLocks noChangeArrowheads="1"/>
          </p:cNvSpPr>
          <p:nvPr/>
        </p:nvSpPr>
        <p:spPr bwMode="auto">
          <a:xfrm>
            <a:off x="0" y="0"/>
            <a:ext cx="3000375"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r>
              <a:rPr lang="en-US" sz="1200">
                <a:solidFill>
                  <a:schemeClr val="tx1"/>
                </a:solidFill>
                <a:latin typeface="Eras Medium ITC" pitchFamily="34" charset="0"/>
              </a:rPr>
              <a:t>Chapter Name</a:t>
            </a:r>
          </a:p>
        </p:txBody>
      </p:sp>
      <p:sp>
        <p:nvSpPr>
          <p:cNvPr id="60422" name="Rectangle 6"/>
          <p:cNvSpPr>
            <a:spLocks noGrp="1" noRot="1" noChangeAspect="1" noChangeArrowheads="1" noTextEdit="1"/>
          </p:cNvSpPr>
          <p:nvPr>
            <p:ph type="sldImg"/>
          </p:nvPr>
        </p:nvSpPr>
        <p:spPr>
          <a:xfrm>
            <a:off x="1150938" y="692150"/>
            <a:ext cx="4556125" cy="3416300"/>
          </a:xfrm>
          <a:ln cap="flat"/>
        </p:spPr>
      </p:sp>
      <p:sp>
        <p:nvSpPr>
          <p:cNvPr id="60423" name="Rectangle 7"/>
          <p:cNvSpPr>
            <a:spLocks noGrp="1" noChangeArrowheads="1"/>
          </p:cNvSpPr>
          <p:nvPr>
            <p:ph type="body" idx="1"/>
          </p:nvPr>
        </p:nvSpPr>
        <p:spPr>
          <a:ln/>
        </p:spPr>
        <p:txBody>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3868738" y="0"/>
            <a:ext cx="3001962"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r"/>
            <a:r>
              <a:rPr lang="en-US" sz="1200">
                <a:solidFill>
                  <a:schemeClr val="tx1"/>
                </a:solidFill>
                <a:latin typeface="Eras Medium ITC" pitchFamily="34" charset="0"/>
              </a:rPr>
              <a:t>September 98</a:t>
            </a:r>
          </a:p>
        </p:txBody>
      </p:sp>
      <p:sp>
        <p:nvSpPr>
          <p:cNvPr id="62467" name="Rectangle 3"/>
          <p:cNvSpPr>
            <a:spLocks noChangeArrowheads="1"/>
          </p:cNvSpPr>
          <p:nvPr/>
        </p:nvSpPr>
        <p:spPr bwMode="auto">
          <a:xfrm>
            <a:off x="3868738" y="8664575"/>
            <a:ext cx="3001962"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sz="1200">
                <a:solidFill>
                  <a:schemeClr val="tx1"/>
                </a:solidFill>
                <a:latin typeface="Eras Medium ITC" pitchFamily="34" charset="0"/>
              </a:rPr>
              <a:t>29</a:t>
            </a:r>
          </a:p>
        </p:txBody>
      </p:sp>
      <p:sp>
        <p:nvSpPr>
          <p:cNvPr id="62468" name="Rectangle 4"/>
          <p:cNvSpPr>
            <a:spLocks noChangeArrowheads="1"/>
          </p:cNvSpPr>
          <p:nvPr/>
        </p:nvSpPr>
        <p:spPr bwMode="auto">
          <a:xfrm>
            <a:off x="0" y="8664575"/>
            <a:ext cx="30003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9" name="Rectangle 5"/>
          <p:cNvSpPr>
            <a:spLocks noChangeArrowheads="1"/>
          </p:cNvSpPr>
          <p:nvPr/>
        </p:nvSpPr>
        <p:spPr bwMode="auto">
          <a:xfrm>
            <a:off x="0" y="0"/>
            <a:ext cx="3000375"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r>
              <a:rPr lang="en-US" sz="1200">
                <a:solidFill>
                  <a:schemeClr val="tx1"/>
                </a:solidFill>
                <a:latin typeface="Eras Medium ITC" pitchFamily="34" charset="0"/>
              </a:rPr>
              <a:t>Chapter Name</a:t>
            </a:r>
          </a:p>
        </p:txBody>
      </p:sp>
      <p:sp>
        <p:nvSpPr>
          <p:cNvPr id="62470" name="Rectangle 6"/>
          <p:cNvSpPr>
            <a:spLocks noGrp="1" noRot="1" noChangeAspect="1" noChangeArrowheads="1" noTextEdit="1"/>
          </p:cNvSpPr>
          <p:nvPr>
            <p:ph type="sldImg"/>
          </p:nvPr>
        </p:nvSpPr>
        <p:spPr>
          <a:xfrm>
            <a:off x="1150938" y="692150"/>
            <a:ext cx="4556125" cy="3416300"/>
          </a:xfrm>
          <a:ln cap="flat"/>
        </p:spPr>
      </p:sp>
      <p:sp>
        <p:nvSpPr>
          <p:cNvPr id="62471" name="Rectangle 7"/>
          <p:cNvSpPr>
            <a:spLocks noGrp="1" noChangeArrowheads="1"/>
          </p:cNvSpPr>
          <p:nvPr>
            <p:ph type="body" idx="1"/>
          </p:nvPr>
        </p:nvSpPr>
        <p:spPr>
          <a:ln/>
        </p:spPr>
        <p:txBody>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171575" y="-44450"/>
            <a:ext cx="4514850" cy="3386138"/>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909B9F-09F9-40C0-AB1D-4A2E50EDE564}" type="slidenum">
              <a:rPr lang="en-US" smtClean="0"/>
              <a:t>46</a:t>
            </a:fld>
            <a:endParaRPr lang="en-US"/>
          </a:p>
        </p:txBody>
      </p:sp>
    </p:spTree>
    <p:extLst>
      <p:ext uri="{BB962C8B-B14F-4D97-AF65-F5344CB8AC3E}">
        <p14:creationId xmlns:p14="http://schemas.microsoft.com/office/powerpoint/2010/main" val="5113090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1/29/2015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1/29/2015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1/29/2015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1/29/2015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1/29/2015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1/29/2015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1/29/2015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1/29/2015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1/29/2015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1/29/2015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1/29/2015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1/29/2015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1470025"/>
          </a:xfrm>
        </p:spPr>
        <p:txBody>
          <a:bodyPr>
            <a:normAutofit/>
          </a:bodyPr>
          <a:lstStyle/>
          <a:p>
            <a:pPr algn="ctr"/>
            <a:r>
              <a:rPr lang="en-US" sz="4800" b="1" dirty="0">
                <a:solidFill>
                  <a:schemeClr val="tx1">
                    <a:lumMod val="95000"/>
                    <a:lumOff val="5000"/>
                  </a:schemeClr>
                </a:solidFill>
                <a:latin typeface="Times New Roman" pitchFamily="18" charset="0"/>
                <a:ea typeface="+mn-ea"/>
                <a:cs typeface="Times New Roman" pitchFamily="18" charset="0"/>
              </a:rPr>
              <a:t>Chapter 2</a:t>
            </a:r>
          </a:p>
        </p:txBody>
      </p:sp>
      <p:sp>
        <p:nvSpPr>
          <p:cNvPr id="3" name="Subtitle 2"/>
          <p:cNvSpPr>
            <a:spLocks noGrp="1"/>
          </p:cNvSpPr>
          <p:nvPr>
            <p:ph type="subTitle" idx="1"/>
          </p:nvPr>
        </p:nvSpPr>
        <p:spPr>
          <a:xfrm>
            <a:off x="762000" y="2971800"/>
            <a:ext cx="7848600" cy="1752600"/>
          </a:xfrm>
        </p:spPr>
        <p:txBody>
          <a:bodyPr>
            <a:normAutofit/>
          </a:bodyPr>
          <a:lstStyle/>
          <a:p>
            <a:r>
              <a:rPr lang="en-US" sz="4800" b="1" dirty="0" smtClean="0">
                <a:solidFill>
                  <a:schemeClr val="tx1">
                    <a:lumMod val="95000"/>
                    <a:lumOff val="5000"/>
                  </a:schemeClr>
                </a:solidFill>
                <a:latin typeface="Times New Roman" pitchFamily="18" charset="0"/>
                <a:cs typeface="Times New Roman" pitchFamily="18" charset="0"/>
              </a:rPr>
              <a:t>Distributed Database Design</a:t>
            </a:r>
            <a:endParaRPr lang="en-US" sz="4800" b="1" dirty="0">
              <a:solidFill>
                <a:schemeClr val="tx1">
                  <a:lumMod val="95000"/>
                  <a:lumOff val="5000"/>
                </a:schemeClr>
              </a:solidFill>
              <a:latin typeface="Times New Roman" pitchFamily="18" charset="0"/>
              <a:cs typeface="Times New Roman" pitchFamily="18" charset="0"/>
            </a:endParaRPr>
          </a:p>
        </p:txBody>
      </p:sp>
      <p:sp>
        <p:nvSpPr>
          <p:cNvPr id="4" name="TextBox 3"/>
          <p:cNvSpPr txBox="1"/>
          <p:nvPr/>
        </p:nvSpPr>
        <p:spPr>
          <a:xfrm>
            <a:off x="5638800" y="6193700"/>
            <a:ext cx="3239990" cy="584775"/>
          </a:xfrm>
          <a:prstGeom prst="rect">
            <a:avLst/>
          </a:prstGeom>
          <a:noFill/>
        </p:spPr>
        <p:txBody>
          <a:bodyPr wrap="none" rtlCol="0">
            <a:spAutoFit/>
          </a:bodyPr>
          <a:lstStyle/>
          <a:p>
            <a:r>
              <a:rPr lang="en-US" sz="3200" b="1" dirty="0" smtClean="0">
                <a:latin typeface="Times New Roman" pitchFamily="18" charset="0"/>
                <a:cs typeface="Times New Roman" pitchFamily="18" charset="0"/>
              </a:rPr>
              <a:t>By: </a:t>
            </a:r>
            <a:r>
              <a:rPr lang="en-US" sz="3200" dirty="0" smtClean="0">
                <a:latin typeface="Times New Roman" pitchFamily="18" charset="0"/>
                <a:cs typeface="Times New Roman" pitchFamily="18" charset="0"/>
              </a:rPr>
              <a:t>Safa Hamdare</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2923298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914400"/>
            <a:ext cx="8001000" cy="1676400"/>
          </a:xfrm>
        </p:spPr>
        <p:txBody>
          <a:bodyPr>
            <a:normAutofit/>
          </a:bodyPr>
          <a:lstStyle/>
          <a:p>
            <a:pPr algn="ctr"/>
            <a:r>
              <a:rPr lang="en-US" sz="4300" dirty="0">
                <a:solidFill>
                  <a:schemeClr val="tx1">
                    <a:lumMod val="95000"/>
                    <a:lumOff val="5000"/>
                  </a:schemeClr>
                </a:solidFill>
              </a:rPr>
              <a:t>Distributed Database Design </a:t>
            </a:r>
            <a:r>
              <a:rPr lang="en-US" sz="4300" dirty="0" smtClean="0">
                <a:solidFill>
                  <a:schemeClr val="tx1">
                    <a:lumMod val="95000"/>
                    <a:lumOff val="5000"/>
                  </a:schemeClr>
                </a:solidFill>
              </a:rPr>
              <a:t>Issues</a:t>
            </a:r>
            <a:endParaRPr lang="en-US" sz="4300" dirty="0">
              <a:solidFill>
                <a:schemeClr val="tx1">
                  <a:lumMod val="95000"/>
                  <a:lumOff val="5000"/>
                </a:schemeClr>
              </a:solidFill>
            </a:endParaRPr>
          </a:p>
        </p:txBody>
      </p:sp>
      <p:sp>
        <p:nvSpPr>
          <p:cNvPr id="5" name="Text Placeholder 4"/>
          <p:cNvSpPr>
            <a:spLocks noGrp="1"/>
          </p:cNvSpPr>
          <p:nvPr>
            <p:ph type="body" idx="1"/>
          </p:nvPr>
        </p:nvSpPr>
        <p:spPr>
          <a:xfrm>
            <a:off x="3922713" y="2895600"/>
            <a:ext cx="5221287" cy="1454888"/>
          </a:xfrm>
        </p:spPr>
        <p:txBody>
          <a:bodyPr>
            <a:normAutofit lnSpcReduction="10000"/>
          </a:bodyPr>
          <a:lstStyle/>
          <a:p>
            <a:pPr marL="342900" indent="-342900" algn="just">
              <a:buClrTx/>
              <a:buSzPct val="100000"/>
              <a:buFont typeface="Wingdings" pitchFamily="2" charset="2"/>
              <a:buChar char="§"/>
            </a:pPr>
            <a:r>
              <a:rPr lang="en-US" sz="2900" b="1" dirty="0" smtClean="0">
                <a:solidFill>
                  <a:srgbClr val="C00000"/>
                </a:solidFill>
                <a:latin typeface="Times New Roman" pitchFamily="18" charset="0"/>
                <a:cs typeface="Times New Roman" pitchFamily="18" charset="0"/>
              </a:rPr>
              <a:t>Fragmentation</a:t>
            </a:r>
          </a:p>
          <a:p>
            <a:pPr marL="342900" indent="-342900" algn="just">
              <a:buClrTx/>
              <a:buSzPct val="100000"/>
              <a:buFont typeface="Wingdings" pitchFamily="2" charset="2"/>
              <a:buChar char="§"/>
            </a:pPr>
            <a:r>
              <a:rPr lang="en-US" sz="2900" b="1" dirty="0" smtClean="0">
                <a:solidFill>
                  <a:srgbClr val="C00000"/>
                </a:solidFill>
                <a:latin typeface="Times New Roman" pitchFamily="18" charset="0"/>
                <a:cs typeface="Times New Roman" pitchFamily="18" charset="0"/>
              </a:rPr>
              <a:t>Allocation</a:t>
            </a:r>
          </a:p>
          <a:p>
            <a:pPr marL="342900" indent="-342900" algn="just">
              <a:buClrTx/>
              <a:buSzPct val="100000"/>
              <a:buFont typeface="Wingdings" pitchFamily="2" charset="2"/>
              <a:buChar char="§"/>
            </a:pPr>
            <a:r>
              <a:rPr lang="en-US" sz="2900" b="1" dirty="0" smtClean="0">
                <a:solidFill>
                  <a:srgbClr val="C00000"/>
                </a:solidFill>
                <a:latin typeface="Times New Roman" pitchFamily="18" charset="0"/>
                <a:cs typeface="Times New Roman" pitchFamily="18" charset="0"/>
              </a:rPr>
              <a:t>Replication</a:t>
            </a:r>
          </a:p>
          <a:p>
            <a:pPr algn="just">
              <a:buClrTx/>
              <a:buSzPct val="100000"/>
            </a:pPr>
            <a:endParaRPr lang="en-US" b="1"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5863465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4AB9E73-1888-4E49-98DB-65E1E9C362A9}" type="slidenum">
              <a:rPr lang="en-GB"/>
              <a:pPr/>
              <a:t>11</a:t>
            </a:fld>
            <a:endParaRPr lang="en-GB"/>
          </a:p>
        </p:txBody>
      </p:sp>
      <p:sp>
        <p:nvSpPr>
          <p:cNvPr id="192514" name="Rectangle 2"/>
          <p:cNvSpPr>
            <a:spLocks noGrp="1" noChangeArrowheads="1"/>
          </p:cNvSpPr>
          <p:nvPr>
            <p:ph type="title"/>
          </p:nvPr>
        </p:nvSpPr>
        <p:spPr/>
        <p:txBody>
          <a:bodyPr>
            <a:normAutofit/>
          </a:bodyPr>
          <a:lstStyle/>
          <a:p>
            <a:pPr algn="just"/>
            <a:r>
              <a:rPr lang="en-US" sz="3600" dirty="0">
                <a:solidFill>
                  <a:schemeClr val="tx1">
                    <a:lumMod val="95000"/>
                    <a:lumOff val="5000"/>
                  </a:schemeClr>
                </a:solidFill>
              </a:rPr>
              <a:t>Distributed Database Design</a:t>
            </a:r>
          </a:p>
        </p:txBody>
      </p:sp>
      <p:sp>
        <p:nvSpPr>
          <p:cNvPr id="192515" name="Rectangle 3"/>
          <p:cNvSpPr>
            <a:spLocks noGrp="1" noChangeArrowheads="1"/>
          </p:cNvSpPr>
          <p:nvPr>
            <p:ph type="body" idx="1"/>
          </p:nvPr>
        </p:nvSpPr>
        <p:spPr>
          <a:xfrm>
            <a:off x="533400" y="1295400"/>
            <a:ext cx="8153400" cy="3048000"/>
          </a:xfrm>
          <a:ln>
            <a:solidFill>
              <a:schemeClr val="tx1"/>
            </a:solidFill>
          </a:ln>
        </p:spPr>
        <p:txBody>
          <a:bodyPr>
            <a:normAutofit/>
          </a:bodyPr>
          <a:lstStyle/>
          <a:p>
            <a:pPr algn="just">
              <a:buFont typeface="Wingdings" pitchFamily="2" charset="2"/>
              <a:buChar char="q"/>
            </a:pPr>
            <a:r>
              <a:rPr lang="en-US" sz="4000" b="1" dirty="0">
                <a:latin typeface="Times New Roman" pitchFamily="18" charset="0"/>
                <a:cs typeface="Times New Roman" pitchFamily="18" charset="0"/>
              </a:rPr>
              <a:t>Three key issues:</a:t>
            </a:r>
          </a:p>
          <a:p>
            <a:pPr lvl="1" algn="just">
              <a:lnSpc>
                <a:spcPct val="40000"/>
              </a:lnSpc>
              <a:buFont typeface="Wingdings" pitchFamily="2" charset="2"/>
              <a:buChar char="q"/>
            </a:pPr>
            <a:endParaRPr lang="en-US" sz="3600" b="1" dirty="0">
              <a:latin typeface="Times New Roman" pitchFamily="18" charset="0"/>
              <a:cs typeface="Times New Roman" pitchFamily="18" charset="0"/>
            </a:endParaRPr>
          </a:p>
          <a:p>
            <a:pPr marL="1136142" lvl="1" indent="-742950">
              <a:buFont typeface="+mj-lt"/>
              <a:buAutoNum type="arabicPeriod"/>
            </a:pPr>
            <a:r>
              <a:rPr lang="en-US" sz="3600" b="1" dirty="0" smtClean="0">
                <a:latin typeface="Times New Roman" pitchFamily="18" charset="0"/>
                <a:cs typeface="Times New Roman" pitchFamily="18" charset="0"/>
              </a:rPr>
              <a:t>Fragmentation</a:t>
            </a:r>
            <a:endParaRPr lang="en-US" sz="3600" b="1" dirty="0">
              <a:latin typeface="Times New Roman" pitchFamily="18" charset="0"/>
              <a:cs typeface="Times New Roman" pitchFamily="18" charset="0"/>
            </a:endParaRPr>
          </a:p>
          <a:p>
            <a:pPr marL="1136142" lvl="1" indent="-742950">
              <a:buFont typeface="+mj-lt"/>
              <a:buAutoNum type="arabicPeriod"/>
            </a:pPr>
            <a:r>
              <a:rPr lang="en-US" sz="3600" b="1" dirty="0" smtClean="0">
                <a:latin typeface="Times New Roman" pitchFamily="18" charset="0"/>
                <a:cs typeface="Times New Roman" pitchFamily="18" charset="0"/>
              </a:rPr>
              <a:t>Allocation</a:t>
            </a:r>
            <a:endParaRPr lang="en-US" sz="3600" b="1" dirty="0">
              <a:latin typeface="Times New Roman" pitchFamily="18" charset="0"/>
              <a:cs typeface="Times New Roman" pitchFamily="18" charset="0"/>
            </a:endParaRPr>
          </a:p>
          <a:p>
            <a:pPr marL="1136142" lvl="1" indent="-742950">
              <a:buFont typeface="+mj-lt"/>
              <a:buAutoNum type="arabicPeriod"/>
            </a:pPr>
            <a:r>
              <a:rPr lang="en-US" sz="3600" b="1" dirty="0" smtClean="0">
                <a:latin typeface="Times New Roman" pitchFamily="18" charset="0"/>
                <a:cs typeface="Times New Roman" pitchFamily="18" charset="0"/>
              </a:rPr>
              <a:t>Replication</a:t>
            </a:r>
            <a:endParaRPr lang="en-US"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1696509581"/>
      </p:ext>
    </p:extLst>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11DEDE0-54B0-4A99-857E-96D7761BC0D6}" type="slidenum">
              <a:rPr lang="en-GB"/>
              <a:pPr/>
              <a:t>12</a:t>
            </a:fld>
            <a:endParaRPr lang="en-GB"/>
          </a:p>
        </p:txBody>
      </p:sp>
      <p:sp>
        <p:nvSpPr>
          <p:cNvPr id="193538" name="Rectangle 2"/>
          <p:cNvSpPr>
            <a:spLocks noGrp="1" noChangeArrowheads="1"/>
          </p:cNvSpPr>
          <p:nvPr>
            <p:ph type="title"/>
          </p:nvPr>
        </p:nvSpPr>
        <p:spPr>
          <a:xfrm>
            <a:off x="381000" y="76200"/>
            <a:ext cx="8229600" cy="1143000"/>
          </a:xfrm>
        </p:spPr>
        <p:txBody>
          <a:bodyPr>
            <a:normAutofit/>
          </a:bodyPr>
          <a:lstStyle/>
          <a:p>
            <a:pPr algn="just"/>
            <a:r>
              <a:rPr lang="en-US" sz="3600" dirty="0">
                <a:solidFill>
                  <a:schemeClr val="tx1">
                    <a:lumMod val="95000"/>
                    <a:lumOff val="5000"/>
                  </a:schemeClr>
                </a:solidFill>
              </a:rPr>
              <a:t>Distributed Database Design</a:t>
            </a:r>
          </a:p>
        </p:txBody>
      </p:sp>
      <p:sp>
        <p:nvSpPr>
          <p:cNvPr id="193539" name="Rectangle 3"/>
          <p:cNvSpPr>
            <a:spLocks noGrp="1" noChangeArrowheads="1"/>
          </p:cNvSpPr>
          <p:nvPr>
            <p:ph type="body" idx="1"/>
          </p:nvPr>
        </p:nvSpPr>
        <p:spPr>
          <a:xfrm>
            <a:off x="381000" y="1295400"/>
            <a:ext cx="8534400" cy="4114800"/>
          </a:xfrm>
          <a:ln>
            <a:solidFill>
              <a:schemeClr val="tx1"/>
            </a:solidFill>
          </a:ln>
        </p:spPr>
        <p:txBody>
          <a:bodyPr>
            <a:noAutofit/>
          </a:bodyPr>
          <a:lstStyle/>
          <a:p>
            <a:pPr marL="457200" lvl="1" indent="-457200" algn="just" defTabSz="280988">
              <a:lnSpc>
                <a:spcPct val="80000"/>
              </a:lnSpc>
              <a:buClrTx/>
              <a:buFont typeface="+mj-lt"/>
              <a:buAutoNum type="arabicPeriod"/>
            </a:pPr>
            <a:r>
              <a:rPr lang="en-US" sz="3600" b="1" u="sng" dirty="0" smtClean="0">
                <a:latin typeface="Times New Roman" pitchFamily="18" charset="0"/>
                <a:cs typeface="Times New Roman" pitchFamily="18" charset="0"/>
              </a:rPr>
              <a:t>Fragmentation</a:t>
            </a:r>
            <a:endParaRPr lang="en-US" sz="3600" b="1" dirty="0" smtClean="0">
              <a:latin typeface="Times New Roman" pitchFamily="18" charset="0"/>
              <a:cs typeface="Times New Roman" pitchFamily="18" charset="0"/>
            </a:endParaRPr>
          </a:p>
          <a:p>
            <a:pPr marL="515938" lvl="1" indent="0" algn="just">
              <a:lnSpc>
                <a:spcPct val="80000"/>
              </a:lnSpc>
              <a:buNone/>
            </a:pPr>
            <a:r>
              <a:rPr lang="en-US" sz="3200" dirty="0" smtClean="0">
                <a:latin typeface="Times New Roman" pitchFamily="18" charset="0"/>
                <a:cs typeface="Times New Roman" pitchFamily="18" charset="0"/>
              </a:rPr>
              <a:t>Relation </a:t>
            </a:r>
            <a:r>
              <a:rPr lang="en-US" sz="3200" dirty="0">
                <a:latin typeface="Times New Roman" pitchFamily="18" charset="0"/>
                <a:cs typeface="Times New Roman" pitchFamily="18" charset="0"/>
              </a:rPr>
              <a:t>may be divided into a number of sub-relations, which are then distributed.</a:t>
            </a:r>
          </a:p>
          <a:p>
            <a:pPr marL="624078" indent="-514350" algn="just">
              <a:lnSpc>
                <a:spcPct val="10000"/>
              </a:lnSpc>
              <a:buFont typeface="+mj-lt"/>
              <a:buAutoNum type="arabicPeriod"/>
            </a:pPr>
            <a:endParaRPr lang="en-US" sz="4000" dirty="0">
              <a:latin typeface="Times New Roman" pitchFamily="18" charset="0"/>
              <a:cs typeface="Times New Roman" pitchFamily="18" charset="0"/>
            </a:endParaRPr>
          </a:p>
          <a:p>
            <a:pPr marL="514350" lvl="1" indent="-514350" algn="just" defTabSz="280988">
              <a:lnSpc>
                <a:spcPct val="80000"/>
              </a:lnSpc>
              <a:buClrTx/>
              <a:buFont typeface="+mj-lt"/>
              <a:buAutoNum type="arabicPeriod" startAt="2"/>
            </a:pPr>
            <a:r>
              <a:rPr lang="en-US" sz="3600" b="1" u="sng" dirty="0">
                <a:latin typeface="Times New Roman" pitchFamily="18" charset="0"/>
                <a:cs typeface="Times New Roman" pitchFamily="18" charset="0"/>
              </a:rPr>
              <a:t>Allocation</a:t>
            </a:r>
          </a:p>
          <a:p>
            <a:pPr marL="515938" lvl="1" indent="0" algn="just">
              <a:lnSpc>
                <a:spcPct val="80000"/>
              </a:lnSpc>
              <a:buNone/>
            </a:pPr>
            <a:r>
              <a:rPr lang="en-US" sz="3200" dirty="0">
                <a:latin typeface="Times New Roman" pitchFamily="18" charset="0"/>
                <a:cs typeface="Times New Roman" pitchFamily="18" charset="0"/>
              </a:rPr>
              <a:t>Each fragment is stored at site with “optimal” distribution.</a:t>
            </a:r>
          </a:p>
          <a:p>
            <a:pPr marL="514350" lvl="1" indent="-514350" algn="just" defTabSz="280988">
              <a:lnSpc>
                <a:spcPct val="80000"/>
              </a:lnSpc>
              <a:buClrTx/>
              <a:buFont typeface="+mj-lt"/>
              <a:buAutoNum type="arabicPeriod" startAt="3"/>
            </a:pPr>
            <a:r>
              <a:rPr lang="en-US" sz="3600" b="1" u="sng" dirty="0">
                <a:latin typeface="Times New Roman" pitchFamily="18" charset="0"/>
                <a:cs typeface="Times New Roman" pitchFamily="18" charset="0"/>
              </a:rPr>
              <a:t>Replication</a:t>
            </a:r>
          </a:p>
          <a:p>
            <a:pPr marL="515938" lvl="1" indent="0" algn="just" defTabSz="280988">
              <a:lnSpc>
                <a:spcPct val="80000"/>
              </a:lnSpc>
              <a:buNone/>
            </a:pPr>
            <a:r>
              <a:rPr lang="en-US" sz="3200" dirty="0">
                <a:latin typeface="Times New Roman" pitchFamily="18" charset="0"/>
                <a:cs typeface="Times New Roman" pitchFamily="18" charset="0"/>
              </a:rPr>
              <a:t>Copy of fragment may be maintained at several sites.</a:t>
            </a:r>
          </a:p>
        </p:txBody>
      </p:sp>
    </p:spTree>
    <p:extLst>
      <p:ext uri="{BB962C8B-B14F-4D97-AF65-F5344CB8AC3E}">
        <p14:creationId xmlns:p14="http://schemas.microsoft.com/office/powerpoint/2010/main" val="2339513369"/>
      </p:ext>
    </p:extLst>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7" name="Rectangle 5"/>
          <p:cNvSpPr>
            <a:spLocks noGrp="1" noChangeArrowheads="1"/>
          </p:cNvSpPr>
          <p:nvPr>
            <p:ph type="title"/>
          </p:nvPr>
        </p:nvSpPr>
        <p:spPr>
          <a:xfrm>
            <a:off x="304800" y="152400"/>
            <a:ext cx="8229600" cy="1143000"/>
          </a:xfrm>
        </p:spPr>
        <p:txBody>
          <a:bodyPr>
            <a:normAutofit/>
          </a:bodyPr>
          <a:lstStyle/>
          <a:p>
            <a:pPr marL="742950" indent="-742950">
              <a:buFont typeface="+mj-lt"/>
              <a:buAutoNum type="arabicPeriod"/>
            </a:pPr>
            <a:r>
              <a:rPr lang="en-US" sz="3600" dirty="0">
                <a:solidFill>
                  <a:schemeClr val="tx1">
                    <a:lumMod val="95000"/>
                    <a:lumOff val="5000"/>
                  </a:schemeClr>
                </a:solidFill>
              </a:rPr>
              <a:t>Fragmentation</a:t>
            </a:r>
          </a:p>
        </p:txBody>
      </p:sp>
      <p:sp>
        <p:nvSpPr>
          <p:cNvPr id="59398" name="Rectangle 6"/>
          <p:cNvSpPr>
            <a:spLocks noGrp="1" noChangeArrowheads="1"/>
          </p:cNvSpPr>
          <p:nvPr>
            <p:ph type="body" idx="1"/>
          </p:nvPr>
        </p:nvSpPr>
        <p:spPr>
          <a:xfrm>
            <a:off x="381000" y="1295400"/>
            <a:ext cx="8382000" cy="4572000"/>
          </a:xfrm>
          <a:ln>
            <a:solidFill>
              <a:schemeClr val="tx1"/>
            </a:solidFill>
          </a:ln>
        </p:spPr>
        <p:txBody>
          <a:bodyPr>
            <a:normAutofit/>
          </a:bodyPr>
          <a:lstStyle/>
          <a:p>
            <a:pPr algn="just">
              <a:buFont typeface="Wingdings" pitchFamily="2" charset="2"/>
              <a:buChar char="q"/>
            </a:pPr>
            <a:r>
              <a:rPr lang="en-US" sz="3200" dirty="0">
                <a:latin typeface="Times New Roman" pitchFamily="18" charset="0"/>
                <a:cs typeface="Times New Roman" pitchFamily="18" charset="0"/>
              </a:rPr>
              <a:t>Definition and allocation of fragments carried out strategically to achieve:</a:t>
            </a:r>
          </a:p>
          <a:p>
            <a:pPr lvl="1" algn="just">
              <a:buFont typeface="Wingdings" pitchFamily="2" charset="2"/>
              <a:buChar char="§"/>
            </a:pPr>
            <a:r>
              <a:rPr lang="en-US" sz="2800" dirty="0">
                <a:solidFill>
                  <a:srgbClr val="0000FF"/>
                </a:solidFill>
                <a:latin typeface="Times New Roman" pitchFamily="18" charset="0"/>
                <a:cs typeface="Times New Roman" pitchFamily="18" charset="0"/>
              </a:rPr>
              <a:t>Locality of Reference</a:t>
            </a:r>
          </a:p>
          <a:p>
            <a:pPr lvl="1" algn="just">
              <a:buFont typeface="Wingdings" pitchFamily="2" charset="2"/>
              <a:buChar char="§"/>
            </a:pPr>
            <a:r>
              <a:rPr lang="en-US" sz="2800" dirty="0">
                <a:solidFill>
                  <a:srgbClr val="0000FF"/>
                </a:solidFill>
                <a:latin typeface="Times New Roman" pitchFamily="18" charset="0"/>
                <a:cs typeface="Times New Roman" pitchFamily="18" charset="0"/>
              </a:rPr>
              <a:t>Improved Reliability and Availability</a:t>
            </a:r>
          </a:p>
          <a:p>
            <a:pPr lvl="1" algn="just">
              <a:buFont typeface="Wingdings" pitchFamily="2" charset="2"/>
              <a:buChar char="§"/>
            </a:pPr>
            <a:r>
              <a:rPr lang="en-US" sz="2800" dirty="0">
                <a:solidFill>
                  <a:srgbClr val="0000FF"/>
                </a:solidFill>
                <a:latin typeface="Times New Roman" pitchFamily="18" charset="0"/>
                <a:cs typeface="Times New Roman" pitchFamily="18" charset="0"/>
              </a:rPr>
              <a:t>Improved Performance</a:t>
            </a:r>
          </a:p>
          <a:p>
            <a:pPr lvl="1" algn="just">
              <a:buFont typeface="Wingdings" pitchFamily="2" charset="2"/>
              <a:buChar char="§"/>
            </a:pPr>
            <a:r>
              <a:rPr lang="en-US" sz="2800" dirty="0">
                <a:solidFill>
                  <a:srgbClr val="0000FF"/>
                </a:solidFill>
                <a:latin typeface="Times New Roman" pitchFamily="18" charset="0"/>
                <a:cs typeface="Times New Roman" pitchFamily="18" charset="0"/>
              </a:rPr>
              <a:t>Balanced Storage Capacities and Costs</a:t>
            </a:r>
          </a:p>
          <a:p>
            <a:pPr lvl="1" algn="just">
              <a:buFont typeface="Wingdings" pitchFamily="2" charset="2"/>
              <a:buChar char="§"/>
            </a:pPr>
            <a:r>
              <a:rPr lang="en-US" sz="2800" dirty="0">
                <a:solidFill>
                  <a:srgbClr val="0000FF"/>
                </a:solidFill>
                <a:latin typeface="Times New Roman" pitchFamily="18" charset="0"/>
                <a:cs typeface="Times New Roman" pitchFamily="18" charset="0"/>
              </a:rPr>
              <a:t>Minimal Communication Costs.</a:t>
            </a:r>
          </a:p>
          <a:p>
            <a:pPr algn="just">
              <a:buFont typeface="Wingdings" pitchFamily="2" charset="2"/>
              <a:buChar char="q"/>
            </a:pPr>
            <a:r>
              <a:rPr lang="en-US" sz="3200" dirty="0">
                <a:latin typeface="Times New Roman" pitchFamily="18" charset="0"/>
                <a:cs typeface="Times New Roman" pitchFamily="18" charset="0"/>
              </a:rPr>
              <a:t>Involves analyzing most important applications, based on quantitative/qualitative information. </a:t>
            </a:r>
          </a:p>
        </p:txBody>
      </p:sp>
    </p:spTree>
    <p:extLst>
      <p:ext uri="{BB962C8B-B14F-4D97-AF65-F5344CB8AC3E}">
        <p14:creationId xmlns:p14="http://schemas.microsoft.com/office/powerpoint/2010/main" val="1882637364"/>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398">
                                            <p:txEl>
                                              <p:pRg st="0" end="0"/>
                                            </p:txEl>
                                          </p:spTgt>
                                        </p:tgtEl>
                                        <p:attrNameLst>
                                          <p:attrName>style.visibility</p:attrName>
                                        </p:attrNameLst>
                                      </p:cBhvr>
                                      <p:to>
                                        <p:strVal val="visible"/>
                                      </p:to>
                                    </p:set>
                                    <p:animEffect transition="in" filter="fade">
                                      <p:cBhvr>
                                        <p:cTn id="7" dur="500"/>
                                        <p:tgtEl>
                                          <p:spTgt spid="5939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398">
                                            <p:txEl>
                                              <p:pRg st="1" end="1"/>
                                            </p:txEl>
                                          </p:spTgt>
                                        </p:tgtEl>
                                        <p:attrNameLst>
                                          <p:attrName>style.visibility</p:attrName>
                                        </p:attrNameLst>
                                      </p:cBhvr>
                                      <p:to>
                                        <p:strVal val="visible"/>
                                      </p:to>
                                    </p:set>
                                    <p:animEffect transition="in" filter="fade">
                                      <p:cBhvr>
                                        <p:cTn id="10" dur="500"/>
                                        <p:tgtEl>
                                          <p:spTgt spid="5939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9398">
                                            <p:txEl>
                                              <p:pRg st="2" end="2"/>
                                            </p:txEl>
                                          </p:spTgt>
                                        </p:tgtEl>
                                        <p:attrNameLst>
                                          <p:attrName>style.visibility</p:attrName>
                                        </p:attrNameLst>
                                      </p:cBhvr>
                                      <p:to>
                                        <p:strVal val="visible"/>
                                      </p:to>
                                    </p:set>
                                    <p:animEffect transition="in" filter="fade">
                                      <p:cBhvr>
                                        <p:cTn id="13" dur="500"/>
                                        <p:tgtEl>
                                          <p:spTgt spid="5939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9398">
                                            <p:txEl>
                                              <p:pRg st="3" end="3"/>
                                            </p:txEl>
                                          </p:spTgt>
                                        </p:tgtEl>
                                        <p:attrNameLst>
                                          <p:attrName>style.visibility</p:attrName>
                                        </p:attrNameLst>
                                      </p:cBhvr>
                                      <p:to>
                                        <p:strVal val="visible"/>
                                      </p:to>
                                    </p:set>
                                    <p:animEffect transition="in" filter="fade">
                                      <p:cBhvr>
                                        <p:cTn id="16" dur="500"/>
                                        <p:tgtEl>
                                          <p:spTgt spid="5939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9398">
                                            <p:txEl>
                                              <p:pRg st="4" end="4"/>
                                            </p:txEl>
                                          </p:spTgt>
                                        </p:tgtEl>
                                        <p:attrNameLst>
                                          <p:attrName>style.visibility</p:attrName>
                                        </p:attrNameLst>
                                      </p:cBhvr>
                                      <p:to>
                                        <p:strVal val="visible"/>
                                      </p:to>
                                    </p:set>
                                    <p:animEffect transition="in" filter="fade">
                                      <p:cBhvr>
                                        <p:cTn id="19" dur="500"/>
                                        <p:tgtEl>
                                          <p:spTgt spid="59398">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9398">
                                            <p:txEl>
                                              <p:pRg st="5" end="5"/>
                                            </p:txEl>
                                          </p:spTgt>
                                        </p:tgtEl>
                                        <p:attrNameLst>
                                          <p:attrName>style.visibility</p:attrName>
                                        </p:attrNameLst>
                                      </p:cBhvr>
                                      <p:to>
                                        <p:strVal val="visible"/>
                                      </p:to>
                                    </p:set>
                                    <p:animEffect transition="in" filter="fade">
                                      <p:cBhvr>
                                        <p:cTn id="22" dur="500"/>
                                        <p:tgtEl>
                                          <p:spTgt spid="59398">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9398">
                                            <p:txEl>
                                              <p:pRg st="6" end="6"/>
                                            </p:txEl>
                                          </p:spTgt>
                                        </p:tgtEl>
                                        <p:attrNameLst>
                                          <p:attrName>style.visibility</p:attrName>
                                        </p:attrNameLst>
                                      </p:cBhvr>
                                      <p:to>
                                        <p:strVal val="visible"/>
                                      </p:to>
                                    </p:set>
                                    <p:animEffect transition="in" filter="fade">
                                      <p:cBhvr>
                                        <p:cTn id="27" dur="500"/>
                                        <p:tgtEl>
                                          <p:spTgt spid="5939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8"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6" name="Rectangle 6"/>
          <p:cNvSpPr>
            <a:spLocks noGrp="1" noChangeArrowheads="1"/>
          </p:cNvSpPr>
          <p:nvPr>
            <p:ph type="body" idx="1"/>
          </p:nvPr>
        </p:nvSpPr>
        <p:spPr>
          <a:xfrm>
            <a:off x="457200" y="1481329"/>
            <a:ext cx="8458200" cy="4386071"/>
          </a:xfrm>
          <a:ln>
            <a:solidFill>
              <a:schemeClr val="tx1"/>
            </a:solidFill>
          </a:ln>
        </p:spPr>
        <p:txBody>
          <a:bodyPr/>
          <a:lstStyle/>
          <a:p>
            <a:pPr algn="just">
              <a:buFont typeface="Wingdings" pitchFamily="2" charset="2"/>
              <a:buChar char="q"/>
            </a:pPr>
            <a:r>
              <a:rPr lang="en-US" sz="3200" b="1" dirty="0">
                <a:latin typeface="Times New Roman" pitchFamily="18" charset="0"/>
                <a:cs typeface="Times New Roman" pitchFamily="18" charset="0"/>
              </a:rPr>
              <a:t>Quantitative information may include</a:t>
            </a:r>
            <a:r>
              <a:rPr lang="en-US" sz="3200" dirty="0">
                <a:latin typeface="Times New Roman" pitchFamily="18" charset="0"/>
                <a:cs typeface="Times New Roman" pitchFamily="18" charset="0"/>
              </a:rPr>
              <a:t>:</a:t>
            </a:r>
          </a:p>
          <a:p>
            <a:pPr lvl="1" algn="just">
              <a:buFont typeface="Wingdings" pitchFamily="2" charset="2"/>
              <a:buChar char="§"/>
            </a:pPr>
            <a:r>
              <a:rPr lang="en-US" sz="2800" dirty="0" smtClean="0">
                <a:solidFill>
                  <a:srgbClr val="0000FF"/>
                </a:solidFill>
                <a:latin typeface="Times New Roman" pitchFamily="18" charset="0"/>
                <a:cs typeface="Times New Roman" pitchFamily="18" charset="0"/>
              </a:rPr>
              <a:t>Frequency </a:t>
            </a:r>
            <a:r>
              <a:rPr lang="en-US" sz="2800" dirty="0">
                <a:solidFill>
                  <a:srgbClr val="0000FF"/>
                </a:solidFill>
                <a:latin typeface="Times New Roman" pitchFamily="18" charset="0"/>
                <a:cs typeface="Times New Roman" pitchFamily="18" charset="0"/>
              </a:rPr>
              <a:t>with which an application is run;</a:t>
            </a:r>
          </a:p>
          <a:p>
            <a:pPr lvl="1" algn="just">
              <a:buFont typeface="Wingdings" pitchFamily="2" charset="2"/>
              <a:buChar char="§"/>
            </a:pPr>
            <a:r>
              <a:rPr lang="en-US" sz="2800" dirty="0" smtClean="0">
                <a:solidFill>
                  <a:srgbClr val="0000FF"/>
                </a:solidFill>
                <a:latin typeface="Times New Roman" pitchFamily="18" charset="0"/>
                <a:cs typeface="Times New Roman" pitchFamily="18" charset="0"/>
              </a:rPr>
              <a:t>Site </a:t>
            </a:r>
            <a:r>
              <a:rPr lang="en-US" sz="2800" dirty="0">
                <a:solidFill>
                  <a:srgbClr val="0000FF"/>
                </a:solidFill>
                <a:latin typeface="Times New Roman" pitchFamily="18" charset="0"/>
                <a:cs typeface="Times New Roman" pitchFamily="18" charset="0"/>
              </a:rPr>
              <a:t>from which an application is run;</a:t>
            </a:r>
          </a:p>
          <a:p>
            <a:pPr lvl="1" algn="just">
              <a:buFont typeface="Wingdings" pitchFamily="2" charset="2"/>
              <a:buChar char="§"/>
            </a:pPr>
            <a:r>
              <a:rPr lang="en-US" sz="2800" dirty="0" smtClean="0">
                <a:solidFill>
                  <a:srgbClr val="0000FF"/>
                </a:solidFill>
                <a:latin typeface="Times New Roman" pitchFamily="18" charset="0"/>
                <a:cs typeface="Times New Roman" pitchFamily="18" charset="0"/>
              </a:rPr>
              <a:t>Performance </a:t>
            </a:r>
            <a:r>
              <a:rPr lang="en-US" sz="2800" dirty="0">
                <a:solidFill>
                  <a:srgbClr val="0000FF"/>
                </a:solidFill>
                <a:latin typeface="Times New Roman" pitchFamily="18" charset="0"/>
                <a:cs typeface="Times New Roman" pitchFamily="18" charset="0"/>
              </a:rPr>
              <a:t>criteria for transactions and applications.</a:t>
            </a:r>
          </a:p>
          <a:p>
            <a:pPr algn="just">
              <a:buFont typeface="Wingdings" pitchFamily="2" charset="2"/>
              <a:buChar char="q"/>
            </a:pPr>
            <a:r>
              <a:rPr lang="en-US" sz="3200" b="1" dirty="0">
                <a:latin typeface="Times New Roman" pitchFamily="18" charset="0"/>
                <a:cs typeface="Times New Roman" pitchFamily="18" charset="0"/>
              </a:rPr>
              <a:t>Qualitative information may </a:t>
            </a:r>
            <a:r>
              <a:rPr lang="en-US" sz="3200" b="1" dirty="0" smtClean="0">
                <a:latin typeface="Times New Roman" pitchFamily="18" charset="0"/>
                <a:cs typeface="Times New Roman" pitchFamily="18" charset="0"/>
              </a:rPr>
              <a:t>include:</a:t>
            </a:r>
          </a:p>
          <a:p>
            <a:pPr lvl="1" algn="just">
              <a:buFont typeface="Wingdings" pitchFamily="2" charset="2"/>
              <a:buChar char="§"/>
            </a:pPr>
            <a:r>
              <a:rPr lang="en-US" sz="2800" dirty="0">
                <a:solidFill>
                  <a:srgbClr val="0000FF"/>
                </a:solidFill>
                <a:latin typeface="Times New Roman" pitchFamily="18" charset="0"/>
                <a:cs typeface="Times New Roman" pitchFamily="18" charset="0"/>
              </a:rPr>
              <a:t>T</a:t>
            </a:r>
            <a:r>
              <a:rPr lang="en-US" sz="2800" dirty="0" smtClean="0">
                <a:solidFill>
                  <a:srgbClr val="0000FF"/>
                </a:solidFill>
                <a:latin typeface="Times New Roman" pitchFamily="18" charset="0"/>
                <a:cs typeface="Times New Roman" pitchFamily="18" charset="0"/>
              </a:rPr>
              <a:t>ransactions </a:t>
            </a:r>
            <a:r>
              <a:rPr lang="en-US" sz="2800" dirty="0">
                <a:solidFill>
                  <a:srgbClr val="0000FF"/>
                </a:solidFill>
                <a:latin typeface="Times New Roman" pitchFamily="18" charset="0"/>
                <a:cs typeface="Times New Roman" pitchFamily="18" charset="0"/>
              </a:rPr>
              <a:t>that are executed by application, type of access (read or write), and predicates of read operations</a:t>
            </a:r>
            <a:r>
              <a:rPr lang="en-US" sz="2800" dirty="0">
                <a:latin typeface="Times New Roman" pitchFamily="18" charset="0"/>
                <a:cs typeface="Times New Roman" pitchFamily="18" charset="0"/>
              </a:rPr>
              <a:t>.</a:t>
            </a:r>
          </a:p>
          <a:p>
            <a:endParaRPr lang="en-US" dirty="0"/>
          </a:p>
        </p:txBody>
      </p:sp>
      <p:sp>
        <p:nvSpPr>
          <p:cNvPr id="5" name="Rectangle 5"/>
          <p:cNvSpPr txBox="1">
            <a:spLocks noChangeArrowheads="1"/>
          </p:cNvSpPr>
          <p:nvPr/>
        </p:nvSpPr>
        <p:spPr>
          <a:xfrm>
            <a:off x="304800" y="152400"/>
            <a:ext cx="82296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marL="742950" indent="-742950">
              <a:buFont typeface="+mj-lt"/>
              <a:buAutoNum type="arabicPeriod"/>
            </a:pPr>
            <a:r>
              <a:rPr lang="en-US" sz="3600" dirty="0" smtClean="0">
                <a:solidFill>
                  <a:schemeClr val="tx1">
                    <a:lumMod val="95000"/>
                    <a:lumOff val="5000"/>
                  </a:schemeClr>
                </a:solidFill>
              </a:rPr>
              <a:t>Fragmentation</a:t>
            </a:r>
            <a:endParaRPr lang="en-US" sz="3600" dirty="0">
              <a:solidFill>
                <a:schemeClr val="tx1">
                  <a:lumMod val="95000"/>
                  <a:lumOff val="5000"/>
                </a:schemeClr>
              </a:solidFill>
            </a:endParaRPr>
          </a:p>
        </p:txBody>
      </p:sp>
    </p:spTree>
    <p:extLst>
      <p:ext uri="{BB962C8B-B14F-4D97-AF65-F5344CB8AC3E}">
        <p14:creationId xmlns:p14="http://schemas.microsoft.com/office/powerpoint/2010/main" val="3674098844"/>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46">
                                            <p:txEl>
                                              <p:pRg st="0" end="0"/>
                                            </p:txEl>
                                          </p:spTgt>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61446">
                                            <p:txEl>
                                              <p:pRg st="1" end="1"/>
                                            </p:txEl>
                                          </p:spTgt>
                                        </p:tgtEl>
                                        <p:attrNameLst>
                                          <p:attrName>style.visibility</p:attrName>
                                        </p:attrNameLst>
                                      </p:cBhvr>
                                      <p:to>
                                        <p:strVal val="visible"/>
                                      </p:to>
                                    </p:set>
                                    <p:animEffect transition="in" filter="fade">
                                      <p:cBhvr>
                                        <p:cTn id="9" dur="500"/>
                                        <p:tgtEl>
                                          <p:spTgt spid="61446">
                                            <p:txEl>
                                              <p:pRg st="1" end="1"/>
                                            </p:txEl>
                                          </p:spTgt>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61446">
                                            <p:txEl>
                                              <p:pRg st="2" end="2"/>
                                            </p:txEl>
                                          </p:spTgt>
                                        </p:tgtEl>
                                        <p:attrNameLst>
                                          <p:attrName>style.visibility</p:attrName>
                                        </p:attrNameLst>
                                      </p:cBhvr>
                                      <p:to>
                                        <p:strVal val="visible"/>
                                      </p:to>
                                    </p:set>
                                    <p:animEffect transition="in" filter="fade">
                                      <p:cBhvr>
                                        <p:cTn id="12" dur="500"/>
                                        <p:tgtEl>
                                          <p:spTgt spid="61446">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1446">
                                            <p:txEl>
                                              <p:pRg st="3" end="3"/>
                                            </p:txEl>
                                          </p:spTgt>
                                        </p:tgtEl>
                                        <p:attrNameLst>
                                          <p:attrName>style.visibility</p:attrName>
                                        </p:attrNameLst>
                                      </p:cBhvr>
                                      <p:to>
                                        <p:strVal val="visible"/>
                                      </p:to>
                                    </p:set>
                                    <p:animEffect transition="in" filter="fade">
                                      <p:cBhvr>
                                        <p:cTn id="15" dur="500"/>
                                        <p:tgtEl>
                                          <p:spTgt spid="61446">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61446">
                                            <p:txEl>
                                              <p:pRg st="4" end="4"/>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499"/>
                                          </p:stCondLst>
                                        </p:cTn>
                                        <p:tgtEl>
                                          <p:spTgt spid="6144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6"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229600" cy="1143000"/>
          </a:xfrm>
        </p:spPr>
        <p:txBody>
          <a:bodyPr>
            <a:normAutofit fontScale="90000"/>
          </a:bodyPr>
          <a:lstStyle/>
          <a:p>
            <a:r>
              <a:rPr lang="en-US" sz="4400" dirty="0" smtClean="0">
                <a:solidFill>
                  <a:schemeClr val="tx1">
                    <a:lumMod val="95000"/>
                    <a:lumOff val="5000"/>
                  </a:schemeClr>
                </a:solidFill>
              </a:rPr>
              <a:t>Types of Fragmentation</a:t>
            </a:r>
            <a:r>
              <a:rPr lang="en-US" sz="4400" dirty="0">
                <a:solidFill>
                  <a:schemeClr val="tx1">
                    <a:lumMod val="95000"/>
                    <a:lumOff val="5000"/>
                  </a:schemeClr>
                </a:solidFill>
              </a:rPr>
              <a:t/>
            </a:r>
            <a:br>
              <a:rPr lang="en-US" sz="4400" dirty="0">
                <a:solidFill>
                  <a:schemeClr val="tx1">
                    <a:lumMod val="95000"/>
                    <a:lumOff val="5000"/>
                  </a:schemeClr>
                </a:solidFill>
              </a:rPr>
            </a:b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90600"/>
            <a:ext cx="8686800" cy="563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09726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152400"/>
            <a:ext cx="8229600" cy="1143000"/>
          </a:xfrm>
        </p:spPr>
        <p:txBody>
          <a:bodyPr>
            <a:normAutofit/>
          </a:bodyPr>
          <a:lstStyle/>
          <a:p>
            <a:r>
              <a:rPr lang="en-US" sz="4000" dirty="0" smtClean="0">
                <a:solidFill>
                  <a:schemeClr val="tx1"/>
                </a:solidFill>
              </a:rPr>
              <a:t>Example: Employee-Project</a:t>
            </a:r>
            <a:endParaRPr lang="en-US" sz="4000" dirty="0">
              <a:solidFill>
                <a:schemeClr val="tx1"/>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914400"/>
            <a:ext cx="8915399" cy="57813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14135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lstStyle/>
          <a:p>
            <a:pPr marL="742950" indent="-742950">
              <a:buFont typeface="+mj-lt"/>
              <a:buAutoNum type="alphaUcPeriod"/>
            </a:pPr>
            <a:r>
              <a:rPr lang="en-US" dirty="0" smtClean="0">
                <a:solidFill>
                  <a:schemeClr val="tx1"/>
                </a:solidFill>
              </a:rPr>
              <a:t>Horizontal Fragmentation</a:t>
            </a:r>
            <a:endParaRPr lang="en-US" dirty="0">
              <a:solidFill>
                <a:schemeClr val="tx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90600"/>
            <a:ext cx="8603226" cy="5715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75552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lstStyle/>
          <a:p>
            <a:pPr marL="742950" indent="-742950">
              <a:buFont typeface="+mj-lt"/>
              <a:buAutoNum type="alphaUcPeriod" startAt="2"/>
            </a:pPr>
            <a:r>
              <a:rPr lang="en-US" dirty="0" smtClean="0">
                <a:solidFill>
                  <a:schemeClr val="tx1"/>
                </a:solidFill>
              </a:rPr>
              <a:t>Vertical Fragmentation</a:t>
            </a:r>
            <a:endParaRPr lang="en-US" dirty="0">
              <a:solidFill>
                <a:schemeClr val="tx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90600"/>
            <a:ext cx="8686800" cy="5715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9251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98707" y="381000"/>
            <a:ext cx="7448550" cy="504825"/>
          </a:xfrm>
          <a:noFill/>
        </p:spPr>
        <p:txBody>
          <a:bodyPr>
            <a:noAutofit/>
          </a:bodyPr>
          <a:lstStyle/>
          <a:p>
            <a:r>
              <a:rPr lang="en-US" dirty="0">
                <a:solidFill>
                  <a:schemeClr val="tx1"/>
                </a:solidFill>
              </a:rPr>
              <a:t>Degree of Fragmentation</a:t>
            </a:r>
          </a:p>
        </p:txBody>
      </p:sp>
      <p:sp>
        <p:nvSpPr>
          <p:cNvPr id="11267" name="Rectangle 3"/>
          <p:cNvSpPr>
            <a:spLocks noChangeArrowheads="1"/>
          </p:cNvSpPr>
          <p:nvPr/>
        </p:nvSpPr>
        <p:spPr bwMode="auto">
          <a:xfrm>
            <a:off x="1816100" y="4411663"/>
            <a:ext cx="5948363" cy="1039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lgn="ctr">
              <a:lnSpc>
                <a:spcPct val="85000"/>
              </a:lnSpc>
            </a:pPr>
            <a:r>
              <a:rPr lang="en-US" sz="2400" b="1" dirty="0">
                <a:latin typeface="Times New Roman" pitchFamily="18" charset="0"/>
                <a:cs typeface="Times New Roman" pitchFamily="18" charset="0"/>
              </a:rPr>
              <a:t>Finding the suitable level of partitioning within this range</a:t>
            </a:r>
          </a:p>
          <a:p>
            <a:pPr algn="ctr"/>
            <a:endParaRPr lang="en-US" sz="2400" dirty="0">
              <a:latin typeface="Century Schoolbook" pitchFamily="18" charset="0"/>
            </a:endParaRPr>
          </a:p>
        </p:txBody>
      </p:sp>
      <p:sp>
        <p:nvSpPr>
          <p:cNvPr id="11268" name="Line 4"/>
          <p:cNvSpPr>
            <a:spLocks noChangeShapeType="1"/>
          </p:cNvSpPr>
          <p:nvPr/>
        </p:nvSpPr>
        <p:spPr bwMode="auto">
          <a:xfrm>
            <a:off x="2508250" y="2914650"/>
            <a:ext cx="41021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dirty="0"/>
          </a:p>
        </p:txBody>
      </p:sp>
      <p:sp>
        <p:nvSpPr>
          <p:cNvPr id="11269" name="Line 5"/>
          <p:cNvSpPr>
            <a:spLocks noChangeShapeType="1"/>
          </p:cNvSpPr>
          <p:nvPr/>
        </p:nvSpPr>
        <p:spPr bwMode="auto">
          <a:xfrm>
            <a:off x="2508250" y="2800350"/>
            <a:ext cx="0" cy="2159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0" name="Line 6"/>
          <p:cNvSpPr>
            <a:spLocks noChangeShapeType="1"/>
          </p:cNvSpPr>
          <p:nvPr/>
        </p:nvSpPr>
        <p:spPr bwMode="auto">
          <a:xfrm>
            <a:off x="6623050" y="2800350"/>
            <a:ext cx="0" cy="2159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271" name="Group 10"/>
          <p:cNvGrpSpPr>
            <a:grpSpLocks/>
          </p:cNvGrpSpPr>
          <p:nvPr/>
        </p:nvGrpSpPr>
        <p:grpSpPr bwMode="auto">
          <a:xfrm>
            <a:off x="1841500" y="3143252"/>
            <a:ext cx="1581149" cy="892176"/>
            <a:chOff x="1160" y="1980"/>
            <a:chExt cx="996" cy="562"/>
          </a:xfrm>
        </p:grpSpPr>
        <p:sp>
          <p:nvSpPr>
            <p:cNvPr id="11282" name="Rectangle 7"/>
            <p:cNvSpPr>
              <a:spLocks noChangeArrowheads="1"/>
            </p:cNvSpPr>
            <p:nvPr/>
          </p:nvSpPr>
          <p:spPr bwMode="auto">
            <a:xfrm>
              <a:off x="1160" y="1980"/>
              <a:ext cx="7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sz="2000" b="1" dirty="0" smtClean="0">
                  <a:solidFill>
                    <a:srgbClr val="C00000"/>
                  </a:solidFill>
                  <a:latin typeface="Century Schoolbook" pitchFamily="18" charset="0"/>
                </a:rPr>
                <a:t>  tuples</a:t>
              </a:r>
              <a:endParaRPr lang="en-US" sz="2000" b="1" dirty="0">
                <a:solidFill>
                  <a:srgbClr val="C00000"/>
                </a:solidFill>
                <a:latin typeface="Century Schoolbook" pitchFamily="18" charset="0"/>
              </a:endParaRPr>
            </a:p>
          </p:txBody>
        </p:sp>
        <p:sp>
          <p:nvSpPr>
            <p:cNvPr id="11283" name="Rectangle 8"/>
            <p:cNvSpPr>
              <a:spLocks noChangeArrowheads="1"/>
            </p:cNvSpPr>
            <p:nvPr/>
          </p:nvSpPr>
          <p:spPr bwMode="auto">
            <a:xfrm flipH="1">
              <a:off x="1342" y="2111"/>
              <a:ext cx="4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7" tIns="44450" rIns="90487" bIns="44450">
              <a:spAutoFit/>
            </a:bodyPr>
            <a:lstStyle/>
            <a:p>
              <a:r>
                <a:rPr lang="en-US" sz="2000" b="1" dirty="0">
                  <a:solidFill>
                    <a:srgbClr val="C00000"/>
                  </a:solidFill>
                  <a:latin typeface="Century Schoolbook" pitchFamily="18" charset="0"/>
                </a:rPr>
                <a:t>or</a:t>
              </a:r>
            </a:p>
          </p:txBody>
        </p:sp>
        <p:sp>
          <p:nvSpPr>
            <p:cNvPr id="11284" name="Rectangle 9"/>
            <p:cNvSpPr>
              <a:spLocks noChangeArrowheads="1"/>
            </p:cNvSpPr>
            <p:nvPr/>
          </p:nvSpPr>
          <p:spPr bwMode="auto">
            <a:xfrm>
              <a:off x="1203" y="2292"/>
              <a:ext cx="95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sz="2000" b="1" dirty="0">
                  <a:solidFill>
                    <a:srgbClr val="C00000"/>
                  </a:solidFill>
                  <a:latin typeface="Century Schoolbook" pitchFamily="18" charset="0"/>
                </a:rPr>
                <a:t>attributes</a:t>
              </a:r>
            </a:p>
          </p:txBody>
        </p:sp>
      </p:grpSp>
      <p:sp>
        <p:nvSpPr>
          <p:cNvPr id="11272" name="Rectangle 11"/>
          <p:cNvSpPr>
            <a:spLocks noChangeArrowheads="1"/>
          </p:cNvSpPr>
          <p:nvPr/>
        </p:nvSpPr>
        <p:spPr bwMode="auto">
          <a:xfrm>
            <a:off x="6183313" y="3143250"/>
            <a:ext cx="145071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sz="2000" b="1" dirty="0" smtClean="0">
                <a:solidFill>
                  <a:srgbClr val="C00000"/>
                </a:solidFill>
                <a:latin typeface="Century Schoolbook" pitchFamily="18" charset="0"/>
              </a:rPr>
              <a:t>Relations</a:t>
            </a:r>
            <a:endParaRPr lang="en-US" sz="2000" b="1" dirty="0">
              <a:solidFill>
                <a:srgbClr val="C00000"/>
              </a:solidFill>
              <a:latin typeface="Century Schoolbook" pitchFamily="18" charset="0"/>
            </a:endParaRPr>
          </a:p>
        </p:txBody>
      </p:sp>
      <p:sp>
        <p:nvSpPr>
          <p:cNvPr id="11273" name="Arc 12"/>
          <p:cNvSpPr>
            <a:spLocks/>
          </p:cNvSpPr>
          <p:nvPr/>
        </p:nvSpPr>
        <p:spPr bwMode="auto">
          <a:xfrm>
            <a:off x="2509838" y="2459038"/>
            <a:ext cx="222250" cy="222250"/>
          </a:xfrm>
          <a:custGeom>
            <a:avLst/>
            <a:gdLst>
              <a:gd name="T0" fmla="*/ 0 w 21600"/>
              <a:gd name="T1" fmla="*/ 222250 h 21599"/>
              <a:gd name="T2" fmla="*/ 220665 w 21600"/>
              <a:gd name="T3" fmla="*/ 0 h 21599"/>
              <a:gd name="T4" fmla="*/ 222250 w 21600"/>
              <a:gd name="T5" fmla="*/ 222250 h 21599"/>
              <a:gd name="T6" fmla="*/ 0 60000 65536"/>
              <a:gd name="T7" fmla="*/ 0 60000 65536"/>
              <a:gd name="T8" fmla="*/ 0 60000 65536"/>
            </a:gdLst>
            <a:ahLst/>
            <a:cxnLst>
              <a:cxn ang="T6">
                <a:pos x="T0" y="T1"/>
              </a:cxn>
              <a:cxn ang="T7">
                <a:pos x="T2" y="T3"/>
              </a:cxn>
              <a:cxn ang="T8">
                <a:pos x="T4" y="T5"/>
              </a:cxn>
            </a:cxnLst>
            <a:rect l="0" t="0" r="r" b="b"/>
            <a:pathLst>
              <a:path w="21600" h="21599" fill="none" extrusionOk="0">
                <a:moveTo>
                  <a:pt x="0" y="21599"/>
                </a:moveTo>
                <a:cubicBezTo>
                  <a:pt x="0" y="9729"/>
                  <a:pt x="9577" y="84"/>
                  <a:pt x="21445" y="-1"/>
                </a:cubicBezTo>
              </a:path>
              <a:path w="21600" h="21599" stroke="0" extrusionOk="0">
                <a:moveTo>
                  <a:pt x="0" y="21599"/>
                </a:moveTo>
                <a:cubicBezTo>
                  <a:pt x="0" y="9729"/>
                  <a:pt x="9577" y="84"/>
                  <a:pt x="21445" y="-1"/>
                </a:cubicBezTo>
                <a:lnTo>
                  <a:pt x="21600" y="21599"/>
                </a:lnTo>
                <a:lnTo>
                  <a:pt x="0" y="21599"/>
                </a:lnTo>
                <a:close/>
              </a:path>
            </a:pathLst>
          </a:custGeom>
          <a:noFill/>
          <a:ln w="127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4" name="Arc 13"/>
          <p:cNvSpPr>
            <a:spLocks/>
          </p:cNvSpPr>
          <p:nvPr/>
        </p:nvSpPr>
        <p:spPr bwMode="auto">
          <a:xfrm>
            <a:off x="6388100" y="2459038"/>
            <a:ext cx="223838" cy="222250"/>
          </a:xfrm>
          <a:custGeom>
            <a:avLst/>
            <a:gdLst>
              <a:gd name="T0" fmla="*/ 0 w 21754"/>
              <a:gd name="T1" fmla="*/ 10 h 21600"/>
              <a:gd name="T2" fmla="*/ 223838 w 21754"/>
              <a:gd name="T3" fmla="*/ 222250 h 21600"/>
              <a:gd name="T4" fmla="*/ 1585 w 21754"/>
              <a:gd name="T5" fmla="*/ 222250 h 21600"/>
              <a:gd name="T6" fmla="*/ 0 60000 65536"/>
              <a:gd name="T7" fmla="*/ 0 60000 65536"/>
              <a:gd name="T8" fmla="*/ 0 60000 65536"/>
            </a:gdLst>
            <a:ahLst/>
            <a:cxnLst>
              <a:cxn ang="T6">
                <a:pos x="T0" y="T1"/>
              </a:cxn>
              <a:cxn ang="T7">
                <a:pos x="T2" y="T3"/>
              </a:cxn>
              <a:cxn ang="T8">
                <a:pos x="T4" y="T5"/>
              </a:cxn>
            </a:cxnLst>
            <a:rect l="0" t="0" r="r" b="b"/>
            <a:pathLst>
              <a:path w="21754" h="21600" fill="none" extrusionOk="0">
                <a:moveTo>
                  <a:pt x="-1" y="0"/>
                </a:moveTo>
                <a:cubicBezTo>
                  <a:pt x="51" y="0"/>
                  <a:pt x="102" y="-1"/>
                  <a:pt x="154" y="0"/>
                </a:cubicBezTo>
                <a:cubicBezTo>
                  <a:pt x="12083" y="0"/>
                  <a:pt x="21754" y="9670"/>
                  <a:pt x="21754" y="21600"/>
                </a:cubicBezTo>
              </a:path>
              <a:path w="21754" h="21600" stroke="0" extrusionOk="0">
                <a:moveTo>
                  <a:pt x="-1" y="0"/>
                </a:moveTo>
                <a:cubicBezTo>
                  <a:pt x="51" y="0"/>
                  <a:pt x="102" y="-1"/>
                  <a:pt x="154" y="0"/>
                </a:cubicBezTo>
                <a:cubicBezTo>
                  <a:pt x="12083" y="0"/>
                  <a:pt x="21754" y="9670"/>
                  <a:pt x="21754" y="21600"/>
                </a:cubicBezTo>
                <a:lnTo>
                  <a:pt x="154" y="21600"/>
                </a:lnTo>
                <a:lnTo>
                  <a:pt x="-1" y="0"/>
                </a:lnTo>
                <a:close/>
              </a:path>
            </a:pathLst>
          </a:custGeom>
          <a:noFill/>
          <a:ln w="127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5" name="Line 14"/>
          <p:cNvSpPr>
            <a:spLocks noChangeShapeType="1"/>
          </p:cNvSpPr>
          <p:nvPr/>
        </p:nvSpPr>
        <p:spPr bwMode="auto">
          <a:xfrm>
            <a:off x="2736850" y="2457450"/>
            <a:ext cx="14732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6" name="Line 15"/>
          <p:cNvSpPr>
            <a:spLocks noChangeShapeType="1"/>
          </p:cNvSpPr>
          <p:nvPr/>
        </p:nvSpPr>
        <p:spPr bwMode="auto">
          <a:xfrm flipH="1">
            <a:off x="4902200" y="2457450"/>
            <a:ext cx="14859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7" name="Arc 16"/>
          <p:cNvSpPr>
            <a:spLocks/>
          </p:cNvSpPr>
          <p:nvPr/>
        </p:nvSpPr>
        <p:spPr bwMode="auto">
          <a:xfrm>
            <a:off x="4203700" y="2400300"/>
            <a:ext cx="184150" cy="44450"/>
          </a:xfrm>
          <a:custGeom>
            <a:avLst/>
            <a:gdLst>
              <a:gd name="T0" fmla="*/ 184150 w 21600"/>
              <a:gd name="T1" fmla="*/ 0 h 21600"/>
              <a:gd name="T2" fmla="*/ 0 w 21600"/>
              <a:gd name="T3" fmla="*/ 4445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8" name="Arc 17"/>
          <p:cNvSpPr>
            <a:spLocks/>
          </p:cNvSpPr>
          <p:nvPr/>
        </p:nvSpPr>
        <p:spPr bwMode="auto">
          <a:xfrm>
            <a:off x="4745038" y="2400300"/>
            <a:ext cx="171450" cy="44450"/>
          </a:xfrm>
          <a:custGeom>
            <a:avLst/>
            <a:gdLst>
              <a:gd name="T0" fmla="*/ 171450 w 21600"/>
              <a:gd name="T1" fmla="*/ 44450 h 21600"/>
              <a:gd name="T2" fmla="*/ 0 w 21600"/>
              <a:gd name="T3" fmla="*/ 0 h 21600"/>
              <a:gd name="T4" fmla="*/ 17145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9" name="Line 18"/>
          <p:cNvSpPr>
            <a:spLocks noChangeShapeType="1"/>
          </p:cNvSpPr>
          <p:nvPr/>
        </p:nvSpPr>
        <p:spPr bwMode="auto">
          <a:xfrm flipV="1">
            <a:off x="4400550" y="2222500"/>
            <a:ext cx="190500" cy="1905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0" name="Line 19"/>
          <p:cNvSpPr>
            <a:spLocks noChangeShapeType="1"/>
          </p:cNvSpPr>
          <p:nvPr/>
        </p:nvSpPr>
        <p:spPr bwMode="auto">
          <a:xfrm flipH="1" flipV="1">
            <a:off x="4597400" y="2235200"/>
            <a:ext cx="152400" cy="1905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1" name="Rectangle 20"/>
          <p:cNvSpPr>
            <a:spLocks noChangeArrowheads="1"/>
          </p:cNvSpPr>
          <p:nvPr/>
        </p:nvSpPr>
        <p:spPr bwMode="auto">
          <a:xfrm>
            <a:off x="2539206" y="1809795"/>
            <a:ext cx="4655056"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sz="2800" b="1" dirty="0" smtClean="0">
                <a:solidFill>
                  <a:srgbClr val="0000FF"/>
                </a:solidFill>
                <a:latin typeface="Times New Roman" pitchFamily="18" charset="0"/>
                <a:cs typeface="Times New Roman" pitchFamily="18" charset="0"/>
              </a:rPr>
              <a:t>Finite number of alternatives</a:t>
            </a:r>
            <a:endParaRPr lang="en-US" sz="2800" b="1"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190313001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9"/>
            <a:ext cx="8382000" cy="3928872"/>
          </a:xfrm>
          <a:ln>
            <a:solidFill>
              <a:schemeClr val="tx1"/>
            </a:solidFill>
          </a:ln>
        </p:spPr>
        <p:txBody>
          <a:bodyPr/>
          <a:lstStyle/>
          <a:p>
            <a:pPr algn="just">
              <a:buFont typeface="Wingdings" pitchFamily="2" charset="2"/>
              <a:buChar char="q"/>
            </a:pPr>
            <a:r>
              <a:rPr lang="en-US" sz="3600" dirty="0" smtClean="0">
                <a:latin typeface="Times New Roman" pitchFamily="18" charset="0"/>
                <a:cs typeface="Times New Roman" pitchFamily="18" charset="0"/>
              </a:rPr>
              <a:t>Distributed </a:t>
            </a:r>
            <a:r>
              <a:rPr lang="en-US" sz="3600" dirty="0">
                <a:latin typeface="Times New Roman" pitchFamily="18" charset="0"/>
                <a:cs typeface="Times New Roman" pitchFamily="18" charset="0"/>
              </a:rPr>
              <a:t>D</a:t>
            </a:r>
            <a:r>
              <a:rPr lang="en-US" sz="3600" dirty="0" smtClean="0">
                <a:latin typeface="Times New Roman" pitchFamily="18" charset="0"/>
                <a:cs typeface="Times New Roman" pitchFamily="18" charset="0"/>
              </a:rPr>
              <a:t>atabase </a:t>
            </a:r>
            <a:r>
              <a:rPr lang="en-US" sz="3600" dirty="0">
                <a:latin typeface="Times New Roman" pitchFamily="18" charset="0"/>
                <a:cs typeface="Times New Roman" pitchFamily="18" charset="0"/>
              </a:rPr>
              <a:t>D</a:t>
            </a:r>
            <a:r>
              <a:rPr lang="en-US" sz="3600" dirty="0" smtClean="0">
                <a:latin typeface="Times New Roman" pitchFamily="18" charset="0"/>
                <a:cs typeface="Times New Roman" pitchFamily="18" charset="0"/>
              </a:rPr>
              <a:t>esign </a:t>
            </a:r>
            <a:r>
              <a:rPr lang="en-US" sz="3600" dirty="0">
                <a:latin typeface="Times New Roman" pitchFamily="18" charset="0"/>
                <a:cs typeface="Times New Roman" pitchFamily="18" charset="0"/>
              </a:rPr>
              <a:t>C</a:t>
            </a:r>
            <a:r>
              <a:rPr lang="en-US" sz="3600" dirty="0" smtClean="0">
                <a:latin typeface="Times New Roman" pitchFamily="18" charset="0"/>
                <a:cs typeface="Times New Roman" pitchFamily="18" charset="0"/>
              </a:rPr>
              <a:t>oncept</a:t>
            </a:r>
          </a:p>
          <a:p>
            <a:pPr algn="just">
              <a:buFont typeface="Wingdings" pitchFamily="2" charset="2"/>
              <a:buChar char="q"/>
            </a:pPr>
            <a:r>
              <a:rPr lang="en-US" sz="3600" dirty="0">
                <a:latin typeface="Times New Roman" pitchFamily="18" charset="0"/>
                <a:cs typeface="Times New Roman" pitchFamily="18" charset="0"/>
              </a:rPr>
              <a:t>O</a:t>
            </a:r>
            <a:r>
              <a:rPr lang="en-US" sz="3600" dirty="0" smtClean="0">
                <a:latin typeface="Times New Roman" pitchFamily="18" charset="0"/>
                <a:cs typeface="Times New Roman" pitchFamily="18" charset="0"/>
              </a:rPr>
              <a:t>bjective </a:t>
            </a:r>
            <a:r>
              <a:rPr lang="en-US" sz="3600" dirty="0">
                <a:latin typeface="Times New Roman" pitchFamily="18" charset="0"/>
                <a:cs typeface="Times New Roman" pitchFamily="18" charset="0"/>
              </a:rPr>
              <a:t>of Data </a:t>
            </a:r>
            <a:r>
              <a:rPr lang="en-US" sz="3600" dirty="0" smtClean="0">
                <a:latin typeface="Times New Roman" pitchFamily="18" charset="0"/>
                <a:cs typeface="Times New Roman" pitchFamily="18" charset="0"/>
              </a:rPr>
              <a:t>Distribution</a:t>
            </a:r>
          </a:p>
          <a:p>
            <a:pPr algn="just">
              <a:buFont typeface="Wingdings" pitchFamily="2" charset="2"/>
              <a:buChar char="q"/>
            </a:pPr>
            <a:r>
              <a:rPr lang="en-US" sz="3600" dirty="0" smtClean="0">
                <a:latin typeface="Times New Roman" pitchFamily="18" charset="0"/>
                <a:cs typeface="Times New Roman" pitchFamily="18" charset="0"/>
              </a:rPr>
              <a:t>Data Fragmentation</a:t>
            </a:r>
          </a:p>
          <a:p>
            <a:pPr algn="just">
              <a:buFont typeface="Wingdings" pitchFamily="2" charset="2"/>
              <a:buChar char="q"/>
            </a:pPr>
            <a:r>
              <a:rPr lang="en-US" sz="3600" dirty="0">
                <a:latin typeface="Times New Roman" pitchFamily="18" charset="0"/>
                <a:cs typeface="Times New Roman" pitchFamily="18" charset="0"/>
              </a:rPr>
              <a:t>A</a:t>
            </a:r>
            <a:r>
              <a:rPr lang="en-US" sz="3600" dirty="0" smtClean="0">
                <a:latin typeface="Times New Roman" pitchFamily="18" charset="0"/>
                <a:cs typeface="Times New Roman" pitchFamily="18" charset="0"/>
              </a:rPr>
              <a:t>llocation </a:t>
            </a:r>
            <a:r>
              <a:rPr lang="en-US" sz="3600" dirty="0">
                <a:latin typeface="Times New Roman" pitchFamily="18" charset="0"/>
                <a:cs typeface="Times New Roman" pitchFamily="18" charset="0"/>
              </a:rPr>
              <a:t>of </a:t>
            </a:r>
            <a:r>
              <a:rPr lang="en-US" sz="3600" dirty="0" smtClean="0">
                <a:latin typeface="Times New Roman" pitchFamily="18" charset="0"/>
                <a:cs typeface="Times New Roman" pitchFamily="18" charset="0"/>
              </a:rPr>
              <a:t>Fragment</a:t>
            </a:r>
          </a:p>
          <a:p>
            <a:pPr algn="just">
              <a:buFont typeface="Wingdings" pitchFamily="2" charset="2"/>
              <a:buChar char="q"/>
            </a:pPr>
            <a:r>
              <a:rPr lang="en-US" sz="3600" dirty="0" smtClean="0">
                <a:latin typeface="Times New Roman" pitchFamily="18" charset="0"/>
                <a:cs typeface="Times New Roman" pitchFamily="18" charset="0"/>
              </a:rPr>
              <a:t>Transparencies </a:t>
            </a:r>
            <a:r>
              <a:rPr lang="en-US" sz="3600" dirty="0">
                <a:latin typeface="Times New Roman" pitchFamily="18" charset="0"/>
                <a:cs typeface="Times New Roman" pitchFamily="18" charset="0"/>
              </a:rPr>
              <a:t>in </a:t>
            </a:r>
            <a:r>
              <a:rPr lang="en-US" sz="3600" dirty="0" smtClean="0">
                <a:latin typeface="Times New Roman" pitchFamily="18" charset="0"/>
                <a:cs typeface="Times New Roman" pitchFamily="18" charset="0"/>
              </a:rPr>
              <a:t>Distributed Database </a:t>
            </a:r>
            <a:r>
              <a:rPr lang="en-US" sz="3600" dirty="0">
                <a:latin typeface="Times New Roman" pitchFamily="18" charset="0"/>
                <a:cs typeface="Times New Roman" pitchFamily="18" charset="0"/>
              </a:rPr>
              <a:t>Design 	</a:t>
            </a:r>
          </a:p>
          <a:p>
            <a:endParaRPr lang="en-US" dirty="0"/>
          </a:p>
        </p:txBody>
      </p:sp>
      <p:sp>
        <p:nvSpPr>
          <p:cNvPr id="2" name="Title 1"/>
          <p:cNvSpPr>
            <a:spLocks noGrp="1"/>
          </p:cNvSpPr>
          <p:nvPr>
            <p:ph type="title"/>
          </p:nvPr>
        </p:nvSpPr>
        <p:spPr/>
        <p:txBody>
          <a:bodyPr/>
          <a:lstStyle/>
          <a:p>
            <a:r>
              <a:rPr lang="en-US" dirty="0" smtClean="0">
                <a:solidFill>
                  <a:schemeClr val="tx1">
                    <a:lumMod val="95000"/>
                    <a:lumOff val="5000"/>
                  </a:schemeClr>
                </a:solidFill>
                <a:latin typeface="Times New Roman" pitchFamily="18" charset="0"/>
                <a:cs typeface="Times New Roman" pitchFamily="18" charset="0"/>
              </a:rPr>
              <a:t>Outline:</a:t>
            </a:r>
            <a:endParaRPr lang="en-US"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3041283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xfrm>
            <a:off x="342900" y="-152400"/>
            <a:ext cx="7658100" cy="1143000"/>
          </a:xfrm>
          <a:noFill/>
        </p:spPr>
        <p:txBody>
          <a:bodyPr>
            <a:normAutofit fontScale="90000"/>
          </a:bodyPr>
          <a:lstStyle/>
          <a:p>
            <a:r>
              <a:rPr lang="en-US" dirty="0" smtClean="0">
                <a:solidFill>
                  <a:schemeClr val="tx1"/>
                </a:solidFill>
              </a:rPr>
              <a:t>Correctness of Fragmentation</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1" y="838200"/>
            <a:ext cx="8839200" cy="5867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715110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274638"/>
            <a:ext cx="8229600" cy="1143000"/>
          </a:xfrm>
        </p:spPr>
        <p:txBody>
          <a:bodyPr/>
          <a:lstStyle/>
          <a:p>
            <a:r>
              <a:rPr lang="en-US" dirty="0">
                <a:solidFill>
                  <a:schemeClr val="tx1"/>
                </a:solidFill>
              </a:rPr>
              <a:t>Horizontal Fragmentation</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95400"/>
            <a:ext cx="8382000" cy="457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66367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381000" y="76200"/>
            <a:ext cx="8229600" cy="1143000"/>
          </a:xfrm>
        </p:spPr>
        <p:txBody>
          <a:bodyPr/>
          <a:lstStyle/>
          <a:p>
            <a:r>
              <a:rPr lang="en-US" dirty="0">
                <a:solidFill>
                  <a:schemeClr val="tx1"/>
                </a:solidFill>
              </a:rPr>
              <a:t>Horizontal Fragmentation</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438" y="881063"/>
            <a:ext cx="8462962" cy="58245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77670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1066800"/>
            <a:ext cx="8858865" cy="55699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2"/>
          <p:cNvSpPr>
            <a:spLocks noGrp="1"/>
          </p:cNvSpPr>
          <p:nvPr>
            <p:ph type="title"/>
          </p:nvPr>
        </p:nvSpPr>
        <p:spPr>
          <a:xfrm>
            <a:off x="152400" y="0"/>
            <a:ext cx="8229600" cy="1143000"/>
          </a:xfrm>
        </p:spPr>
        <p:txBody>
          <a:bodyPr/>
          <a:lstStyle/>
          <a:p>
            <a:r>
              <a:rPr lang="en-US" dirty="0">
                <a:solidFill>
                  <a:schemeClr val="tx1"/>
                </a:solidFill>
              </a:rPr>
              <a:t>Horizontal Fragmentation</a:t>
            </a:r>
            <a:endParaRPr lang="en-US" dirty="0"/>
          </a:p>
        </p:txBody>
      </p:sp>
    </p:spTree>
    <p:extLst>
      <p:ext uri="{BB962C8B-B14F-4D97-AF65-F5344CB8AC3E}">
        <p14:creationId xmlns:p14="http://schemas.microsoft.com/office/powerpoint/2010/main" val="25020240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43001"/>
            <a:ext cx="8763000" cy="5334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2"/>
          <p:cNvSpPr>
            <a:spLocks noGrp="1"/>
          </p:cNvSpPr>
          <p:nvPr>
            <p:ph type="title"/>
          </p:nvPr>
        </p:nvSpPr>
        <p:spPr>
          <a:xfrm>
            <a:off x="152400" y="0"/>
            <a:ext cx="8229600" cy="1143000"/>
          </a:xfrm>
        </p:spPr>
        <p:txBody>
          <a:bodyPr/>
          <a:lstStyle/>
          <a:p>
            <a:r>
              <a:rPr lang="en-US" dirty="0">
                <a:solidFill>
                  <a:schemeClr val="tx1"/>
                </a:solidFill>
              </a:rPr>
              <a:t>Horizontal Fragmentation</a:t>
            </a:r>
            <a:endParaRPr lang="en-US" dirty="0"/>
          </a:p>
        </p:txBody>
      </p:sp>
    </p:spTree>
    <p:extLst>
      <p:ext uri="{BB962C8B-B14F-4D97-AF65-F5344CB8AC3E}">
        <p14:creationId xmlns:p14="http://schemas.microsoft.com/office/powerpoint/2010/main" val="20080522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838200"/>
            <a:ext cx="8991600" cy="5867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2"/>
          <p:cNvSpPr>
            <a:spLocks noGrp="1"/>
          </p:cNvSpPr>
          <p:nvPr>
            <p:ph type="title"/>
          </p:nvPr>
        </p:nvSpPr>
        <p:spPr>
          <a:xfrm>
            <a:off x="152400" y="0"/>
            <a:ext cx="8229600" cy="1143000"/>
          </a:xfrm>
        </p:spPr>
        <p:txBody>
          <a:bodyPr/>
          <a:lstStyle/>
          <a:p>
            <a:r>
              <a:rPr lang="en-US" dirty="0">
                <a:solidFill>
                  <a:schemeClr val="tx1"/>
                </a:solidFill>
              </a:rPr>
              <a:t>Horizontal Fragmentation</a:t>
            </a:r>
            <a:endParaRPr lang="en-US" dirty="0"/>
          </a:p>
        </p:txBody>
      </p:sp>
    </p:spTree>
    <p:extLst>
      <p:ext uri="{BB962C8B-B14F-4D97-AF65-F5344CB8AC3E}">
        <p14:creationId xmlns:p14="http://schemas.microsoft.com/office/powerpoint/2010/main" val="1021735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00200"/>
            <a:ext cx="8534400" cy="3810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2"/>
          <p:cNvSpPr>
            <a:spLocks noGrp="1"/>
          </p:cNvSpPr>
          <p:nvPr>
            <p:ph type="title"/>
          </p:nvPr>
        </p:nvSpPr>
        <p:spPr>
          <a:xfrm>
            <a:off x="152400" y="0"/>
            <a:ext cx="8229600" cy="1143000"/>
          </a:xfrm>
        </p:spPr>
        <p:txBody>
          <a:bodyPr/>
          <a:lstStyle/>
          <a:p>
            <a:r>
              <a:rPr lang="en-US" dirty="0">
                <a:solidFill>
                  <a:schemeClr val="tx1"/>
                </a:solidFill>
              </a:rPr>
              <a:t>Horizontal Fragmentation</a:t>
            </a:r>
            <a:endParaRPr lang="en-US" dirty="0"/>
          </a:p>
        </p:txBody>
      </p:sp>
    </p:spTree>
    <p:extLst>
      <p:ext uri="{BB962C8B-B14F-4D97-AF65-F5344CB8AC3E}">
        <p14:creationId xmlns:p14="http://schemas.microsoft.com/office/powerpoint/2010/main" val="13007577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0"/>
            <a:ext cx="8229600" cy="1143000"/>
          </a:xfrm>
        </p:spPr>
        <p:txBody>
          <a:bodyPr/>
          <a:lstStyle/>
          <a:p>
            <a:r>
              <a:rPr lang="en-US" dirty="0" smtClean="0">
                <a:solidFill>
                  <a:schemeClr val="tx1"/>
                </a:solidFill>
              </a:rPr>
              <a:t>Vertical </a:t>
            </a:r>
            <a:r>
              <a:rPr lang="en-US" dirty="0">
                <a:solidFill>
                  <a:schemeClr val="tx1"/>
                </a:solidFill>
              </a:rPr>
              <a:t>Fragmentation</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8" y="1066800"/>
            <a:ext cx="8543925" cy="56387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08079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66800"/>
            <a:ext cx="8534400" cy="548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3"/>
          <p:cNvSpPr>
            <a:spLocks noGrp="1"/>
          </p:cNvSpPr>
          <p:nvPr>
            <p:ph type="title"/>
          </p:nvPr>
        </p:nvSpPr>
        <p:spPr>
          <a:xfrm>
            <a:off x="228600" y="0"/>
            <a:ext cx="8229600" cy="1143000"/>
          </a:xfrm>
        </p:spPr>
        <p:txBody>
          <a:bodyPr/>
          <a:lstStyle/>
          <a:p>
            <a:r>
              <a:rPr lang="en-US" dirty="0" smtClean="0">
                <a:solidFill>
                  <a:schemeClr val="tx1"/>
                </a:solidFill>
              </a:rPr>
              <a:t>Vertical </a:t>
            </a:r>
            <a:r>
              <a:rPr lang="en-US" dirty="0">
                <a:solidFill>
                  <a:schemeClr val="tx1"/>
                </a:solidFill>
              </a:rPr>
              <a:t>Fragmentation</a:t>
            </a:r>
            <a:endParaRPr lang="en-US" dirty="0"/>
          </a:p>
        </p:txBody>
      </p:sp>
    </p:spTree>
    <p:extLst>
      <p:ext uri="{BB962C8B-B14F-4D97-AF65-F5344CB8AC3E}">
        <p14:creationId xmlns:p14="http://schemas.microsoft.com/office/powerpoint/2010/main" val="7277648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304800" y="152400"/>
            <a:ext cx="8229600" cy="1143000"/>
          </a:xfrm>
        </p:spPr>
        <p:txBody>
          <a:bodyPr/>
          <a:lstStyle/>
          <a:p>
            <a:r>
              <a:rPr lang="en-US" dirty="0" smtClean="0">
                <a:solidFill>
                  <a:schemeClr val="tx1"/>
                </a:solidFill>
              </a:rPr>
              <a:t>Vertical </a:t>
            </a:r>
            <a:r>
              <a:rPr lang="en-US" dirty="0">
                <a:solidFill>
                  <a:schemeClr val="tx1"/>
                </a:solidFill>
              </a:rPr>
              <a:t>Fragmentation</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1295400"/>
            <a:ext cx="8534399" cy="43827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478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55000"/>
                <a:satMod val="300000"/>
              </a:schemeClr>
            </a:gs>
            <a:gs pos="65000">
              <a:schemeClr val="bg1">
                <a:tint val="65000"/>
                <a:satMod val="300000"/>
              </a:schemeClr>
            </a:gs>
            <a:gs pos="100000">
              <a:schemeClr val="bg1">
                <a:shade val="65000"/>
                <a:satMod val="300000"/>
              </a:schemeClr>
            </a:gs>
          </a:gsLst>
          <a:path path="circle">
            <a:fillToRect l="65000" b="98000"/>
          </a:path>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762000" y="914400"/>
            <a:ext cx="8001000" cy="1676400"/>
          </a:xfrm>
        </p:spPr>
        <p:txBody>
          <a:bodyPr>
            <a:normAutofit/>
          </a:bodyPr>
          <a:lstStyle/>
          <a:p>
            <a:pPr algn="ctr"/>
            <a:r>
              <a:rPr lang="en-US" sz="4300" dirty="0">
                <a:solidFill>
                  <a:schemeClr val="tx1">
                    <a:lumMod val="95000"/>
                    <a:lumOff val="5000"/>
                  </a:schemeClr>
                </a:solidFill>
              </a:rPr>
              <a:t>Distributed Database Design Concept</a:t>
            </a:r>
          </a:p>
        </p:txBody>
      </p:sp>
      <p:sp>
        <p:nvSpPr>
          <p:cNvPr id="5" name="Text Placeholder 4"/>
          <p:cNvSpPr>
            <a:spLocks noGrp="1"/>
          </p:cNvSpPr>
          <p:nvPr>
            <p:ph type="body" idx="1"/>
          </p:nvPr>
        </p:nvSpPr>
        <p:spPr>
          <a:xfrm>
            <a:off x="3922713" y="2895600"/>
            <a:ext cx="5221287" cy="1454888"/>
          </a:xfrm>
        </p:spPr>
        <p:txBody>
          <a:bodyPr>
            <a:normAutofit fontScale="85000" lnSpcReduction="20000"/>
          </a:bodyPr>
          <a:lstStyle/>
          <a:p>
            <a:pPr marL="342900" indent="-342900" algn="just">
              <a:buClrTx/>
              <a:buSzPct val="100000"/>
              <a:buFont typeface="Wingdings" pitchFamily="2" charset="2"/>
              <a:buChar char="§"/>
            </a:pPr>
            <a:r>
              <a:rPr lang="en-US" sz="2900" b="1" dirty="0" smtClean="0">
                <a:solidFill>
                  <a:srgbClr val="C00000"/>
                </a:solidFill>
                <a:latin typeface="Times New Roman" pitchFamily="18" charset="0"/>
                <a:cs typeface="Times New Roman" pitchFamily="18" charset="0"/>
              </a:rPr>
              <a:t>Dimensions of the Problem</a:t>
            </a:r>
          </a:p>
          <a:p>
            <a:pPr marL="342900" indent="-342900" algn="just">
              <a:buClrTx/>
              <a:buSzPct val="100000"/>
              <a:buFont typeface="Wingdings" pitchFamily="2" charset="2"/>
              <a:buChar char="§"/>
            </a:pPr>
            <a:r>
              <a:rPr lang="en-US" sz="2900" b="1" dirty="0" smtClean="0">
                <a:solidFill>
                  <a:srgbClr val="C00000"/>
                </a:solidFill>
                <a:latin typeface="Times New Roman" pitchFamily="18" charset="0"/>
                <a:cs typeface="Times New Roman" pitchFamily="18" charset="0"/>
              </a:rPr>
              <a:t>Distributed Design: Top Down &amp; Bottom Up</a:t>
            </a:r>
          </a:p>
          <a:p>
            <a:pPr marL="342900" indent="-342900" algn="just">
              <a:buClrTx/>
              <a:buSzPct val="100000"/>
              <a:buFont typeface="Wingdings" pitchFamily="2" charset="2"/>
              <a:buChar char="§"/>
            </a:pPr>
            <a:r>
              <a:rPr lang="en-US" sz="2900" b="1" dirty="0" smtClean="0">
                <a:solidFill>
                  <a:srgbClr val="C00000"/>
                </a:solidFill>
                <a:latin typeface="Times New Roman" pitchFamily="18" charset="0"/>
                <a:cs typeface="Times New Roman" pitchFamily="18" charset="0"/>
              </a:rPr>
              <a:t>Distributed Design Strategies</a:t>
            </a:r>
          </a:p>
          <a:p>
            <a:pPr algn="just">
              <a:buClrTx/>
              <a:buSzPct val="100000"/>
            </a:pPr>
            <a:endParaRPr lang="en-US" b="1"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5166650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71600"/>
            <a:ext cx="8534400" cy="45130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3"/>
          <p:cNvSpPr>
            <a:spLocks noGrp="1"/>
          </p:cNvSpPr>
          <p:nvPr>
            <p:ph type="title"/>
          </p:nvPr>
        </p:nvSpPr>
        <p:spPr>
          <a:xfrm>
            <a:off x="304800" y="152400"/>
            <a:ext cx="8229600" cy="1143000"/>
          </a:xfrm>
        </p:spPr>
        <p:txBody>
          <a:bodyPr/>
          <a:lstStyle/>
          <a:p>
            <a:r>
              <a:rPr lang="en-US" dirty="0" smtClean="0">
                <a:solidFill>
                  <a:schemeClr val="tx1"/>
                </a:solidFill>
              </a:rPr>
              <a:t>Vertical </a:t>
            </a:r>
            <a:r>
              <a:rPr lang="en-US" dirty="0">
                <a:solidFill>
                  <a:schemeClr val="tx1"/>
                </a:solidFill>
              </a:rPr>
              <a:t>Fragmentation</a:t>
            </a:r>
            <a:endParaRPr lang="en-US" dirty="0"/>
          </a:p>
        </p:txBody>
      </p:sp>
    </p:spTree>
    <p:extLst>
      <p:ext uri="{BB962C8B-B14F-4D97-AF65-F5344CB8AC3E}">
        <p14:creationId xmlns:p14="http://schemas.microsoft.com/office/powerpoint/2010/main" val="26782240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143000"/>
            <a:ext cx="8839200" cy="5562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3"/>
          <p:cNvSpPr>
            <a:spLocks noGrp="1"/>
          </p:cNvSpPr>
          <p:nvPr>
            <p:ph type="title"/>
          </p:nvPr>
        </p:nvSpPr>
        <p:spPr>
          <a:xfrm>
            <a:off x="304800" y="152400"/>
            <a:ext cx="8534400" cy="990600"/>
          </a:xfrm>
        </p:spPr>
        <p:txBody>
          <a:bodyPr/>
          <a:lstStyle/>
          <a:p>
            <a:r>
              <a:rPr lang="en-US" dirty="0" smtClean="0">
                <a:solidFill>
                  <a:schemeClr val="tx1"/>
                </a:solidFill>
              </a:rPr>
              <a:t>Vertical </a:t>
            </a:r>
            <a:r>
              <a:rPr lang="en-US" dirty="0">
                <a:solidFill>
                  <a:schemeClr val="tx1"/>
                </a:solidFill>
              </a:rPr>
              <a:t>Fragmentation</a:t>
            </a:r>
            <a:endParaRPr lang="en-US" dirty="0"/>
          </a:p>
        </p:txBody>
      </p:sp>
    </p:spTree>
    <p:extLst>
      <p:ext uri="{BB962C8B-B14F-4D97-AF65-F5344CB8AC3E}">
        <p14:creationId xmlns:p14="http://schemas.microsoft.com/office/powerpoint/2010/main" val="42414398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66800"/>
            <a:ext cx="8686800" cy="5562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3"/>
          <p:cNvSpPr>
            <a:spLocks noGrp="1"/>
          </p:cNvSpPr>
          <p:nvPr>
            <p:ph type="title"/>
          </p:nvPr>
        </p:nvSpPr>
        <p:spPr>
          <a:xfrm>
            <a:off x="381000" y="152400"/>
            <a:ext cx="8534400" cy="990600"/>
          </a:xfrm>
        </p:spPr>
        <p:txBody>
          <a:bodyPr/>
          <a:lstStyle/>
          <a:p>
            <a:r>
              <a:rPr lang="en-US" dirty="0" smtClean="0">
                <a:solidFill>
                  <a:schemeClr val="tx1"/>
                </a:solidFill>
              </a:rPr>
              <a:t>Vertical </a:t>
            </a:r>
            <a:r>
              <a:rPr lang="en-US" dirty="0">
                <a:solidFill>
                  <a:schemeClr val="tx1"/>
                </a:solidFill>
              </a:rPr>
              <a:t>Fragmentation</a:t>
            </a:r>
            <a:endParaRPr lang="en-US" dirty="0"/>
          </a:p>
        </p:txBody>
      </p:sp>
    </p:spTree>
    <p:extLst>
      <p:ext uri="{BB962C8B-B14F-4D97-AF65-F5344CB8AC3E}">
        <p14:creationId xmlns:p14="http://schemas.microsoft.com/office/powerpoint/2010/main" val="7900261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90600"/>
            <a:ext cx="8686800" cy="5791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3"/>
          <p:cNvSpPr>
            <a:spLocks noGrp="1"/>
          </p:cNvSpPr>
          <p:nvPr>
            <p:ph type="title"/>
          </p:nvPr>
        </p:nvSpPr>
        <p:spPr>
          <a:xfrm>
            <a:off x="457200" y="0"/>
            <a:ext cx="8534400" cy="990600"/>
          </a:xfrm>
        </p:spPr>
        <p:txBody>
          <a:bodyPr/>
          <a:lstStyle/>
          <a:p>
            <a:r>
              <a:rPr lang="en-US" dirty="0" smtClean="0">
                <a:solidFill>
                  <a:schemeClr val="tx1"/>
                </a:solidFill>
              </a:rPr>
              <a:t>Vertical </a:t>
            </a:r>
            <a:r>
              <a:rPr lang="en-US" dirty="0">
                <a:solidFill>
                  <a:schemeClr val="tx1"/>
                </a:solidFill>
              </a:rPr>
              <a:t>Fragmentation</a:t>
            </a:r>
            <a:endParaRPr lang="en-US" dirty="0"/>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4826" y="4267200"/>
            <a:ext cx="2426724" cy="1611261"/>
          </a:xfrm>
          <a:prstGeom prst="rect">
            <a:avLst/>
          </a:prstGeom>
          <a:solidFill>
            <a:srgbClr val="C00000"/>
          </a:solidFill>
          <a:ln>
            <a:solidFill>
              <a:srgbClr val="C00000"/>
            </a:solidFill>
          </a:ln>
          <a:effectLst/>
        </p:spPr>
      </p:pic>
      <p:sp>
        <p:nvSpPr>
          <p:cNvPr id="4" name="TextBox 3"/>
          <p:cNvSpPr txBox="1"/>
          <p:nvPr/>
        </p:nvSpPr>
        <p:spPr>
          <a:xfrm>
            <a:off x="7018622" y="1676400"/>
            <a:ext cx="1928733" cy="1692771"/>
          </a:xfrm>
          <a:prstGeom prst="rect">
            <a:avLst/>
          </a:prstGeom>
          <a:noFill/>
        </p:spPr>
        <p:txBody>
          <a:bodyPr wrap="none" rtlCol="0">
            <a:spAutoFit/>
          </a:bodyPr>
          <a:lstStyle/>
          <a:p>
            <a:r>
              <a:rPr lang="en-US" sz="2400" dirty="0" smtClean="0">
                <a:latin typeface="Times New Roman" pitchFamily="18" charset="0"/>
                <a:cs typeface="Times New Roman" pitchFamily="18" charset="0"/>
              </a:rPr>
              <a:t>Sum of Query</a:t>
            </a:r>
          </a:p>
          <a:p>
            <a:pPr algn="ctr"/>
            <a:r>
              <a:rPr lang="en-US" sz="2000" dirty="0" smtClean="0">
                <a:latin typeface="Times New Roman" pitchFamily="18" charset="0"/>
                <a:cs typeface="Times New Roman" pitchFamily="18" charset="0"/>
              </a:rPr>
              <a:t>45</a:t>
            </a:r>
          </a:p>
          <a:p>
            <a:pPr algn="ctr"/>
            <a:r>
              <a:rPr lang="en-US" sz="2000" dirty="0" smtClean="0">
                <a:latin typeface="Times New Roman" pitchFamily="18" charset="0"/>
                <a:cs typeface="Times New Roman" pitchFamily="18" charset="0"/>
              </a:rPr>
              <a:t>5</a:t>
            </a:r>
          </a:p>
          <a:p>
            <a:pPr algn="ctr"/>
            <a:r>
              <a:rPr lang="en-US" sz="2000" dirty="0" smtClean="0">
                <a:latin typeface="Times New Roman" pitchFamily="18" charset="0"/>
                <a:cs typeface="Times New Roman" pitchFamily="18" charset="0"/>
              </a:rPr>
              <a:t>75</a:t>
            </a:r>
          </a:p>
          <a:p>
            <a:pPr algn="ctr"/>
            <a:r>
              <a:rPr lang="en-US" sz="2000" dirty="0">
                <a:latin typeface="Times New Roman" pitchFamily="18" charset="0"/>
                <a:cs typeface="Times New Roman" pitchFamily="18" charset="0"/>
              </a:rPr>
              <a:t>3</a:t>
            </a:r>
          </a:p>
        </p:txBody>
      </p:sp>
      <p:cxnSp>
        <p:nvCxnSpPr>
          <p:cNvPr id="7" name="Straight Connector 6"/>
          <p:cNvCxnSpPr/>
          <p:nvPr/>
        </p:nvCxnSpPr>
        <p:spPr>
          <a:xfrm>
            <a:off x="7239000" y="2133600"/>
            <a:ext cx="13086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43883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90600"/>
            <a:ext cx="8915400" cy="5791200"/>
          </a:xfrm>
          <a:ln>
            <a:solidFill>
              <a:schemeClr val="tx1"/>
            </a:solidFill>
          </a:ln>
        </p:spPr>
        <p:txBody>
          <a:bodyPr>
            <a:normAutofit/>
          </a:bodyPr>
          <a:lstStyle/>
          <a:p>
            <a:pPr>
              <a:buClrTx/>
              <a:buFont typeface="Wingdings" pitchFamily="2" charset="2"/>
              <a:buChar char="§"/>
            </a:pPr>
            <a:r>
              <a:rPr lang="en-US" sz="2400" dirty="0" smtClean="0">
                <a:latin typeface="Times New Roman" pitchFamily="18" charset="0"/>
                <a:cs typeface="Times New Roman" pitchFamily="18" charset="0"/>
              </a:rPr>
              <a:t>(A1, A1)= accessed only by q1= 45</a:t>
            </a:r>
          </a:p>
          <a:p>
            <a:pPr>
              <a:buClrTx/>
              <a:buFont typeface="Wingdings" pitchFamily="2" charset="2"/>
              <a:buChar char="§"/>
            </a:pPr>
            <a:r>
              <a:rPr lang="en-US" sz="2400" dirty="0">
                <a:latin typeface="Times New Roman" pitchFamily="18" charset="0"/>
                <a:cs typeface="Times New Roman" pitchFamily="18" charset="0"/>
              </a:rPr>
              <a:t>(A1, </a:t>
            </a:r>
            <a:r>
              <a:rPr lang="en-US" sz="2400" dirty="0" smtClean="0">
                <a:latin typeface="Times New Roman" pitchFamily="18" charset="0"/>
                <a:cs typeface="Times New Roman" pitchFamily="18" charset="0"/>
              </a:rPr>
              <a:t>A2)= </a:t>
            </a:r>
            <a:r>
              <a:rPr lang="en-US" sz="2400" dirty="0">
                <a:latin typeface="Times New Roman" pitchFamily="18" charset="0"/>
                <a:cs typeface="Times New Roman" pitchFamily="18" charset="0"/>
              </a:rPr>
              <a:t>accessed </a:t>
            </a:r>
            <a:r>
              <a:rPr lang="en-US" sz="2400" dirty="0" smtClean="0">
                <a:latin typeface="Times New Roman" pitchFamily="18" charset="0"/>
                <a:cs typeface="Times New Roman" pitchFamily="18" charset="0"/>
              </a:rPr>
              <a:t>by none of the queries=0</a:t>
            </a:r>
          </a:p>
          <a:p>
            <a:pPr>
              <a:buClrTx/>
              <a:buFont typeface="Wingdings" pitchFamily="2" charset="2"/>
              <a:buChar char="§"/>
            </a:pP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A2, A1)= </a:t>
            </a:r>
            <a:r>
              <a:rPr lang="en-US" sz="2400" dirty="0">
                <a:latin typeface="Times New Roman" pitchFamily="18" charset="0"/>
                <a:cs typeface="Times New Roman" pitchFamily="18" charset="0"/>
              </a:rPr>
              <a:t>accessed by none of the </a:t>
            </a:r>
            <a:r>
              <a:rPr lang="en-US" sz="2400" dirty="0" smtClean="0">
                <a:latin typeface="Times New Roman" pitchFamily="18" charset="0"/>
                <a:cs typeface="Times New Roman" pitchFamily="18" charset="0"/>
              </a:rPr>
              <a:t>queries=0</a:t>
            </a:r>
          </a:p>
          <a:p>
            <a:pPr>
              <a:buClrTx/>
              <a:buFont typeface="Wingdings" pitchFamily="2" charset="2"/>
              <a:buChar char="§"/>
            </a:pPr>
            <a:r>
              <a:rPr lang="en-US" sz="2400" dirty="0">
                <a:latin typeface="Times New Roman" pitchFamily="18" charset="0"/>
                <a:cs typeface="Times New Roman" pitchFamily="18" charset="0"/>
              </a:rPr>
              <a:t>(A1, </a:t>
            </a:r>
            <a:r>
              <a:rPr lang="en-US" sz="2400" dirty="0" smtClean="0">
                <a:latin typeface="Times New Roman" pitchFamily="18" charset="0"/>
                <a:cs typeface="Times New Roman" pitchFamily="18" charset="0"/>
              </a:rPr>
              <a:t>A3)= </a:t>
            </a:r>
            <a:r>
              <a:rPr lang="en-US" sz="2400" dirty="0">
                <a:latin typeface="Times New Roman" pitchFamily="18" charset="0"/>
                <a:cs typeface="Times New Roman" pitchFamily="18" charset="0"/>
              </a:rPr>
              <a:t>accessed only by q1= </a:t>
            </a:r>
            <a:r>
              <a:rPr lang="en-US" sz="2400" dirty="0" smtClean="0">
                <a:latin typeface="Times New Roman" pitchFamily="18" charset="0"/>
                <a:cs typeface="Times New Roman" pitchFamily="18" charset="0"/>
              </a:rPr>
              <a:t>45</a:t>
            </a:r>
          </a:p>
          <a:p>
            <a:pPr>
              <a:buClrTx/>
              <a:buFont typeface="Wingdings" pitchFamily="2" charset="2"/>
              <a:buChar char="§"/>
            </a:pP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A1, </a:t>
            </a:r>
            <a:r>
              <a:rPr lang="en-US" sz="2400" dirty="0" smtClean="0">
                <a:latin typeface="Times New Roman" pitchFamily="18" charset="0"/>
                <a:cs typeface="Times New Roman" pitchFamily="18" charset="0"/>
              </a:rPr>
              <a:t>A4)= </a:t>
            </a:r>
            <a:r>
              <a:rPr lang="en-US" sz="2400" dirty="0">
                <a:latin typeface="Times New Roman" pitchFamily="18" charset="0"/>
                <a:cs typeface="Times New Roman" pitchFamily="18" charset="0"/>
              </a:rPr>
              <a:t>accessed by none of the </a:t>
            </a:r>
            <a:r>
              <a:rPr lang="en-US" sz="2400" dirty="0" smtClean="0">
                <a:latin typeface="Times New Roman" pitchFamily="18" charset="0"/>
                <a:cs typeface="Times New Roman" pitchFamily="18" charset="0"/>
              </a:rPr>
              <a:t>queries=0</a:t>
            </a:r>
          </a:p>
          <a:p>
            <a:pPr>
              <a:buClrTx/>
              <a:buFont typeface="Wingdings" pitchFamily="2" charset="2"/>
              <a:buChar char="§"/>
            </a:pP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A2, </a:t>
            </a:r>
            <a:r>
              <a:rPr lang="en-US" sz="2400" dirty="0">
                <a:latin typeface="Times New Roman" pitchFamily="18" charset="0"/>
                <a:cs typeface="Times New Roman" pitchFamily="18" charset="0"/>
              </a:rPr>
              <a:t>A2)= accessed by </a:t>
            </a:r>
            <a:r>
              <a:rPr lang="en-US" sz="2400" dirty="0" smtClean="0">
                <a:latin typeface="Times New Roman" pitchFamily="18" charset="0"/>
                <a:cs typeface="Times New Roman" pitchFamily="18" charset="0"/>
              </a:rPr>
              <a:t>queries q2 and q3=75+5=80</a:t>
            </a:r>
          </a:p>
          <a:p>
            <a:pPr>
              <a:buClrTx/>
              <a:buFont typeface="Wingdings" pitchFamily="2" charset="2"/>
              <a:buChar char="§"/>
            </a:pP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A3, A3)= </a:t>
            </a:r>
            <a:r>
              <a:rPr lang="en-US" sz="2400" dirty="0">
                <a:latin typeface="Times New Roman" pitchFamily="18" charset="0"/>
                <a:cs typeface="Times New Roman" pitchFamily="18" charset="0"/>
              </a:rPr>
              <a:t>accessed by </a:t>
            </a:r>
            <a:r>
              <a:rPr lang="en-US" sz="2400" dirty="0" smtClean="0">
                <a:latin typeface="Times New Roman" pitchFamily="18" charset="0"/>
                <a:cs typeface="Times New Roman" pitchFamily="18" charset="0"/>
              </a:rPr>
              <a:t>queries q1, q2, and q4=45+5+3=53</a:t>
            </a:r>
          </a:p>
          <a:p>
            <a:pPr>
              <a:buClrTx/>
              <a:buFont typeface="Wingdings" pitchFamily="2" charset="2"/>
              <a:buChar char="§"/>
            </a:pPr>
            <a:r>
              <a:rPr lang="en-US" sz="2400" dirty="0" smtClean="0">
                <a:latin typeface="Times New Roman" pitchFamily="18" charset="0"/>
                <a:cs typeface="Times New Roman" pitchFamily="18" charset="0"/>
              </a:rPr>
              <a:t>(A4, A4)= </a:t>
            </a:r>
            <a:r>
              <a:rPr lang="en-US" sz="2400" dirty="0">
                <a:latin typeface="Times New Roman" pitchFamily="18" charset="0"/>
                <a:cs typeface="Times New Roman" pitchFamily="18" charset="0"/>
              </a:rPr>
              <a:t>accessed by queries </a:t>
            </a:r>
            <a:r>
              <a:rPr lang="en-US" sz="2400" dirty="0" smtClean="0">
                <a:latin typeface="Times New Roman" pitchFamily="18" charset="0"/>
                <a:cs typeface="Times New Roman" pitchFamily="18" charset="0"/>
              </a:rPr>
              <a:t>q3 and q4=75+3=78</a:t>
            </a:r>
            <a:endParaRPr lang="en-US" sz="2400" dirty="0">
              <a:latin typeface="Times New Roman" pitchFamily="18" charset="0"/>
              <a:cs typeface="Times New Roman" pitchFamily="18" charset="0"/>
            </a:endParaRPr>
          </a:p>
          <a:p>
            <a:pPr>
              <a:buClrTx/>
              <a:buFont typeface="Wingdings" pitchFamily="2" charset="2"/>
              <a:buChar char="§"/>
            </a:pPr>
            <a:endParaRPr lang="en-US" sz="2400" dirty="0">
              <a:latin typeface="Times New Roman" pitchFamily="18" charset="0"/>
              <a:cs typeface="Times New Roman" pitchFamily="18" charset="0"/>
            </a:endParaRPr>
          </a:p>
          <a:p>
            <a:pPr>
              <a:buClrTx/>
              <a:buFont typeface="Wingdings" pitchFamily="2" charset="2"/>
              <a:buChar char="§"/>
            </a:pPr>
            <a:endParaRPr lang="en-US" sz="2400" dirty="0">
              <a:latin typeface="Times New Roman" pitchFamily="18" charset="0"/>
              <a:cs typeface="Times New Roman" pitchFamily="18" charset="0"/>
            </a:endParaRPr>
          </a:p>
          <a:p>
            <a:pPr>
              <a:buClrTx/>
              <a:buFont typeface="Wingdings" pitchFamily="2" charset="2"/>
              <a:buChar char="§"/>
            </a:pPr>
            <a:endParaRPr lang="en-US" sz="2400" dirty="0">
              <a:latin typeface="Times New Roman" pitchFamily="18" charset="0"/>
              <a:cs typeface="Times New Roman" pitchFamily="18" charset="0"/>
            </a:endParaRPr>
          </a:p>
          <a:p>
            <a:pPr>
              <a:buClrTx/>
              <a:buFont typeface="Wingdings" pitchFamily="2" charset="2"/>
              <a:buChar char="§"/>
            </a:pPr>
            <a:endParaRPr lang="en-US" sz="2400" dirty="0">
              <a:latin typeface="Times New Roman" pitchFamily="18" charset="0"/>
              <a:cs typeface="Times New Roman" pitchFamily="18" charset="0"/>
            </a:endParaRPr>
          </a:p>
          <a:p>
            <a:pPr>
              <a:buClrTx/>
              <a:buFont typeface="Wingdings" pitchFamily="2" charset="2"/>
              <a:buChar char="§"/>
            </a:pPr>
            <a:endParaRPr lang="en-US" sz="2400" dirty="0">
              <a:latin typeface="Times New Roman" pitchFamily="18" charset="0"/>
              <a:cs typeface="Times New Roman" pitchFamily="18" charset="0"/>
            </a:endParaRPr>
          </a:p>
          <a:p>
            <a:pPr>
              <a:buClrTx/>
              <a:buFont typeface="Wingdings" pitchFamily="2" charset="2"/>
              <a:buChar char="§"/>
            </a:pPr>
            <a:endParaRPr lang="en-US" sz="2400" dirty="0" smtClean="0">
              <a:latin typeface="Times New Roman" pitchFamily="18" charset="0"/>
              <a:cs typeface="Times New Roman" pitchFamily="18" charset="0"/>
            </a:endParaRPr>
          </a:p>
          <a:p>
            <a:pPr>
              <a:buClrTx/>
              <a:buFont typeface="Wingdings" pitchFamily="2" charset="2"/>
              <a:buChar char="§"/>
            </a:pPr>
            <a:endParaRPr lang="en-US" sz="2400" dirty="0">
              <a:latin typeface="Times New Roman" pitchFamily="18" charset="0"/>
              <a:cs typeface="Times New Roman" pitchFamily="18" charset="0"/>
            </a:endParaRPr>
          </a:p>
          <a:p>
            <a:pPr>
              <a:buClrTx/>
              <a:buFont typeface="Wingdings" pitchFamily="2" charset="2"/>
              <a:buChar char="§"/>
            </a:pPr>
            <a:endParaRPr lang="en-US" sz="2400" dirty="0">
              <a:latin typeface="Times New Roman" pitchFamily="18" charset="0"/>
              <a:cs typeface="Times New Roman" pitchFamily="18" charset="0"/>
            </a:endParaRPr>
          </a:p>
        </p:txBody>
      </p:sp>
      <p:sp>
        <p:nvSpPr>
          <p:cNvPr id="3" name="Title 2"/>
          <p:cNvSpPr>
            <a:spLocks noGrp="1"/>
          </p:cNvSpPr>
          <p:nvPr>
            <p:ph type="title"/>
          </p:nvPr>
        </p:nvSpPr>
        <p:spPr>
          <a:xfrm>
            <a:off x="152400" y="-76200"/>
            <a:ext cx="8839200" cy="1143000"/>
          </a:xfrm>
        </p:spPr>
        <p:txBody>
          <a:bodyPr>
            <a:noAutofit/>
          </a:bodyPr>
          <a:lstStyle/>
          <a:p>
            <a:pPr algn="just"/>
            <a:r>
              <a:rPr lang="en-US" sz="3200" dirty="0">
                <a:solidFill>
                  <a:schemeClr val="tx1"/>
                </a:solidFill>
              </a:rPr>
              <a:t>How to get the Attribute Affinity </a:t>
            </a:r>
            <a:r>
              <a:rPr lang="en-US" sz="3200" dirty="0" smtClean="0">
                <a:solidFill>
                  <a:schemeClr val="tx1"/>
                </a:solidFill>
              </a:rPr>
              <a:t>Matrix:</a:t>
            </a:r>
            <a:endParaRPr lang="en-US" sz="3200"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572000"/>
            <a:ext cx="8382000" cy="213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06949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84902"/>
            <a:ext cx="8686800" cy="56111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3"/>
          <p:cNvSpPr>
            <a:spLocks noGrp="1"/>
          </p:cNvSpPr>
          <p:nvPr>
            <p:ph type="title"/>
          </p:nvPr>
        </p:nvSpPr>
        <p:spPr>
          <a:xfrm>
            <a:off x="457200" y="0"/>
            <a:ext cx="8534400" cy="990600"/>
          </a:xfrm>
        </p:spPr>
        <p:txBody>
          <a:bodyPr/>
          <a:lstStyle/>
          <a:p>
            <a:r>
              <a:rPr lang="en-US" dirty="0" smtClean="0">
                <a:solidFill>
                  <a:schemeClr val="tx1"/>
                </a:solidFill>
              </a:rPr>
              <a:t>Vertical </a:t>
            </a:r>
            <a:r>
              <a:rPr lang="en-US" dirty="0">
                <a:solidFill>
                  <a:schemeClr val="tx1"/>
                </a:solidFill>
              </a:rPr>
              <a:t>Fragmentation</a:t>
            </a:r>
            <a:endParaRPr lang="en-US" dirty="0"/>
          </a:p>
        </p:txBody>
      </p:sp>
    </p:spTree>
    <p:extLst>
      <p:ext uri="{BB962C8B-B14F-4D97-AF65-F5344CB8AC3E}">
        <p14:creationId xmlns:p14="http://schemas.microsoft.com/office/powerpoint/2010/main" val="8774704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914400"/>
            <a:ext cx="8458200" cy="5791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3"/>
          <p:cNvSpPr>
            <a:spLocks noGrp="1"/>
          </p:cNvSpPr>
          <p:nvPr>
            <p:ph type="title"/>
          </p:nvPr>
        </p:nvSpPr>
        <p:spPr>
          <a:xfrm>
            <a:off x="381000" y="0"/>
            <a:ext cx="8534400" cy="990600"/>
          </a:xfrm>
        </p:spPr>
        <p:txBody>
          <a:bodyPr/>
          <a:lstStyle/>
          <a:p>
            <a:r>
              <a:rPr lang="en-US" dirty="0" smtClean="0">
                <a:solidFill>
                  <a:schemeClr val="tx1"/>
                </a:solidFill>
              </a:rPr>
              <a:t>Vertical </a:t>
            </a:r>
            <a:r>
              <a:rPr lang="en-US" dirty="0">
                <a:solidFill>
                  <a:schemeClr val="tx1"/>
                </a:solidFill>
              </a:rPr>
              <a:t>Fragmentation</a:t>
            </a:r>
            <a:endParaRPr lang="en-US" dirty="0"/>
          </a:p>
        </p:txBody>
      </p:sp>
    </p:spTree>
    <p:extLst>
      <p:ext uri="{BB962C8B-B14F-4D97-AF65-F5344CB8AC3E}">
        <p14:creationId xmlns:p14="http://schemas.microsoft.com/office/powerpoint/2010/main" val="8202286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381000" y="-76200"/>
            <a:ext cx="8534400" cy="990600"/>
          </a:xfrm>
        </p:spPr>
        <p:txBody>
          <a:bodyPr>
            <a:noAutofit/>
          </a:bodyPr>
          <a:lstStyle/>
          <a:p>
            <a:r>
              <a:rPr lang="en-US" sz="3200" dirty="0" smtClean="0">
                <a:solidFill>
                  <a:schemeClr val="tx1"/>
                </a:solidFill>
              </a:rPr>
              <a:t>Correctness of Vertical </a:t>
            </a:r>
            <a:r>
              <a:rPr lang="en-US" sz="3200" dirty="0">
                <a:solidFill>
                  <a:schemeClr val="tx1"/>
                </a:solidFill>
              </a:rPr>
              <a:t>Fragmentation</a:t>
            </a:r>
            <a:endParaRPr lang="en-US" sz="32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14400"/>
            <a:ext cx="8458200" cy="5791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90172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66800"/>
            <a:ext cx="8534400" cy="548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3"/>
          <p:cNvSpPr>
            <a:spLocks noGrp="1"/>
          </p:cNvSpPr>
          <p:nvPr>
            <p:ph type="title"/>
          </p:nvPr>
        </p:nvSpPr>
        <p:spPr>
          <a:xfrm>
            <a:off x="381000" y="0"/>
            <a:ext cx="8534400" cy="990600"/>
          </a:xfrm>
        </p:spPr>
        <p:txBody>
          <a:bodyPr/>
          <a:lstStyle/>
          <a:p>
            <a:r>
              <a:rPr lang="en-US" dirty="0" smtClean="0">
                <a:solidFill>
                  <a:schemeClr val="tx1"/>
                </a:solidFill>
              </a:rPr>
              <a:t>Mixed </a:t>
            </a:r>
            <a:r>
              <a:rPr lang="en-US" dirty="0">
                <a:solidFill>
                  <a:schemeClr val="tx1"/>
                </a:solidFill>
              </a:rPr>
              <a:t>Fragmentation</a:t>
            </a:r>
            <a:endParaRPr lang="en-US" dirty="0"/>
          </a:p>
        </p:txBody>
      </p:sp>
    </p:spTree>
    <p:extLst>
      <p:ext uri="{BB962C8B-B14F-4D97-AF65-F5344CB8AC3E}">
        <p14:creationId xmlns:p14="http://schemas.microsoft.com/office/powerpoint/2010/main" val="5226528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934611048"/>
              </p:ext>
            </p:extLst>
          </p:nvPr>
        </p:nvGraphicFramePr>
        <p:xfrm>
          <a:off x="152400" y="762000"/>
          <a:ext cx="8915400" cy="2966720"/>
        </p:xfrm>
        <a:graphic>
          <a:graphicData uri="http://schemas.openxmlformats.org/drawingml/2006/table">
            <a:tbl>
              <a:tblPr firstRow="1" bandRow="1">
                <a:tableStyleId>{073A0DAA-6AF3-43AB-8588-CEC1D06C72B9}</a:tableStyleId>
              </a:tblPr>
              <a:tblGrid>
                <a:gridCol w="1485900"/>
                <a:gridCol w="1485900"/>
                <a:gridCol w="1485900"/>
                <a:gridCol w="1485900"/>
                <a:gridCol w="1485900"/>
                <a:gridCol w="1485900"/>
              </a:tblGrid>
              <a:tr h="370840">
                <a:tc>
                  <a:txBody>
                    <a:bodyPr/>
                    <a:lstStyle/>
                    <a:p>
                      <a:r>
                        <a:rPr lang="en-US" dirty="0" err="1" smtClean="0"/>
                        <a:t>EmpID</a:t>
                      </a:r>
                      <a:endParaRPr lang="en-US" dirty="0"/>
                    </a:p>
                  </a:txBody>
                  <a:tcPr/>
                </a:tc>
                <a:tc>
                  <a:txBody>
                    <a:bodyPr/>
                    <a:lstStyle/>
                    <a:p>
                      <a:r>
                        <a:rPr lang="en-US" dirty="0" smtClean="0"/>
                        <a:t>Name </a:t>
                      </a:r>
                      <a:endParaRPr lang="en-US" dirty="0"/>
                    </a:p>
                  </a:txBody>
                  <a:tcPr/>
                </a:tc>
                <a:tc>
                  <a:txBody>
                    <a:bodyPr/>
                    <a:lstStyle/>
                    <a:p>
                      <a:r>
                        <a:rPr lang="en-US" dirty="0" err="1" smtClean="0"/>
                        <a:t>Loc</a:t>
                      </a:r>
                      <a:endParaRPr lang="en-US" dirty="0"/>
                    </a:p>
                  </a:txBody>
                  <a:tcPr/>
                </a:tc>
                <a:tc>
                  <a:txBody>
                    <a:bodyPr/>
                    <a:lstStyle/>
                    <a:p>
                      <a:r>
                        <a:rPr lang="en-US" dirty="0" smtClean="0"/>
                        <a:t>Sal</a:t>
                      </a:r>
                      <a:endParaRPr lang="en-US" dirty="0"/>
                    </a:p>
                  </a:txBody>
                  <a:tcPr/>
                </a:tc>
                <a:tc>
                  <a:txBody>
                    <a:bodyPr/>
                    <a:lstStyle/>
                    <a:p>
                      <a:r>
                        <a:rPr lang="en-US" dirty="0" smtClean="0"/>
                        <a:t>DOB</a:t>
                      </a:r>
                      <a:endParaRPr lang="en-US" dirty="0"/>
                    </a:p>
                  </a:txBody>
                  <a:tcPr/>
                </a:tc>
                <a:tc>
                  <a:txBody>
                    <a:bodyPr/>
                    <a:lstStyle/>
                    <a:p>
                      <a:r>
                        <a:rPr lang="en-US" dirty="0" err="1" smtClean="0"/>
                        <a:t>Dept</a:t>
                      </a:r>
                      <a:endParaRPr lang="en-US" dirty="0"/>
                    </a:p>
                  </a:txBody>
                  <a:tcPr/>
                </a:tc>
              </a:tr>
              <a:tr h="370840">
                <a:tc>
                  <a:txBody>
                    <a:bodyPr/>
                    <a:lstStyle/>
                    <a:p>
                      <a:r>
                        <a:rPr lang="en-US" dirty="0" smtClean="0">
                          <a:latin typeface="Times New Roman" pitchFamily="18" charset="0"/>
                          <a:cs typeface="Times New Roman" pitchFamily="18" charset="0"/>
                        </a:rPr>
                        <a:t>E001</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Joe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LA</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25,000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2/6/43</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Maintenance</a:t>
                      </a:r>
                      <a:endParaRPr lang="en-US" dirty="0">
                        <a:latin typeface="Times New Roman" pitchFamily="18" charset="0"/>
                        <a:cs typeface="Times New Roman"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E002</a:t>
                      </a:r>
                    </a:p>
                  </a:txBody>
                  <a:tcPr/>
                </a:tc>
                <a:tc>
                  <a:txBody>
                    <a:bodyPr/>
                    <a:lstStyle/>
                    <a:p>
                      <a:r>
                        <a:rPr lang="en-US" dirty="0" smtClean="0">
                          <a:latin typeface="Times New Roman" pitchFamily="18" charset="0"/>
                          <a:cs typeface="Times New Roman" pitchFamily="18" charset="0"/>
                        </a:rPr>
                        <a:t>Larry</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New York</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35,200</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12/3/52</a:t>
                      </a:r>
                    </a:p>
                  </a:txBody>
                  <a:tcPr/>
                </a:tc>
                <a:tc>
                  <a:txBody>
                    <a:bodyPr/>
                    <a:lstStyle/>
                    <a:p>
                      <a:r>
                        <a:rPr lang="en-US" dirty="0" smtClean="0">
                          <a:latin typeface="Times New Roman" pitchFamily="18" charset="0"/>
                          <a:cs typeface="Times New Roman" pitchFamily="18" charset="0"/>
                        </a:rPr>
                        <a:t>Payroll</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E003</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Moe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LA</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43,000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7/12/56</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Maintenance</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E004</a:t>
                      </a:r>
                    </a:p>
                  </a:txBody>
                  <a:tcPr/>
                </a:tc>
                <a:tc>
                  <a:txBody>
                    <a:bodyPr/>
                    <a:lstStyle/>
                    <a:p>
                      <a:r>
                        <a:rPr lang="en-US" dirty="0" smtClean="0">
                          <a:latin typeface="Times New Roman" pitchFamily="18" charset="0"/>
                          <a:cs typeface="Times New Roman" pitchFamily="18" charset="0"/>
                        </a:rPr>
                        <a:t>Sam</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New York</a:t>
                      </a:r>
                    </a:p>
                  </a:txBody>
                  <a:tcPr/>
                </a:tc>
                <a:tc>
                  <a:txBody>
                    <a:bodyPr/>
                    <a:lstStyle/>
                    <a:p>
                      <a:r>
                        <a:rPr lang="en-US" dirty="0" smtClean="0">
                          <a:latin typeface="Times New Roman" pitchFamily="18" charset="0"/>
                          <a:cs typeface="Times New Roman" pitchFamily="18" charset="0"/>
                        </a:rPr>
                        <a:t>53,500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8/30/47</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Production</a:t>
                      </a:r>
                      <a:endParaRPr lang="en-US" dirty="0">
                        <a:latin typeface="Times New Roman" pitchFamily="18" charset="0"/>
                        <a:cs typeface="Times New Roman"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E005</a:t>
                      </a:r>
                    </a:p>
                  </a:txBody>
                  <a:tcPr/>
                </a:tc>
                <a:tc>
                  <a:txBody>
                    <a:bodyPr/>
                    <a:lstStyle/>
                    <a:p>
                      <a:r>
                        <a:rPr lang="en-US" dirty="0" smtClean="0">
                          <a:latin typeface="Times New Roman" pitchFamily="18" charset="0"/>
                          <a:cs typeface="Times New Roman" pitchFamily="18" charset="0"/>
                        </a:rPr>
                        <a:t>Steve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UK</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67,000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5/14/78</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Management</a:t>
                      </a:r>
                      <a:endParaRPr lang="en-US" dirty="0">
                        <a:latin typeface="Times New Roman" pitchFamily="18" charset="0"/>
                        <a:cs typeface="Times New Roman"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E006</a:t>
                      </a:r>
                    </a:p>
                  </a:txBody>
                  <a:tcPr/>
                </a:tc>
                <a:tc>
                  <a:txBody>
                    <a:bodyPr/>
                    <a:lstStyle/>
                    <a:p>
                      <a:r>
                        <a:rPr lang="en-US" dirty="0" smtClean="0">
                          <a:latin typeface="Times New Roman" pitchFamily="18" charset="0"/>
                          <a:cs typeface="Times New Roman" pitchFamily="18" charset="0"/>
                        </a:rPr>
                        <a:t>Jack</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New York</a:t>
                      </a:r>
                    </a:p>
                  </a:txBody>
                  <a:tcPr/>
                </a:tc>
                <a:tc>
                  <a:txBody>
                    <a:bodyPr/>
                    <a:lstStyle/>
                    <a:p>
                      <a:r>
                        <a:rPr lang="en-US" dirty="0" smtClean="0">
                          <a:latin typeface="Times New Roman" pitchFamily="18" charset="0"/>
                          <a:cs typeface="Times New Roman" pitchFamily="18" charset="0"/>
                        </a:rPr>
                        <a:t>55,000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5/30/67</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Production</a:t>
                      </a:r>
                      <a:endParaRPr lang="en-US" dirty="0">
                        <a:latin typeface="Times New Roman" pitchFamily="18" charset="0"/>
                        <a:cs typeface="Times New Roman"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E007</a:t>
                      </a:r>
                    </a:p>
                  </a:txBody>
                  <a:tcPr/>
                </a:tc>
                <a:tc>
                  <a:txBody>
                    <a:bodyPr/>
                    <a:lstStyle/>
                    <a:p>
                      <a:r>
                        <a:rPr lang="en-US" dirty="0" err="1" smtClean="0">
                          <a:latin typeface="Times New Roman" pitchFamily="18" charset="0"/>
                          <a:cs typeface="Times New Roman" pitchFamily="18" charset="0"/>
                        </a:rPr>
                        <a:t>Saeed</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UK</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34,000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4/27/59</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Management</a:t>
                      </a:r>
                      <a:endParaRPr lang="en-US" dirty="0">
                        <a:latin typeface="Times New Roman" pitchFamily="18" charset="0"/>
                        <a:cs typeface="Times New Roman" pitchFamily="18" charset="0"/>
                      </a:endParaRPr>
                    </a:p>
                  </a:txBody>
                  <a:tcPr/>
                </a:tc>
              </a:tr>
            </a:tbl>
          </a:graphicData>
        </a:graphic>
      </p:graphicFrame>
      <p:sp>
        <p:nvSpPr>
          <p:cNvPr id="3" name="Title 2"/>
          <p:cNvSpPr>
            <a:spLocks noGrp="1"/>
          </p:cNvSpPr>
          <p:nvPr>
            <p:ph type="title"/>
          </p:nvPr>
        </p:nvSpPr>
        <p:spPr>
          <a:xfrm>
            <a:off x="228600" y="-228600"/>
            <a:ext cx="8686800" cy="1143000"/>
          </a:xfrm>
        </p:spPr>
        <p:txBody>
          <a:bodyPr>
            <a:noAutofit/>
          </a:bodyPr>
          <a:lstStyle/>
          <a:p>
            <a:pPr algn="just"/>
            <a:r>
              <a:rPr lang="en-US" sz="3600" dirty="0" smtClean="0">
                <a:solidFill>
                  <a:schemeClr val="tx1"/>
                </a:solidFill>
                <a:latin typeface="Times New Roman" pitchFamily="18" charset="0"/>
                <a:cs typeface="Times New Roman" pitchFamily="18" charset="0"/>
              </a:rPr>
              <a:t>Examples to Solve: </a:t>
            </a:r>
            <a:r>
              <a:rPr lang="en-US" sz="2800" dirty="0" smtClean="0">
                <a:solidFill>
                  <a:srgbClr val="C00000"/>
                </a:solidFill>
                <a:latin typeface="Times New Roman" pitchFamily="18" charset="0"/>
                <a:cs typeface="Times New Roman" pitchFamily="18" charset="0"/>
              </a:rPr>
              <a:t>(Horizontal Fragmentation)</a:t>
            </a:r>
            <a:endParaRPr lang="en-US" sz="2800" dirty="0">
              <a:solidFill>
                <a:srgbClr val="C00000"/>
              </a:solidFill>
              <a:latin typeface="Times New Roman" pitchFamily="18" charset="0"/>
              <a:cs typeface="Times New Roman" pitchFamily="18" charset="0"/>
            </a:endParaRPr>
          </a:p>
        </p:txBody>
      </p:sp>
      <p:sp>
        <p:nvSpPr>
          <p:cNvPr id="5" name="TextBox 4"/>
          <p:cNvSpPr txBox="1"/>
          <p:nvPr/>
        </p:nvSpPr>
        <p:spPr>
          <a:xfrm>
            <a:off x="100781" y="3962400"/>
            <a:ext cx="8890819" cy="2369880"/>
          </a:xfrm>
          <a:prstGeom prst="rect">
            <a:avLst/>
          </a:prstGeom>
          <a:solidFill>
            <a:schemeClr val="accent2">
              <a:lumMod val="40000"/>
              <a:lumOff val="60000"/>
            </a:schemeClr>
          </a:solidFill>
          <a:ln>
            <a:solidFill>
              <a:schemeClr val="tx1"/>
            </a:solidFill>
          </a:ln>
        </p:spPr>
        <p:txBody>
          <a:bodyPr wrap="square" rtlCol="0">
            <a:spAutoFit/>
          </a:bodyPr>
          <a:lstStyle/>
          <a:p>
            <a:pPr algn="just"/>
            <a:r>
              <a:rPr lang="en-US" sz="2800" b="1" dirty="0" smtClean="0">
                <a:latin typeface="Times New Roman" pitchFamily="18" charset="0"/>
                <a:cs typeface="Times New Roman" pitchFamily="18" charset="0"/>
              </a:rPr>
              <a:t>Application 1:</a:t>
            </a:r>
            <a:r>
              <a:rPr lang="en-US" sz="2400" dirty="0" smtClean="0">
                <a:latin typeface="Times New Roman" pitchFamily="18" charset="0"/>
                <a:cs typeface="Times New Roman" pitchFamily="18" charset="0"/>
              </a:rPr>
              <a:t> Queries EMP Table looking for those employees who work in Los Angeles(LA). The set </a:t>
            </a:r>
            <a:r>
              <a:rPr lang="en-US" sz="2400" b="1" dirty="0" smtClean="0">
                <a:solidFill>
                  <a:srgbClr val="C00000"/>
                </a:solidFill>
                <a:latin typeface="Times New Roman" pitchFamily="18" charset="0"/>
                <a:cs typeface="Times New Roman" pitchFamily="18" charset="0"/>
              </a:rPr>
              <a:t>“</a:t>
            </a:r>
            <a:r>
              <a:rPr lang="en-US" sz="2400" b="1" dirty="0" err="1" smtClean="0">
                <a:solidFill>
                  <a:srgbClr val="C00000"/>
                </a:solidFill>
                <a:latin typeface="Times New Roman" pitchFamily="18" charset="0"/>
                <a:cs typeface="Times New Roman" pitchFamily="18" charset="0"/>
              </a:rPr>
              <a:t>Pr</a:t>
            </a:r>
            <a:r>
              <a:rPr lang="en-US" sz="2400" b="1" dirty="0" smtClean="0">
                <a:solidFill>
                  <a:srgbClr val="C00000"/>
                </a:solidFill>
                <a:latin typeface="Times New Roman" pitchFamily="18" charset="0"/>
                <a:cs typeface="Times New Roman" pitchFamily="18" charset="0"/>
              </a:rPr>
              <a:t>={P1:Loc=“LA”}” </a:t>
            </a:r>
            <a:r>
              <a:rPr lang="en-US" sz="2400" dirty="0">
                <a:latin typeface="Times New Roman" pitchFamily="18" charset="0"/>
                <a:cs typeface="Times New Roman" pitchFamily="18" charset="0"/>
              </a:rPr>
              <a:t>shows all the required simple predicates used by AP1. therefore, the set </a:t>
            </a:r>
            <a:r>
              <a:rPr lang="en-US" sz="2400" b="1" dirty="0" smtClean="0">
                <a:solidFill>
                  <a:srgbClr val="C00000"/>
                </a:solidFill>
                <a:latin typeface="Times New Roman" pitchFamily="18" charset="0"/>
                <a:cs typeface="Times New Roman" pitchFamily="18" charset="0"/>
              </a:rPr>
              <a:t>“M={m1: </a:t>
            </a:r>
            <a:r>
              <a:rPr lang="en-US" sz="2400" b="1" dirty="0" err="1" smtClean="0">
                <a:solidFill>
                  <a:srgbClr val="C00000"/>
                </a:solidFill>
                <a:latin typeface="Times New Roman" pitchFamily="18" charset="0"/>
                <a:cs typeface="Times New Roman" pitchFamily="18" charset="0"/>
              </a:rPr>
              <a:t>Loc</a:t>
            </a:r>
            <a:r>
              <a:rPr lang="en-US" sz="2400" b="1" dirty="0" smtClean="0">
                <a:solidFill>
                  <a:srgbClr val="C00000"/>
                </a:solidFill>
                <a:latin typeface="Times New Roman" pitchFamily="18" charset="0"/>
                <a:cs typeface="Times New Roman" pitchFamily="18" charset="0"/>
              </a:rPr>
              <a:t>=“LA”, m2: </a:t>
            </a:r>
            <a:r>
              <a:rPr lang="en-US" sz="2400" b="1" dirty="0" err="1" smtClean="0">
                <a:solidFill>
                  <a:srgbClr val="C00000"/>
                </a:solidFill>
                <a:latin typeface="Times New Roman" pitchFamily="18" charset="0"/>
                <a:cs typeface="Times New Roman" pitchFamily="18" charset="0"/>
              </a:rPr>
              <a:t>Loc</a:t>
            </a:r>
            <a:r>
              <a:rPr lang="en-US" sz="2400" b="1" dirty="0" smtClean="0">
                <a:solidFill>
                  <a:srgbClr val="C00000"/>
                </a:solidFill>
                <a:latin typeface="Times New Roman" pitchFamily="18" charset="0"/>
                <a:cs typeface="Times New Roman" pitchFamily="18" charset="0"/>
              </a:rPr>
              <a:t>&lt;&gt; “LA”}” </a:t>
            </a:r>
            <a:r>
              <a:rPr lang="en-US" sz="2400" dirty="0">
                <a:latin typeface="Times New Roman" pitchFamily="18" charset="0"/>
                <a:cs typeface="Times New Roman" pitchFamily="18" charset="0"/>
              </a:rPr>
              <a:t>is a minimal and Complete set of </a:t>
            </a:r>
            <a:r>
              <a:rPr lang="en-US" sz="2400" dirty="0" smtClean="0">
                <a:latin typeface="Times New Roman" pitchFamily="18" charset="0"/>
                <a:cs typeface="Times New Roman" pitchFamily="18" charset="0"/>
              </a:rPr>
              <a:t>min-term </a:t>
            </a:r>
            <a:r>
              <a:rPr lang="en-US" sz="2400" dirty="0">
                <a:latin typeface="Times New Roman" pitchFamily="18" charset="0"/>
                <a:cs typeface="Times New Roman" pitchFamily="18" charset="0"/>
              </a:rPr>
              <a:t>predicates for AP1</a:t>
            </a:r>
            <a:r>
              <a:rPr lang="en-US" sz="2400" dirty="0" smtClean="0">
                <a:latin typeface="Times New Roman" pitchFamily="18" charset="0"/>
                <a:cs typeface="Times New Roman" pitchFamily="18" charset="0"/>
              </a:rPr>
              <a:t>. Also in addition AP1 should exclude employees whose salary is less than or equal to 30000.</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27636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pPr>
              <a:defRPr/>
            </a:pPr>
            <a:r>
              <a:rPr lang="en-US" sz="3700" dirty="0">
                <a:solidFill>
                  <a:schemeClr val="tx1"/>
                </a:solidFill>
              </a:rPr>
              <a:t>Dimensions of the Problem</a:t>
            </a:r>
          </a:p>
        </p:txBody>
      </p:sp>
      <p:sp>
        <p:nvSpPr>
          <p:cNvPr id="22531" name="Rectangle 3"/>
          <p:cNvSpPr>
            <a:spLocks noChangeArrowheads="1"/>
          </p:cNvSpPr>
          <p:nvPr/>
        </p:nvSpPr>
        <p:spPr bwMode="auto">
          <a:xfrm>
            <a:off x="1463675" y="5486400"/>
            <a:ext cx="2101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a:lnSpc>
                <a:spcPct val="85000"/>
              </a:lnSpc>
            </a:pPr>
            <a:r>
              <a:rPr lang="en-US" sz="2000" b="1">
                <a:solidFill>
                  <a:srgbClr val="C00000"/>
                </a:solidFill>
              </a:rPr>
              <a:t>Level of sharing</a:t>
            </a:r>
          </a:p>
        </p:txBody>
      </p:sp>
      <p:sp>
        <p:nvSpPr>
          <p:cNvPr id="22532" name="Rectangle 4"/>
          <p:cNvSpPr>
            <a:spLocks noChangeArrowheads="1"/>
          </p:cNvSpPr>
          <p:nvPr/>
        </p:nvSpPr>
        <p:spPr bwMode="auto">
          <a:xfrm>
            <a:off x="6323013" y="3759200"/>
            <a:ext cx="2516187"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a:lnSpc>
                <a:spcPct val="85000"/>
              </a:lnSpc>
            </a:pPr>
            <a:r>
              <a:rPr lang="en-US" sz="2000" b="1">
                <a:solidFill>
                  <a:srgbClr val="C00000"/>
                </a:solidFill>
              </a:rPr>
              <a:t>Level of knowledge</a:t>
            </a:r>
          </a:p>
        </p:txBody>
      </p:sp>
      <p:sp>
        <p:nvSpPr>
          <p:cNvPr id="22533" name="Rectangle 5"/>
          <p:cNvSpPr>
            <a:spLocks noChangeArrowheads="1"/>
          </p:cNvSpPr>
          <p:nvPr/>
        </p:nvSpPr>
        <p:spPr bwMode="auto">
          <a:xfrm>
            <a:off x="2446338" y="1930400"/>
            <a:ext cx="310832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a:lnSpc>
                <a:spcPct val="85000"/>
              </a:lnSpc>
            </a:pPr>
            <a:r>
              <a:rPr lang="en-US" sz="2000" b="1">
                <a:solidFill>
                  <a:srgbClr val="C00000"/>
                </a:solidFill>
              </a:rPr>
              <a:t>Access pattern behavior</a:t>
            </a:r>
          </a:p>
        </p:txBody>
      </p:sp>
      <p:sp>
        <p:nvSpPr>
          <p:cNvPr id="22534" name="Line 6"/>
          <p:cNvSpPr>
            <a:spLocks noChangeShapeType="1"/>
          </p:cNvSpPr>
          <p:nvPr/>
        </p:nvSpPr>
        <p:spPr bwMode="auto">
          <a:xfrm>
            <a:off x="3987800" y="2514600"/>
            <a:ext cx="0" cy="1358900"/>
          </a:xfrm>
          <a:prstGeom prst="line">
            <a:avLst/>
          </a:prstGeom>
          <a:noFill/>
          <a:ln w="254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5" name="Line 7"/>
          <p:cNvSpPr>
            <a:spLocks noChangeShapeType="1"/>
          </p:cNvSpPr>
          <p:nvPr/>
        </p:nvSpPr>
        <p:spPr bwMode="auto">
          <a:xfrm>
            <a:off x="4000500" y="3873500"/>
            <a:ext cx="2311400"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6" name="Line 8"/>
          <p:cNvSpPr>
            <a:spLocks noChangeShapeType="1"/>
          </p:cNvSpPr>
          <p:nvPr/>
        </p:nvSpPr>
        <p:spPr bwMode="auto">
          <a:xfrm>
            <a:off x="3536950" y="3422650"/>
            <a:ext cx="0" cy="10160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2537" name="Group 13"/>
          <p:cNvGrpSpPr>
            <a:grpSpLocks/>
          </p:cNvGrpSpPr>
          <p:nvPr/>
        </p:nvGrpSpPr>
        <p:grpSpPr bwMode="auto">
          <a:xfrm>
            <a:off x="3536950" y="3422650"/>
            <a:ext cx="1892300" cy="1028700"/>
            <a:chOff x="2228" y="2156"/>
            <a:chExt cx="1192" cy="648"/>
          </a:xfrm>
        </p:grpSpPr>
        <p:sp>
          <p:nvSpPr>
            <p:cNvPr id="22562" name="Line 9"/>
            <p:cNvSpPr>
              <a:spLocks noChangeShapeType="1"/>
            </p:cNvSpPr>
            <p:nvPr/>
          </p:nvSpPr>
          <p:spPr bwMode="auto">
            <a:xfrm>
              <a:off x="3420" y="2156"/>
              <a:ext cx="0" cy="64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2563" name="Group 12"/>
            <p:cNvGrpSpPr>
              <a:grpSpLocks/>
            </p:cNvGrpSpPr>
            <p:nvPr/>
          </p:nvGrpSpPr>
          <p:grpSpPr bwMode="auto">
            <a:xfrm>
              <a:off x="2228" y="2156"/>
              <a:ext cx="1184" cy="648"/>
              <a:chOff x="2228" y="2156"/>
              <a:chExt cx="1184" cy="648"/>
            </a:xfrm>
          </p:grpSpPr>
          <p:sp>
            <p:nvSpPr>
              <p:cNvPr id="22564" name="Line 10"/>
              <p:cNvSpPr>
                <a:spLocks noChangeShapeType="1"/>
              </p:cNvSpPr>
              <p:nvPr/>
            </p:nvSpPr>
            <p:spPr bwMode="auto">
              <a:xfrm>
                <a:off x="2228" y="2156"/>
                <a:ext cx="118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5" name="Line 11"/>
              <p:cNvSpPr>
                <a:spLocks noChangeShapeType="1"/>
              </p:cNvSpPr>
              <p:nvPr/>
            </p:nvSpPr>
            <p:spPr bwMode="auto">
              <a:xfrm>
                <a:off x="2228" y="2804"/>
                <a:ext cx="118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2538" name="Line 14"/>
          <p:cNvSpPr>
            <a:spLocks noChangeShapeType="1"/>
          </p:cNvSpPr>
          <p:nvPr/>
        </p:nvSpPr>
        <p:spPr bwMode="auto">
          <a:xfrm flipH="1">
            <a:off x="2679700" y="3873500"/>
            <a:ext cx="1333500" cy="158750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2539" name="Group 17"/>
          <p:cNvGrpSpPr>
            <a:grpSpLocks/>
          </p:cNvGrpSpPr>
          <p:nvPr/>
        </p:nvGrpSpPr>
        <p:grpSpPr bwMode="auto">
          <a:xfrm>
            <a:off x="3048000" y="3987800"/>
            <a:ext cx="1906588" cy="1030288"/>
            <a:chOff x="1920" y="2512"/>
            <a:chExt cx="1201" cy="649"/>
          </a:xfrm>
        </p:grpSpPr>
        <p:sp>
          <p:nvSpPr>
            <p:cNvPr id="22560" name="Line 15"/>
            <p:cNvSpPr>
              <a:spLocks noChangeShapeType="1"/>
            </p:cNvSpPr>
            <p:nvPr/>
          </p:nvSpPr>
          <p:spPr bwMode="auto">
            <a:xfrm>
              <a:off x="1924" y="2516"/>
              <a:ext cx="0" cy="64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1" name="Freeform 16"/>
            <p:cNvSpPr>
              <a:spLocks/>
            </p:cNvSpPr>
            <p:nvPr/>
          </p:nvSpPr>
          <p:spPr bwMode="auto">
            <a:xfrm>
              <a:off x="1920" y="2512"/>
              <a:ext cx="1201" cy="649"/>
            </a:xfrm>
            <a:custGeom>
              <a:avLst/>
              <a:gdLst>
                <a:gd name="T0" fmla="*/ 0 w 1201"/>
                <a:gd name="T1" fmla="*/ 0 h 649"/>
                <a:gd name="T2" fmla="*/ 1200 w 1201"/>
                <a:gd name="T3" fmla="*/ 0 h 649"/>
                <a:gd name="T4" fmla="*/ 1200 w 1201"/>
                <a:gd name="T5" fmla="*/ 648 h 649"/>
                <a:gd name="T6" fmla="*/ 0 w 1201"/>
                <a:gd name="T7" fmla="*/ 648 h 6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01" h="649">
                  <a:moveTo>
                    <a:pt x="0" y="0"/>
                  </a:moveTo>
                  <a:lnTo>
                    <a:pt x="1200" y="0"/>
                  </a:lnTo>
                  <a:lnTo>
                    <a:pt x="1200" y="648"/>
                  </a:lnTo>
                  <a:lnTo>
                    <a:pt x="0" y="648"/>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2540" name="Freeform 18"/>
          <p:cNvSpPr>
            <a:spLocks/>
          </p:cNvSpPr>
          <p:nvPr/>
        </p:nvSpPr>
        <p:spPr bwMode="auto">
          <a:xfrm>
            <a:off x="4000500" y="2844800"/>
            <a:ext cx="1906588" cy="1030288"/>
          </a:xfrm>
          <a:custGeom>
            <a:avLst/>
            <a:gdLst>
              <a:gd name="T0" fmla="*/ 0 w 1201"/>
              <a:gd name="T1" fmla="*/ 0 h 649"/>
              <a:gd name="T2" fmla="*/ 1905000 w 1201"/>
              <a:gd name="T3" fmla="*/ 0 h 649"/>
              <a:gd name="T4" fmla="*/ 1905000 w 1201"/>
              <a:gd name="T5" fmla="*/ 1028700 h 649"/>
              <a:gd name="T6" fmla="*/ 0 60000 65536"/>
              <a:gd name="T7" fmla="*/ 0 60000 65536"/>
              <a:gd name="T8" fmla="*/ 0 60000 65536"/>
            </a:gdLst>
            <a:ahLst/>
            <a:cxnLst>
              <a:cxn ang="T6">
                <a:pos x="T0" y="T1"/>
              </a:cxn>
              <a:cxn ang="T7">
                <a:pos x="T2" y="T3"/>
              </a:cxn>
              <a:cxn ang="T8">
                <a:pos x="T4" y="T5"/>
              </a:cxn>
            </a:cxnLst>
            <a:rect l="0" t="0" r="r" b="b"/>
            <a:pathLst>
              <a:path w="1201" h="649">
                <a:moveTo>
                  <a:pt x="0" y="0"/>
                </a:moveTo>
                <a:lnTo>
                  <a:pt x="1200" y="0"/>
                </a:lnTo>
                <a:lnTo>
                  <a:pt x="1200" y="648"/>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1" name="Line 19"/>
          <p:cNvSpPr>
            <a:spLocks noChangeShapeType="1"/>
          </p:cNvSpPr>
          <p:nvPr/>
        </p:nvSpPr>
        <p:spPr bwMode="auto">
          <a:xfrm flipH="1">
            <a:off x="3048000" y="2851150"/>
            <a:ext cx="965200" cy="11430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2" name="Line 20"/>
          <p:cNvSpPr>
            <a:spLocks noChangeShapeType="1"/>
          </p:cNvSpPr>
          <p:nvPr/>
        </p:nvSpPr>
        <p:spPr bwMode="auto">
          <a:xfrm flipH="1">
            <a:off x="4953000" y="2851150"/>
            <a:ext cx="965200" cy="11430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3" name="Line 21"/>
          <p:cNvSpPr>
            <a:spLocks noChangeShapeType="1"/>
          </p:cNvSpPr>
          <p:nvPr/>
        </p:nvSpPr>
        <p:spPr bwMode="auto">
          <a:xfrm flipH="1">
            <a:off x="4953000" y="3879850"/>
            <a:ext cx="965200" cy="11430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4" name="Line 22"/>
          <p:cNvSpPr>
            <a:spLocks noChangeShapeType="1"/>
          </p:cNvSpPr>
          <p:nvPr/>
        </p:nvSpPr>
        <p:spPr bwMode="auto">
          <a:xfrm flipH="1">
            <a:off x="4000500" y="2851150"/>
            <a:ext cx="965200" cy="11430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5" name="Line 23"/>
          <p:cNvSpPr>
            <a:spLocks noChangeShapeType="1"/>
          </p:cNvSpPr>
          <p:nvPr/>
        </p:nvSpPr>
        <p:spPr bwMode="auto">
          <a:xfrm flipH="1">
            <a:off x="4000500" y="3879850"/>
            <a:ext cx="965200" cy="11430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6" name="Line 24"/>
          <p:cNvSpPr>
            <a:spLocks noChangeShapeType="1"/>
          </p:cNvSpPr>
          <p:nvPr/>
        </p:nvSpPr>
        <p:spPr bwMode="auto">
          <a:xfrm>
            <a:off x="4959350" y="2851150"/>
            <a:ext cx="0" cy="10160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7" name="Line 25"/>
          <p:cNvSpPr>
            <a:spLocks noChangeShapeType="1"/>
          </p:cNvSpPr>
          <p:nvPr/>
        </p:nvSpPr>
        <p:spPr bwMode="auto">
          <a:xfrm>
            <a:off x="4006850" y="3994150"/>
            <a:ext cx="0" cy="10160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8" name="Rectangle 26"/>
          <p:cNvSpPr>
            <a:spLocks noChangeArrowheads="1"/>
          </p:cNvSpPr>
          <p:nvPr/>
        </p:nvSpPr>
        <p:spPr bwMode="auto">
          <a:xfrm>
            <a:off x="6284913" y="2855913"/>
            <a:ext cx="1868487"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r>
              <a:rPr lang="en-US" b="1">
                <a:solidFill>
                  <a:srgbClr val="00B050"/>
                </a:solidFill>
              </a:rPr>
              <a:t>Partial</a:t>
            </a:r>
          </a:p>
          <a:p>
            <a:r>
              <a:rPr lang="en-US" b="1">
                <a:solidFill>
                  <a:srgbClr val="00B050"/>
                </a:solidFill>
              </a:rPr>
              <a:t>information </a:t>
            </a:r>
          </a:p>
        </p:txBody>
      </p:sp>
      <p:sp>
        <p:nvSpPr>
          <p:cNvPr id="22549" name="Line 27"/>
          <p:cNvSpPr>
            <a:spLocks noChangeShapeType="1"/>
          </p:cNvSpPr>
          <p:nvPr/>
        </p:nvSpPr>
        <p:spPr bwMode="auto">
          <a:xfrm flipV="1">
            <a:off x="4095750" y="2457450"/>
            <a:ext cx="355600" cy="336550"/>
          </a:xfrm>
          <a:prstGeom prst="line">
            <a:avLst/>
          </a:prstGeom>
          <a:noFill/>
          <a:ln w="127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0" name="Line 28"/>
          <p:cNvSpPr>
            <a:spLocks noChangeShapeType="1"/>
          </p:cNvSpPr>
          <p:nvPr/>
        </p:nvSpPr>
        <p:spPr bwMode="auto">
          <a:xfrm flipH="1" flipV="1">
            <a:off x="3238500" y="2959100"/>
            <a:ext cx="723900" cy="850900"/>
          </a:xfrm>
          <a:prstGeom prst="line">
            <a:avLst/>
          </a:prstGeom>
          <a:noFill/>
          <a:ln w="127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1" name="Line 29"/>
          <p:cNvSpPr>
            <a:spLocks noChangeShapeType="1"/>
          </p:cNvSpPr>
          <p:nvPr/>
        </p:nvSpPr>
        <p:spPr bwMode="auto">
          <a:xfrm flipV="1">
            <a:off x="5073650" y="3187700"/>
            <a:ext cx="1219200" cy="622300"/>
          </a:xfrm>
          <a:prstGeom prst="line">
            <a:avLst/>
          </a:prstGeom>
          <a:noFill/>
          <a:ln w="127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2" name="Line 30"/>
          <p:cNvSpPr>
            <a:spLocks noChangeShapeType="1"/>
          </p:cNvSpPr>
          <p:nvPr/>
        </p:nvSpPr>
        <p:spPr bwMode="auto">
          <a:xfrm>
            <a:off x="5988050" y="3956050"/>
            <a:ext cx="304800" cy="381000"/>
          </a:xfrm>
          <a:prstGeom prst="line">
            <a:avLst/>
          </a:prstGeom>
          <a:noFill/>
          <a:ln w="127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3" name="Line 31"/>
          <p:cNvSpPr>
            <a:spLocks noChangeShapeType="1"/>
          </p:cNvSpPr>
          <p:nvPr/>
        </p:nvSpPr>
        <p:spPr bwMode="auto">
          <a:xfrm flipH="1" flipV="1">
            <a:off x="2578100" y="3873500"/>
            <a:ext cx="889000" cy="533400"/>
          </a:xfrm>
          <a:prstGeom prst="line">
            <a:avLst/>
          </a:prstGeom>
          <a:noFill/>
          <a:ln w="127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4" name="Line 32"/>
          <p:cNvSpPr>
            <a:spLocks noChangeShapeType="1"/>
          </p:cNvSpPr>
          <p:nvPr/>
        </p:nvSpPr>
        <p:spPr bwMode="auto">
          <a:xfrm flipH="1" flipV="1">
            <a:off x="2603500" y="4635500"/>
            <a:ext cx="460375" cy="336550"/>
          </a:xfrm>
          <a:prstGeom prst="line">
            <a:avLst/>
          </a:prstGeom>
          <a:noFill/>
          <a:ln w="127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5" name="Rectangle 33"/>
          <p:cNvSpPr>
            <a:spLocks noChangeArrowheads="1"/>
          </p:cNvSpPr>
          <p:nvPr/>
        </p:nvSpPr>
        <p:spPr bwMode="auto">
          <a:xfrm>
            <a:off x="4405313" y="2232025"/>
            <a:ext cx="11207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b="1">
                <a:solidFill>
                  <a:srgbClr val="0000FF"/>
                </a:solidFill>
              </a:rPr>
              <a:t>dynamic</a:t>
            </a:r>
          </a:p>
        </p:txBody>
      </p:sp>
      <p:sp>
        <p:nvSpPr>
          <p:cNvPr id="22556" name="Rectangle 34"/>
          <p:cNvSpPr>
            <a:spLocks noChangeArrowheads="1"/>
          </p:cNvSpPr>
          <p:nvPr/>
        </p:nvSpPr>
        <p:spPr bwMode="auto">
          <a:xfrm>
            <a:off x="2919413" y="2606675"/>
            <a:ext cx="78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b="1">
                <a:solidFill>
                  <a:srgbClr val="0000FF"/>
                </a:solidFill>
              </a:rPr>
              <a:t>static</a:t>
            </a:r>
          </a:p>
        </p:txBody>
      </p:sp>
      <p:sp>
        <p:nvSpPr>
          <p:cNvPr id="22557" name="Rectangle 35"/>
          <p:cNvSpPr>
            <a:spLocks noChangeArrowheads="1"/>
          </p:cNvSpPr>
          <p:nvPr/>
        </p:nvSpPr>
        <p:spPr bwMode="auto">
          <a:xfrm>
            <a:off x="2112963" y="3527425"/>
            <a:ext cx="6715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b="1">
                <a:solidFill>
                  <a:srgbClr val="7030A0"/>
                </a:solidFill>
              </a:rPr>
              <a:t>data</a:t>
            </a:r>
          </a:p>
        </p:txBody>
      </p:sp>
      <p:sp>
        <p:nvSpPr>
          <p:cNvPr id="22558" name="Rectangle 36"/>
          <p:cNvSpPr>
            <a:spLocks noChangeArrowheads="1"/>
          </p:cNvSpPr>
          <p:nvPr/>
        </p:nvSpPr>
        <p:spPr bwMode="auto">
          <a:xfrm>
            <a:off x="1681163" y="4111625"/>
            <a:ext cx="1146175"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b="1">
                <a:solidFill>
                  <a:srgbClr val="7030A0"/>
                </a:solidFill>
              </a:rPr>
              <a:t>data +</a:t>
            </a:r>
          </a:p>
          <a:p>
            <a:r>
              <a:rPr lang="en-US" b="1">
                <a:solidFill>
                  <a:srgbClr val="7030A0"/>
                </a:solidFill>
              </a:rPr>
              <a:t>program</a:t>
            </a:r>
          </a:p>
        </p:txBody>
      </p:sp>
      <p:sp>
        <p:nvSpPr>
          <p:cNvPr id="22559" name="Rectangle 37"/>
          <p:cNvSpPr>
            <a:spLocks noChangeArrowheads="1"/>
          </p:cNvSpPr>
          <p:nvPr/>
        </p:nvSpPr>
        <p:spPr bwMode="auto">
          <a:xfrm>
            <a:off x="6234113" y="4219575"/>
            <a:ext cx="1766887"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r>
              <a:rPr lang="en-US" b="1">
                <a:solidFill>
                  <a:srgbClr val="00B050"/>
                </a:solidFill>
              </a:rPr>
              <a:t>Complete</a:t>
            </a:r>
          </a:p>
          <a:p>
            <a:r>
              <a:rPr lang="en-US" b="1">
                <a:solidFill>
                  <a:srgbClr val="00B050"/>
                </a:solidFill>
              </a:rPr>
              <a:t>information</a:t>
            </a:r>
          </a:p>
        </p:txBody>
      </p:sp>
    </p:spTree>
    <p:extLst>
      <p:ext uri="{BB962C8B-B14F-4D97-AF65-F5344CB8AC3E}">
        <p14:creationId xmlns:p14="http://schemas.microsoft.com/office/powerpoint/2010/main" val="270165982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914400"/>
            <a:ext cx="8686800" cy="5481935"/>
          </a:xfrm>
          <a:ln>
            <a:solidFill>
              <a:schemeClr val="tx1"/>
            </a:solidFill>
          </a:ln>
        </p:spPr>
        <p:txBody>
          <a:bodyPr>
            <a:normAutofit/>
          </a:bodyPr>
          <a:lstStyle/>
          <a:p>
            <a:pPr algn="just">
              <a:buFont typeface="Wingdings" pitchFamily="2" charset="2"/>
              <a:buChar char="§"/>
            </a:pPr>
            <a:r>
              <a:rPr lang="en-US" sz="2400" b="1" dirty="0" smtClean="0">
                <a:latin typeface="Times New Roman" pitchFamily="18" charset="0"/>
                <a:cs typeface="Times New Roman" pitchFamily="18" charset="0"/>
              </a:rPr>
              <a:t>Fragment F1: </a:t>
            </a:r>
            <a:r>
              <a:rPr lang="en-US" sz="2000" dirty="0" smtClean="0">
                <a:latin typeface="Times New Roman" pitchFamily="18" charset="0"/>
                <a:cs typeface="Times New Roman" pitchFamily="18" charset="0"/>
              </a:rPr>
              <a:t>Create table LA_EMPS as (Select * from EMP where </a:t>
            </a:r>
            <a:r>
              <a:rPr lang="en-US" sz="2000" dirty="0" err="1" smtClean="0">
                <a:latin typeface="Times New Roman" pitchFamily="18" charset="0"/>
                <a:cs typeface="Times New Roman" pitchFamily="18" charset="0"/>
              </a:rPr>
              <a:t>Loc</a:t>
            </a:r>
            <a:r>
              <a:rPr lang="en-US" sz="2000" dirty="0" smtClean="0">
                <a:latin typeface="Times New Roman" pitchFamily="18" charset="0"/>
                <a:cs typeface="Times New Roman" pitchFamily="18" charset="0"/>
              </a:rPr>
              <a:t>=“LA”);</a:t>
            </a:r>
          </a:p>
          <a:p>
            <a:pPr algn="just">
              <a:buFont typeface="Wingdings" pitchFamily="2" charset="2"/>
              <a:buChar char="§"/>
            </a:pPr>
            <a:endParaRPr lang="en-US" sz="2400" dirty="0">
              <a:latin typeface="Times New Roman" pitchFamily="18" charset="0"/>
              <a:cs typeface="Times New Roman" pitchFamily="18" charset="0"/>
            </a:endParaRPr>
          </a:p>
          <a:p>
            <a:pPr algn="just">
              <a:buFont typeface="Wingdings" pitchFamily="2" charset="2"/>
              <a:buChar char="§"/>
            </a:pPr>
            <a:endParaRPr lang="en-US" sz="2400" dirty="0" smtClean="0">
              <a:latin typeface="Times New Roman" pitchFamily="18" charset="0"/>
              <a:cs typeface="Times New Roman" pitchFamily="18" charset="0"/>
            </a:endParaRPr>
          </a:p>
          <a:p>
            <a:pPr marL="109728" indent="0" algn="just">
              <a:buNone/>
            </a:pPr>
            <a:endParaRPr lang="en-US" sz="2400" dirty="0" smtClean="0">
              <a:latin typeface="Times New Roman" pitchFamily="18" charset="0"/>
              <a:cs typeface="Times New Roman" pitchFamily="18" charset="0"/>
            </a:endParaRPr>
          </a:p>
          <a:p>
            <a:pPr algn="just">
              <a:buFont typeface="Wingdings" pitchFamily="2" charset="2"/>
              <a:buChar char="§"/>
            </a:pPr>
            <a:r>
              <a:rPr lang="en-US" sz="2400" b="1" dirty="0">
                <a:latin typeface="Times New Roman" pitchFamily="18" charset="0"/>
                <a:cs typeface="Times New Roman" pitchFamily="18" charset="0"/>
              </a:rPr>
              <a:t>Fragment </a:t>
            </a:r>
            <a:r>
              <a:rPr lang="en-US" sz="2400" b="1" dirty="0" smtClean="0">
                <a:latin typeface="Times New Roman" pitchFamily="18" charset="0"/>
                <a:cs typeface="Times New Roman" pitchFamily="18" charset="0"/>
              </a:rPr>
              <a:t>F2: </a:t>
            </a:r>
            <a:r>
              <a:rPr lang="en-US" sz="2000" dirty="0">
                <a:latin typeface="Times New Roman" pitchFamily="18" charset="0"/>
                <a:cs typeface="Times New Roman" pitchFamily="18" charset="0"/>
              </a:rPr>
              <a:t>Create table </a:t>
            </a:r>
            <a:r>
              <a:rPr lang="en-US" sz="2000" dirty="0" err="1" smtClean="0">
                <a:latin typeface="Times New Roman" pitchFamily="18" charset="0"/>
                <a:cs typeface="Times New Roman" pitchFamily="18" charset="0"/>
              </a:rPr>
              <a:t>Non_LA_EMPS</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as (Select * from EMP where </a:t>
            </a:r>
            <a:r>
              <a:rPr lang="en-US" sz="2000" dirty="0" err="1" smtClean="0">
                <a:latin typeface="Times New Roman" pitchFamily="18" charset="0"/>
                <a:cs typeface="Times New Roman" pitchFamily="18" charset="0"/>
              </a:rPr>
              <a:t>Loc</a:t>
            </a:r>
            <a:r>
              <a:rPr lang="en-US" sz="2000" dirty="0" smtClean="0">
                <a:latin typeface="Times New Roman" pitchFamily="18" charset="0"/>
                <a:cs typeface="Times New Roman" pitchFamily="18" charset="0"/>
              </a:rPr>
              <a:t>&lt;&gt;“LA”);</a:t>
            </a:r>
          </a:p>
          <a:p>
            <a:pPr algn="just"/>
            <a:endParaRPr lang="en-US" sz="2400" dirty="0">
              <a:latin typeface="Times New Roman" pitchFamily="18" charset="0"/>
              <a:cs typeface="Times New Roman" pitchFamily="18" charset="0"/>
            </a:endParaRPr>
          </a:p>
        </p:txBody>
      </p:sp>
      <p:sp>
        <p:nvSpPr>
          <p:cNvPr id="4" name="Title 2"/>
          <p:cNvSpPr>
            <a:spLocks noGrp="1"/>
          </p:cNvSpPr>
          <p:nvPr>
            <p:ph type="title"/>
          </p:nvPr>
        </p:nvSpPr>
        <p:spPr>
          <a:xfrm>
            <a:off x="228600" y="-228600"/>
            <a:ext cx="8686800" cy="1143000"/>
          </a:xfrm>
        </p:spPr>
        <p:txBody>
          <a:bodyPr>
            <a:noAutofit/>
          </a:bodyPr>
          <a:lstStyle/>
          <a:p>
            <a:pPr algn="just"/>
            <a:r>
              <a:rPr lang="en-US" sz="3600" dirty="0" smtClean="0">
                <a:solidFill>
                  <a:schemeClr val="tx1"/>
                </a:solidFill>
                <a:latin typeface="Times New Roman" pitchFamily="18" charset="0"/>
                <a:cs typeface="Times New Roman" pitchFamily="18" charset="0"/>
              </a:rPr>
              <a:t>Examples to Solve: </a:t>
            </a:r>
            <a:r>
              <a:rPr lang="en-US" sz="2800" dirty="0" smtClean="0">
                <a:solidFill>
                  <a:srgbClr val="C00000"/>
                </a:solidFill>
                <a:latin typeface="Times New Roman" pitchFamily="18" charset="0"/>
                <a:cs typeface="Times New Roman" pitchFamily="18" charset="0"/>
              </a:rPr>
              <a:t>(Horizontal Fragmentation)</a:t>
            </a:r>
            <a:endParaRPr lang="en-US" sz="2800" dirty="0">
              <a:solidFill>
                <a:srgbClr val="C00000"/>
              </a:solidFill>
              <a:latin typeface="Times New Roman" pitchFamily="18" charset="0"/>
              <a:cs typeface="Times New Roman" pitchFamily="18" charset="0"/>
            </a:endParaRPr>
          </a:p>
        </p:txBody>
      </p:sp>
      <p:graphicFrame>
        <p:nvGraphicFramePr>
          <p:cNvPr id="5" name="Content Placeholder 3"/>
          <p:cNvGraphicFramePr>
            <a:graphicFrameLocks/>
          </p:cNvGraphicFramePr>
          <p:nvPr>
            <p:extLst>
              <p:ext uri="{D42A27DB-BD31-4B8C-83A1-F6EECF244321}">
                <p14:modId xmlns:p14="http://schemas.microsoft.com/office/powerpoint/2010/main" val="293069080"/>
              </p:ext>
            </p:extLst>
          </p:nvPr>
        </p:nvGraphicFramePr>
        <p:xfrm>
          <a:off x="390145" y="1676400"/>
          <a:ext cx="8458200" cy="1112520"/>
        </p:xfrm>
        <a:graphic>
          <a:graphicData uri="http://schemas.openxmlformats.org/drawingml/2006/table">
            <a:tbl>
              <a:tblPr firstRow="1" bandRow="1">
                <a:tableStyleId>{073A0DAA-6AF3-43AB-8588-CEC1D06C72B9}</a:tableStyleId>
              </a:tblPr>
              <a:tblGrid>
                <a:gridCol w="1409700"/>
                <a:gridCol w="1409700"/>
                <a:gridCol w="1409700"/>
                <a:gridCol w="1409700"/>
                <a:gridCol w="1409700"/>
                <a:gridCol w="1409700"/>
              </a:tblGrid>
              <a:tr h="370840">
                <a:tc>
                  <a:txBody>
                    <a:bodyPr/>
                    <a:lstStyle/>
                    <a:p>
                      <a:r>
                        <a:rPr lang="en-US" dirty="0" err="1" smtClean="0"/>
                        <a:t>EmpID</a:t>
                      </a:r>
                      <a:endParaRPr lang="en-US" dirty="0"/>
                    </a:p>
                  </a:txBody>
                  <a:tcPr/>
                </a:tc>
                <a:tc>
                  <a:txBody>
                    <a:bodyPr/>
                    <a:lstStyle/>
                    <a:p>
                      <a:r>
                        <a:rPr lang="en-US" dirty="0" smtClean="0"/>
                        <a:t>Name </a:t>
                      </a:r>
                      <a:endParaRPr lang="en-US" dirty="0"/>
                    </a:p>
                  </a:txBody>
                  <a:tcPr/>
                </a:tc>
                <a:tc>
                  <a:txBody>
                    <a:bodyPr/>
                    <a:lstStyle/>
                    <a:p>
                      <a:r>
                        <a:rPr lang="en-US" dirty="0" err="1" smtClean="0"/>
                        <a:t>Loc</a:t>
                      </a:r>
                      <a:endParaRPr lang="en-US" dirty="0"/>
                    </a:p>
                  </a:txBody>
                  <a:tcPr/>
                </a:tc>
                <a:tc>
                  <a:txBody>
                    <a:bodyPr/>
                    <a:lstStyle/>
                    <a:p>
                      <a:r>
                        <a:rPr lang="en-US" dirty="0" smtClean="0"/>
                        <a:t>Sal</a:t>
                      </a:r>
                      <a:endParaRPr lang="en-US" dirty="0"/>
                    </a:p>
                  </a:txBody>
                  <a:tcPr/>
                </a:tc>
                <a:tc>
                  <a:txBody>
                    <a:bodyPr/>
                    <a:lstStyle/>
                    <a:p>
                      <a:r>
                        <a:rPr lang="en-US" dirty="0" smtClean="0"/>
                        <a:t>DOB</a:t>
                      </a:r>
                      <a:endParaRPr lang="en-US" dirty="0"/>
                    </a:p>
                  </a:txBody>
                  <a:tcPr/>
                </a:tc>
                <a:tc>
                  <a:txBody>
                    <a:bodyPr/>
                    <a:lstStyle/>
                    <a:p>
                      <a:r>
                        <a:rPr lang="en-US" dirty="0" err="1" smtClean="0"/>
                        <a:t>Dept</a:t>
                      </a:r>
                      <a:endParaRPr lang="en-US" dirty="0"/>
                    </a:p>
                  </a:txBody>
                  <a:tcPr/>
                </a:tc>
              </a:tr>
              <a:tr h="370840">
                <a:tc>
                  <a:txBody>
                    <a:bodyPr/>
                    <a:lstStyle/>
                    <a:p>
                      <a:r>
                        <a:rPr lang="en-US" dirty="0" smtClean="0">
                          <a:latin typeface="Times New Roman" pitchFamily="18" charset="0"/>
                          <a:cs typeface="Times New Roman" pitchFamily="18" charset="0"/>
                        </a:rPr>
                        <a:t>E001</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Joe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LA</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25,000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2/6/43</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Maintenance</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E003</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Moe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LA</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43,000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7/12/56</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Maintenance</a:t>
                      </a:r>
                    </a:p>
                  </a:txBody>
                  <a:tcPr/>
                </a:tc>
              </a:tr>
            </a:tbl>
          </a:graphicData>
        </a:graphic>
      </p:graphicFrame>
      <p:sp>
        <p:nvSpPr>
          <p:cNvPr id="6" name="TextBox 5"/>
          <p:cNvSpPr txBox="1"/>
          <p:nvPr/>
        </p:nvSpPr>
        <p:spPr>
          <a:xfrm>
            <a:off x="152400" y="6059269"/>
            <a:ext cx="8915400" cy="646331"/>
          </a:xfrm>
          <a:prstGeom prst="rect">
            <a:avLst/>
          </a:prstGeom>
          <a:solidFill>
            <a:schemeClr val="accent2">
              <a:lumMod val="40000"/>
              <a:lumOff val="60000"/>
            </a:schemeClr>
          </a:solidFill>
          <a:ln>
            <a:solidFill>
              <a:schemeClr val="tx1"/>
            </a:solidFill>
          </a:ln>
        </p:spPr>
        <p:txBody>
          <a:bodyPr wrap="square" rtlCol="0">
            <a:spAutoFit/>
          </a:bodyPr>
          <a:lstStyle/>
          <a:p>
            <a:r>
              <a:rPr lang="en-US" dirty="0">
                <a:latin typeface="Times New Roman" pitchFamily="18" charset="0"/>
                <a:cs typeface="Times New Roman" pitchFamily="18" charset="0"/>
              </a:rPr>
              <a:t>This Set is complete and minimal, but after including the condition stated in next half of the AP1, </a:t>
            </a: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set is no longer minimal and complete</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graphicFrame>
        <p:nvGraphicFramePr>
          <p:cNvPr id="7" name="Content Placeholder 3"/>
          <p:cNvGraphicFramePr>
            <a:graphicFrameLocks/>
          </p:cNvGraphicFramePr>
          <p:nvPr>
            <p:extLst>
              <p:ext uri="{D42A27DB-BD31-4B8C-83A1-F6EECF244321}">
                <p14:modId xmlns:p14="http://schemas.microsoft.com/office/powerpoint/2010/main" val="2015897295"/>
              </p:ext>
            </p:extLst>
          </p:nvPr>
        </p:nvGraphicFramePr>
        <p:xfrm>
          <a:off x="304800" y="3657600"/>
          <a:ext cx="8610600" cy="2219960"/>
        </p:xfrm>
        <a:graphic>
          <a:graphicData uri="http://schemas.openxmlformats.org/drawingml/2006/table">
            <a:tbl>
              <a:tblPr firstRow="1" bandRow="1">
                <a:tableStyleId>{073A0DAA-6AF3-43AB-8588-CEC1D06C72B9}</a:tableStyleId>
              </a:tblPr>
              <a:tblGrid>
                <a:gridCol w="1435100"/>
                <a:gridCol w="1435100"/>
                <a:gridCol w="1435100"/>
                <a:gridCol w="1435100"/>
                <a:gridCol w="1435100"/>
                <a:gridCol w="1435100"/>
              </a:tblGrid>
              <a:tr h="370840">
                <a:tc>
                  <a:txBody>
                    <a:bodyPr/>
                    <a:lstStyle/>
                    <a:p>
                      <a:r>
                        <a:rPr lang="en-US" dirty="0" err="1" smtClean="0"/>
                        <a:t>EmpID</a:t>
                      </a:r>
                      <a:endParaRPr lang="en-US" dirty="0"/>
                    </a:p>
                  </a:txBody>
                  <a:tcPr/>
                </a:tc>
                <a:tc>
                  <a:txBody>
                    <a:bodyPr/>
                    <a:lstStyle/>
                    <a:p>
                      <a:r>
                        <a:rPr lang="en-US" dirty="0" smtClean="0"/>
                        <a:t>Name </a:t>
                      </a:r>
                      <a:endParaRPr lang="en-US" dirty="0"/>
                    </a:p>
                  </a:txBody>
                  <a:tcPr/>
                </a:tc>
                <a:tc>
                  <a:txBody>
                    <a:bodyPr/>
                    <a:lstStyle/>
                    <a:p>
                      <a:r>
                        <a:rPr lang="en-US" dirty="0" err="1" smtClean="0"/>
                        <a:t>Loc</a:t>
                      </a:r>
                      <a:endParaRPr lang="en-US" dirty="0"/>
                    </a:p>
                  </a:txBody>
                  <a:tcPr/>
                </a:tc>
                <a:tc>
                  <a:txBody>
                    <a:bodyPr/>
                    <a:lstStyle/>
                    <a:p>
                      <a:r>
                        <a:rPr lang="en-US" dirty="0" smtClean="0"/>
                        <a:t>Sal</a:t>
                      </a:r>
                      <a:endParaRPr lang="en-US" dirty="0"/>
                    </a:p>
                  </a:txBody>
                  <a:tcPr/>
                </a:tc>
                <a:tc>
                  <a:txBody>
                    <a:bodyPr/>
                    <a:lstStyle/>
                    <a:p>
                      <a:r>
                        <a:rPr lang="en-US" dirty="0" smtClean="0"/>
                        <a:t>DOB</a:t>
                      </a:r>
                      <a:endParaRPr lang="en-US" dirty="0"/>
                    </a:p>
                  </a:txBody>
                  <a:tcPr/>
                </a:tc>
                <a:tc>
                  <a:txBody>
                    <a:bodyPr/>
                    <a:lstStyle/>
                    <a:p>
                      <a:r>
                        <a:rPr lang="en-US" dirty="0" err="1" smtClean="0"/>
                        <a:t>Dept</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E002</a:t>
                      </a:r>
                    </a:p>
                  </a:txBody>
                  <a:tcPr/>
                </a:tc>
                <a:tc>
                  <a:txBody>
                    <a:bodyPr/>
                    <a:lstStyle/>
                    <a:p>
                      <a:r>
                        <a:rPr lang="en-US" dirty="0" smtClean="0">
                          <a:latin typeface="Times New Roman" pitchFamily="18" charset="0"/>
                          <a:cs typeface="Times New Roman" pitchFamily="18" charset="0"/>
                        </a:rPr>
                        <a:t>Larry</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New York</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35,200</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12/3/52</a:t>
                      </a:r>
                    </a:p>
                  </a:txBody>
                  <a:tcPr/>
                </a:tc>
                <a:tc>
                  <a:txBody>
                    <a:bodyPr/>
                    <a:lstStyle/>
                    <a:p>
                      <a:r>
                        <a:rPr lang="en-US" dirty="0" smtClean="0">
                          <a:latin typeface="Times New Roman" pitchFamily="18" charset="0"/>
                          <a:cs typeface="Times New Roman" pitchFamily="18" charset="0"/>
                        </a:rPr>
                        <a:t>Payroll</a:t>
                      </a:r>
                      <a:endParaRPr lang="en-US" dirty="0">
                        <a:latin typeface="Times New Roman" pitchFamily="18" charset="0"/>
                        <a:cs typeface="Times New Roman"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E004</a:t>
                      </a:r>
                    </a:p>
                  </a:txBody>
                  <a:tcPr/>
                </a:tc>
                <a:tc>
                  <a:txBody>
                    <a:bodyPr/>
                    <a:lstStyle/>
                    <a:p>
                      <a:r>
                        <a:rPr lang="en-US" dirty="0" smtClean="0">
                          <a:latin typeface="Times New Roman" pitchFamily="18" charset="0"/>
                          <a:cs typeface="Times New Roman" pitchFamily="18" charset="0"/>
                        </a:rPr>
                        <a:t>Sam</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New York</a:t>
                      </a:r>
                    </a:p>
                  </a:txBody>
                  <a:tcPr/>
                </a:tc>
                <a:tc>
                  <a:txBody>
                    <a:bodyPr/>
                    <a:lstStyle/>
                    <a:p>
                      <a:r>
                        <a:rPr lang="en-US" dirty="0" smtClean="0">
                          <a:latin typeface="Times New Roman" pitchFamily="18" charset="0"/>
                          <a:cs typeface="Times New Roman" pitchFamily="18" charset="0"/>
                        </a:rPr>
                        <a:t>53,500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8/30/47</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Production</a:t>
                      </a:r>
                      <a:endParaRPr lang="en-US" dirty="0">
                        <a:latin typeface="Times New Roman" pitchFamily="18" charset="0"/>
                        <a:cs typeface="Times New Roman"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E005</a:t>
                      </a:r>
                    </a:p>
                  </a:txBody>
                  <a:tcPr/>
                </a:tc>
                <a:tc>
                  <a:txBody>
                    <a:bodyPr/>
                    <a:lstStyle/>
                    <a:p>
                      <a:r>
                        <a:rPr lang="en-US" dirty="0" smtClean="0">
                          <a:latin typeface="Times New Roman" pitchFamily="18" charset="0"/>
                          <a:cs typeface="Times New Roman" pitchFamily="18" charset="0"/>
                        </a:rPr>
                        <a:t>Steve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UK</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67,000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5/14/78</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Management</a:t>
                      </a:r>
                      <a:endParaRPr lang="en-US" dirty="0">
                        <a:latin typeface="Times New Roman" pitchFamily="18" charset="0"/>
                        <a:cs typeface="Times New Roman"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E006</a:t>
                      </a:r>
                    </a:p>
                  </a:txBody>
                  <a:tcPr/>
                </a:tc>
                <a:tc>
                  <a:txBody>
                    <a:bodyPr/>
                    <a:lstStyle/>
                    <a:p>
                      <a:r>
                        <a:rPr lang="en-US" dirty="0" smtClean="0">
                          <a:latin typeface="Times New Roman" pitchFamily="18" charset="0"/>
                          <a:cs typeface="Times New Roman" pitchFamily="18" charset="0"/>
                        </a:rPr>
                        <a:t>Jack</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New York</a:t>
                      </a:r>
                    </a:p>
                  </a:txBody>
                  <a:tcPr/>
                </a:tc>
                <a:tc>
                  <a:txBody>
                    <a:bodyPr/>
                    <a:lstStyle/>
                    <a:p>
                      <a:r>
                        <a:rPr lang="en-US" dirty="0" smtClean="0">
                          <a:latin typeface="Times New Roman" pitchFamily="18" charset="0"/>
                          <a:cs typeface="Times New Roman" pitchFamily="18" charset="0"/>
                        </a:rPr>
                        <a:t>55,000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5/30/67</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Production</a:t>
                      </a:r>
                      <a:endParaRPr lang="en-US" dirty="0">
                        <a:latin typeface="Times New Roman" pitchFamily="18" charset="0"/>
                        <a:cs typeface="Times New Roman" pitchFamily="18" charset="0"/>
                      </a:endParaRPr>
                    </a:p>
                  </a:txBody>
                  <a:tcPr/>
                </a:tc>
              </a:tr>
              <a:tr h="1491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E007</a:t>
                      </a:r>
                    </a:p>
                  </a:txBody>
                  <a:tcPr/>
                </a:tc>
                <a:tc>
                  <a:txBody>
                    <a:bodyPr/>
                    <a:lstStyle/>
                    <a:p>
                      <a:r>
                        <a:rPr lang="en-US" dirty="0" err="1" smtClean="0">
                          <a:latin typeface="Times New Roman" pitchFamily="18" charset="0"/>
                          <a:cs typeface="Times New Roman" pitchFamily="18" charset="0"/>
                        </a:rPr>
                        <a:t>Saeed</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UK</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34,000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4/27/59</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Management</a:t>
                      </a:r>
                      <a:endParaRPr lang="en-US"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168506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838200"/>
            <a:ext cx="8610600" cy="5181600"/>
          </a:xfrm>
          <a:ln>
            <a:solidFill>
              <a:schemeClr val="tx1"/>
            </a:solidFill>
          </a:ln>
        </p:spPr>
        <p:txBody>
          <a:bodyPr>
            <a:normAutofit/>
          </a:bodyPr>
          <a:lstStyle/>
          <a:p>
            <a:pPr algn="just">
              <a:buClrTx/>
              <a:buSzPct val="100000"/>
              <a:buFont typeface="Wingdings" pitchFamily="2" charset="2"/>
              <a:buChar char="§"/>
            </a:pPr>
            <a:r>
              <a:rPr lang="en-US" sz="2400" dirty="0" smtClean="0">
                <a:latin typeface="Times New Roman" pitchFamily="18" charset="0"/>
                <a:cs typeface="Times New Roman" pitchFamily="18" charset="0"/>
              </a:rPr>
              <a:t>This Additional check would mean that rows in F1 would be accessed by AP1 differently depending upon the salary of each employee having </a:t>
            </a:r>
            <a:r>
              <a:rPr lang="en-US" sz="2400" b="1" dirty="0" smtClean="0">
                <a:solidFill>
                  <a:srgbClr val="C00000"/>
                </a:solidFill>
                <a:latin typeface="Times New Roman" pitchFamily="18" charset="0"/>
                <a:cs typeface="Times New Roman" pitchFamily="18" charset="0"/>
              </a:rPr>
              <a:t>“&lt;30000”.</a:t>
            </a:r>
          </a:p>
          <a:p>
            <a:pPr algn="just">
              <a:buClrTx/>
              <a:buSzPct val="100000"/>
              <a:buFont typeface="Wingdings" pitchFamily="2" charset="2"/>
              <a:buChar char="§"/>
            </a:pPr>
            <a:r>
              <a:rPr lang="en-US" sz="2400" dirty="0">
                <a:latin typeface="Times New Roman" pitchFamily="18" charset="0"/>
                <a:cs typeface="Times New Roman" pitchFamily="18" charset="0"/>
              </a:rPr>
              <a:t>Applying the minimal rule, we would need to further fragment the </a:t>
            </a:r>
            <a:r>
              <a:rPr lang="en-US" sz="2400" dirty="0" err="1">
                <a:latin typeface="Times New Roman" pitchFamily="18" charset="0"/>
                <a:cs typeface="Times New Roman" pitchFamily="18" charset="0"/>
              </a:rPr>
              <a:t>Emp</a:t>
            </a:r>
            <a:r>
              <a:rPr lang="en-US" sz="2400" dirty="0">
                <a:latin typeface="Times New Roman" pitchFamily="18" charset="0"/>
                <a:cs typeface="Times New Roman" pitchFamily="18" charset="0"/>
              </a:rPr>
              <a:t> table </a:t>
            </a:r>
            <a:r>
              <a:rPr lang="en-US" sz="2400" dirty="0" smtClean="0">
                <a:latin typeface="Times New Roman" pitchFamily="18" charset="0"/>
                <a:cs typeface="Times New Roman" pitchFamily="18" charset="0"/>
              </a:rPr>
              <a:t>fragments.</a:t>
            </a:r>
          </a:p>
          <a:p>
            <a:pPr algn="just">
              <a:buClrTx/>
              <a:buSzPct val="100000"/>
              <a:buFont typeface="Wingdings" pitchFamily="2" charset="2"/>
              <a:buChar char="§"/>
            </a:pPr>
            <a:r>
              <a:rPr lang="en-US" sz="2400" dirty="0" smtClean="0">
                <a:latin typeface="Times New Roman" pitchFamily="18" charset="0"/>
                <a:cs typeface="Times New Roman" pitchFamily="18" charset="0"/>
              </a:rPr>
              <a:t>This new simple predicates for AP1 would  require changing </a:t>
            </a:r>
            <a:r>
              <a:rPr lang="en-US" sz="2400" dirty="0" err="1" smtClean="0">
                <a:latin typeface="Times New Roman" pitchFamily="18" charset="0"/>
                <a:cs typeface="Times New Roman" pitchFamily="18" charset="0"/>
              </a:rPr>
              <a:t>Pr</a:t>
            </a:r>
            <a:r>
              <a:rPr lang="en-US" sz="2400" dirty="0" smtClean="0">
                <a:latin typeface="Times New Roman" pitchFamily="18" charset="0"/>
                <a:cs typeface="Times New Roman" pitchFamily="18" charset="0"/>
              </a:rPr>
              <a:t> and M to the following:</a:t>
            </a:r>
          </a:p>
          <a:p>
            <a:pPr algn="just">
              <a:buClrTx/>
              <a:buSzPct val="100000"/>
              <a:buFont typeface="Wingdings" pitchFamily="2" charset="2"/>
              <a:buChar char="§"/>
            </a:pPr>
            <a:r>
              <a:rPr lang="en-US" sz="2400" b="1" dirty="0" err="1" smtClean="0">
                <a:solidFill>
                  <a:srgbClr val="0000FF"/>
                </a:solidFill>
                <a:latin typeface="Times New Roman" pitchFamily="18" charset="0"/>
                <a:cs typeface="Times New Roman" pitchFamily="18" charset="0"/>
              </a:rPr>
              <a:t>Pr</a:t>
            </a:r>
            <a:r>
              <a:rPr lang="en-US" sz="2400" b="1" dirty="0" smtClean="0">
                <a:solidFill>
                  <a:srgbClr val="0000FF"/>
                </a:solidFill>
                <a:latin typeface="Times New Roman" pitchFamily="18" charset="0"/>
                <a:cs typeface="Times New Roman" pitchFamily="18" charset="0"/>
              </a:rPr>
              <a:t>= { P1: </a:t>
            </a:r>
            <a:r>
              <a:rPr lang="en-US" sz="2400" b="1" dirty="0" err="1" smtClean="0">
                <a:solidFill>
                  <a:srgbClr val="0000FF"/>
                </a:solidFill>
                <a:latin typeface="Times New Roman" pitchFamily="18" charset="0"/>
                <a:cs typeface="Times New Roman" pitchFamily="18" charset="0"/>
              </a:rPr>
              <a:t>Loc</a:t>
            </a:r>
            <a:r>
              <a:rPr lang="en-US" sz="2400" b="1" dirty="0" smtClean="0">
                <a:solidFill>
                  <a:srgbClr val="0000FF"/>
                </a:solidFill>
                <a:latin typeface="Times New Roman" pitchFamily="18" charset="0"/>
                <a:cs typeface="Times New Roman" pitchFamily="18" charset="0"/>
              </a:rPr>
              <a:t>=“LA”, P2: Salary &gt;30000}</a:t>
            </a:r>
          </a:p>
          <a:p>
            <a:pPr algn="just">
              <a:buClrTx/>
              <a:buSzPct val="100000"/>
              <a:buFont typeface="Wingdings" pitchFamily="2" charset="2"/>
              <a:buChar char="§"/>
            </a:pPr>
            <a:r>
              <a:rPr lang="en-US" sz="2400" b="1" dirty="0">
                <a:solidFill>
                  <a:srgbClr val="0000FF"/>
                </a:solidFill>
                <a:latin typeface="Times New Roman" pitchFamily="18" charset="0"/>
                <a:cs typeface="Times New Roman" pitchFamily="18" charset="0"/>
              </a:rPr>
              <a:t>M= {m1: </a:t>
            </a:r>
            <a:r>
              <a:rPr lang="en-US" sz="2400" b="1" dirty="0" err="1">
                <a:solidFill>
                  <a:srgbClr val="0000FF"/>
                </a:solidFill>
                <a:latin typeface="Times New Roman" pitchFamily="18" charset="0"/>
                <a:cs typeface="Times New Roman" pitchFamily="18" charset="0"/>
              </a:rPr>
              <a:t>Loc</a:t>
            </a:r>
            <a:r>
              <a:rPr lang="en-US" sz="2400" b="1" dirty="0">
                <a:solidFill>
                  <a:srgbClr val="0000FF"/>
                </a:solidFill>
                <a:latin typeface="Times New Roman" pitchFamily="18" charset="0"/>
                <a:cs typeface="Times New Roman" pitchFamily="18" charset="0"/>
              </a:rPr>
              <a:t>=“LA” ^ Sal&gt;30000,</a:t>
            </a:r>
          </a:p>
          <a:p>
            <a:pPr marL="109728" indent="0" algn="just">
              <a:buNone/>
            </a:pPr>
            <a:r>
              <a:rPr lang="en-US" sz="2400" b="1" dirty="0">
                <a:solidFill>
                  <a:srgbClr val="0000FF"/>
                </a:solidFill>
                <a:latin typeface="Times New Roman" pitchFamily="18" charset="0"/>
                <a:cs typeface="Times New Roman" pitchFamily="18" charset="0"/>
              </a:rPr>
              <a:t>           m2: </a:t>
            </a:r>
            <a:r>
              <a:rPr lang="en-US" sz="2400" b="1" dirty="0" err="1">
                <a:solidFill>
                  <a:srgbClr val="0000FF"/>
                </a:solidFill>
                <a:latin typeface="Times New Roman" pitchFamily="18" charset="0"/>
                <a:cs typeface="Times New Roman" pitchFamily="18" charset="0"/>
              </a:rPr>
              <a:t>Loc</a:t>
            </a:r>
            <a:r>
              <a:rPr lang="en-US" sz="2400" b="1" dirty="0">
                <a:solidFill>
                  <a:srgbClr val="0000FF"/>
                </a:solidFill>
                <a:latin typeface="Times New Roman" pitchFamily="18" charset="0"/>
                <a:cs typeface="Times New Roman" pitchFamily="18" charset="0"/>
              </a:rPr>
              <a:t>=“LA” ^ Sal&lt;=30000,</a:t>
            </a:r>
          </a:p>
          <a:p>
            <a:pPr marL="109728" indent="0" algn="just">
              <a:buNone/>
            </a:pPr>
            <a:r>
              <a:rPr lang="en-US" sz="2400" b="1" dirty="0" smtClean="0">
                <a:solidFill>
                  <a:srgbClr val="0000FF"/>
                </a:solidFill>
                <a:latin typeface="Times New Roman" pitchFamily="18" charset="0"/>
                <a:cs typeface="Times New Roman" pitchFamily="18" charset="0"/>
              </a:rPr>
              <a:t>           m3</a:t>
            </a:r>
            <a:r>
              <a:rPr lang="en-US" sz="2400" b="1" dirty="0">
                <a:solidFill>
                  <a:srgbClr val="0000FF"/>
                </a:solidFill>
                <a:latin typeface="Times New Roman" pitchFamily="18" charset="0"/>
                <a:cs typeface="Times New Roman" pitchFamily="18" charset="0"/>
              </a:rPr>
              <a:t>: </a:t>
            </a:r>
            <a:r>
              <a:rPr lang="en-US" sz="2400" b="1" dirty="0" err="1">
                <a:solidFill>
                  <a:srgbClr val="0000FF"/>
                </a:solidFill>
                <a:latin typeface="Times New Roman" pitchFamily="18" charset="0"/>
                <a:cs typeface="Times New Roman" pitchFamily="18" charset="0"/>
              </a:rPr>
              <a:t>Loc</a:t>
            </a:r>
            <a:r>
              <a:rPr lang="en-US" sz="2400" b="1" dirty="0">
                <a:solidFill>
                  <a:srgbClr val="0000FF"/>
                </a:solidFill>
                <a:latin typeface="Times New Roman" pitchFamily="18" charset="0"/>
                <a:cs typeface="Times New Roman" pitchFamily="18" charset="0"/>
              </a:rPr>
              <a:t>&lt;&gt;“LA” ^ Sal&gt;30000,</a:t>
            </a:r>
          </a:p>
          <a:p>
            <a:pPr marL="109728" indent="0" algn="just">
              <a:buNone/>
            </a:pPr>
            <a:r>
              <a:rPr lang="en-US" sz="2400" b="1" dirty="0" smtClean="0">
                <a:solidFill>
                  <a:srgbClr val="0000FF"/>
                </a:solidFill>
                <a:latin typeface="Times New Roman" pitchFamily="18" charset="0"/>
                <a:cs typeface="Times New Roman" pitchFamily="18" charset="0"/>
              </a:rPr>
              <a:t>           m4</a:t>
            </a:r>
            <a:r>
              <a:rPr lang="en-US" sz="2400" b="1" dirty="0">
                <a:solidFill>
                  <a:srgbClr val="0000FF"/>
                </a:solidFill>
                <a:latin typeface="Times New Roman" pitchFamily="18" charset="0"/>
                <a:cs typeface="Times New Roman" pitchFamily="18" charset="0"/>
              </a:rPr>
              <a:t>: </a:t>
            </a:r>
            <a:r>
              <a:rPr lang="en-US" sz="2400" b="1" dirty="0" err="1">
                <a:solidFill>
                  <a:srgbClr val="0000FF"/>
                </a:solidFill>
                <a:latin typeface="Times New Roman" pitchFamily="18" charset="0"/>
                <a:cs typeface="Times New Roman" pitchFamily="18" charset="0"/>
              </a:rPr>
              <a:t>Loc</a:t>
            </a:r>
            <a:r>
              <a:rPr lang="en-US" sz="2400" b="1" dirty="0">
                <a:solidFill>
                  <a:srgbClr val="0000FF"/>
                </a:solidFill>
                <a:latin typeface="Times New Roman" pitchFamily="18" charset="0"/>
                <a:cs typeface="Times New Roman" pitchFamily="18" charset="0"/>
              </a:rPr>
              <a:t>&lt;&gt;“LA” ^ Sal&lt;=30000}</a:t>
            </a:r>
          </a:p>
        </p:txBody>
      </p:sp>
      <p:sp>
        <p:nvSpPr>
          <p:cNvPr id="4" name="Title 2"/>
          <p:cNvSpPr>
            <a:spLocks noGrp="1"/>
          </p:cNvSpPr>
          <p:nvPr>
            <p:ph type="title"/>
          </p:nvPr>
        </p:nvSpPr>
        <p:spPr>
          <a:xfrm>
            <a:off x="228600" y="-228600"/>
            <a:ext cx="8686800" cy="1143000"/>
          </a:xfrm>
        </p:spPr>
        <p:txBody>
          <a:bodyPr>
            <a:noAutofit/>
          </a:bodyPr>
          <a:lstStyle/>
          <a:p>
            <a:pPr algn="just"/>
            <a:r>
              <a:rPr lang="en-US" sz="3600" dirty="0" smtClean="0">
                <a:solidFill>
                  <a:schemeClr val="tx1"/>
                </a:solidFill>
                <a:latin typeface="Times New Roman" pitchFamily="18" charset="0"/>
                <a:cs typeface="Times New Roman" pitchFamily="18" charset="0"/>
              </a:rPr>
              <a:t>Examples to Solve: </a:t>
            </a:r>
            <a:r>
              <a:rPr lang="en-US" sz="2800" dirty="0" smtClean="0">
                <a:solidFill>
                  <a:srgbClr val="C00000"/>
                </a:solidFill>
                <a:latin typeface="Times New Roman" pitchFamily="18" charset="0"/>
                <a:cs typeface="Times New Roman" pitchFamily="18" charset="0"/>
              </a:rPr>
              <a:t>(Horizontal Fragmentation)</a:t>
            </a:r>
            <a:endParaRPr lang="en-US" sz="28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7665743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129301"/>
            <a:ext cx="8229600" cy="944562"/>
          </a:xfrm>
        </p:spPr>
        <p:txBody>
          <a:bodyPr>
            <a:normAutofit/>
          </a:bodyPr>
          <a:lstStyle/>
          <a:p>
            <a:r>
              <a:rPr lang="en-US" sz="3600" dirty="0">
                <a:solidFill>
                  <a:schemeClr val="tx1"/>
                </a:solidFill>
                <a:latin typeface="Times New Roman" pitchFamily="18" charset="0"/>
                <a:cs typeface="Times New Roman" pitchFamily="18" charset="0"/>
              </a:rPr>
              <a:t>Final Fragments (HF)</a:t>
            </a:r>
          </a:p>
        </p:txBody>
      </p:sp>
      <p:graphicFrame>
        <p:nvGraphicFramePr>
          <p:cNvPr id="4" name="Content Placeholder 3"/>
          <p:cNvGraphicFramePr>
            <a:graphicFrameLocks/>
          </p:cNvGraphicFramePr>
          <p:nvPr>
            <p:extLst>
              <p:ext uri="{D42A27DB-BD31-4B8C-83A1-F6EECF244321}">
                <p14:modId xmlns:p14="http://schemas.microsoft.com/office/powerpoint/2010/main" val="3357017941"/>
              </p:ext>
            </p:extLst>
          </p:nvPr>
        </p:nvGraphicFramePr>
        <p:xfrm>
          <a:off x="304800" y="1489898"/>
          <a:ext cx="8610600" cy="741680"/>
        </p:xfrm>
        <a:graphic>
          <a:graphicData uri="http://schemas.openxmlformats.org/drawingml/2006/table">
            <a:tbl>
              <a:tblPr firstRow="1" bandRow="1">
                <a:tableStyleId>{073A0DAA-6AF3-43AB-8588-CEC1D06C72B9}</a:tableStyleId>
              </a:tblPr>
              <a:tblGrid>
                <a:gridCol w="1435100"/>
                <a:gridCol w="1435100"/>
                <a:gridCol w="1435100"/>
                <a:gridCol w="1435100"/>
                <a:gridCol w="1435100"/>
                <a:gridCol w="1435100"/>
              </a:tblGrid>
              <a:tr h="370840">
                <a:tc>
                  <a:txBody>
                    <a:bodyPr/>
                    <a:lstStyle/>
                    <a:p>
                      <a:r>
                        <a:rPr lang="en-US" dirty="0" err="1" smtClean="0"/>
                        <a:t>EmpID</a:t>
                      </a:r>
                      <a:endParaRPr lang="en-US" dirty="0"/>
                    </a:p>
                  </a:txBody>
                  <a:tcPr/>
                </a:tc>
                <a:tc>
                  <a:txBody>
                    <a:bodyPr/>
                    <a:lstStyle/>
                    <a:p>
                      <a:r>
                        <a:rPr lang="en-US" dirty="0" smtClean="0"/>
                        <a:t>Name </a:t>
                      </a:r>
                      <a:endParaRPr lang="en-US" dirty="0"/>
                    </a:p>
                  </a:txBody>
                  <a:tcPr/>
                </a:tc>
                <a:tc>
                  <a:txBody>
                    <a:bodyPr/>
                    <a:lstStyle/>
                    <a:p>
                      <a:r>
                        <a:rPr lang="en-US" dirty="0" err="1" smtClean="0"/>
                        <a:t>Loc</a:t>
                      </a:r>
                      <a:endParaRPr lang="en-US" dirty="0"/>
                    </a:p>
                  </a:txBody>
                  <a:tcPr/>
                </a:tc>
                <a:tc>
                  <a:txBody>
                    <a:bodyPr/>
                    <a:lstStyle/>
                    <a:p>
                      <a:r>
                        <a:rPr lang="en-US" dirty="0" smtClean="0"/>
                        <a:t>Sal</a:t>
                      </a:r>
                      <a:endParaRPr lang="en-US" dirty="0"/>
                    </a:p>
                  </a:txBody>
                  <a:tcPr/>
                </a:tc>
                <a:tc>
                  <a:txBody>
                    <a:bodyPr/>
                    <a:lstStyle/>
                    <a:p>
                      <a:r>
                        <a:rPr lang="en-US" dirty="0" smtClean="0"/>
                        <a:t>DOB</a:t>
                      </a:r>
                      <a:endParaRPr lang="en-US" dirty="0"/>
                    </a:p>
                  </a:txBody>
                  <a:tcPr/>
                </a:tc>
                <a:tc>
                  <a:txBody>
                    <a:bodyPr/>
                    <a:lstStyle/>
                    <a:p>
                      <a:r>
                        <a:rPr lang="en-US" dirty="0" err="1" smtClean="0"/>
                        <a:t>Dept</a:t>
                      </a:r>
                      <a:endParaRPr lang="en-US" dirty="0"/>
                    </a:p>
                  </a:txBody>
                  <a:tcPr/>
                </a:tc>
              </a:tr>
              <a:tr h="370840">
                <a:tc>
                  <a:txBody>
                    <a:bodyPr/>
                    <a:lstStyle/>
                    <a:p>
                      <a:r>
                        <a:rPr lang="en-US" dirty="0" smtClean="0">
                          <a:latin typeface="Times New Roman" pitchFamily="18" charset="0"/>
                          <a:cs typeface="Times New Roman" pitchFamily="18" charset="0"/>
                        </a:rPr>
                        <a:t>E003</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Moe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LA</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43,000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7/12/56</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Maintenance</a:t>
                      </a:r>
                    </a:p>
                  </a:txBody>
                  <a:tcPr/>
                </a:tc>
              </a:tr>
            </a:tbl>
          </a:graphicData>
        </a:graphic>
      </p:graphicFrame>
      <p:sp>
        <p:nvSpPr>
          <p:cNvPr id="5" name="TextBox 4"/>
          <p:cNvSpPr txBox="1"/>
          <p:nvPr/>
        </p:nvSpPr>
        <p:spPr>
          <a:xfrm>
            <a:off x="457200" y="1110734"/>
            <a:ext cx="3757760" cy="369332"/>
          </a:xfrm>
          <a:prstGeom prst="rect">
            <a:avLst/>
          </a:prstGeom>
          <a:noFill/>
        </p:spPr>
        <p:txBody>
          <a:bodyPr wrap="none" rtlCol="0">
            <a:spAutoFit/>
          </a:bodyPr>
          <a:lstStyle/>
          <a:p>
            <a:r>
              <a:rPr lang="en-US" dirty="0" smtClean="0"/>
              <a:t>LA-EMPS1 </a:t>
            </a:r>
            <a:r>
              <a:rPr lang="en-US" b="1" dirty="0" smtClean="0">
                <a:solidFill>
                  <a:srgbClr val="C00000"/>
                </a:solidFill>
              </a:rPr>
              <a:t>{LA with Sal&gt;30000}</a:t>
            </a:r>
            <a:endParaRPr lang="en-US" b="1" dirty="0">
              <a:solidFill>
                <a:srgbClr val="C00000"/>
              </a:solidFill>
            </a:endParaRPr>
          </a:p>
        </p:txBody>
      </p:sp>
      <p:graphicFrame>
        <p:nvGraphicFramePr>
          <p:cNvPr id="6" name="Content Placeholder 3"/>
          <p:cNvGraphicFramePr>
            <a:graphicFrameLocks/>
          </p:cNvGraphicFramePr>
          <p:nvPr>
            <p:extLst>
              <p:ext uri="{D42A27DB-BD31-4B8C-83A1-F6EECF244321}">
                <p14:modId xmlns:p14="http://schemas.microsoft.com/office/powerpoint/2010/main" val="221650002"/>
              </p:ext>
            </p:extLst>
          </p:nvPr>
        </p:nvGraphicFramePr>
        <p:xfrm>
          <a:off x="304798" y="2655332"/>
          <a:ext cx="8605686" cy="741680"/>
        </p:xfrm>
        <a:graphic>
          <a:graphicData uri="http://schemas.openxmlformats.org/drawingml/2006/table">
            <a:tbl>
              <a:tblPr firstRow="1" bandRow="1">
                <a:tableStyleId>{073A0DAA-6AF3-43AB-8588-CEC1D06C72B9}</a:tableStyleId>
              </a:tblPr>
              <a:tblGrid>
                <a:gridCol w="1434281"/>
                <a:gridCol w="1434281"/>
                <a:gridCol w="1434281"/>
                <a:gridCol w="1434281"/>
                <a:gridCol w="1434281"/>
                <a:gridCol w="1434281"/>
              </a:tblGrid>
              <a:tr h="370840">
                <a:tc>
                  <a:txBody>
                    <a:bodyPr/>
                    <a:lstStyle/>
                    <a:p>
                      <a:r>
                        <a:rPr lang="en-US" dirty="0" err="1" smtClean="0"/>
                        <a:t>EmpID</a:t>
                      </a:r>
                      <a:endParaRPr lang="en-US" dirty="0"/>
                    </a:p>
                  </a:txBody>
                  <a:tcPr/>
                </a:tc>
                <a:tc>
                  <a:txBody>
                    <a:bodyPr/>
                    <a:lstStyle/>
                    <a:p>
                      <a:r>
                        <a:rPr lang="en-US" dirty="0" smtClean="0"/>
                        <a:t>Name </a:t>
                      </a:r>
                      <a:endParaRPr lang="en-US" dirty="0"/>
                    </a:p>
                  </a:txBody>
                  <a:tcPr/>
                </a:tc>
                <a:tc>
                  <a:txBody>
                    <a:bodyPr/>
                    <a:lstStyle/>
                    <a:p>
                      <a:r>
                        <a:rPr lang="en-US" dirty="0" err="1" smtClean="0"/>
                        <a:t>Loc</a:t>
                      </a:r>
                      <a:endParaRPr lang="en-US" dirty="0"/>
                    </a:p>
                  </a:txBody>
                  <a:tcPr/>
                </a:tc>
                <a:tc>
                  <a:txBody>
                    <a:bodyPr/>
                    <a:lstStyle/>
                    <a:p>
                      <a:r>
                        <a:rPr lang="en-US" dirty="0" smtClean="0"/>
                        <a:t>Sal</a:t>
                      </a:r>
                      <a:endParaRPr lang="en-US" dirty="0"/>
                    </a:p>
                  </a:txBody>
                  <a:tcPr/>
                </a:tc>
                <a:tc>
                  <a:txBody>
                    <a:bodyPr/>
                    <a:lstStyle/>
                    <a:p>
                      <a:r>
                        <a:rPr lang="en-US" dirty="0" smtClean="0"/>
                        <a:t>DOB</a:t>
                      </a:r>
                      <a:endParaRPr lang="en-US" dirty="0"/>
                    </a:p>
                  </a:txBody>
                  <a:tcPr/>
                </a:tc>
                <a:tc>
                  <a:txBody>
                    <a:bodyPr/>
                    <a:lstStyle/>
                    <a:p>
                      <a:r>
                        <a:rPr lang="en-US" dirty="0" err="1" smtClean="0"/>
                        <a:t>Dept</a:t>
                      </a:r>
                      <a:endParaRPr lang="en-US" dirty="0"/>
                    </a:p>
                  </a:txBody>
                  <a:tcPr/>
                </a:tc>
              </a:tr>
              <a:tr h="370840">
                <a:tc>
                  <a:txBody>
                    <a:bodyPr/>
                    <a:lstStyle/>
                    <a:p>
                      <a:r>
                        <a:rPr lang="en-US" dirty="0" smtClean="0">
                          <a:latin typeface="Times New Roman" pitchFamily="18" charset="0"/>
                          <a:cs typeface="Times New Roman" pitchFamily="18" charset="0"/>
                        </a:rPr>
                        <a:t>E001</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Joe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LA</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25,000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2/6/43</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Maintenance</a:t>
                      </a:r>
                      <a:endParaRPr lang="en-US" dirty="0">
                        <a:latin typeface="Times New Roman" pitchFamily="18" charset="0"/>
                        <a:cs typeface="Times New Roman" pitchFamily="18" charset="0"/>
                      </a:endParaRPr>
                    </a:p>
                  </a:txBody>
                  <a:tcPr/>
                </a:tc>
              </a:tr>
            </a:tbl>
          </a:graphicData>
        </a:graphic>
      </p:graphicFrame>
      <p:sp>
        <p:nvSpPr>
          <p:cNvPr id="7" name="TextBox 6"/>
          <p:cNvSpPr txBox="1"/>
          <p:nvPr/>
        </p:nvSpPr>
        <p:spPr>
          <a:xfrm>
            <a:off x="457200" y="2286000"/>
            <a:ext cx="3869970" cy="646331"/>
          </a:xfrm>
          <a:prstGeom prst="rect">
            <a:avLst/>
          </a:prstGeom>
          <a:noFill/>
        </p:spPr>
        <p:txBody>
          <a:bodyPr wrap="none" rtlCol="0">
            <a:spAutoFit/>
          </a:bodyPr>
          <a:lstStyle/>
          <a:p>
            <a:r>
              <a:rPr lang="en-US" dirty="0" smtClean="0"/>
              <a:t>LA-EMPS2 </a:t>
            </a:r>
            <a:r>
              <a:rPr lang="en-US" b="1" dirty="0">
                <a:solidFill>
                  <a:srgbClr val="C00000"/>
                </a:solidFill>
              </a:rPr>
              <a:t>{LA with </a:t>
            </a:r>
            <a:r>
              <a:rPr lang="en-US" b="1" dirty="0" smtClean="0">
                <a:solidFill>
                  <a:srgbClr val="C00000"/>
                </a:solidFill>
              </a:rPr>
              <a:t>Sal&lt;=30000</a:t>
            </a:r>
            <a:r>
              <a:rPr lang="en-US" b="1" dirty="0">
                <a:solidFill>
                  <a:srgbClr val="C00000"/>
                </a:solidFill>
              </a:rPr>
              <a:t>}</a:t>
            </a:r>
          </a:p>
          <a:p>
            <a:endParaRPr lang="en-US" dirty="0"/>
          </a:p>
        </p:txBody>
      </p:sp>
      <p:graphicFrame>
        <p:nvGraphicFramePr>
          <p:cNvPr id="8" name="Content Placeholder 3"/>
          <p:cNvGraphicFramePr>
            <a:graphicFrameLocks/>
          </p:cNvGraphicFramePr>
          <p:nvPr>
            <p:extLst>
              <p:ext uri="{D42A27DB-BD31-4B8C-83A1-F6EECF244321}">
                <p14:modId xmlns:p14="http://schemas.microsoft.com/office/powerpoint/2010/main" val="1312295428"/>
              </p:ext>
            </p:extLst>
          </p:nvPr>
        </p:nvGraphicFramePr>
        <p:xfrm>
          <a:off x="304800" y="3798330"/>
          <a:ext cx="8610600" cy="2302750"/>
        </p:xfrm>
        <a:graphic>
          <a:graphicData uri="http://schemas.openxmlformats.org/drawingml/2006/table">
            <a:tbl>
              <a:tblPr firstRow="1" bandRow="1">
                <a:tableStyleId>{073A0DAA-6AF3-43AB-8588-CEC1D06C72B9}</a:tableStyleId>
              </a:tblPr>
              <a:tblGrid>
                <a:gridCol w="1435100"/>
                <a:gridCol w="1435100"/>
                <a:gridCol w="1435100"/>
                <a:gridCol w="1435100"/>
                <a:gridCol w="1435100"/>
                <a:gridCol w="1435100"/>
              </a:tblGrid>
              <a:tr h="444211">
                <a:tc>
                  <a:txBody>
                    <a:bodyPr/>
                    <a:lstStyle/>
                    <a:p>
                      <a:r>
                        <a:rPr lang="en-US" dirty="0" err="1" smtClean="0"/>
                        <a:t>EmpID</a:t>
                      </a:r>
                      <a:endParaRPr lang="en-US" dirty="0"/>
                    </a:p>
                  </a:txBody>
                  <a:tcPr/>
                </a:tc>
                <a:tc>
                  <a:txBody>
                    <a:bodyPr/>
                    <a:lstStyle/>
                    <a:p>
                      <a:r>
                        <a:rPr lang="en-US" dirty="0" smtClean="0"/>
                        <a:t>Name </a:t>
                      </a:r>
                      <a:endParaRPr lang="en-US" dirty="0"/>
                    </a:p>
                  </a:txBody>
                  <a:tcPr/>
                </a:tc>
                <a:tc>
                  <a:txBody>
                    <a:bodyPr/>
                    <a:lstStyle/>
                    <a:p>
                      <a:r>
                        <a:rPr lang="en-US" dirty="0" err="1" smtClean="0"/>
                        <a:t>Loc</a:t>
                      </a:r>
                      <a:endParaRPr lang="en-US" dirty="0"/>
                    </a:p>
                  </a:txBody>
                  <a:tcPr/>
                </a:tc>
                <a:tc>
                  <a:txBody>
                    <a:bodyPr/>
                    <a:lstStyle/>
                    <a:p>
                      <a:r>
                        <a:rPr lang="en-US" dirty="0" smtClean="0"/>
                        <a:t>Sal</a:t>
                      </a:r>
                      <a:endParaRPr lang="en-US" dirty="0"/>
                    </a:p>
                  </a:txBody>
                  <a:tcPr/>
                </a:tc>
                <a:tc>
                  <a:txBody>
                    <a:bodyPr/>
                    <a:lstStyle/>
                    <a:p>
                      <a:r>
                        <a:rPr lang="en-US" dirty="0" smtClean="0"/>
                        <a:t>DOB</a:t>
                      </a:r>
                      <a:endParaRPr lang="en-US" dirty="0"/>
                    </a:p>
                  </a:txBody>
                  <a:tcPr/>
                </a:tc>
                <a:tc>
                  <a:txBody>
                    <a:bodyPr/>
                    <a:lstStyle/>
                    <a:p>
                      <a:r>
                        <a:rPr lang="en-US" dirty="0" err="1" smtClean="0"/>
                        <a:t>Dept</a:t>
                      </a:r>
                      <a:endParaRPr lang="en-US" dirty="0"/>
                    </a:p>
                  </a:txBody>
                  <a:tcPr/>
                </a:tc>
              </a:tr>
              <a:tr h="3727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E002</a:t>
                      </a:r>
                    </a:p>
                  </a:txBody>
                  <a:tcPr/>
                </a:tc>
                <a:tc>
                  <a:txBody>
                    <a:bodyPr/>
                    <a:lstStyle/>
                    <a:p>
                      <a:r>
                        <a:rPr lang="en-US" dirty="0" smtClean="0">
                          <a:latin typeface="Times New Roman" pitchFamily="18" charset="0"/>
                          <a:cs typeface="Times New Roman" pitchFamily="18" charset="0"/>
                        </a:rPr>
                        <a:t>Larry</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New York</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35,200</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12/3/52</a:t>
                      </a:r>
                    </a:p>
                  </a:txBody>
                  <a:tcPr/>
                </a:tc>
                <a:tc>
                  <a:txBody>
                    <a:bodyPr/>
                    <a:lstStyle/>
                    <a:p>
                      <a:r>
                        <a:rPr lang="en-US" dirty="0" smtClean="0">
                          <a:latin typeface="Times New Roman" pitchFamily="18" charset="0"/>
                          <a:cs typeface="Times New Roman" pitchFamily="18" charset="0"/>
                        </a:rPr>
                        <a:t>Payroll</a:t>
                      </a:r>
                      <a:endParaRPr lang="en-US" dirty="0">
                        <a:latin typeface="Times New Roman" pitchFamily="18" charset="0"/>
                        <a:cs typeface="Times New Roman" pitchFamily="18" charset="0"/>
                      </a:endParaRPr>
                    </a:p>
                  </a:txBody>
                  <a:tcPr/>
                </a:tc>
              </a:tr>
              <a:tr h="3727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E004</a:t>
                      </a:r>
                    </a:p>
                  </a:txBody>
                  <a:tcPr/>
                </a:tc>
                <a:tc>
                  <a:txBody>
                    <a:bodyPr/>
                    <a:lstStyle/>
                    <a:p>
                      <a:r>
                        <a:rPr lang="en-US" dirty="0" smtClean="0">
                          <a:latin typeface="Times New Roman" pitchFamily="18" charset="0"/>
                          <a:cs typeface="Times New Roman" pitchFamily="18" charset="0"/>
                        </a:rPr>
                        <a:t>Sam</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New York</a:t>
                      </a:r>
                    </a:p>
                  </a:txBody>
                  <a:tcPr/>
                </a:tc>
                <a:tc>
                  <a:txBody>
                    <a:bodyPr/>
                    <a:lstStyle/>
                    <a:p>
                      <a:r>
                        <a:rPr lang="en-US" dirty="0" smtClean="0">
                          <a:latin typeface="Times New Roman" pitchFamily="18" charset="0"/>
                          <a:cs typeface="Times New Roman" pitchFamily="18" charset="0"/>
                        </a:rPr>
                        <a:t>53,500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8/30/47</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Production</a:t>
                      </a:r>
                      <a:endParaRPr lang="en-US" dirty="0">
                        <a:latin typeface="Times New Roman" pitchFamily="18" charset="0"/>
                        <a:cs typeface="Times New Roman" pitchFamily="18" charset="0"/>
                      </a:endParaRPr>
                    </a:p>
                  </a:txBody>
                  <a:tcPr/>
                </a:tc>
              </a:tr>
              <a:tr h="3727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E005</a:t>
                      </a:r>
                    </a:p>
                  </a:txBody>
                  <a:tcPr/>
                </a:tc>
                <a:tc>
                  <a:txBody>
                    <a:bodyPr/>
                    <a:lstStyle/>
                    <a:p>
                      <a:r>
                        <a:rPr lang="en-US" dirty="0" smtClean="0">
                          <a:latin typeface="Times New Roman" pitchFamily="18" charset="0"/>
                          <a:cs typeface="Times New Roman" pitchFamily="18" charset="0"/>
                        </a:rPr>
                        <a:t>Steve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UK</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67,000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5/14/78</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Management</a:t>
                      </a:r>
                      <a:endParaRPr lang="en-US" dirty="0">
                        <a:latin typeface="Times New Roman" pitchFamily="18" charset="0"/>
                        <a:cs typeface="Times New Roman" pitchFamily="18" charset="0"/>
                      </a:endParaRPr>
                    </a:p>
                  </a:txBody>
                  <a:tcPr/>
                </a:tc>
              </a:tr>
              <a:tr h="3727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E006</a:t>
                      </a:r>
                    </a:p>
                  </a:txBody>
                  <a:tcPr/>
                </a:tc>
                <a:tc>
                  <a:txBody>
                    <a:bodyPr/>
                    <a:lstStyle/>
                    <a:p>
                      <a:r>
                        <a:rPr lang="en-US" dirty="0" smtClean="0">
                          <a:latin typeface="Times New Roman" pitchFamily="18" charset="0"/>
                          <a:cs typeface="Times New Roman" pitchFamily="18" charset="0"/>
                        </a:rPr>
                        <a:t>Jack</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New York</a:t>
                      </a:r>
                    </a:p>
                  </a:txBody>
                  <a:tcPr/>
                </a:tc>
                <a:tc>
                  <a:txBody>
                    <a:bodyPr/>
                    <a:lstStyle/>
                    <a:p>
                      <a:r>
                        <a:rPr lang="en-US" dirty="0" smtClean="0">
                          <a:latin typeface="Times New Roman" pitchFamily="18" charset="0"/>
                          <a:cs typeface="Times New Roman" pitchFamily="18" charset="0"/>
                        </a:rPr>
                        <a:t>55,000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5/30/67</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Production</a:t>
                      </a:r>
                      <a:endParaRPr lang="en-US" dirty="0">
                        <a:latin typeface="Times New Roman" pitchFamily="18" charset="0"/>
                        <a:cs typeface="Times New Roman" pitchFamily="18" charset="0"/>
                      </a:endParaRPr>
                    </a:p>
                  </a:txBody>
                  <a:tcPr/>
                </a:tc>
              </a:tr>
              <a:tr h="3676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E007</a:t>
                      </a:r>
                    </a:p>
                  </a:txBody>
                  <a:tcPr/>
                </a:tc>
                <a:tc>
                  <a:txBody>
                    <a:bodyPr/>
                    <a:lstStyle/>
                    <a:p>
                      <a:r>
                        <a:rPr lang="en-US" dirty="0" err="1" smtClean="0">
                          <a:latin typeface="Times New Roman" pitchFamily="18" charset="0"/>
                          <a:cs typeface="Times New Roman" pitchFamily="18" charset="0"/>
                        </a:rPr>
                        <a:t>Saeed</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UK</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34,000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4/27/59</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Management</a:t>
                      </a:r>
                      <a:endParaRPr lang="en-US" dirty="0">
                        <a:latin typeface="Times New Roman" pitchFamily="18" charset="0"/>
                        <a:cs typeface="Times New Roman" pitchFamily="18" charset="0"/>
                      </a:endParaRPr>
                    </a:p>
                  </a:txBody>
                  <a:tcPr/>
                </a:tc>
              </a:tr>
            </a:tbl>
          </a:graphicData>
        </a:graphic>
      </p:graphicFrame>
      <p:sp>
        <p:nvSpPr>
          <p:cNvPr id="9" name="Rectangle 8"/>
          <p:cNvSpPr/>
          <p:nvPr/>
        </p:nvSpPr>
        <p:spPr>
          <a:xfrm>
            <a:off x="462116" y="3429000"/>
            <a:ext cx="4783682" cy="369332"/>
          </a:xfrm>
          <a:prstGeom prst="rect">
            <a:avLst/>
          </a:prstGeom>
        </p:spPr>
        <p:txBody>
          <a:bodyPr wrap="none">
            <a:spAutoFit/>
          </a:bodyPr>
          <a:lstStyle/>
          <a:p>
            <a:r>
              <a:rPr lang="en-US" dirty="0" smtClean="0"/>
              <a:t>Non_LA-EMPS2 </a:t>
            </a:r>
            <a:r>
              <a:rPr lang="en-US" b="1" dirty="0" smtClean="0">
                <a:solidFill>
                  <a:srgbClr val="C00000"/>
                </a:solidFill>
              </a:rPr>
              <a:t>{Non LA </a:t>
            </a:r>
            <a:r>
              <a:rPr lang="en-US" b="1" dirty="0">
                <a:solidFill>
                  <a:srgbClr val="C00000"/>
                </a:solidFill>
              </a:rPr>
              <a:t>with </a:t>
            </a:r>
            <a:r>
              <a:rPr lang="en-US" b="1" dirty="0" smtClean="0">
                <a:solidFill>
                  <a:srgbClr val="C00000"/>
                </a:solidFill>
              </a:rPr>
              <a:t>Sal&gt;30000</a:t>
            </a:r>
            <a:r>
              <a:rPr lang="en-US" b="1" dirty="0">
                <a:solidFill>
                  <a:srgbClr val="C00000"/>
                </a:solidFill>
              </a:rPr>
              <a:t>}</a:t>
            </a:r>
          </a:p>
        </p:txBody>
      </p:sp>
      <p:sp>
        <p:nvSpPr>
          <p:cNvPr id="10" name="Rectangle 9"/>
          <p:cNvSpPr/>
          <p:nvPr/>
        </p:nvSpPr>
        <p:spPr>
          <a:xfrm>
            <a:off x="152400" y="990600"/>
            <a:ext cx="8991600" cy="541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03316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90600"/>
            <a:ext cx="8915400" cy="5715000"/>
          </a:xfrm>
          <a:solidFill>
            <a:schemeClr val="accent1">
              <a:lumMod val="20000"/>
              <a:lumOff val="80000"/>
            </a:schemeClr>
          </a:solidFill>
          <a:ln>
            <a:solidFill>
              <a:schemeClr val="tx1"/>
            </a:solidFill>
          </a:ln>
        </p:spPr>
        <p:txBody>
          <a:bodyPr/>
          <a:lstStyle/>
          <a:p>
            <a:pPr algn="just">
              <a:buFont typeface="Wingdings" pitchFamily="2" charset="2"/>
              <a:buChar char="§"/>
            </a:pPr>
            <a:r>
              <a:rPr lang="en-US" sz="2400" dirty="0">
                <a:latin typeface="Times New Roman" pitchFamily="18" charset="0"/>
                <a:cs typeface="Times New Roman" pitchFamily="18" charset="0"/>
              </a:rPr>
              <a:t>Hint to Find Min-terms Combination: (3 predicates make use of 2</a:t>
            </a:r>
            <a:r>
              <a:rPr lang="en-US" sz="2400" baseline="30000" dirty="0">
                <a:latin typeface="Times New Roman" pitchFamily="18" charset="0"/>
                <a:cs typeface="Times New Roman" pitchFamily="18" charset="0"/>
              </a:rPr>
              <a:t>3</a:t>
            </a:r>
            <a:r>
              <a:rPr lang="en-US" sz="2400" dirty="0">
                <a:latin typeface="Times New Roman" pitchFamily="18" charset="0"/>
                <a:cs typeface="Times New Roman" pitchFamily="18" charset="0"/>
              </a:rPr>
              <a:t>=8 combinations</a:t>
            </a:r>
            <a:r>
              <a:rPr lang="en-US" sz="2400" dirty="0" smtClean="0">
                <a:latin typeface="Times New Roman" pitchFamily="18" charset="0"/>
                <a:cs typeface="Times New Roman" pitchFamily="18" charset="0"/>
              </a:rPr>
              <a:t>)</a:t>
            </a:r>
          </a:p>
          <a:p>
            <a:pPr lvl="1" algn="just">
              <a:buFont typeface="Wingdings" pitchFamily="2" charset="2"/>
              <a:buChar char="§"/>
            </a:pPr>
            <a:r>
              <a:rPr lang="en-US" sz="2000" dirty="0" smtClean="0">
                <a:solidFill>
                  <a:srgbClr val="0000FF"/>
                </a:solidFill>
                <a:latin typeface="Times New Roman" pitchFamily="18" charset="0"/>
                <a:cs typeface="Times New Roman" pitchFamily="18" charset="0"/>
              </a:rPr>
              <a:t>P1: </a:t>
            </a:r>
            <a:r>
              <a:rPr lang="en-US" sz="2000" dirty="0" err="1" smtClean="0">
                <a:solidFill>
                  <a:srgbClr val="0000FF"/>
                </a:solidFill>
                <a:latin typeface="Times New Roman" pitchFamily="18" charset="0"/>
                <a:cs typeface="Times New Roman" pitchFamily="18" charset="0"/>
              </a:rPr>
              <a:t>Loc</a:t>
            </a:r>
            <a:r>
              <a:rPr lang="en-US" sz="2000" dirty="0" smtClean="0">
                <a:solidFill>
                  <a:srgbClr val="0000FF"/>
                </a:solidFill>
                <a:latin typeface="Times New Roman" pitchFamily="18" charset="0"/>
                <a:cs typeface="Times New Roman" pitchFamily="18" charset="0"/>
              </a:rPr>
              <a:t>=“NY”</a:t>
            </a:r>
          </a:p>
          <a:p>
            <a:pPr lvl="1" algn="just">
              <a:buFont typeface="Wingdings" pitchFamily="2" charset="2"/>
              <a:buChar char="§"/>
            </a:pPr>
            <a:r>
              <a:rPr lang="en-US" sz="2000" dirty="0" smtClean="0">
                <a:solidFill>
                  <a:srgbClr val="0000FF"/>
                </a:solidFill>
                <a:latin typeface="Times New Roman" pitchFamily="18" charset="0"/>
                <a:cs typeface="Times New Roman" pitchFamily="18" charset="0"/>
              </a:rPr>
              <a:t>P2: </a:t>
            </a:r>
            <a:r>
              <a:rPr lang="en-US" sz="2000" dirty="0" err="1" smtClean="0">
                <a:solidFill>
                  <a:srgbClr val="0000FF"/>
                </a:solidFill>
                <a:latin typeface="Times New Roman" pitchFamily="18" charset="0"/>
                <a:cs typeface="Times New Roman" pitchFamily="18" charset="0"/>
              </a:rPr>
              <a:t>Loc</a:t>
            </a:r>
            <a:r>
              <a:rPr lang="en-US" sz="2000" dirty="0" smtClean="0">
                <a:solidFill>
                  <a:srgbClr val="0000FF"/>
                </a:solidFill>
                <a:latin typeface="Times New Roman" pitchFamily="18" charset="0"/>
                <a:cs typeface="Times New Roman" pitchFamily="18" charset="0"/>
              </a:rPr>
              <a:t>=“UK”</a:t>
            </a:r>
          </a:p>
          <a:p>
            <a:pPr lvl="1" algn="just">
              <a:buFont typeface="Wingdings" pitchFamily="2" charset="2"/>
              <a:buChar char="§"/>
            </a:pPr>
            <a:r>
              <a:rPr lang="en-US" sz="2000" dirty="0" smtClean="0">
                <a:solidFill>
                  <a:srgbClr val="0000FF"/>
                </a:solidFill>
                <a:latin typeface="Times New Roman" pitchFamily="18" charset="0"/>
                <a:cs typeface="Times New Roman" pitchFamily="18" charset="0"/>
              </a:rPr>
              <a:t>P3: </a:t>
            </a:r>
            <a:r>
              <a:rPr lang="en-US" sz="2000" dirty="0" err="1" smtClean="0">
                <a:solidFill>
                  <a:srgbClr val="0000FF"/>
                </a:solidFill>
                <a:latin typeface="Times New Roman" pitchFamily="18" charset="0"/>
                <a:cs typeface="Times New Roman" pitchFamily="18" charset="0"/>
              </a:rPr>
              <a:t>Loc</a:t>
            </a:r>
            <a:r>
              <a:rPr lang="en-US" sz="2000" dirty="0" smtClean="0">
                <a:solidFill>
                  <a:srgbClr val="0000FF"/>
                </a:solidFill>
                <a:latin typeface="Times New Roman" pitchFamily="18" charset="0"/>
                <a:cs typeface="Times New Roman" pitchFamily="18" charset="0"/>
              </a:rPr>
              <a:t>=“LA”</a:t>
            </a:r>
          </a:p>
          <a:p>
            <a:pPr algn="just">
              <a:buFont typeface="Wingdings" pitchFamily="2" charset="2"/>
              <a:buChar char="§"/>
            </a:pPr>
            <a:r>
              <a:rPr lang="en-US" sz="2400" b="1" dirty="0" smtClean="0">
                <a:latin typeface="Times New Roman" pitchFamily="18" charset="0"/>
                <a:cs typeface="Times New Roman" pitchFamily="18" charset="0"/>
              </a:rPr>
              <a:t>Possible combination </a:t>
            </a:r>
            <a:r>
              <a:rPr lang="en-US" sz="2400" b="1" dirty="0">
                <a:latin typeface="Times New Roman" pitchFamily="18" charset="0"/>
                <a:cs typeface="Times New Roman" pitchFamily="18" charset="0"/>
              </a:rPr>
              <a:t>of </a:t>
            </a:r>
            <a:r>
              <a:rPr lang="en-US" sz="2400" b="1" dirty="0" smtClean="0">
                <a:latin typeface="Times New Roman" pitchFamily="18" charset="0"/>
                <a:cs typeface="Times New Roman" pitchFamily="18" charset="0"/>
              </a:rPr>
              <a:t>Min-Terms:</a:t>
            </a:r>
          </a:p>
          <a:p>
            <a:pPr lvl="1" algn="just">
              <a:buFont typeface="Wingdings" pitchFamily="2" charset="2"/>
              <a:buChar char="§"/>
            </a:pPr>
            <a:r>
              <a:rPr lang="en-US" sz="1800" b="1" dirty="0" smtClean="0">
                <a:solidFill>
                  <a:srgbClr val="C00000"/>
                </a:solidFill>
                <a:latin typeface="Times New Roman" pitchFamily="18" charset="0"/>
                <a:cs typeface="Times New Roman" pitchFamily="18" charset="0"/>
              </a:rPr>
              <a:t>M1={</a:t>
            </a:r>
            <a:r>
              <a:rPr lang="en-US" sz="1800" b="1" dirty="0" err="1" smtClean="0">
                <a:solidFill>
                  <a:srgbClr val="C00000"/>
                </a:solidFill>
                <a:latin typeface="Times New Roman" pitchFamily="18" charset="0"/>
                <a:cs typeface="Times New Roman" pitchFamily="18" charset="0"/>
              </a:rPr>
              <a:t>Loc</a:t>
            </a:r>
            <a:r>
              <a:rPr lang="en-US" sz="1800" b="1" dirty="0" smtClean="0">
                <a:solidFill>
                  <a:srgbClr val="C00000"/>
                </a:solidFill>
                <a:latin typeface="Times New Roman" pitchFamily="18" charset="0"/>
                <a:cs typeface="Times New Roman" pitchFamily="18" charset="0"/>
              </a:rPr>
              <a:t>=&lt;&gt; “NY” ^ </a:t>
            </a:r>
            <a:r>
              <a:rPr lang="en-US" sz="1800" b="1" dirty="0" err="1" smtClean="0">
                <a:solidFill>
                  <a:srgbClr val="C00000"/>
                </a:solidFill>
                <a:latin typeface="Times New Roman" pitchFamily="18" charset="0"/>
                <a:cs typeface="Times New Roman" pitchFamily="18" charset="0"/>
              </a:rPr>
              <a:t>Loc</a:t>
            </a:r>
            <a:r>
              <a:rPr lang="en-US" sz="1800" b="1" dirty="0" smtClean="0">
                <a:solidFill>
                  <a:srgbClr val="C00000"/>
                </a:solidFill>
                <a:latin typeface="Times New Roman" pitchFamily="18" charset="0"/>
                <a:cs typeface="Times New Roman" pitchFamily="18" charset="0"/>
              </a:rPr>
              <a:t>=&lt;&gt; “UK”^ </a:t>
            </a:r>
            <a:r>
              <a:rPr lang="en-US" sz="1800" b="1" dirty="0" err="1" smtClean="0">
                <a:solidFill>
                  <a:srgbClr val="C00000"/>
                </a:solidFill>
                <a:latin typeface="Times New Roman" pitchFamily="18" charset="0"/>
                <a:cs typeface="Times New Roman" pitchFamily="18" charset="0"/>
              </a:rPr>
              <a:t>Loc</a:t>
            </a:r>
            <a:r>
              <a:rPr lang="en-US" sz="1800" b="1" dirty="0" smtClean="0">
                <a:solidFill>
                  <a:srgbClr val="C00000"/>
                </a:solidFill>
                <a:latin typeface="Times New Roman" pitchFamily="18" charset="0"/>
                <a:cs typeface="Times New Roman" pitchFamily="18" charset="0"/>
              </a:rPr>
              <a:t>=&lt;&gt; “LA”}</a:t>
            </a:r>
            <a:endParaRPr lang="en-US" sz="2800" b="1" dirty="0" smtClean="0">
              <a:solidFill>
                <a:srgbClr val="C00000"/>
              </a:solidFill>
              <a:latin typeface="Times New Roman" pitchFamily="18" charset="0"/>
              <a:cs typeface="Times New Roman" pitchFamily="18" charset="0"/>
            </a:endParaRPr>
          </a:p>
          <a:p>
            <a:pPr lvl="1" algn="just">
              <a:buFont typeface="Wingdings" pitchFamily="2" charset="2"/>
              <a:buChar char="§"/>
            </a:pPr>
            <a:r>
              <a:rPr lang="en-US" sz="1800" b="1" dirty="0" smtClean="0">
                <a:solidFill>
                  <a:srgbClr val="C00000"/>
                </a:solidFill>
                <a:latin typeface="Times New Roman" pitchFamily="18" charset="0"/>
                <a:cs typeface="Times New Roman" pitchFamily="18" charset="0"/>
              </a:rPr>
              <a:t>M2={</a:t>
            </a:r>
            <a:r>
              <a:rPr lang="en-US" sz="1800" b="1" dirty="0" err="1" smtClean="0">
                <a:solidFill>
                  <a:srgbClr val="C00000"/>
                </a:solidFill>
                <a:latin typeface="Times New Roman" pitchFamily="18" charset="0"/>
                <a:cs typeface="Times New Roman" pitchFamily="18" charset="0"/>
              </a:rPr>
              <a:t>Loc</a:t>
            </a:r>
            <a:r>
              <a:rPr lang="en-US" sz="1800" b="1" dirty="0" smtClean="0">
                <a:solidFill>
                  <a:srgbClr val="C00000"/>
                </a:solidFill>
                <a:latin typeface="Times New Roman" pitchFamily="18" charset="0"/>
                <a:cs typeface="Times New Roman" pitchFamily="18" charset="0"/>
              </a:rPr>
              <a:t>=&lt;&gt; “NY” ^ </a:t>
            </a:r>
            <a:r>
              <a:rPr lang="en-US" sz="1800" b="1" dirty="0" err="1" smtClean="0">
                <a:solidFill>
                  <a:srgbClr val="C00000"/>
                </a:solidFill>
                <a:latin typeface="Times New Roman" pitchFamily="18" charset="0"/>
                <a:cs typeface="Times New Roman" pitchFamily="18" charset="0"/>
              </a:rPr>
              <a:t>Loc</a:t>
            </a:r>
            <a:r>
              <a:rPr lang="en-US" sz="1800" b="1" dirty="0" smtClean="0">
                <a:solidFill>
                  <a:srgbClr val="C00000"/>
                </a:solidFill>
                <a:latin typeface="Times New Roman" pitchFamily="18" charset="0"/>
                <a:cs typeface="Times New Roman" pitchFamily="18" charset="0"/>
              </a:rPr>
              <a:t>=&lt;&gt; “UK”^ </a:t>
            </a:r>
            <a:r>
              <a:rPr lang="en-US" sz="1800" b="1" dirty="0" err="1" smtClean="0">
                <a:solidFill>
                  <a:srgbClr val="C00000"/>
                </a:solidFill>
                <a:latin typeface="Times New Roman" pitchFamily="18" charset="0"/>
                <a:cs typeface="Times New Roman" pitchFamily="18" charset="0"/>
              </a:rPr>
              <a:t>Loc</a:t>
            </a:r>
            <a:r>
              <a:rPr lang="en-US" sz="1800" b="1" dirty="0" smtClean="0">
                <a:solidFill>
                  <a:srgbClr val="C00000"/>
                </a:solidFill>
                <a:latin typeface="Times New Roman" pitchFamily="18" charset="0"/>
                <a:cs typeface="Times New Roman" pitchFamily="18" charset="0"/>
              </a:rPr>
              <a:t>=“LA”}</a:t>
            </a:r>
            <a:endParaRPr lang="en-US" sz="2800" b="1" dirty="0" smtClean="0">
              <a:solidFill>
                <a:srgbClr val="C00000"/>
              </a:solidFill>
              <a:latin typeface="Times New Roman" pitchFamily="18" charset="0"/>
              <a:cs typeface="Times New Roman" pitchFamily="18" charset="0"/>
            </a:endParaRPr>
          </a:p>
          <a:p>
            <a:pPr lvl="1" algn="just">
              <a:buFont typeface="Wingdings" pitchFamily="2" charset="2"/>
              <a:buChar char="§"/>
            </a:pPr>
            <a:r>
              <a:rPr lang="en-US" sz="1800" b="1" dirty="0" smtClean="0">
                <a:solidFill>
                  <a:srgbClr val="C00000"/>
                </a:solidFill>
                <a:latin typeface="Times New Roman" pitchFamily="18" charset="0"/>
                <a:cs typeface="Times New Roman" pitchFamily="18" charset="0"/>
              </a:rPr>
              <a:t>M3={</a:t>
            </a:r>
            <a:r>
              <a:rPr lang="en-US" sz="1800" b="1" dirty="0" err="1" smtClean="0">
                <a:solidFill>
                  <a:srgbClr val="C00000"/>
                </a:solidFill>
                <a:latin typeface="Times New Roman" pitchFamily="18" charset="0"/>
                <a:cs typeface="Times New Roman" pitchFamily="18" charset="0"/>
              </a:rPr>
              <a:t>Loc</a:t>
            </a:r>
            <a:r>
              <a:rPr lang="en-US" sz="1800" b="1" dirty="0" smtClean="0">
                <a:solidFill>
                  <a:srgbClr val="C00000"/>
                </a:solidFill>
                <a:latin typeface="Times New Roman" pitchFamily="18" charset="0"/>
                <a:cs typeface="Times New Roman" pitchFamily="18" charset="0"/>
              </a:rPr>
              <a:t>=&lt;&gt; “NY” ^ </a:t>
            </a:r>
            <a:r>
              <a:rPr lang="en-US" sz="1800" b="1" dirty="0" err="1" smtClean="0">
                <a:solidFill>
                  <a:srgbClr val="C00000"/>
                </a:solidFill>
                <a:latin typeface="Times New Roman" pitchFamily="18" charset="0"/>
                <a:cs typeface="Times New Roman" pitchFamily="18" charset="0"/>
              </a:rPr>
              <a:t>Loc</a:t>
            </a:r>
            <a:r>
              <a:rPr lang="en-US" sz="1800" b="1" dirty="0" smtClean="0">
                <a:solidFill>
                  <a:srgbClr val="C00000"/>
                </a:solidFill>
                <a:latin typeface="Times New Roman" pitchFamily="18" charset="0"/>
                <a:cs typeface="Times New Roman" pitchFamily="18" charset="0"/>
              </a:rPr>
              <a:t>= “UK”^ </a:t>
            </a:r>
            <a:r>
              <a:rPr lang="en-US" sz="1800" b="1" dirty="0" err="1" smtClean="0">
                <a:solidFill>
                  <a:srgbClr val="C00000"/>
                </a:solidFill>
                <a:latin typeface="Times New Roman" pitchFamily="18" charset="0"/>
                <a:cs typeface="Times New Roman" pitchFamily="18" charset="0"/>
              </a:rPr>
              <a:t>Loc</a:t>
            </a:r>
            <a:r>
              <a:rPr lang="en-US" sz="1800" b="1" dirty="0" smtClean="0">
                <a:solidFill>
                  <a:srgbClr val="C00000"/>
                </a:solidFill>
                <a:latin typeface="Times New Roman" pitchFamily="18" charset="0"/>
                <a:cs typeface="Times New Roman" pitchFamily="18" charset="0"/>
              </a:rPr>
              <a:t>=&lt;&gt; “LA”}</a:t>
            </a:r>
            <a:endParaRPr lang="en-US" sz="2800" b="1" dirty="0" smtClean="0">
              <a:solidFill>
                <a:srgbClr val="C00000"/>
              </a:solidFill>
              <a:latin typeface="Times New Roman" pitchFamily="18" charset="0"/>
              <a:cs typeface="Times New Roman" pitchFamily="18" charset="0"/>
            </a:endParaRPr>
          </a:p>
          <a:p>
            <a:pPr lvl="1" algn="just">
              <a:buFont typeface="Wingdings" pitchFamily="2" charset="2"/>
              <a:buChar char="§"/>
            </a:pPr>
            <a:r>
              <a:rPr lang="en-US" sz="1800" b="1" dirty="0" smtClean="0">
                <a:solidFill>
                  <a:srgbClr val="C00000"/>
                </a:solidFill>
                <a:latin typeface="Times New Roman" pitchFamily="18" charset="0"/>
                <a:cs typeface="Times New Roman" pitchFamily="18" charset="0"/>
              </a:rPr>
              <a:t>M4={</a:t>
            </a:r>
            <a:r>
              <a:rPr lang="en-US" sz="1800" b="1" dirty="0" err="1">
                <a:solidFill>
                  <a:srgbClr val="C00000"/>
                </a:solidFill>
                <a:latin typeface="Times New Roman" pitchFamily="18" charset="0"/>
                <a:cs typeface="Times New Roman" pitchFamily="18" charset="0"/>
              </a:rPr>
              <a:t>Loc</a:t>
            </a:r>
            <a:r>
              <a:rPr lang="en-US" sz="1800" b="1" dirty="0">
                <a:solidFill>
                  <a:srgbClr val="C00000"/>
                </a:solidFill>
                <a:latin typeface="Times New Roman" pitchFamily="18" charset="0"/>
                <a:cs typeface="Times New Roman" pitchFamily="18" charset="0"/>
              </a:rPr>
              <a:t>=&lt;&gt; “NY” ^ </a:t>
            </a:r>
            <a:r>
              <a:rPr lang="en-US" sz="1800" b="1" dirty="0" err="1">
                <a:solidFill>
                  <a:srgbClr val="C00000"/>
                </a:solidFill>
                <a:latin typeface="Times New Roman" pitchFamily="18" charset="0"/>
                <a:cs typeface="Times New Roman" pitchFamily="18" charset="0"/>
              </a:rPr>
              <a:t>Loc</a:t>
            </a:r>
            <a:r>
              <a:rPr lang="en-US" sz="1800" b="1" dirty="0" smtClean="0">
                <a:solidFill>
                  <a:srgbClr val="C00000"/>
                </a:solidFill>
                <a:latin typeface="Times New Roman" pitchFamily="18" charset="0"/>
                <a:cs typeface="Times New Roman" pitchFamily="18" charset="0"/>
              </a:rPr>
              <a:t>=“</a:t>
            </a:r>
            <a:r>
              <a:rPr lang="en-US" sz="1800" b="1" dirty="0">
                <a:solidFill>
                  <a:srgbClr val="C00000"/>
                </a:solidFill>
                <a:latin typeface="Times New Roman" pitchFamily="18" charset="0"/>
                <a:cs typeface="Times New Roman" pitchFamily="18" charset="0"/>
              </a:rPr>
              <a:t>UK</a:t>
            </a:r>
            <a:r>
              <a:rPr lang="en-US" sz="1800" b="1" dirty="0" smtClean="0">
                <a:solidFill>
                  <a:srgbClr val="C00000"/>
                </a:solidFill>
                <a:latin typeface="Times New Roman" pitchFamily="18" charset="0"/>
                <a:cs typeface="Times New Roman" pitchFamily="18" charset="0"/>
              </a:rPr>
              <a:t>”^ </a:t>
            </a:r>
            <a:r>
              <a:rPr lang="en-US" sz="1800" b="1" dirty="0" err="1" smtClean="0">
                <a:solidFill>
                  <a:srgbClr val="C00000"/>
                </a:solidFill>
                <a:latin typeface="Times New Roman" pitchFamily="18" charset="0"/>
                <a:cs typeface="Times New Roman" pitchFamily="18" charset="0"/>
              </a:rPr>
              <a:t>Loc</a:t>
            </a:r>
            <a:r>
              <a:rPr lang="en-US" sz="1800" b="1" dirty="0" smtClean="0">
                <a:solidFill>
                  <a:srgbClr val="C00000"/>
                </a:solidFill>
                <a:latin typeface="Times New Roman" pitchFamily="18" charset="0"/>
                <a:cs typeface="Times New Roman" pitchFamily="18" charset="0"/>
              </a:rPr>
              <a:t>= </a:t>
            </a:r>
            <a:r>
              <a:rPr lang="en-US" sz="1800" b="1" dirty="0">
                <a:solidFill>
                  <a:srgbClr val="C00000"/>
                </a:solidFill>
                <a:latin typeface="Times New Roman" pitchFamily="18" charset="0"/>
                <a:cs typeface="Times New Roman" pitchFamily="18" charset="0"/>
              </a:rPr>
              <a:t>“LA</a:t>
            </a:r>
            <a:r>
              <a:rPr lang="en-US" sz="1800" b="1" dirty="0" smtClean="0">
                <a:solidFill>
                  <a:srgbClr val="C00000"/>
                </a:solidFill>
                <a:latin typeface="Times New Roman" pitchFamily="18" charset="0"/>
                <a:cs typeface="Times New Roman" pitchFamily="18" charset="0"/>
              </a:rPr>
              <a:t>”}</a:t>
            </a:r>
            <a:endParaRPr lang="en-US" sz="2800" b="1" dirty="0">
              <a:solidFill>
                <a:srgbClr val="C00000"/>
              </a:solidFill>
              <a:latin typeface="Times New Roman" pitchFamily="18" charset="0"/>
              <a:cs typeface="Times New Roman" pitchFamily="18" charset="0"/>
            </a:endParaRPr>
          </a:p>
          <a:p>
            <a:pPr lvl="1" algn="just">
              <a:buFont typeface="Wingdings" pitchFamily="2" charset="2"/>
              <a:buChar char="§"/>
            </a:pPr>
            <a:r>
              <a:rPr lang="en-US" sz="1800" b="1" dirty="0" smtClean="0">
                <a:solidFill>
                  <a:srgbClr val="C00000"/>
                </a:solidFill>
                <a:latin typeface="Times New Roman" pitchFamily="18" charset="0"/>
                <a:cs typeface="Times New Roman" pitchFamily="18" charset="0"/>
              </a:rPr>
              <a:t>M5={</a:t>
            </a:r>
            <a:r>
              <a:rPr lang="en-US" sz="1800" b="1" dirty="0" err="1" smtClean="0">
                <a:solidFill>
                  <a:srgbClr val="C00000"/>
                </a:solidFill>
                <a:latin typeface="Times New Roman" pitchFamily="18" charset="0"/>
                <a:cs typeface="Times New Roman" pitchFamily="18" charset="0"/>
              </a:rPr>
              <a:t>Loc</a:t>
            </a:r>
            <a:r>
              <a:rPr lang="en-US" sz="1800" b="1" dirty="0" smtClean="0">
                <a:solidFill>
                  <a:srgbClr val="C00000"/>
                </a:solidFill>
                <a:latin typeface="Times New Roman" pitchFamily="18" charset="0"/>
                <a:cs typeface="Times New Roman" pitchFamily="18" charset="0"/>
              </a:rPr>
              <a:t>=“NY” ^ </a:t>
            </a:r>
            <a:r>
              <a:rPr lang="en-US" sz="1800" b="1" dirty="0" err="1" smtClean="0">
                <a:solidFill>
                  <a:srgbClr val="C00000"/>
                </a:solidFill>
                <a:latin typeface="Times New Roman" pitchFamily="18" charset="0"/>
                <a:cs typeface="Times New Roman" pitchFamily="18" charset="0"/>
              </a:rPr>
              <a:t>Loc</a:t>
            </a:r>
            <a:r>
              <a:rPr lang="en-US" sz="1800" b="1" dirty="0" smtClean="0">
                <a:solidFill>
                  <a:srgbClr val="C00000"/>
                </a:solidFill>
                <a:latin typeface="Times New Roman" pitchFamily="18" charset="0"/>
                <a:cs typeface="Times New Roman" pitchFamily="18" charset="0"/>
              </a:rPr>
              <a:t>=&lt;&gt; “UK”^ </a:t>
            </a:r>
            <a:r>
              <a:rPr lang="en-US" sz="1800" b="1" dirty="0" err="1" smtClean="0">
                <a:solidFill>
                  <a:srgbClr val="C00000"/>
                </a:solidFill>
                <a:latin typeface="Times New Roman" pitchFamily="18" charset="0"/>
                <a:cs typeface="Times New Roman" pitchFamily="18" charset="0"/>
              </a:rPr>
              <a:t>Loc</a:t>
            </a:r>
            <a:r>
              <a:rPr lang="en-US" sz="1800" b="1" dirty="0" smtClean="0">
                <a:solidFill>
                  <a:srgbClr val="C00000"/>
                </a:solidFill>
                <a:latin typeface="Times New Roman" pitchFamily="18" charset="0"/>
                <a:cs typeface="Times New Roman" pitchFamily="18" charset="0"/>
              </a:rPr>
              <a:t>=&lt;&gt; “LA”}</a:t>
            </a:r>
            <a:endParaRPr lang="en-US" sz="2800" b="1" dirty="0" smtClean="0">
              <a:solidFill>
                <a:srgbClr val="C00000"/>
              </a:solidFill>
              <a:latin typeface="Times New Roman" pitchFamily="18" charset="0"/>
              <a:cs typeface="Times New Roman" pitchFamily="18" charset="0"/>
            </a:endParaRPr>
          </a:p>
          <a:p>
            <a:pPr lvl="1" algn="just">
              <a:buFont typeface="Wingdings" pitchFamily="2" charset="2"/>
              <a:buChar char="§"/>
            </a:pPr>
            <a:r>
              <a:rPr lang="en-US" sz="1800" b="1" dirty="0" smtClean="0">
                <a:solidFill>
                  <a:srgbClr val="C00000"/>
                </a:solidFill>
                <a:latin typeface="Times New Roman" pitchFamily="18" charset="0"/>
                <a:cs typeface="Times New Roman" pitchFamily="18" charset="0"/>
              </a:rPr>
              <a:t>M6={</a:t>
            </a:r>
            <a:r>
              <a:rPr lang="en-US" sz="1800" b="1" dirty="0" err="1">
                <a:solidFill>
                  <a:srgbClr val="C00000"/>
                </a:solidFill>
                <a:latin typeface="Times New Roman" pitchFamily="18" charset="0"/>
                <a:cs typeface="Times New Roman" pitchFamily="18" charset="0"/>
              </a:rPr>
              <a:t>Loc</a:t>
            </a:r>
            <a:r>
              <a:rPr lang="en-US" sz="1800" b="1" dirty="0" smtClean="0">
                <a:solidFill>
                  <a:srgbClr val="C00000"/>
                </a:solidFill>
                <a:latin typeface="Times New Roman" pitchFamily="18" charset="0"/>
                <a:cs typeface="Times New Roman" pitchFamily="18" charset="0"/>
              </a:rPr>
              <a:t>=“</a:t>
            </a:r>
            <a:r>
              <a:rPr lang="en-US" sz="1800" b="1" dirty="0">
                <a:solidFill>
                  <a:srgbClr val="C00000"/>
                </a:solidFill>
                <a:latin typeface="Times New Roman" pitchFamily="18" charset="0"/>
                <a:cs typeface="Times New Roman" pitchFamily="18" charset="0"/>
              </a:rPr>
              <a:t>NY” ^ </a:t>
            </a:r>
            <a:r>
              <a:rPr lang="en-US" sz="1800" b="1" dirty="0" err="1">
                <a:solidFill>
                  <a:srgbClr val="C00000"/>
                </a:solidFill>
                <a:latin typeface="Times New Roman" pitchFamily="18" charset="0"/>
                <a:cs typeface="Times New Roman" pitchFamily="18" charset="0"/>
              </a:rPr>
              <a:t>Loc</a:t>
            </a:r>
            <a:r>
              <a:rPr lang="en-US" sz="1800" b="1" dirty="0">
                <a:solidFill>
                  <a:srgbClr val="C00000"/>
                </a:solidFill>
                <a:latin typeface="Times New Roman" pitchFamily="18" charset="0"/>
                <a:cs typeface="Times New Roman" pitchFamily="18" charset="0"/>
              </a:rPr>
              <a:t>=&lt;&gt; “UK”^</a:t>
            </a:r>
            <a:r>
              <a:rPr lang="en-US" sz="1800" b="1" dirty="0" err="1">
                <a:solidFill>
                  <a:srgbClr val="C00000"/>
                </a:solidFill>
                <a:latin typeface="Times New Roman" pitchFamily="18" charset="0"/>
                <a:cs typeface="Times New Roman" pitchFamily="18" charset="0"/>
              </a:rPr>
              <a:t>Loc</a:t>
            </a:r>
            <a:r>
              <a:rPr lang="en-US" sz="1800" b="1" dirty="0" smtClean="0">
                <a:solidFill>
                  <a:srgbClr val="C00000"/>
                </a:solidFill>
                <a:latin typeface="Times New Roman" pitchFamily="18" charset="0"/>
                <a:cs typeface="Times New Roman" pitchFamily="18" charset="0"/>
              </a:rPr>
              <a:t>=“</a:t>
            </a:r>
            <a:r>
              <a:rPr lang="en-US" sz="1800" b="1" dirty="0">
                <a:solidFill>
                  <a:srgbClr val="C00000"/>
                </a:solidFill>
                <a:latin typeface="Times New Roman" pitchFamily="18" charset="0"/>
                <a:cs typeface="Times New Roman" pitchFamily="18" charset="0"/>
              </a:rPr>
              <a:t>LA</a:t>
            </a:r>
            <a:r>
              <a:rPr lang="en-US" sz="1800" b="1" dirty="0" smtClean="0">
                <a:solidFill>
                  <a:srgbClr val="C00000"/>
                </a:solidFill>
                <a:latin typeface="Times New Roman" pitchFamily="18" charset="0"/>
                <a:cs typeface="Times New Roman" pitchFamily="18" charset="0"/>
              </a:rPr>
              <a:t>”}</a:t>
            </a:r>
          </a:p>
          <a:p>
            <a:pPr lvl="1" algn="just">
              <a:buFont typeface="Wingdings" pitchFamily="2" charset="2"/>
              <a:buChar char="§"/>
            </a:pPr>
            <a:r>
              <a:rPr lang="en-US" sz="1800" b="1" dirty="0" smtClean="0">
                <a:solidFill>
                  <a:srgbClr val="C00000"/>
                </a:solidFill>
                <a:latin typeface="Times New Roman" pitchFamily="18" charset="0"/>
                <a:cs typeface="Times New Roman" pitchFamily="18" charset="0"/>
              </a:rPr>
              <a:t>M7={</a:t>
            </a:r>
            <a:r>
              <a:rPr lang="en-US" sz="1800" b="1" dirty="0" err="1">
                <a:solidFill>
                  <a:srgbClr val="C00000"/>
                </a:solidFill>
                <a:latin typeface="Times New Roman" pitchFamily="18" charset="0"/>
                <a:cs typeface="Times New Roman" pitchFamily="18" charset="0"/>
              </a:rPr>
              <a:t>Loc</a:t>
            </a:r>
            <a:r>
              <a:rPr lang="en-US" sz="1800" b="1" dirty="0" smtClean="0">
                <a:solidFill>
                  <a:srgbClr val="C00000"/>
                </a:solidFill>
                <a:latin typeface="Times New Roman" pitchFamily="18" charset="0"/>
                <a:cs typeface="Times New Roman" pitchFamily="18" charset="0"/>
              </a:rPr>
              <a:t>=“</a:t>
            </a:r>
            <a:r>
              <a:rPr lang="en-US" sz="1800" b="1" dirty="0">
                <a:solidFill>
                  <a:srgbClr val="C00000"/>
                </a:solidFill>
                <a:latin typeface="Times New Roman" pitchFamily="18" charset="0"/>
                <a:cs typeface="Times New Roman" pitchFamily="18" charset="0"/>
              </a:rPr>
              <a:t>NY” ^ </a:t>
            </a:r>
            <a:r>
              <a:rPr lang="en-US" sz="1800" b="1" dirty="0" err="1">
                <a:solidFill>
                  <a:srgbClr val="C00000"/>
                </a:solidFill>
                <a:latin typeface="Times New Roman" pitchFamily="18" charset="0"/>
                <a:cs typeface="Times New Roman" pitchFamily="18" charset="0"/>
              </a:rPr>
              <a:t>Loc</a:t>
            </a:r>
            <a:r>
              <a:rPr lang="en-US" sz="1800" b="1" dirty="0" smtClean="0">
                <a:solidFill>
                  <a:srgbClr val="C00000"/>
                </a:solidFill>
                <a:latin typeface="Times New Roman" pitchFamily="18" charset="0"/>
                <a:cs typeface="Times New Roman" pitchFamily="18" charset="0"/>
              </a:rPr>
              <a:t>=“</a:t>
            </a:r>
            <a:r>
              <a:rPr lang="en-US" sz="1800" b="1" dirty="0">
                <a:solidFill>
                  <a:srgbClr val="C00000"/>
                </a:solidFill>
                <a:latin typeface="Times New Roman" pitchFamily="18" charset="0"/>
                <a:cs typeface="Times New Roman" pitchFamily="18" charset="0"/>
              </a:rPr>
              <a:t>UK”^</a:t>
            </a:r>
            <a:r>
              <a:rPr lang="en-US" sz="1800" b="1" dirty="0" err="1">
                <a:solidFill>
                  <a:srgbClr val="C00000"/>
                </a:solidFill>
                <a:latin typeface="Times New Roman" pitchFamily="18" charset="0"/>
                <a:cs typeface="Times New Roman" pitchFamily="18" charset="0"/>
              </a:rPr>
              <a:t>Loc</a:t>
            </a:r>
            <a:r>
              <a:rPr lang="en-US" sz="1800" b="1" dirty="0">
                <a:solidFill>
                  <a:srgbClr val="C00000"/>
                </a:solidFill>
                <a:latin typeface="Times New Roman" pitchFamily="18" charset="0"/>
                <a:cs typeface="Times New Roman" pitchFamily="18" charset="0"/>
              </a:rPr>
              <a:t>=&lt;&gt; “LA</a:t>
            </a:r>
            <a:r>
              <a:rPr lang="en-US" sz="1800" b="1" dirty="0" smtClean="0">
                <a:solidFill>
                  <a:srgbClr val="C00000"/>
                </a:solidFill>
                <a:latin typeface="Times New Roman" pitchFamily="18" charset="0"/>
                <a:cs typeface="Times New Roman" pitchFamily="18" charset="0"/>
              </a:rPr>
              <a:t>”}</a:t>
            </a:r>
          </a:p>
          <a:p>
            <a:pPr lvl="1" algn="just">
              <a:buFont typeface="Wingdings" pitchFamily="2" charset="2"/>
              <a:buChar char="§"/>
            </a:pPr>
            <a:r>
              <a:rPr lang="en-US" sz="1800" b="1" dirty="0" smtClean="0">
                <a:solidFill>
                  <a:srgbClr val="C00000"/>
                </a:solidFill>
                <a:latin typeface="Times New Roman" pitchFamily="18" charset="0"/>
                <a:cs typeface="Times New Roman" pitchFamily="18" charset="0"/>
              </a:rPr>
              <a:t>M8={</a:t>
            </a:r>
            <a:r>
              <a:rPr lang="en-US" sz="1800" b="1" dirty="0" err="1" smtClean="0">
                <a:solidFill>
                  <a:srgbClr val="C00000"/>
                </a:solidFill>
                <a:latin typeface="Times New Roman" pitchFamily="18" charset="0"/>
                <a:cs typeface="Times New Roman" pitchFamily="18" charset="0"/>
              </a:rPr>
              <a:t>Loc</a:t>
            </a:r>
            <a:r>
              <a:rPr lang="en-US" sz="1800" b="1" dirty="0" smtClean="0">
                <a:solidFill>
                  <a:srgbClr val="C00000"/>
                </a:solidFill>
                <a:latin typeface="Times New Roman" pitchFamily="18" charset="0"/>
                <a:cs typeface="Times New Roman" pitchFamily="18" charset="0"/>
              </a:rPr>
              <a:t>=“NY” ^ </a:t>
            </a:r>
            <a:r>
              <a:rPr lang="en-US" sz="1800" b="1" dirty="0" err="1" smtClean="0">
                <a:solidFill>
                  <a:srgbClr val="C00000"/>
                </a:solidFill>
                <a:latin typeface="Times New Roman" pitchFamily="18" charset="0"/>
                <a:cs typeface="Times New Roman" pitchFamily="18" charset="0"/>
              </a:rPr>
              <a:t>Loc</a:t>
            </a:r>
            <a:r>
              <a:rPr lang="en-US" sz="1800" b="1" dirty="0" smtClean="0">
                <a:solidFill>
                  <a:srgbClr val="C00000"/>
                </a:solidFill>
                <a:latin typeface="Times New Roman" pitchFamily="18" charset="0"/>
                <a:cs typeface="Times New Roman" pitchFamily="18" charset="0"/>
              </a:rPr>
              <a:t>=“UK”^</a:t>
            </a:r>
            <a:r>
              <a:rPr lang="en-US" sz="1800" b="1" dirty="0" err="1" smtClean="0">
                <a:solidFill>
                  <a:srgbClr val="C00000"/>
                </a:solidFill>
                <a:latin typeface="Times New Roman" pitchFamily="18" charset="0"/>
                <a:cs typeface="Times New Roman" pitchFamily="18" charset="0"/>
              </a:rPr>
              <a:t>Loc</a:t>
            </a:r>
            <a:r>
              <a:rPr lang="en-US" sz="1800" b="1" dirty="0" smtClean="0">
                <a:solidFill>
                  <a:srgbClr val="C00000"/>
                </a:solidFill>
                <a:latin typeface="Times New Roman" pitchFamily="18" charset="0"/>
                <a:cs typeface="Times New Roman" pitchFamily="18" charset="0"/>
              </a:rPr>
              <a:t>= “LA”}</a:t>
            </a:r>
          </a:p>
          <a:p>
            <a:pPr marL="109728" indent="0" algn="just">
              <a:buNone/>
            </a:pPr>
            <a:endParaRPr lang="en-US" sz="1800" dirty="0">
              <a:latin typeface="Times New Roman" pitchFamily="18" charset="0"/>
              <a:cs typeface="Times New Roman" pitchFamily="18" charset="0"/>
            </a:endParaRPr>
          </a:p>
          <a:p>
            <a:pPr algn="just">
              <a:buFont typeface="Wingdings" pitchFamily="2" charset="2"/>
              <a:buChar char="§"/>
            </a:pPr>
            <a:r>
              <a:rPr lang="en-US" sz="1800" dirty="0" smtClean="0">
                <a:latin typeface="Times New Roman" pitchFamily="18" charset="0"/>
                <a:cs typeface="Times New Roman" pitchFamily="18" charset="0"/>
              </a:rPr>
              <a:t>So acceptable combinations are M2, M3 and M5 for which we need to make fragments.</a:t>
            </a:r>
            <a:endParaRPr lang="en-US" sz="1800" dirty="0">
              <a:latin typeface="Times New Roman" pitchFamily="18" charset="0"/>
              <a:cs typeface="Times New Roman" pitchFamily="18" charset="0"/>
            </a:endParaRPr>
          </a:p>
          <a:p>
            <a:pPr algn="just">
              <a:buFont typeface="Wingdings" pitchFamily="2" charset="2"/>
              <a:buChar char="§"/>
            </a:pPr>
            <a:endParaRPr lang="en-US" sz="1800" dirty="0">
              <a:latin typeface="Times New Roman" pitchFamily="18" charset="0"/>
              <a:cs typeface="Times New Roman" pitchFamily="18" charset="0"/>
            </a:endParaRPr>
          </a:p>
          <a:p>
            <a:pPr algn="just">
              <a:buFont typeface="Wingdings" pitchFamily="2" charset="2"/>
              <a:buChar char="§"/>
            </a:pPr>
            <a:endParaRPr lang="en-US" sz="1800" dirty="0">
              <a:latin typeface="Times New Roman" pitchFamily="18" charset="0"/>
              <a:cs typeface="Times New Roman" pitchFamily="18" charset="0"/>
            </a:endParaRPr>
          </a:p>
          <a:p>
            <a:pPr algn="just">
              <a:buFont typeface="Wingdings" pitchFamily="2" charset="2"/>
              <a:buChar char="§"/>
            </a:pPr>
            <a:endParaRPr lang="en-US" sz="1800" dirty="0">
              <a:latin typeface="Times New Roman" pitchFamily="18" charset="0"/>
              <a:cs typeface="Times New Roman" pitchFamily="18" charset="0"/>
            </a:endParaRPr>
          </a:p>
          <a:p>
            <a:pPr algn="just">
              <a:buFont typeface="Wingdings" pitchFamily="2" charset="2"/>
              <a:buChar char="§"/>
            </a:pPr>
            <a:endParaRPr lang="en-US" sz="1800" dirty="0">
              <a:latin typeface="Times New Roman" pitchFamily="18" charset="0"/>
              <a:cs typeface="Times New Roman" pitchFamily="18" charset="0"/>
            </a:endParaRPr>
          </a:p>
          <a:p>
            <a:endParaRPr lang="en-US" dirty="0"/>
          </a:p>
        </p:txBody>
      </p:sp>
      <p:sp>
        <p:nvSpPr>
          <p:cNvPr id="4" name="Title 2"/>
          <p:cNvSpPr>
            <a:spLocks noGrp="1"/>
          </p:cNvSpPr>
          <p:nvPr>
            <p:ph type="title"/>
          </p:nvPr>
        </p:nvSpPr>
        <p:spPr>
          <a:xfrm>
            <a:off x="381000" y="152400"/>
            <a:ext cx="8229600" cy="792162"/>
          </a:xfrm>
        </p:spPr>
        <p:txBody>
          <a:bodyPr>
            <a:noAutofit/>
          </a:bodyPr>
          <a:lstStyle/>
          <a:p>
            <a:pPr algn="just"/>
            <a:r>
              <a:rPr lang="en-US" sz="3200" dirty="0" smtClean="0">
                <a:solidFill>
                  <a:schemeClr val="tx1"/>
                </a:solidFill>
                <a:latin typeface="Times New Roman" pitchFamily="18" charset="0"/>
                <a:cs typeface="Times New Roman" pitchFamily="18" charset="0"/>
              </a:rPr>
              <a:t>Examples to Solve: </a:t>
            </a:r>
            <a:r>
              <a:rPr lang="en-US" sz="2400" dirty="0" smtClean="0">
                <a:solidFill>
                  <a:srgbClr val="C00000"/>
                </a:solidFill>
                <a:latin typeface="Times New Roman" pitchFamily="18" charset="0"/>
                <a:cs typeface="Times New Roman" pitchFamily="18" charset="0"/>
              </a:rPr>
              <a:t>(Horizontal Fragmentation)</a:t>
            </a:r>
            <a:endParaRPr lang="en-US" sz="2400" dirty="0">
              <a:solidFill>
                <a:srgbClr val="C00000"/>
              </a:solidFill>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686950613"/>
              </p:ext>
            </p:extLst>
          </p:nvPr>
        </p:nvGraphicFramePr>
        <p:xfrm>
          <a:off x="6172200" y="1676400"/>
          <a:ext cx="2819400" cy="3337560"/>
        </p:xfrm>
        <a:graphic>
          <a:graphicData uri="http://schemas.openxmlformats.org/drawingml/2006/table">
            <a:tbl>
              <a:tblPr firstRow="1" bandRow="1">
                <a:tableStyleId>{073A0DAA-6AF3-43AB-8588-CEC1D06C72B9}</a:tableStyleId>
              </a:tblPr>
              <a:tblGrid>
                <a:gridCol w="704850"/>
                <a:gridCol w="704850"/>
                <a:gridCol w="704850"/>
                <a:gridCol w="704850"/>
              </a:tblGrid>
              <a:tr h="370840">
                <a:tc>
                  <a:txBody>
                    <a:bodyPr/>
                    <a:lstStyle/>
                    <a:p>
                      <a:pPr algn="ctr"/>
                      <a:r>
                        <a:rPr lang="en-US" sz="1600" dirty="0" smtClean="0">
                          <a:latin typeface="Times New Roman" pitchFamily="18" charset="0"/>
                          <a:cs typeface="Times New Roman" pitchFamily="18" charset="0"/>
                        </a:rPr>
                        <a:t>M</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P1</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P2</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P3</a:t>
                      </a:r>
                      <a:endParaRPr lang="en-US" sz="1600" dirty="0">
                        <a:latin typeface="Times New Roman" pitchFamily="18" charset="0"/>
                        <a:cs typeface="Times New Roman" pitchFamily="18" charset="0"/>
                      </a:endParaRPr>
                    </a:p>
                  </a:txBody>
                  <a:tcPr/>
                </a:tc>
              </a:tr>
              <a:tr h="370840">
                <a:tc>
                  <a:txBody>
                    <a:bodyPr/>
                    <a:lstStyle/>
                    <a:p>
                      <a:pPr algn="ctr"/>
                      <a:r>
                        <a:rPr lang="en-US" sz="1600" dirty="0" smtClean="0">
                          <a:latin typeface="Times New Roman" pitchFamily="18" charset="0"/>
                          <a:cs typeface="Times New Roman" pitchFamily="18" charset="0"/>
                        </a:rPr>
                        <a:t>M1</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a:txBody>
                  <a:tcPr/>
                </a:tc>
              </a:tr>
              <a:tr h="370840">
                <a:tc>
                  <a:txBody>
                    <a:bodyPr/>
                    <a:lstStyle/>
                    <a:p>
                      <a:pPr algn="ctr"/>
                      <a:r>
                        <a:rPr lang="en-US" sz="1600" dirty="0" smtClean="0">
                          <a:latin typeface="Times New Roman" pitchFamily="18" charset="0"/>
                          <a:cs typeface="Times New Roman" pitchFamily="18" charset="0"/>
                        </a:rPr>
                        <a:t>M2</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1</a:t>
                      </a:r>
                      <a:endParaRPr lang="en-US" sz="1600" dirty="0">
                        <a:latin typeface="Times New Roman" pitchFamily="18" charset="0"/>
                        <a:cs typeface="Times New Roman" pitchFamily="18" charset="0"/>
                      </a:endParaRPr>
                    </a:p>
                  </a:txBody>
                  <a:tcPr/>
                </a:tc>
              </a:tr>
              <a:tr h="370840">
                <a:tc>
                  <a:txBody>
                    <a:bodyPr/>
                    <a:lstStyle/>
                    <a:p>
                      <a:pPr algn="ctr"/>
                      <a:r>
                        <a:rPr lang="en-US" sz="1600" dirty="0" smtClean="0">
                          <a:latin typeface="Times New Roman" pitchFamily="18" charset="0"/>
                          <a:cs typeface="Times New Roman" pitchFamily="18" charset="0"/>
                        </a:rPr>
                        <a:t>M3</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1</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a:txBody>
                  <a:tcPr/>
                </a:tc>
              </a:tr>
              <a:tr h="370840">
                <a:tc>
                  <a:txBody>
                    <a:bodyPr/>
                    <a:lstStyle/>
                    <a:p>
                      <a:pPr algn="ctr"/>
                      <a:r>
                        <a:rPr lang="en-US" sz="1600" dirty="0" smtClean="0">
                          <a:latin typeface="Times New Roman" pitchFamily="18" charset="0"/>
                          <a:cs typeface="Times New Roman" pitchFamily="18" charset="0"/>
                        </a:rPr>
                        <a:t>M4</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1</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1</a:t>
                      </a:r>
                      <a:endParaRPr lang="en-US" sz="1600" dirty="0">
                        <a:latin typeface="Times New Roman" pitchFamily="18" charset="0"/>
                        <a:cs typeface="Times New Roman" pitchFamily="18" charset="0"/>
                      </a:endParaRPr>
                    </a:p>
                  </a:txBody>
                  <a:tcPr/>
                </a:tc>
              </a:tr>
              <a:tr h="370840">
                <a:tc>
                  <a:txBody>
                    <a:bodyPr/>
                    <a:lstStyle/>
                    <a:p>
                      <a:pPr algn="ctr"/>
                      <a:r>
                        <a:rPr lang="en-US" sz="1600" dirty="0" smtClean="0">
                          <a:latin typeface="Times New Roman" pitchFamily="18" charset="0"/>
                          <a:cs typeface="Times New Roman" pitchFamily="18" charset="0"/>
                        </a:rPr>
                        <a:t>M5</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1</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a:txBody>
                  <a:tcPr/>
                </a:tc>
              </a:tr>
              <a:tr h="370840">
                <a:tc>
                  <a:txBody>
                    <a:bodyPr/>
                    <a:lstStyle/>
                    <a:p>
                      <a:pPr algn="ctr"/>
                      <a:r>
                        <a:rPr lang="en-US" sz="1600" dirty="0" smtClean="0">
                          <a:latin typeface="Times New Roman" pitchFamily="18" charset="0"/>
                          <a:cs typeface="Times New Roman" pitchFamily="18" charset="0"/>
                        </a:rPr>
                        <a:t>M6</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1</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1</a:t>
                      </a:r>
                      <a:endParaRPr lang="en-US" sz="1600" dirty="0">
                        <a:latin typeface="Times New Roman" pitchFamily="18" charset="0"/>
                        <a:cs typeface="Times New Roman" pitchFamily="18" charset="0"/>
                      </a:endParaRPr>
                    </a:p>
                  </a:txBody>
                  <a:tcPr/>
                </a:tc>
              </a:tr>
              <a:tr h="370840">
                <a:tc>
                  <a:txBody>
                    <a:bodyPr/>
                    <a:lstStyle/>
                    <a:p>
                      <a:pPr algn="ctr"/>
                      <a:r>
                        <a:rPr lang="en-US" sz="1600" dirty="0" smtClean="0">
                          <a:latin typeface="Times New Roman" pitchFamily="18" charset="0"/>
                          <a:cs typeface="Times New Roman" pitchFamily="18" charset="0"/>
                        </a:rPr>
                        <a:t>M7</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1</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1</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a:txBody>
                  <a:tcPr/>
                </a:tc>
              </a:tr>
              <a:tr h="370840">
                <a:tc>
                  <a:txBody>
                    <a:bodyPr/>
                    <a:lstStyle/>
                    <a:p>
                      <a:pPr algn="ctr"/>
                      <a:r>
                        <a:rPr lang="en-US" sz="1600" dirty="0" smtClean="0">
                          <a:latin typeface="Times New Roman" pitchFamily="18" charset="0"/>
                          <a:cs typeface="Times New Roman" pitchFamily="18" charset="0"/>
                        </a:rPr>
                        <a:t>M8</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1</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1</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1</a:t>
                      </a:r>
                      <a:endParaRPr lang="en-US" sz="16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65054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fade">
                                      <p:cBhvr>
                                        <p:cTn id="12" dur="500"/>
                                        <p:tgtEl>
                                          <p:spTgt spid="2">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animEffect transition="in" filter="fade">
                                      <p:cBhvr>
                                        <p:cTn id="15" dur="500"/>
                                        <p:tgtEl>
                                          <p:spTgt spid="2">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7" end="7"/>
                                            </p:txEl>
                                          </p:spTgt>
                                        </p:tgtEl>
                                        <p:attrNameLst>
                                          <p:attrName>style.visibility</p:attrName>
                                        </p:attrNameLst>
                                      </p:cBhvr>
                                      <p:to>
                                        <p:strVal val="visible"/>
                                      </p:to>
                                    </p:set>
                                    <p:animEffect transition="in" filter="fade">
                                      <p:cBhvr>
                                        <p:cTn id="18" dur="500"/>
                                        <p:tgtEl>
                                          <p:spTgt spid="2">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animEffect transition="in" filter="fade">
                                      <p:cBhvr>
                                        <p:cTn id="21" dur="500"/>
                                        <p:tgtEl>
                                          <p:spTgt spid="2">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9" end="9"/>
                                            </p:txEl>
                                          </p:spTgt>
                                        </p:tgtEl>
                                        <p:attrNameLst>
                                          <p:attrName>style.visibility</p:attrName>
                                        </p:attrNameLst>
                                      </p:cBhvr>
                                      <p:to>
                                        <p:strVal val="visible"/>
                                      </p:to>
                                    </p:set>
                                    <p:animEffect transition="in" filter="fade">
                                      <p:cBhvr>
                                        <p:cTn id="24" dur="500"/>
                                        <p:tgtEl>
                                          <p:spTgt spid="2">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animEffect transition="in" filter="fade">
                                      <p:cBhvr>
                                        <p:cTn id="27" dur="500"/>
                                        <p:tgtEl>
                                          <p:spTgt spid="2">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1" end="11"/>
                                            </p:txEl>
                                          </p:spTgt>
                                        </p:tgtEl>
                                        <p:attrNameLst>
                                          <p:attrName>style.visibility</p:attrName>
                                        </p:attrNameLst>
                                      </p:cBhvr>
                                      <p:to>
                                        <p:strVal val="visible"/>
                                      </p:to>
                                    </p:set>
                                    <p:animEffect transition="in" filter="fade">
                                      <p:cBhvr>
                                        <p:cTn id="30" dur="500"/>
                                        <p:tgtEl>
                                          <p:spTgt spid="2">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animEffect transition="in" filter="fade">
                                      <p:cBhvr>
                                        <p:cTn id="33"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838200"/>
            <a:ext cx="8763000" cy="5791200"/>
          </a:xfrm>
          <a:solidFill>
            <a:schemeClr val="accent2">
              <a:lumMod val="40000"/>
              <a:lumOff val="60000"/>
            </a:schemeClr>
          </a:solidFill>
          <a:ln>
            <a:solidFill>
              <a:schemeClr val="tx1"/>
            </a:solidFill>
          </a:ln>
        </p:spPr>
        <p:txBody>
          <a:bodyPr>
            <a:normAutofit/>
          </a:bodyPr>
          <a:lstStyle/>
          <a:p>
            <a:pPr marL="566928" lvl="0" indent="-457200" algn="just">
              <a:buClrTx/>
              <a:buSzPct val="100000"/>
              <a:buFont typeface="+mj-lt"/>
              <a:buAutoNum type="arabicPeriod"/>
            </a:pPr>
            <a:r>
              <a:rPr lang="en-US" sz="2200" dirty="0">
                <a:latin typeface="Times New Roman" pitchFamily="18" charset="0"/>
                <a:cs typeface="Times New Roman" pitchFamily="18" charset="0"/>
              </a:rPr>
              <a:t>Given the relation Project perform horizontal Fragmentation given the</a:t>
            </a:r>
            <a:r>
              <a:rPr lang="en-US" sz="2200" b="1" dirty="0">
                <a:latin typeface="Times New Roman" pitchFamily="18" charset="0"/>
                <a:cs typeface="Times New Roman" pitchFamily="18" charset="0"/>
              </a:rPr>
              <a:t> Application 1 as </a:t>
            </a:r>
            <a:r>
              <a:rPr lang="en-US" sz="2200" dirty="0">
                <a:latin typeface="Times New Roman" pitchFamily="18" charset="0"/>
                <a:cs typeface="Times New Roman" pitchFamily="18" charset="0"/>
              </a:rPr>
              <a:t>Queries Project Table looking for those projects which are located work in NY and UK. The set </a:t>
            </a:r>
            <a:r>
              <a:rPr lang="en-US" sz="2200" b="1" dirty="0">
                <a:latin typeface="Times New Roman" pitchFamily="18" charset="0"/>
                <a:cs typeface="Times New Roman" pitchFamily="18" charset="0"/>
              </a:rPr>
              <a:t>“</a:t>
            </a:r>
            <a:r>
              <a:rPr lang="en-US" sz="2200" b="1" dirty="0" err="1">
                <a:latin typeface="Times New Roman" pitchFamily="18" charset="0"/>
                <a:cs typeface="Times New Roman" pitchFamily="18" charset="0"/>
              </a:rPr>
              <a:t>Pr</a:t>
            </a:r>
            <a:r>
              <a:rPr lang="en-US" sz="2200" b="1" dirty="0">
                <a:latin typeface="Times New Roman" pitchFamily="18" charset="0"/>
                <a:cs typeface="Times New Roman" pitchFamily="18" charset="0"/>
              </a:rPr>
              <a:t>= {P1: </a:t>
            </a:r>
            <a:r>
              <a:rPr lang="en-US" sz="2200" b="1" dirty="0" err="1">
                <a:latin typeface="Times New Roman" pitchFamily="18" charset="0"/>
                <a:cs typeface="Times New Roman" pitchFamily="18" charset="0"/>
              </a:rPr>
              <a:t>Loc</a:t>
            </a:r>
            <a:r>
              <a:rPr lang="en-US" sz="2200" b="1" dirty="0">
                <a:latin typeface="Times New Roman" pitchFamily="18" charset="0"/>
                <a:cs typeface="Times New Roman" pitchFamily="18" charset="0"/>
              </a:rPr>
              <a:t>=“NY”, P2: </a:t>
            </a:r>
            <a:r>
              <a:rPr lang="en-US" sz="2200" b="1" dirty="0" err="1">
                <a:latin typeface="Times New Roman" pitchFamily="18" charset="0"/>
                <a:cs typeface="Times New Roman" pitchFamily="18" charset="0"/>
              </a:rPr>
              <a:t>Loc</a:t>
            </a:r>
            <a:r>
              <a:rPr lang="en-US" sz="2200" b="1" dirty="0">
                <a:latin typeface="Times New Roman" pitchFamily="18" charset="0"/>
                <a:cs typeface="Times New Roman" pitchFamily="18" charset="0"/>
              </a:rPr>
              <a:t>=“UK”}” </a:t>
            </a:r>
            <a:r>
              <a:rPr lang="en-US" sz="2200" dirty="0">
                <a:latin typeface="Times New Roman" pitchFamily="18" charset="0"/>
                <a:cs typeface="Times New Roman" pitchFamily="18" charset="0"/>
              </a:rPr>
              <a:t>shows all the required simple predicates used by AP1. Therefore the min terms set is: </a:t>
            </a:r>
            <a:r>
              <a:rPr lang="en-US" sz="2200" b="1" dirty="0">
                <a:latin typeface="Times New Roman" pitchFamily="18" charset="0"/>
                <a:cs typeface="Times New Roman" pitchFamily="18" charset="0"/>
              </a:rPr>
              <a:t>M= {m1: </a:t>
            </a:r>
            <a:r>
              <a:rPr lang="en-US" sz="2200" b="1" dirty="0" err="1">
                <a:latin typeface="Times New Roman" pitchFamily="18" charset="0"/>
                <a:cs typeface="Times New Roman" pitchFamily="18" charset="0"/>
              </a:rPr>
              <a:t>Loc</a:t>
            </a:r>
            <a:r>
              <a:rPr lang="en-US" sz="2200" b="1" dirty="0">
                <a:latin typeface="Times New Roman" pitchFamily="18" charset="0"/>
                <a:cs typeface="Times New Roman" pitchFamily="18" charset="0"/>
              </a:rPr>
              <a:t>=“NY”, m2: </a:t>
            </a:r>
            <a:r>
              <a:rPr lang="en-US" sz="2200" b="1" dirty="0" err="1">
                <a:latin typeface="Times New Roman" pitchFamily="18" charset="0"/>
                <a:cs typeface="Times New Roman" pitchFamily="18" charset="0"/>
              </a:rPr>
              <a:t>Loc</a:t>
            </a:r>
            <a:r>
              <a:rPr lang="en-US" sz="2200" b="1" dirty="0">
                <a:latin typeface="Times New Roman" pitchFamily="18" charset="0"/>
                <a:cs typeface="Times New Roman" pitchFamily="18" charset="0"/>
              </a:rPr>
              <a:t>&lt;&gt; “NY”, m3: </a:t>
            </a:r>
            <a:r>
              <a:rPr lang="en-US" sz="2200" b="1" dirty="0" err="1">
                <a:latin typeface="Times New Roman" pitchFamily="18" charset="0"/>
                <a:cs typeface="Times New Roman" pitchFamily="18" charset="0"/>
              </a:rPr>
              <a:t>Loc</a:t>
            </a:r>
            <a:r>
              <a:rPr lang="en-US" sz="2200" b="1" dirty="0">
                <a:latin typeface="Times New Roman" pitchFamily="18" charset="0"/>
                <a:cs typeface="Times New Roman" pitchFamily="18" charset="0"/>
              </a:rPr>
              <a:t>=“UK”, m4: </a:t>
            </a:r>
            <a:r>
              <a:rPr lang="en-US" sz="2200" b="1" dirty="0" err="1">
                <a:latin typeface="Times New Roman" pitchFamily="18" charset="0"/>
                <a:cs typeface="Times New Roman" pitchFamily="18" charset="0"/>
              </a:rPr>
              <a:t>Loc</a:t>
            </a:r>
            <a:r>
              <a:rPr lang="en-US" sz="2200" b="1" dirty="0">
                <a:latin typeface="Times New Roman" pitchFamily="18" charset="0"/>
                <a:cs typeface="Times New Roman" pitchFamily="18" charset="0"/>
              </a:rPr>
              <a:t>&lt;&gt; “UK”, m5= “&lt;=30000”, m6= “&gt;30000”}”</a:t>
            </a:r>
            <a:r>
              <a:rPr lang="en-US" sz="2200" dirty="0">
                <a:latin typeface="Times New Roman" pitchFamily="18" charset="0"/>
                <a:cs typeface="Times New Roman" pitchFamily="18" charset="0"/>
              </a:rPr>
              <a:t>. Provide all possible combinations to get a minimal and complete set of min-term predicates for AP1. Also in addition AP1 should include Projects whose funds is less than or equal to 30000 </a:t>
            </a:r>
            <a:r>
              <a:rPr lang="en-US" sz="2200" dirty="0" err="1">
                <a:latin typeface="Times New Roman" pitchFamily="18" charset="0"/>
                <a:cs typeface="Times New Roman" pitchFamily="18" charset="0"/>
              </a:rPr>
              <a:t>i.e</a:t>
            </a:r>
            <a:r>
              <a:rPr lang="en-US" sz="2200" dirty="0">
                <a:latin typeface="Times New Roman" pitchFamily="18" charset="0"/>
                <a:cs typeface="Times New Roman" pitchFamily="18" charset="0"/>
              </a:rPr>
              <a:t> </a:t>
            </a:r>
            <a:r>
              <a:rPr lang="en-US" sz="2200" b="1" dirty="0">
                <a:latin typeface="Times New Roman" pitchFamily="18" charset="0"/>
                <a:cs typeface="Times New Roman" pitchFamily="18" charset="0"/>
              </a:rPr>
              <a:t>“</a:t>
            </a:r>
            <a:r>
              <a:rPr lang="en-US" sz="2200" b="1" dirty="0" err="1">
                <a:latin typeface="Times New Roman" pitchFamily="18" charset="0"/>
                <a:cs typeface="Times New Roman" pitchFamily="18" charset="0"/>
              </a:rPr>
              <a:t>Pr</a:t>
            </a:r>
            <a:r>
              <a:rPr lang="en-US" sz="2200" b="1" dirty="0">
                <a:latin typeface="Times New Roman" pitchFamily="18" charset="0"/>
                <a:cs typeface="Times New Roman" pitchFamily="18" charset="0"/>
              </a:rPr>
              <a:t>= {P3: Funds= “&lt;=30000</a:t>
            </a:r>
            <a:r>
              <a:rPr lang="en-US" sz="2200" b="1" dirty="0" smtClean="0">
                <a:latin typeface="Times New Roman" pitchFamily="18" charset="0"/>
                <a:cs typeface="Times New Roman" pitchFamily="18" charset="0"/>
              </a:rPr>
              <a:t>”}”.</a:t>
            </a:r>
          </a:p>
          <a:p>
            <a:pPr marL="365760" lvl="1" indent="0" algn="just">
              <a:buClrTx/>
              <a:buSzPct val="100000"/>
              <a:buNone/>
            </a:pPr>
            <a:r>
              <a:rPr lang="en-US" sz="2000" dirty="0">
                <a:latin typeface="Times New Roman" pitchFamily="18" charset="0"/>
                <a:cs typeface="Times New Roman" pitchFamily="18" charset="0"/>
              </a:rPr>
              <a:t>Hint to Find Min-terms Combination: (3 predicates make use of 2</a:t>
            </a:r>
            <a:r>
              <a:rPr lang="en-US" sz="2000" baseline="30000" dirty="0">
                <a:latin typeface="Times New Roman" pitchFamily="18" charset="0"/>
                <a:cs typeface="Times New Roman" pitchFamily="18" charset="0"/>
              </a:rPr>
              <a:t>3</a:t>
            </a:r>
            <a:r>
              <a:rPr lang="en-US" sz="2000" dirty="0">
                <a:latin typeface="Times New Roman" pitchFamily="18" charset="0"/>
                <a:cs typeface="Times New Roman" pitchFamily="18" charset="0"/>
              </a:rPr>
              <a:t>=8 combinations)</a:t>
            </a:r>
          </a:p>
          <a:p>
            <a:pPr marL="566928" lvl="0" indent="-457200" algn="just">
              <a:buClrTx/>
              <a:buSzPct val="100000"/>
              <a:buFont typeface="+mj-lt"/>
              <a:buAutoNum type="arabicPeriod"/>
            </a:pPr>
            <a:endParaRPr lang="en-US" sz="2200" b="1" dirty="0" smtClean="0">
              <a:latin typeface="Times New Roman" pitchFamily="18" charset="0"/>
              <a:cs typeface="Times New Roman" pitchFamily="18" charset="0"/>
            </a:endParaRPr>
          </a:p>
          <a:p>
            <a:pPr marL="566928" lvl="0" indent="-457200" algn="just">
              <a:buClrTx/>
              <a:buSzPct val="100000"/>
              <a:buFont typeface="+mj-lt"/>
              <a:buAutoNum type="arabicPeriod"/>
            </a:pPr>
            <a:endParaRPr lang="en-US" sz="2200" b="1" dirty="0" smtClean="0">
              <a:latin typeface="Times New Roman" pitchFamily="18" charset="0"/>
              <a:cs typeface="Times New Roman" pitchFamily="18" charset="0"/>
            </a:endParaRPr>
          </a:p>
          <a:p>
            <a:pPr marL="566928" lvl="0" indent="-457200" algn="just">
              <a:buClrTx/>
              <a:buSzPct val="100000"/>
              <a:buFont typeface="+mj-lt"/>
              <a:buAutoNum type="arabicPeriod"/>
            </a:pPr>
            <a:endParaRPr lang="en-US" sz="2200" b="1" dirty="0">
              <a:latin typeface="Times New Roman" pitchFamily="18" charset="0"/>
              <a:cs typeface="Times New Roman" pitchFamily="18" charset="0"/>
            </a:endParaRPr>
          </a:p>
          <a:p>
            <a:pPr marL="566928" lvl="0" indent="-457200" algn="just">
              <a:buClrTx/>
              <a:buSzPct val="100000"/>
              <a:buFont typeface="+mj-lt"/>
              <a:buAutoNum type="arabicPeriod"/>
            </a:pPr>
            <a:endParaRPr lang="en-US" sz="2200" b="1" dirty="0">
              <a:latin typeface="Times New Roman" pitchFamily="18" charset="0"/>
              <a:cs typeface="Times New Roman" pitchFamily="18" charset="0"/>
            </a:endParaRPr>
          </a:p>
          <a:p>
            <a:pPr marL="566928" lvl="0" indent="-457200" algn="just">
              <a:buClrTx/>
              <a:buSzPct val="100000"/>
              <a:buFont typeface="+mj-lt"/>
              <a:buAutoNum type="arabicPeriod"/>
            </a:pPr>
            <a:endParaRPr lang="en-US" sz="2200" b="1" dirty="0" smtClean="0">
              <a:latin typeface="Times New Roman" pitchFamily="18" charset="0"/>
              <a:cs typeface="Times New Roman" pitchFamily="18" charset="0"/>
            </a:endParaRPr>
          </a:p>
          <a:p>
            <a:pPr marL="566928" lvl="0" indent="-457200" algn="just">
              <a:buClrTx/>
              <a:buSzPct val="100000"/>
              <a:buFont typeface="+mj-lt"/>
              <a:buAutoNum type="arabicPeriod"/>
            </a:pPr>
            <a:endParaRPr lang="en-US" sz="2200" b="1" dirty="0">
              <a:latin typeface="Times New Roman" pitchFamily="18" charset="0"/>
              <a:cs typeface="Times New Roman" pitchFamily="18" charset="0"/>
            </a:endParaRPr>
          </a:p>
          <a:p>
            <a:pPr marL="566928" lvl="0" indent="-457200" algn="just">
              <a:buClrTx/>
              <a:buSzPct val="100000"/>
              <a:buFont typeface="+mj-lt"/>
              <a:buAutoNum type="arabicPeriod"/>
            </a:pPr>
            <a:endParaRPr lang="en-US" sz="2200" b="1" dirty="0" smtClean="0">
              <a:latin typeface="Times New Roman" pitchFamily="18" charset="0"/>
              <a:cs typeface="Times New Roman" pitchFamily="18" charset="0"/>
            </a:endParaRPr>
          </a:p>
          <a:p>
            <a:pPr marL="566928" lvl="0" indent="-457200" algn="just">
              <a:buClrTx/>
              <a:buSzPct val="100000"/>
              <a:buFont typeface="+mj-lt"/>
              <a:buAutoNum type="arabicPeriod"/>
            </a:pPr>
            <a:endParaRPr lang="en-US" sz="2200" b="1" dirty="0">
              <a:latin typeface="Times New Roman" pitchFamily="18" charset="0"/>
              <a:cs typeface="Times New Roman" pitchFamily="18" charset="0"/>
            </a:endParaRPr>
          </a:p>
          <a:p>
            <a:pPr marL="109728" lvl="0" indent="0" algn="just">
              <a:buClrTx/>
              <a:buSzPct val="100000"/>
              <a:buNone/>
            </a:pPr>
            <a:endParaRPr lang="en-US" sz="2200" dirty="0">
              <a:latin typeface="Times New Roman" pitchFamily="18" charset="0"/>
              <a:cs typeface="Times New Roman" pitchFamily="18" charset="0"/>
            </a:endParaRPr>
          </a:p>
          <a:p>
            <a:pPr lvl="0"/>
            <a:endParaRPr lang="en-US" dirty="0" smtClean="0">
              <a:latin typeface="Times New Roman" pitchFamily="18" charset="0"/>
              <a:cs typeface="Times New Roman" pitchFamily="18" charset="0"/>
            </a:endParaRPr>
          </a:p>
          <a:p>
            <a:pPr lvl="0"/>
            <a:endParaRPr lang="en-US"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a:xfrm>
            <a:off x="228600" y="-76200"/>
            <a:ext cx="8229600" cy="914400"/>
          </a:xfrm>
        </p:spPr>
        <p:txBody>
          <a:bodyPr>
            <a:noAutofit/>
          </a:bodyPr>
          <a:lstStyle/>
          <a:p>
            <a:pPr algn="just"/>
            <a:r>
              <a:rPr lang="en-US" sz="2800" dirty="0">
                <a:solidFill>
                  <a:schemeClr val="tx1"/>
                </a:solidFill>
                <a:latin typeface="Times New Roman" pitchFamily="18" charset="0"/>
                <a:cs typeface="Times New Roman" pitchFamily="18" charset="0"/>
              </a:rPr>
              <a:t>Assignment Question on </a:t>
            </a:r>
            <a:r>
              <a:rPr lang="en-US" sz="2800" dirty="0" smtClean="0">
                <a:solidFill>
                  <a:schemeClr val="tx1"/>
                </a:solidFill>
                <a:latin typeface="Times New Roman" pitchFamily="18" charset="0"/>
                <a:cs typeface="Times New Roman" pitchFamily="18" charset="0"/>
              </a:rPr>
              <a:t>Horizontal Fragmentation:</a:t>
            </a:r>
            <a:endParaRPr lang="en-US" sz="2800" dirty="0">
              <a:solidFill>
                <a:schemeClr val="tx1"/>
              </a:solidFill>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511986698"/>
              </p:ext>
            </p:extLst>
          </p:nvPr>
        </p:nvGraphicFramePr>
        <p:xfrm>
          <a:off x="762000" y="4876800"/>
          <a:ext cx="7620000" cy="1676400"/>
        </p:xfrm>
        <a:graphic>
          <a:graphicData uri="http://schemas.openxmlformats.org/drawingml/2006/table">
            <a:tbl>
              <a:tblPr firstRow="1" firstCol="1" bandRow="1">
                <a:tableStyleId>{7E9639D4-E3E2-4D34-9284-5A2195B3D0D7}</a:tableStyleId>
              </a:tblPr>
              <a:tblGrid>
                <a:gridCol w="1353515"/>
                <a:gridCol w="1929478"/>
                <a:gridCol w="1257521"/>
                <a:gridCol w="1542623"/>
                <a:gridCol w="1536863"/>
              </a:tblGrid>
              <a:tr h="335280">
                <a:tc>
                  <a:txBody>
                    <a:bodyPr/>
                    <a:lstStyle/>
                    <a:p>
                      <a:pPr marL="0" marR="0" algn="ctr">
                        <a:spcBef>
                          <a:spcPts val="0"/>
                        </a:spcBef>
                        <a:spcAft>
                          <a:spcPts val="0"/>
                        </a:spcAft>
                      </a:pPr>
                      <a:r>
                        <a:rPr lang="en-US" sz="2000" dirty="0" err="1">
                          <a:effectLst/>
                          <a:latin typeface="Times New Roman" pitchFamily="18" charset="0"/>
                          <a:cs typeface="Times New Roman" pitchFamily="18" charset="0"/>
                        </a:rPr>
                        <a:t>PNo</a:t>
                      </a:r>
                      <a:endParaRPr lang="en-US" sz="1800"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0"/>
                        </a:spcAft>
                      </a:pPr>
                      <a:r>
                        <a:rPr lang="en-US" sz="2000" dirty="0" err="1">
                          <a:effectLst/>
                          <a:latin typeface="Times New Roman" pitchFamily="18" charset="0"/>
                          <a:cs typeface="Times New Roman" pitchFamily="18" charset="0"/>
                        </a:rPr>
                        <a:t>PName</a:t>
                      </a:r>
                      <a:endParaRPr lang="en-US" sz="1800"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0"/>
                        </a:spcAft>
                      </a:pPr>
                      <a:r>
                        <a:rPr lang="en-US" sz="2000">
                          <a:effectLst/>
                          <a:latin typeface="Times New Roman" pitchFamily="18" charset="0"/>
                          <a:cs typeface="Times New Roman" pitchFamily="18" charset="0"/>
                        </a:rPr>
                        <a:t>Funds</a:t>
                      </a:r>
                      <a:endParaRPr lang="en-US" sz="180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0"/>
                        </a:spcAft>
                      </a:pPr>
                      <a:r>
                        <a:rPr lang="en-US" sz="2000">
                          <a:effectLst/>
                          <a:latin typeface="Times New Roman" pitchFamily="18" charset="0"/>
                          <a:cs typeface="Times New Roman" pitchFamily="18" charset="0"/>
                        </a:rPr>
                        <a:t>Dno</a:t>
                      </a:r>
                      <a:endParaRPr lang="en-US" sz="180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0"/>
                        </a:spcAft>
                      </a:pPr>
                      <a:r>
                        <a:rPr lang="en-US" sz="2000">
                          <a:effectLst/>
                          <a:latin typeface="Times New Roman" pitchFamily="18" charset="0"/>
                          <a:cs typeface="Times New Roman" pitchFamily="18" charset="0"/>
                        </a:rPr>
                        <a:t>Loc</a:t>
                      </a:r>
                      <a:endParaRPr lang="en-US" sz="1800">
                        <a:effectLst/>
                        <a:latin typeface="Times New Roman" pitchFamily="18" charset="0"/>
                        <a:ea typeface="Times New Roman"/>
                        <a:cs typeface="Times New Roman" pitchFamily="18" charset="0"/>
                      </a:endParaRPr>
                    </a:p>
                  </a:txBody>
                  <a:tcPr marL="68580" marR="68580" marT="0" marB="0"/>
                </a:tc>
              </a:tr>
              <a:tr h="335280">
                <a:tc>
                  <a:txBody>
                    <a:bodyPr/>
                    <a:lstStyle/>
                    <a:p>
                      <a:pPr marL="0" marR="0" algn="ctr">
                        <a:spcBef>
                          <a:spcPts val="0"/>
                        </a:spcBef>
                        <a:spcAft>
                          <a:spcPts val="0"/>
                        </a:spcAft>
                      </a:pPr>
                      <a:r>
                        <a:rPr lang="en-US" sz="2000">
                          <a:effectLst/>
                          <a:latin typeface="Times New Roman" pitchFamily="18" charset="0"/>
                          <a:cs typeface="Times New Roman" pitchFamily="18" charset="0"/>
                        </a:rPr>
                        <a:t>P1</a:t>
                      </a:r>
                      <a:endParaRPr lang="en-US" sz="180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0"/>
                        </a:spcAft>
                        <a:tabLst>
                          <a:tab pos="861695" algn="l"/>
                        </a:tabLst>
                      </a:pPr>
                      <a:r>
                        <a:rPr lang="en-US" sz="2000" dirty="0">
                          <a:effectLst/>
                          <a:latin typeface="Times New Roman" pitchFamily="18" charset="0"/>
                          <a:cs typeface="Times New Roman" pitchFamily="18" charset="0"/>
                        </a:rPr>
                        <a:t>Requirements</a:t>
                      </a:r>
                      <a:endParaRPr lang="en-US" sz="1800"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0"/>
                        </a:spcAft>
                      </a:pPr>
                      <a:r>
                        <a:rPr lang="en-US" sz="2000">
                          <a:effectLst/>
                          <a:latin typeface="Times New Roman" pitchFamily="18" charset="0"/>
                          <a:cs typeface="Times New Roman" pitchFamily="18" charset="0"/>
                        </a:rPr>
                        <a:t>235,000</a:t>
                      </a:r>
                      <a:endParaRPr lang="en-US" sz="180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0"/>
                        </a:spcAft>
                      </a:pPr>
                      <a:r>
                        <a:rPr lang="en-US" sz="2000">
                          <a:effectLst/>
                          <a:latin typeface="Times New Roman" pitchFamily="18" charset="0"/>
                          <a:cs typeface="Times New Roman" pitchFamily="18" charset="0"/>
                        </a:rPr>
                        <a:t>D002</a:t>
                      </a:r>
                      <a:endParaRPr lang="en-US" sz="180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0"/>
                        </a:spcAft>
                      </a:pPr>
                      <a:r>
                        <a:rPr lang="en-US" sz="2000">
                          <a:effectLst/>
                          <a:latin typeface="Times New Roman" pitchFamily="18" charset="0"/>
                          <a:cs typeface="Times New Roman" pitchFamily="18" charset="0"/>
                        </a:rPr>
                        <a:t>NY</a:t>
                      </a:r>
                      <a:endParaRPr lang="en-US" sz="1800">
                        <a:effectLst/>
                        <a:latin typeface="Times New Roman" pitchFamily="18" charset="0"/>
                        <a:ea typeface="Times New Roman"/>
                        <a:cs typeface="Times New Roman" pitchFamily="18" charset="0"/>
                      </a:endParaRPr>
                    </a:p>
                  </a:txBody>
                  <a:tcPr marL="68580" marR="68580" marT="0" marB="0"/>
                </a:tc>
              </a:tr>
              <a:tr h="335280">
                <a:tc>
                  <a:txBody>
                    <a:bodyPr/>
                    <a:lstStyle/>
                    <a:p>
                      <a:pPr marL="0" marR="0" algn="ctr">
                        <a:spcBef>
                          <a:spcPts val="0"/>
                        </a:spcBef>
                        <a:spcAft>
                          <a:spcPts val="0"/>
                        </a:spcAft>
                      </a:pPr>
                      <a:r>
                        <a:rPr lang="en-US" sz="2000">
                          <a:effectLst/>
                          <a:latin typeface="Times New Roman" pitchFamily="18" charset="0"/>
                          <a:cs typeface="Times New Roman" pitchFamily="18" charset="0"/>
                        </a:rPr>
                        <a:t>P2</a:t>
                      </a:r>
                      <a:endParaRPr lang="en-US" sz="1800">
                        <a:effectLst/>
                        <a:latin typeface="Times New Roman" pitchFamily="18" charset="0"/>
                        <a:ea typeface="Times New Roman"/>
                        <a:cs typeface="Times New Roman" pitchFamily="18" charset="0"/>
                      </a:endParaRPr>
                    </a:p>
                  </a:txBody>
                  <a:tcPr marL="68580" marR="68580" marT="0" marB="0"/>
                </a:tc>
                <a:tc>
                  <a:txBody>
                    <a:bodyPr/>
                    <a:lstStyle/>
                    <a:p>
                      <a:pPr marL="0" marR="55245" algn="ctr">
                        <a:spcBef>
                          <a:spcPts val="0"/>
                        </a:spcBef>
                        <a:spcAft>
                          <a:spcPts val="0"/>
                        </a:spcAft>
                        <a:tabLst>
                          <a:tab pos="861695" algn="l"/>
                        </a:tabLst>
                      </a:pPr>
                      <a:r>
                        <a:rPr lang="en-US" sz="2000" dirty="0">
                          <a:effectLst/>
                          <a:latin typeface="Times New Roman" pitchFamily="18" charset="0"/>
                          <a:cs typeface="Times New Roman" pitchFamily="18" charset="0"/>
                        </a:rPr>
                        <a:t>Design</a:t>
                      </a:r>
                      <a:endParaRPr lang="en-US" sz="1800"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0"/>
                        </a:spcAft>
                      </a:pPr>
                      <a:r>
                        <a:rPr lang="en-US" sz="2000" dirty="0">
                          <a:effectLst/>
                          <a:latin typeface="Times New Roman" pitchFamily="18" charset="0"/>
                          <a:cs typeface="Times New Roman" pitchFamily="18" charset="0"/>
                        </a:rPr>
                        <a:t>410,000</a:t>
                      </a:r>
                      <a:endParaRPr lang="en-US" sz="1800"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0"/>
                        </a:spcAft>
                      </a:pPr>
                      <a:r>
                        <a:rPr lang="en-US" sz="2000">
                          <a:effectLst/>
                          <a:latin typeface="Times New Roman" pitchFamily="18" charset="0"/>
                          <a:cs typeface="Times New Roman" pitchFamily="18" charset="0"/>
                        </a:rPr>
                        <a:t>D003</a:t>
                      </a:r>
                      <a:endParaRPr lang="en-US" sz="180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0"/>
                        </a:spcAft>
                      </a:pPr>
                      <a:r>
                        <a:rPr lang="en-US" sz="2000">
                          <a:effectLst/>
                          <a:latin typeface="Times New Roman" pitchFamily="18" charset="0"/>
                          <a:cs typeface="Times New Roman" pitchFamily="18" charset="0"/>
                        </a:rPr>
                        <a:t>NY</a:t>
                      </a:r>
                      <a:endParaRPr lang="en-US" sz="1800">
                        <a:effectLst/>
                        <a:latin typeface="Times New Roman" pitchFamily="18" charset="0"/>
                        <a:ea typeface="Times New Roman"/>
                        <a:cs typeface="Times New Roman" pitchFamily="18" charset="0"/>
                      </a:endParaRPr>
                    </a:p>
                  </a:txBody>
                  <a:tcPr marL="68580" marR="68580" marT="0" marB="0"/>
                </a:tc>
              </a:tr>
              <a:tr h="335280">
                <a:tc>
                  <a:txBody>
                    <a:bodyPr/>
                    <a:lstStyle/>
                    <a:p>
                      <a:pPr marL="0" marR="0" algn="ctr">
                        <a:spcBef>
                          <a:spcPts val="0"/>
                        </a:spcBef>
                        <a:spcAft>
                          <a:spcPts val="0"/>
                        </a:spcAft>
                      </a:pPr>
                      <a:r>
                        <a:rPr lang="en-US" sz="2000">
                          <a:effectLst/>
                          <a:latin typeface="Times New Roman" pitchFamily="18" charset="0"/>
                          <a:cs typeface="Times New Roman" pitchFamily="18" charset="0"/>
                        </a:rPr>
                        <a:t>P3</a:t>
                      </a:r>
                      <a:endParaRPr lang="en-US" sz="180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0"/>
                        </a:spcAft>
                        <a:tabLst>
                          <a:tab pos="861695" algn="l"/>
                        </a:tabLst>
                      </a:pPr>
                      <a:r>
                        <a:rPr lang="en-US" sz="2000">
                          <a:effectLst/>
                          <a:latin typeface="Times New Roman" pitchFamily="18" charset="0"/>
                          <a:cs typeface="Times New Roman" pitchFamily="18" charset="0"/>
                        </a:rPr>
                        <a:t>Code</a:t>
                      </a:r>
                      <a:endParaRPr lang="en-US" sz="180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0"/>
                        </a:spcAft>
                      </a:pPr>
                      <a:r>
                        <a:rPr lang="en-US" sz="2000" dirty="0">
                          <a:effectLst/>
                          <a:latin typeface="Times New Roman" pitchFamily="18" charset="0"/>
                          <a:cs typeface="Times New Roman" pitchFamily="18" charset="0"/>
                        </a:rPr>
                        <a:t>300,000</a:t>
                      </a:r>
                      <a:endParaRPr lang="en-US" sz="1800"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0"/>
                        </a:spcAft>
                      </a:pPr>
                      <a:r>
                        <a:rPr lang="en-US" sz="2000" dirty="0">
                          <a:effectLst/>
                          <a:latin typeface="Times New Roman" pitchFamily="18" charset="0"/>
                          <a:cs typeface="Times New Roman" pitchFamily="18" charset="0"/>
                        </a:rPr>
                        <a:t>D001</a:t>
                      </a:r>
                      <a:endParaRPr lang="en-US" sz="1800"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0"/>
                        </a:spcAft>
                      </a:pPr>
                      <a:r>
                        <a:rPr lang="en-US" sz="2000">
                          <a:effectLst/>
                          <a:latin typeface="Times New Roman" pitchFamily="18" charset="0"/>
                          <a:cs typeface="Times New Roman" pitchFamily="18" charset="0"/>
                        </a:rPr>
                        <a:t>UK</a:t>
                      </a:r>
                      <a:endParaRPr lang="en-US" sz="1800">
                        <a:effectLst/>
                        <a:latin typeface="Times New Roman" pitchFamily="18" charset="0"/>
                        <a:ea typeface="Times New Roman"/>
                        <a:cs typeface="Times New Roman" pitchFamily="18" charset="0"/>
                      </a:endParaRPr>
                    </a:p>
                  </a:txBody>
                  <a:tcPr marL="68580" marR="68580" marT="0" marB="0"/>
                </a:tc>
              </a:tr>
              <a:tr h="335280">
                <a:tc>
                  <a:txBody>
                    <a:bodyPr/>
                    <a:lstStyle/>
                    <a:p>
                      <a:pPr marL="0" marR="0" algn="ctr">
                        <a:spcBef>
                          <a:spcPts val="0"/>
                        </a:spcBef>
                        <a:spcAft>
                          <a:spcPts val="0"/>
                        </a:spcAft>
                      </a:pPr>
                      <a:r>
                        <a:rPr lang="en-US" sz="2000">
                          <a:effectLst/>
                          <a:latin typeface="Times New Roman" pitchFamily="18" charset="0"/>
                          <a:cs typeface="Times New Roman" pitchFamily="18" charset="0"/>
                        </a:rPr>
                        <a:t>P4</a:t>
                      </a:r>
                      <a:endParaRPr lang="en-US" sz="180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0"/>
                        </a:spcAft>
                        <a:tabLst>
                          <a:tab pos="861695" algn="l"/>
                        </a:tabLst>
                      </a:pPr>
                      <a:r>
                        <a:rPr lang="en-US" sz="2000">
                          <a:effectLst/>
                          <a:latin typeface="Times New Roman" pitchFamily="18" charset="0"/>
                          <a:cs typeface="Times New Roman" pitchFamily="18" charset="0"/>
                        </a:rPr>
                        <a:t>Testing</a:t>
                      </a:r>
                      <a:endParaRPr lang="en-US" sz="180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0"/>
                        </a:spcAft>
                      </a:pPr>
                      <a:r>
                        <a:rPr lang="en-US" sz="2000">
                          <a:effectLst/>
                          <a:latin typeface="Times New Roman" pitchFamily="18" charset="0"/>
                          <a:cs typeface="Times New Roman" pitchFamily="18" charset="0"/>
                        </a:rPr>
                        <a:t>350,000</a:t>
                      </a:r>
                      <a:endParaRPr lang="en-US" sz="180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0"/>
                        </a:spcAft>
                      </a:pPr>
                      <a:r>
                        <a:rPr lang="en-US" sz="2000" dirty="0">
                          <a:effectLst/>
                          <a:latin typeface="Times New Roman" pitchFamily="18" charset="0"/>
                          <a:cs typeface="Times New Roman" pitchFamily="18" charset="0"/>
                        </a:rPr>
                        <a:t>D001</a:t>
                      </a:r>
                      <a:endParaRPr lang="en-US" sz="1800"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0"/>
                        </a:spcAft>
                      </a:pPr>
                      <a:r>
                        <a:rPr lang="en-US" sz="2000" dirty="0">
                          <a:effectLst/>
                          <a:latin typeface="Times New Roman" pitchFamily="18" charset="0"/>
                          <a:cs typeface="Times New Roman" pitchFamily="18" charset="0"/>
                        </a:rPr>
                        <a:t>UK</a:t>
                      </a:r>
                      <a:endParaRPr lang="en-US" sz="1800" dirty="0">
                        <a:effectLst/>
                        <a:latin typeface="Times New Roman" pitchFamily="18" charset="0"/>
                        <a:ea typeface="Times New Roman"/>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26489741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457200" y="-304800"/>
            <a:ext cx="8229600" cy="1143000"/>
          </a:xfrm>
        </p:spPr>
        <p:txBody>
          <a:bodyPr>
            <a:noAutofit/>
          </a:bodyPr>
          <a:lstStyle/>
          <a:p>
            <a:pPr algn="just"/>
            <a:r>
              <a:rPr lang="en-US" sz="3600" dirty="0" smtClean="0">
                <a:solidFill>
                  <a:schemeClr val="tx1"/>
                </a:solidFill>
                <a:latin typeface="Times New Roman" pitchFamily="18" charset="0"/>
                <a:cs typeface="Times New Roman" pitchFamily="18" charset="0"/>
              </a:rPr>
              <a:t>Examples to Solve: </a:t>
            </a:r>
            <a:r>
              <a:rPr lang="en-US" sz="2800" dirty="0" smtClean="0">
                <a:solidFill>
                  <a:srgbClr val="C00000"/>
                </a:solidFill>
                <a:latin typeface="Times New Roman" pitchFamily="18" charset="0"/>
                <a:cs typeface="Times New Roman" pitchFamily="18" charset="0"/>
              </a:rPr>
              <a:t>(Vertical Fragmentation)</a:t>
            </a:r>
            <a:endParaRPr lang="en-US" sz="2800" dirty="0">
              <a:solidFill>
                <a:srgbClr val="C00000"/>
              </a:solidFill>
              <a:latin typeface="Times New Roman" pitchFamily="18" charset="0"/>
              <a:cs typeface="Times New Roman" pitchFamily="18" charset="0"/>
            </a:endParaRP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2339554916"/>
              </p:ext>
            </p:extLst>
          </p:nvPr>
        </p:nvGraphicFramePr>
        <p:xfrm>
          <a:off x="228600" y="650240"/>
          <a:ext cx="6096000" cy="2926080"/>
        </p:xfrm>
        <a:graphic>
          <a:graphicData uri="http://schemas.openxmlformats.org/drawingml/2006/table">
            <a:tbl>
              <a:tblPr firstRow="1" bandRow="1">
                <a:tableStyleId>{073A0DAA-6AF3-43AB-8588-CEC1D06C72B9}</a:tableStyleId>
              </a:tblPr>
              <a:tblGrid>
                <a:gridCol w="1524000"/>
                <a:gridCol w="1524000"/>
                <a:gridCol w="1524000"/>
                <a:gridCol w="1524000"/>
              </a:tblGrid>
              <a:tr h="361315">
                <a:tc>
                  <a:txBody>
                    <a:bodyPr/>
                    <a:lstStyle/>
                    <a:p>
                      <a:r>
                        <a:rPr lang="en-US" dirty="0" err="1" smtClean="0"/>
                        <a:t>EmpID</a:t>
                      </a:r>
                      <a:endParaRPr lang="en-US" dirty="0"/>
                    </a:p>
                  </a:txBody>
                  <a:tcPr/>
                </a:tc>
                <a:tc>
                  <a:txBody>
                    <a:bodyPr/>
                    <a:lstStyle/>
                    <a:p>
                      <a:r>
                        <a:rPr lang="en-US" dirty="0" smtClean="0"/>
                        <a:t>Name </a:t>
                      </a:r>
                      <a:endParaRPr lang="en-US" dirty="0"/>
                    </a:p>
                  </a:txBody>
                  <a:tcPr/>
                </a:tc>
                <a:tc>
                  <a:txBody>
                    <a:bodyPr/>
                    <a:lstStyle/>
                    <a:p>
                      <a:r>
                        <a:rPr lang="en-US" dirty="0" smtClean="0"/>
                        <a:t>Sal</a:t>
                      </a:r>
                      <a:endParaRPr lang="en-US" dirty="0"/>
                    </a:p>
                  </a:txBody>
                  <a:tcPr/>
                </a:tc>
                <a:tc>
                  <a:txBody>
                    <a:bodyPr/>
                    <a:lstStyle/>
                    <a:p>
                      <a:r>
                        <a:rPr lang="en-US" dirty="0" err="1" smtClean="0"/>
                        <a:t>Dept</a:t>
                      </a:r>
                      <a:endParaRPr lang="en-US" dirty="0"/>
                    </a:p>
                  </a:txBody>
                  <a:tcPr/>
                </a:tc>
              </a:tr>
              <a:tr h="361315">
                <a:tc>
                  <a:txBody>
                    <a:bodyPr/>
                    <a:lstStyle/>
                    <a:p>
                      <a:r>
                        <a:rPr lang="en-US" dirty="0" smtClean="0">
                          <a:latin typeface="Times New Roman" pitchFamily="18" charset="0"/>
                          <a:cs typeface="Times New Roman" pitchFamily="18" charset="0"/>
                        </a:rPr>
                        <a:t>E001</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Joe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25,000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Maintenance</a:t>
                      </a:r>
                      <a:endParaRPr lang="en-US" dirty="0">
                        <a:latin typeface="Times New Roman" pitchFamily="18" charset="0"/>
                        <a:cs typeface="Times New Roman" pitchFamily="18" charset="0"/>
                      </a:endParaRPr>
                    </a:p>
                  </a:txBody>
                  <a:tcPr/>
                </a:tc>
              </a:tr>
              <a:tr h="3613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E002</a:t>
                      </a:r>
                    </a:p>
                  </a:txBody>
                  <a:tcPr/>
                </a:tc>
                <a:tc>
                  <a:txBody>
                    <a:bodyPr/>
                    <a:lstStyle/>
                    <a:p>
                      <a:r>
                        <a:rPr lang="en-US" dirty="0" smtClean="0">
                          <a:latin typeface="Times New Roman" pitchFamily="18" charset="0"/>
                          <a:cs typeface="Times New Roman" pitchFamily="18" charset="0"/>
                        </a:rPr>
                        <a:t>Larry</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35,200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Payroll</a:t>
                      </a:r>
                      <a:endParaRPr lang="en-US" dirty="0">
                        <a:latin typeface="Times New Roman" pitchFamily="18" charset="0"/>
                        <a:cs typeface="Times New Roman" pitchFamily="18" charset="0"/>
                      </a:endParaRPr>
                    </a:p>
                  </a:txBody>
                  <a:tcPr/>
                </a:tc>
              </a:tr>
              <a:tr h="361315">
                <a:tc>
                  <a:txBody>
                    <a:bodyPr/>
                    <a:lstStyle/>
                    <a:p>
                      <a:r>
                        <a:rPr lang="en-US" dirty="0" smtClean="0">
                          <a:latin typeface="Times New Roman" pitchFamily="18" charset="0"/>
                          <a:cs typeface="Times New Roman" pitchFamily="18" charset="0"/>
                        </a:rPr>
                        <a:t>E003</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Moe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43,000</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Maintenance</a:t>
                      </a:r>
                    </a:p>
                  </a:txBody>
                  <a:tcPr/>
                </a:tc>
              </a:tr>
              <a:tr h="3613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E004</a:t>
                      </a:r>
                    </a:p>
                  </a:txBody>
                  <a:tcPr/>
                </a:tc>
                <a:tc>
                  <a:txBody>
                    <a:bodyPr/>
                    <a:lstStyle/>
                    <a:p>
                      <a:r>
                        <a:rPr lang="en-US" dirty="0" smtClean="0">
                          <a:latin typeface="Times New Roman" pitchFamily="18" charset="0"/>
                          <a:cs typeface="Times New Roman" pitchFamily="18" charset="0"/>
                        </a:rPr>
                        <a:t>Sam</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53,500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Production</a:t>
                      </a:r>
                      <a:endParaRPr lang="en-US" dirty="0">
                        <a:latin typeface="Times New Roman" pitchFamily="18" charset="0"/>
                        <a:cs typeface="Times New Roman" pitchFamily="18" charset="0"/>
                      </a:endParaRPr>
                    </a:p>
                  </a:txBody>
                  <a:tcPr/>
                </a:tc>
              </a:tr>
              <a:tr h="3613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E005</a:t>
                      </a:r>
                    </a:p>
                  </a:txBody>
                  <a:tcPr/>
                </a:tc>
                <a:tc>
                  <a:txBody>
                    <a:bodyPr/>
                    <a:lstStyle/>
                    <a:p>
                      <a:r>
                        <a:rPr lang="en-US" dirty="0" smtClean="0">
                          <a:latin typeface="Times New Roman" pitchFamily="18" charset="0"/>
                          <a:cs typeface="Times New Roman" pitchFamily="18" charset="0"/>
                        </a:rPr>
                        <a:t>Steve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67,000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Management</a:t>
                      </a:r>
                      <a:endParaRPr lang="en-US" dirty="0">
                        <a:latin typeface="Times New Roman" pitchFamily="18" charset="0"/>
                        <a:cs typeface="Times New Roman" pitchFamily="18" charset="0"/>
                      </a:endParaRPr>
                    </a:p>
                  </a:txBody>
                  <a:tcPr/>
                </a:tc>
              </a:tr>
              <a:tr h="3613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E006</a:t>
                      </a:r>
                    </a:p>
                  </a:txBody>
                  <a:tcPr/>
                </a:tc>
                <a:tc>
                  <a:txBody>
                    <a:bodyPr/>
                    <a:lstStyle/>
                    <a:p>
                      <a:r>
                        <a:rPr lang="en-US" dirty="0" smtClean="0">
                          <a:latin typeface="Times New Roman" pitchFamily="18" charset="0"/>
                          <a:cs typeface="Times New Roman" pitchFamily="18" charset="0"/>
                        </a:rPr>
                        <a:t>Jack</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55,000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Production</a:t>
                      </a:r>
                      <a:endParaRPr lang="en-US" dirty="0">
                        <a:latin typeface="Times New Roman" pitchFamily="18" charset="0"/>
                        <a:cs typeface="Times New Roman" pitchFamily="18" charset="0"/>
                      </a:endParaRPr>
                    </a:p>
                  </a:txBody>
                  <a:tcPr/>
                </a:tc>
              </a:tr>
              <a:tr h="3613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E007</a:t>
                      </a:r>
                    </a:p>
                  </a:txBody>
                  <a:tcPr/>
                </a:tc>
                <a:tc>
                  <a:txBody>
                    <a:bodyPr/>
                    <a:lstStyle/>
                    <a:p>
                      <a:r>
                        <a:rPr lang="en-US" dirty="0" err="1" smtClean="0">
                          <a:latin typeface="Times New Roman" pitchFamily="18" charset="0"/>
                          <a:cs typeface="Times New Roman" pitchFamily="18" charset="0"/>
                        </a:rPr>
                        <a:t>Saeed</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34,000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Management</a:t>
                      </a:r>
                      <a:endParaRPr lang="en-US" dirty="0">
                        <a:latin typeface="Times New Roman" pitchFamily="18" charset="0"/>
                        <a:cs typeface="Times New Roman" pitchFamily="18" charset="0"/>
                      </a:endParaRPr>
                    </a:p>
                  </a:txBody>
                  <a:tcPr/>
                </a:tc>
              </a:tr>
            </a:tbl>
          </a:graphicData>
        </a:graphic>
      </p:graphicFrame>
      <p:sp>
        <p:nvSpPr>
          <p:cNvPr id="6" name="TextBox 5"/>
          <p:cNvSpPr txBox="1"/>
          <p:nvPr/>
        </p:nvSpPr>
        <p:spPr>
          <a:xfrm>
            <a:off x="110613" y="3733800"/>
            <a:ext cx="8890819" cy="2677656"/>
          </a:xfrm>
          <a:prstGeom prst="rect">
            <a:avLst/>
          </a:prstGeom>
          <a:solidFill>
            <a:schemeClr val="accent2">
              <a:lumMod val="40000"/>
              <a:lumOff val="60000"/>
            </a:schemeClr>
          </a:solidFill>
          <a:ln>
            <a:solidFill>
              <a:schemeClr val="tx1"/>
            </a:solidFill>
          </a:ln>
        </p:spPr>
        <p:txBody>
          <a:bodyPr wrap="square" rtlCol="0">
            <a:spAutoFit/>
          </a:bodyPr>
          <a:lstStyle/>
          <a:p>
            <a:pPr algn="just"/>
            <a:r>
              <a:rPr lang="en-US" sz="2800" b="1" dirty="0" smtClean="0">
                <a:latin typeface="Times New Roman" pitchFamily="18" charset="0"/>
                <a:cs typeface="Times New Roman" pitchFamily="18" charset="0"/>
              </a:rPr>
              <a:t>Application 1:</a:t>
            </a:r>
            <a:r>
              <a:rPr lang="en-US" sz="2400" dirty="0" smtClean="0">
                <a:latin typeface="Times New Roman" pitchFamily="18" charset="0"/>
                <a:cs typeface="Times New Roman" pitchFamily="18" charset="0"/>
              </a:rPr>
              <a:t> Above is the relation with set of queries as Follows:</a:t>
            </a:r>
          </a:p>
          <a:p>
            <a:pPr algn="just"/>
            <a:r>
              <a:rPr lang="en-US" sz="2000" b="1" dirty="0" smtClean="0">
                <a:solidFill>
                  <a:srgbClr val="0000FF"/>
                </a:solidFill>
                <a:latin typeface="Times New Roman" pitchFamily="18" charset="0"/>
                <a:cs typeface="Times New Roman" pitchFamily="18" charset="0"/>
              </a:rPr>
              <a:t>Q1= Select </a:t>
            </a:r>
            <a:r>
              <a:rPr lang="en-US" sz="2000" b="1" dirty="0" err="1" smtClean="0">
                <a:solidFill>
                  <a:srgbClr val="0000FF"/>
                </a:solidFill>
                <a:latin typeface="Times New Roman" pitchFamily="18" charset="0"/>
                <a:cs typeface="Times New Roman" pitchFamily="18" charset="0"/>
              </a:rPr>
              <a:t>Empid</a:t>
            </a:r>
            <a:r>
              <a:rPr lang="en-US" sz="2000" b="1" dirty="0" smtClean="0">
                <a:solidFill>
                  <a:srgbClr val="0000FF"/>
                </a:solidFill>
                <a:latin typeface="Times New Roman" pitchFamily="18" charset="0"/>
                <a:cs typeface="Times New Roman" pitchFamily="18" charset="0"/>
              </a:rPr>
              <a:t> from </a:t>
            </a:r>
            <a:r>
              <a:rPr lang="en-US" sz="2000" b="1" dirty="0" err="1" smtClean="0">
                <a:solidFill>
                  <a:srgbClr val="0000FF"/>
                </a:solidFill>
                <a:latin typeface="Times New Roman" pitchFamily="18" charset="0"/>
                <a:cs typeface="Times New Roman" pitchFamily="18" charset="0"/>
              </a:rPr>
              <a:t>Emp</a:t>
            </a:r>
            <a:r>
              <a:rPr lang="en-US" sz="2000" b="1" dirty="0" smtClean="0">
                <a:solidFill>
                  <a:srgbClr val="0000FF"/>
                </a:solidFill>
                <a:latin typeface="Times New Roman" pitchFamily="18" charset="0"/>
                <a:cs typeface="Times New Roman" pitchFamily="18" charset="0"/>
              </a:rPr>
              <a:t> where </a:t>
            </a:r>
            <a:r>
              <a:rPr lang="en-US" sz="2000" b="1" dirty="0" err="1" smtClean="0">
                <a:solidFill>
                  <a:srgbClr val="0000FF"/>
                </a:solidFill>
                <a:latin typeface="Times New Roman" pitchFamily="18" charset="0"/>
                <a:cs typeface="Times New Roman" pitchFamily="18" charset="0"/>
              </a:rPr>
              <a:t>dept</a:t>
            </a:r>
            <a:r>
              <a:rPr lang="en-US" sz="2000" b="1" dirty="0" smtClean="0">
                <a:solidFill>
                  <a:srgbClr val="0000FF"/>
                </a:solidFill>
                <a:latin typeface="Times New Roman" pitchFamily="18" charset="0"/>
                <a:cs typeface="Times New Roman" pitchFamily="18" charset="0"/>
              </a:rPr>
              <a:t>=“Maintenance”;</a:t>
            </a:r>
          </a:p>
          <a:p>
            <a:pPr algn="just"/>
            <a:r>
              <a:rPr lang="en-US" sz="2000" b="1" dirty="0" smtClean="0">
                <a:solidFill>
                  <a:srgbClr val="0000FF"/>
                </a:solidFill>
                <a:latin typeface="Times New Roman" pitchFamily="18" charset="0"/>
                <a:cs typeface="Times New Roman" pitchFamily="18" charset="0"/>
              </a:rPr>
              <a:t>Q2=Select </a:t>
            </a:r>
            <a:r>
              <a:rPr lang="en-US" sz="2000" b="1" dirty="0">
                <a:solidFill>
                  <a:srgbClr val="0000FF"/>
                </a:solidFill>
                <a:latin typeface="Times New Roman" pitchFamily="18" charset="0"/>
                <a:cs typeface="Times New Roman" pitchFamily="18" charset="0"/>
              </a:rPr>
              <a:t> </a:t>
            </a:r>
            <a:r>
              <a:rPr lang="en-US" sz="2000" b="1" dirty="0" smtClean="0">
                <a:solidFill>
                  <a:srgbClr val="0000FF"/>
                </a:solidFill>
                <a:latin typeface="Times New Roman" pitchFamily="18" charset="0"/>
                <a:cs typeface="Times New Roman" pitchFamily="18" charset="0"/>
              </a:rPr>
              <a:t>Name from </a:t>
            </a:r>
            <a:r>
              <a:rPr lang="en-US" sz="2000" b="1" dirty="0" err="1" smtClean="0">
                <a:solidFill>
                  <a:srgbClr val="0000FF"/>
                </a:solidFill>
                <a:latin typeface="Times New Roman" pitchFamily="18" charset="0"/>
                <a:cs typeface="Times New Roman" pitchFamily="18" charset="0"/>
              </a:rPr>
              <a:t>Emp</a:t>
            </a:r>
            <a:r>
              <a:rPr lang="en-US" sz="2000" b="1" dirty="0" smtClean="0">
                <a:solidFill>
                  <a:srgbClr val="0000FF"/>
                </a:solidFill>
                <a:latin typeface="Times New Roman" pitchFamily="18" charset="0"/>
                <a:cs typeface="Times New Roman" pitchFamily="18" charset="0"/>
              </a:rPr>
              <a:t> where Sal&gt;30000;</a:t>
            </a:r>
          </a:p>
          <a:p>
            <a:pPr algn="just"/>
            <a:r>
              <a:rPr lang="en-US" sz="2000" b="1" dirty="0" smtClean="0">
                <a:solidFill>
                  <a:srgbClr val="0000FF"/>
                </a:solidFill>
                <a:latin typeface="Times New Roman" pitchFamily="18" charset="0"/>
                <a:cs typeface="Times New Roman" pitchFamily="18" charset="0"/>
              </a:rPr>
              <a:t>Q3= Select Sal from </a:t>
            </a:r>
            <a:r>
              <a:rPr lang="en-US" sz="2000" b="1" dirty="0" err="1" smtClean="0">
                <a:solidFill>
                  <a:srgbClr val="0000FF"/>
                </a:solidFill>
                <a:latin typeface="Times New Roman" pitchFamily="18" charset="0"/>
                <a:cs typeface="Times New Roman" pitchFamily="18" charset="0"/>
              </a:rPr>
              <a:t>Emp</a:t>
            </a:r>
            <a:r>
              <a:rPr lang="en-US" sz="2000" b="1" dirty="0" smtClean="0">
                <a:solidFill>
                  <a:srgbClr val="0000FF"/>
                </a:solidFill>
                <a:latin typeface="Times New Roman" pitchFamily="18" charset="0"/>
                <a:cs typeface="Times New Roman" pitchFamily="18" charset="0"/>
              </a:rPr>
              <a:t> where </a:t>
            </a:r>
            <a:r>
              <a:rPr lang="en-US" sz="2000" b="1" dirty="0" err="1" smtClean="0">
                <a:solidFill>
                  <a:srgbClr val="0000FF"/>
                </a:solidFill>
                <a:latin typeface="Times New Roman" pitchFamily="18" charset="0"/>
                <a:cs typeface="Times New Roman" pitchFamily="18" charset="0"/>
              </a:rPr>
              <a:t>EmpID</a:t>
            </a:r>
            <a:r>
              <a:rPr lang="en-US" sz="2000" b="1" dirty="0">
                <a:solidFill>
                  <a:srgbClr val="0000FF"/>
                </a:solidFill>
                <a:latin typeface="Times New Roman" pitchFamily="18" charset="0"/>
                <a:cs typeface="Times New Roman" pitchFamily="18" charset="0"/>
              </a:rPr>
              <a:t>&gt;</a:t>
            </a:r>
            <a:r>
              <a:rPr lang="en-US" sz="2000" b="1" dirty="0" smtClean="0">
                <a:solidFill>
                  <a:srgbClr val="0000FF"/>
                </a:solidFill>
                <a:latin typeface="Times New Roman" pitchFamily="18" charset="0"/>
                <a:cs typeface="Times New Roman" pitchFamily="18" charset="0"/>
              </a:rPr>
              <a:t>‘E005’;</a:t>
            </a:r>
          </a:p>
          <a:p>
            <a:pPr algn="just"/>
            <a:r>
              <a:rPr lang="en-US" sz="2000" b="1" dirty="0" smtClean="0">
                <a:solidFill>
                  <a:srgbClr val="0000FF"/>
                </a:solidFill>
                <a:latin typeface="Times New Roman" pitchFamily="18" charset="0"/>
                <a:cs typeface="Times New Roman" pitchFamily="18" charset="0"/>
              </a:rPr>
              <a:t>Q4= Select </a:t>
            </a:r>
            <a:r>
              <a:rPr lang="en-US" sz="2000" b="1" dirty="0" err="1" smtClean="0">
                <a:solidFill>
                  <a:srgbClr val="0000FF"/>
                </a:solidFill>
                <a:latin typeface="Times New Roman" pitchFamily="18" charset="0"/>
                <a:cs typeface="Times New Roman" pitchFamily="18" charset="0"/>
              </a:rPr>
              <a:t>Empid</a:t>
            </a:r>
            <a:r>
              <a:rPr lang="en-US" sz="2000" b="1" dirty="0" smtClean="0">
                <a:solidFill>
                  <a:srgbClr val="0000FF"/>
                </a:solidFill>
                <a:latin typeface="Times New Roman" pitchFamily="18" charset="0"/>
                <a:cs typeface="Times New Roman" pitchFamily="18" charset="0"/>
              </a:rPr>
              <a:t> where Sal&lt;=30000 and </a:t>
            </a:r>
            <a:r>
              <a:rPr lang="en-US" sz="2000" b="1" dirty="0" err="1" smtClean="0">
                <a:solidFill>
                  <a:srgbClr val="0000FF"/>
                </a:solidFill>
                <a:latin typeface="Times New Roman" pitchFamily="18" charset="0"/>
                <a:cs typeface="Times New Roman" pitchFamily="18" charset="0"/>
              </a:rPr>
              <a:t>dept</a:t>
            </a:r>
            <a:r>
              <a:rPr lang="en-US" sz="2000" b="1" dirty="0" smtClean="0">
                <a:solidFill>
                  <a:srgbClr val="0000FF"/>
                </a:solidFill>
                <a:latin typeface="Times New Roman" pitchFamily="18" charset="0"/>
                <a:cs typeface="Times New Roman" pitchFamily="18" charset="0"/>
              </a:rPr>
              <a:t>=“Maintenance”;</a:t>
            </a:r>
          </a:p>
          <a:p>
            <a:pPr algn="just"/>
            <a:endParaRPr lang="en-US" sz="2000" b="1" dirty="0">
              <a:solidFill>
                <a:srgbClr val="0000FF"/>
              </a:solidFill>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Find Attribute Usage Matrix and Attribute affinity Matrix, and state the possible fragments using Bond Energy Algorithm.</a:t>
            </a:r>
          </a:p>
        </p:txBody>
      </p:sp>
    </p:spTree>
    <p:extLst>
      <p:ext uri="{BB962C8B-B14F-4D97-AF65-F5344CB8AC3E}">
        <p14:creationId xmlns:p14="http://schemas.microsoft.com/office/powerpoint/2010/main" val="13853141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368650637"/>
              </p:ext>
            </p:extLst>
          </p:nvPr>
        </p:nvGraphicFramePr>
        <p:xfrm>
          <a:off x="4800600" y="1447800"/>
          <a:ext cx="3962400" cy="1981200"/>
        </p:xfrm>
        <a:graphic>
          <a:graphicData uri="http://schemas.openxmlformats.org/drawingml/2006/table">
            <a:tbl>
              <a:tblPr firstRow="1" bandRow="1">
                <a:tableStyleId>{073A0DAA-6AF3-43AB-8588-CEC1D06C72B9}</a:tableStyleId>
              </a:tblPr>
              <a:tblGrid>
                <a:gridCol w="792480"/>
                <a:gridCol w="792480"/>
                <a:gridCol w="792480"/>
                <a:gridCol w="792480"/>
                <a:gridCol w="792480"/>
              </a:tblGrid>
              <a:tr h="370840">
                <a:tc>
                  <a:txBody>
                    <a:bodyPr/>
                    <a:lstStyle/>
                    <a:p>
                      <a:pPr algn="ct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S1</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S2</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S3</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Sum</a:t>
                      </a:r>
                      <a:endParaRPr lang="en-US" sz="2000" dirty="0">
                        <a:latin typeface="Times New Roman" pitchFamily="18" charset="0"/>
                        <a:cs typeface="Times New Roman" pitchFamily="18" charset="0"/>
                      </a:endParaRPr>
                    </a:p>
                  </a:txBody>
                  <a:tcPr/>
                </a:tc>
              </a:tr>
              <a:tr h="370840">
                <a:tc>
                  <a:txBody>
                    <a:bodyPr/>
                    <a:lstStyle/>
                    <a:p>
                      <a:pPr algn="ctr"/>
                      <a:r>
                        <a:rPr lang="en-US" sz="2000" dirty="0" smtClean="0">
                          <a:latin typeface="Times New Roman" pitchFamily="18" charset="0"/>
                          <a:cs typeface="Times New Roman" pitchFamily="18" charset="0"/>
                        </a:rPr>
                        <a:t>Q1</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10</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20</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0</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30</a:t>
                      </a:r>
                      <a:endParaRPr lang="en-US" sz="2000" dirty="0">
                        <a:latin typeface="Times New Roman" pitchFamily="18" charset="0"/>
                        <a:cs typeface="Times New Roman" pitchFamily="18" charset="0"/>
                      </a:endParaRPr>
                    </a:p>
                  </a:txBody>
                  <a:tcPr/>
                </a:tc>
              </a:tr>
              <a:tr h="370840">
                <a:tc>
                  <a:txBody>
                    <a:bodyPr/>
                    <a:lstStyle/>
                    <a:p>
                      <a:pPr algn="ctr"/>
                      <a:r>
                        <a:rPr lang="en-US" sz="2000" dirty="0" smtClean="0">
                          <a:latin typeface="Times New Roman" pitchFamily="18" charset="0"/>
                          <a:cs typeface="Times New Roman" pitchFamily="18" charset="0"/>
                        </a:rPr>
                        <a:t>Q2</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5</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0</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10</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15</a:t>
                      </a:r>
                      <a:endParaRPr lang="en-US" sz="2000" dirty="0">
                        <a:latin typeface="Times New Roman" pitchFamily="18" charset="0"/>
                        <a:cs typeface="Times New Roman" pitchFamily="18" charset="0"/>
                      </a:endParaRPr>
                    </a:p>
                  </a:txBody>
                  <a:tcPr/>
                </a:tc>
              </a:tr>
              <a:tr h="370840">
                <a:tc>
                  <a:txBody>
                    <a:bodyPr/>
                    <a:lstStyle/>
                    <a:p>
                      <a:pPr algn="ctr"/>
                      <a:r>
                        <a:rPr lang="en-US" sz="2000" dirty="0" smtClean="0">
                          <a:latin typeface="Times New Roman" pitchFamily="18" charset="0"/>
                          <a:cs typeface="Times New Roman" pitchFamily="18" charset="0"/>
                        </a:rPr>
                        <a:t>Q3</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0</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35</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5</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40</a:t>
                      </a:r>
                      <a:endParaRPr lang="en-US" sz="2000" dirty="0">
                        <a:latin typeface="Times New Roman" pitchFamily="18" charset="0"/>
                        <a:cs typeface="Times New Roman" pitchFamily="18" charset="0"/>
                      </a:endParaRPr>
                    </a:p>
                  </a:txBody>
                  <a:tcPr/>
                </a:tc>
              </a:tr>
              <a:tr h="370840">
                <a:tc>
                  <a:txBody>
                    <a:bodyPr/>
                    <a:lstStyle/>
                    <a:p>
                      <a:pPr algn="ctr"/>
                      <a:r>
                        <a:rPr lang="en-US" sz="2000" dirty="0" smtClean="0">
                          <a:latin typeface="Times New Roman" pitchFamily="18" charset="0"/>
                          <a:cs typeface="Times New Roman" pitchFamily="18" charset="0"/>
                        </a:rPr>
                        <a:t>Q4</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0</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10</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0</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10</a:t>
                      </a:r>
                      <a:endParaRPr lang="en-US" sz="2000" dirty="0">
                        <a:latin typeface="Times New Roman" pitchFamily="18" charset="0"/>
                        <a:cs typeface="Times New Roman" pitchFamily="18" charset="0"/>
                      </a:endParaRPr>
                    </a:p>
                  </a:txBody>
                  <a:tcPr/>
                </a:tc>
              </a:tr>
            </a:tbl>
          </a:graphicData>
        </a:graphic>
      </p:graphicFrame>
      <p:sp>
        <p:nvSpPr>
          <p:cNvPr id="4" name="Title 2"/>
          <p:cNvSpPr>
            <a:spLocks noGrp="1"/>
          </p:cNvSpPr>
          <p:nvPr>
            <p:ph type="title"/>
          </p:nvPr>
        </p:nvSpPr>
        <p:spPr>
          <a:xfrm>
            <a:off x="381000" y="-228600"/>
            <a:ext cx="8229600" cy="1143000"/>
          </a:xfrm>
        </p:spPr>
        <p:txBody>
          <a:bodyPr>
            <a:noAutofit/>
          </a:bodyPr>
          <a:lstStyle/>
          <a:p>
            <a:pPr algn="just"/>
            <a:r>
              <a:rPr lang="en-US" sz="3600" dirty="0" smtClean="0">
                <a:solidFill>
                  <a:schemeClr val="tx1"/>
                </a:solidFill>
                <a:latin typeface="Times New Roman" pitchFamily="18" charset="0"/>
                <a:cs typeface="Times New Roman" pitchFamily="18" charset="0"/>
              </a:rPr>
              <a:t>Examples to Solve: </a:t>
            </a:r>
            <a:r>
              <a:rPr lang="en-US" sz="2800" dirty="0" smtClean="0">
                <a:solidFill>
                  <a:srgbClr val="C00000"/>
                </a:solidFill>
                <a:latin typeface="Times New Roman" pitchFamily="18" charset="0"/>
                <a:cs typeface="Times New Roman" pitchFamily="18" charset="0"/>
              </a:rPr>
              <a:t>(Vertical Fragmentation)</a:t>
            </a:r>
            <a:endParaRPr lang="en-US" sz="2800" dirty="0">
              <a:solidFill>
                <a:srgbClr val="C00000"/>
              </a:solidFill>
              <a:latin typeface="Times New Roman" pitchFamily="18" charset="0"/>
              <a:cs typeface="Times New Roman" pitchFamily="18" charset="0"/>
            </a:endParaRPr>
          </a:p>
        </p:txBody>
      </p:sp>
      <p:graphicFrame>
        <p:nvGraphicFramePr>
          <p:cNvPr id="6" name="Content Placeholder 4"/>
          <p:cNvGraphicFramePr>
            <a:graphicFrameLocks/>
          </p:cNvGraphicFramePr>
          <p:nvPr>
            <p:extLst>
              <p:ext uri="{D42A27DB-BD31-4B8C-83A1-F6EECF244321}">
                <p14:modId xmlns:p14="http://schemas.microsoft.com/office/powerpoint/2010/main" val="3651532498"/>
              </p:ext>
            </p:extLst>
          </p:nvPr>
        </p:nvGraphicFramePr>
        <p:xfrm>
          <a:off x="432619" y="1524000"/>
          <a:ext cx="3834580" cy="1981200"/>
        </p:xfrm>
        <a:graphic>
          <a:graphicData uri="http://schemas.openxmlformats.org/drawingml/2006/table">
            <a:tbl>
              <a:tblPr firstRow="1" bandRow="1">
                <a:tableStyleId>{073A0DAA-6AF3-43AB-8588-CEC1D06C72B9}</a:tableStyleId>
              </a:tblPr>
              <a:tblGrid>
                <a:gridCol w="766916"/>
                <a:gridCol w="766916"/>
                <a:gridCol w="766916"/>
                <a:gridCol w="766916"/>
                <a:gridCol w="766916"/>
              </a:tblGrid>
              <a:tr h="370840">
                <a:tc>
                  <a:txBody>
                    <a:bodyPr/>
                    <a:lstStyle/>
                    <a:p>
                      <a:pPr algn="ct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A1</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A2</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A3</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A4</a:t>
                      </a:r>
                      <a:endParaRPr lang="en-US" sz="2000" dirty="0">
                        <a:latin typeface="Times New Roman" pitchFamily="18" charset="0"/>
                        <a:cs typeface="Times New Roman" pitchFamily="18" charset="0"/>
                      </a:endParaRPr>
                    </a:p>
                  </a:txBody>
                  <a:tcPr/>
                </a:tc>
              </a:tr>
              <a:tr h="370840">
                <a:tc>
                  <a:txBody>
                    <a:bodyPr/>
                    <a:lstStyle/>
                    <a:p>
                      <a:pPr algn="ctr"/>
                      <a:r>
                        <a:rPr lang="en-US" sz="2000" dirty="0" smtClean="0">
                          <a:latin typeface="Times New Roman" pitchFamily="18" charset="0"/>
                          <a:cs typeface="Times New Roman" pitchFamily="18" charset="0"/>
                        </a:rPr>
                        <a:t>Q1</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1</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0</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0</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1</a:t>
                      </a:r>
                      <a:endParaRPr lang="en-US" sz="2000" dirty="0">
                        <a:latin typeface="Times New Roman" pitchFamily="18" charset="0"/>
                        <a:cs typeface="Times New Roman" pitchFamily="18" charset="0"/>
                      </a:endParaRPr>
                    </a:p>
                  </a:txBody>
                  <a:tcPr/>
                </a:tc>
              </a:tr>
              <a:tr h="370840">
                <a:tc>
                  <a:txBody>
                    <a:bodyPr/>
                    <a:lstStyle/>
                    <a:p>
                      <a:pPr algn="ctr"/>
                      <a:r>
                        <a:rPr lang="en-US" sz="2000" dirty="0" smtClean="0">
                          <a:latin typeface="Times New Roman" pitchFamily="18" charset="0"/>
                          <a:cs typeface="Times New Roman" pitchFamily="18" charset="0"/>
                        </a:rPr>
                        <a:t>Q2</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0</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1</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1</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0</a:t>
                      </a:r>
                      <a:endParaRPr lang="en-US" sz="2000" dirty="0">
                        <a:latin typeface="Times New Roman" pitchFamily="18" charset="0"/>
                        <a:cs typeface="Times New Roman" pitchFamily="18" charset="0"/>
                      </a:endParaRPr>
                    </a:p>
                  </a:txBody>
                  <a:tcPr/>
                </a:tc>
              </a:tr>
              <a:tr h="370840">
                <a:tc>
                  <a:txBody>
                    <a:bodyPr/>
                    <a:lstStyle/>
                    <a:p>
                      <a:pPr algn="ctr"/>
                      <a:r>
                        <a:rPr lang="en-US" sz="2000" dirty="0" smtClean="0">
                          <a:latin typeface="Times New Roman" pitchFamily="18" charset="0"/>
                          <a:cs typeface="Times New Roman" pitchFamily="18" charset="0"/>
                        </a:rPr>
                        <a:t>Q3</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0</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1</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1</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0</a:t>
                      </a:r>
                      <a:endParaRPr lang="en-US" sz="2000" dirty="0">
                        <a:latin typeface="Times New Roman" pitchFamily="18" charset="0"/>
                        <a:cs typeface="Times New Roman" pitchFamily="18" charset="0"/>
                      </a:endParaRPr>
                    </a:p>
                  </a:txBody>
                  <a:tcPr/>
                </a:tc>
              </a:tr>
              <a:tr h="370840">
                <a:tc>
                  <a:txBody>
                    <a:bodyPr/>
                    <a:lstStyle/>
                    <a:p>
                      <a:pPr algn="ctr"/>
                      <a:r>
                        <a:rPr lang="en-US" sz="2000" dirty="0" smtClean="0">
                          <a:latin typeface="Times New Roman" pitchFamily="18" charset="0"/>
                          <a:cs typeface="Times New Roman" pitchFamily="18" charset="0"/>
                        </a:rPr>
                        <a:t>Q4</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1</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0</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1</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1</a:t>
                      </a:r>
                      <a:endParaRPr lang="en-US" sz="2000" dirty="0">
                        <a:latin typeface="Times New Roman" pitchFamily="18" charset="0"/>
                        <a:cs typeface="Times New Roman" pitchFamily="18" charset="0"/>
                      </a:endParaRPr>
                    </a:p>
                  </a:txBody>
                  <a:tcPr/>
                </a:tc>
              </a:tr>
            </a:tbl>
          </a:graphicData>
        </a:graphic>
      </p:graphicFrame>
      <p:sp>
        <p:nvSpPr>
          <p:cNvPr id="2" name="TextBox 1"/>
          <p:cNvSpPr txBox="1"/>
          <p:nvPr/>
        </p:nvSpPr>
        <p:spPr>
          <a:xfrm>
            <a:off x="457200" y="971490"/>
            <a:ext cx="2845651" cy="400110"/>
          </a:xfrm>
          <a:prstGeom prst="rect">
            <a:avLst/>
          </a:prstGeom>
          <a:noFill/>
        </p:spPr>
        <p:txBody>
          <a:bodyPr wrap="none" rtlCol="0">
            <a:spAutoFit/>
          </a:bodyPr>
          <a:lstStyle/>
          <a:p>
            <a:r>
              <a:rPr lang="en-US" sz="2000" b="1" dirty="0" smtClean="0">
                <a:latin typeface="Times New Roman" pitchFamily="18" charset="0"/>
                <a:cs typeface="Times New Roman" pitchFamily="18" charset="0"/>
              </a:rPr>
              <a:t>Attribute Usage Matrix:</a:t>
            </a:r>
            <a:endParaRPr lang="en-US" sz="2000" b="1" dirty="0">
              <a:latin typeface="Times New Roman" pitchFamily="18" charset="0"/>
              <a:cs typeface="Times New Roman" pitchFamily="18" charset="0"/>
            </a:endParaRPr>
          </a:p>
        </p:txBody>
      </p:sp>
      <p:sp>
        <p:nvSpPr>
          <p:cNvPr id="3" name="TextBox 2"/>
          <p:cNvSpPr txBox="1"/>
          <p:nvPr/>
        </p:nvSpPr>
        <p:spPr>
          <a:xfrm>
            <a:off x="4367725" y="706056"/>
            <a:ext cx="4495800" cy="707886"/>
          </a:xfrm>
          <a:prstGeom prst="rect">
            <a:avLst/>
          </a:prstGeom>
          <a:noFill/>
        </p:spPr>
        <p:txBody>
          <a:bodyPr wrap="square" rtlCol="0">
            <a:spAutoFit/>
          </a:bodyPr>
          <a:lstStyle/>
          <a:p>
            <a:pPr algn="just"/>
            <a:r>
              <a:rPr lang="en-US" sz="2000" b="1" dirty="0">
                <a:latin typeface="Times New Roman" pitchFamily="18" charset="0"/>
                <a:cs typeface="Times New Roman" pitchFamily="18" charset="0"/>
              </a:rPr>
              <a:t>Application Access Frequency at different sites given </a:t>
            </a:r>
            <a:r>
              <a:rPr lang="en-US" sz="2000" b="1" dirty="0" smtClean="0">
                <a:latin typeface="Times New Roman" pitchFamily="18" charset="0"/>
                <a:cs typeface="Times New Roman" pitchFamily="18" charset="0"/>
              </a:rPr>
              <a:t> as </a:t>
            </a:r>
            <a:r>
              <a:rPr lang="en-US" sz="2000" b="1" dirty="0">
                <a:latin typeface="Times New Roman" pitchFamily="18" charset="0"/>
                <a:cs typeface="Times New Roman" pitchFamily="18" charset="0"/>
              </a:rPr>
              <a:t>follows:</a:t>
            </a:r>
          </a:p>
        </p:txBody>
      </p:sp>
      <p:sp>
        <p:nvSpPr>
          <p:cNvPr id="7" name="TextBox 6"/>
          <p:cNvSpPr txBox="1"/>
          <p:nvPr/>
        </p:nvSpPr>
        <p:spPr>
          <a:xfrm>
            <a:off x="476550" y="3733800"/>
            <a:ext cx="3028650" cy="400110"/>
          </a:xfrm>
          <a:prstGeom prst="rect">
            <a:avLst/>
          </a:prstGeom>
          <a:noFill/>
        </p:spPr>
        <p:txBody>
          <a:bodyPr wrap="none" rtlCol="0">
            <a:spAutoFit/>
          </a:bodyPr>
          <a:lstStyle/>
          <a:p>
            <a:r>
              <a:rPr lang="en-US" sz="2000" b="1" dirty="0" smtClean="0">
                <a:latin typeface="Times New Roman" pitchFamily="18" charset="0"/>
                <a:cs typeface="Times New Roman" pitchFamily="18" charset="0"/>
              </a:rPr>
              <a:t>Attribute Affinity Matrix:</a:t>
            </a:r>
            <a:endParaRPr lang="en-US" sz="2000" b="1" dirty="0">
              <a:latin typeface="Times New Roman" pitchFamily="18" charset="0"/>
              <a:cs typeface="Times New Roman" pitchFamily="18" charset="0"/>
            </a:endParaRPr>
          </a:p>
        </p:txBody>
      </p:sp>
      <p:graphicFrame>
        <p:nvGraphicFramePr>
          <p:cNvPr id="8" name="Content Placeholder 4"/>
          <p:cNvGraphicFramePr>
            <a:graphicFrameLocks/>
          </p:cNvGraphicFramePr>
          <p:nvPr>
            <p:extLst>
              <p:ext uri="{D42A27DB-BD31-4B8C-83A1-F6EECF244321}">
                <p14:modId xmlns:p14="http://schemas.microsoft.com/office/powerpoint/2010/main" val="3232820710"/>
              </p:ext>
            </p:extLst>
          </p:nvPr>
        </p:nvGraphicFramePr>
        <p:xfrm>
          <a:off x="508820" y="4343400"/>
          <a:ext cx="3834580" cy="1981200"/>
        </p:xfrm>
        <a:graphic>
          <a:graphicData uri="http://schemas.openxmlformats.org/drawingml/2006/table">
            <a:tbl>
              <a:tblPr firstRow="1" bandRow="1">
                <a:tableStyleId>{073A0DAA-6AF3-43AB-8588-CEC1D06C72B9}</a:tableStyleId>
              </a:tblPr>
              <a:tblGrid>
                <a:gridCol w="766916"/>
                <a:gridCol w="766916"/>
                <a:gridCol w="766916"/>
                <a:gridCol w="766916"/>
                <a:gridCol w="766916"/>
              </a:tblGrid>
              <a:tr h="370840">
                <a:tc>
                  <a:txBody>
                    <a:bodyPr/>
                    <a:lstStyle/>
                    <a:p>
                      <a:pPr algn="ct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A1</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A2</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A3</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A4</a:t>
                      </a:r>
                      <a:endParaRPr lang="en-US" sz="2000" dirty="0">
                        <a:latin typeface="Times New Roman" pitchFamily="18" charset="0"/>
                        <a:cs typeface="Times New Roman" pitchFamily="18" charset="0"/>
                      </a:endParaRPr>
                    </a:p>
                  </a:txBody>
                  <a:tcPr/>
                </a:tc>
              </a:tr>
              <a:tr h="370840">
                <a:tc>
                  <a:txBody>
                    <a:bodyPr/>
                    <a:lstStyle/>
                    <a:p>
                      <a:pPr algn="ctr"/>
                      <a:r>
                        <a:rPr lang="en-US" sz="2000" dirty="0" smtClean="0">
                          <a:latin typeface="Times New Roman" pitchFamily="18" charset="0"/>
                          <a:cs typeface="Times New Roman" pitchFamily="18" charset="0"/>
                        </a:rPr>
                        <a:t>A1</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40</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0</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10</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40</a:t>
                      </a:r>
                      <a:endParaRPr lang="en-US" sz="2000" dirty="0">
                        <a:latin typeface="Times New Roman" pitchFamily="18" charset="0"/>
                        <a:cs typeface="Times New Roman" pitchFamily="18" charset="0"/>
                      </a:endParaRPr>
                    </a:p>
                  </a:txBody>
                  <a:tcPr/>
                </a:tc>
              </a:tr>
              <a:tr h="370840">
                <a:tc>
                  <a:txBody>
                    <a:bodyPr/>
                    <a:lstStyle/>
                    <a:p>
                      <a:pPr algn="ctr"/>
                      <a:r>
                        <a:rPr lang="en-US" sz="2000" dirty="0" smtClean="0">
                          <a:latin typeface="Times New Roman" pitchFamily="18" charset="0"/>
                          <a:cs typeface="Times New Roman" pitchFamily="18" charset="0"/>
                        </a:rPr>
                        <a:t>A2</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0</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55</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55</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0</a:t>
                      </a:r>
                      <a:endParaRPr lang="en-US" sz="2000" dirty="0">
                        <a:latin typeface="Times New Roman" pitchFamily="18" charset="0"/>
                        <a:cs typeface="Times New Roman" pitchFamily="18" charset="0"/>
                      </a:endParaRPr>
                    </a:p>
                  </a:txBody>
                  <a:tcPr/>
                </a:tc>
              </a:tr>
              <a:tr h="370840">
                <a:tc>
                  <a:txBody>
                    <a:bodyPr/>
                    <a:lstStyle/>
                    <a:p>
                      <a:pPr algn="ctr"/>
                      <a:r>
                        <a:rPr lang="en-US" sz="2000" dirty="0" smtClean="0">
                          <a:latin typeface="Times New Roman" pitchFamily="18" charset="0"/>
                          <a:cs typeface="Times New Roman" pitchFamily="18" charset="0"/>
                        </a:rPr>
                        <a:t>A3</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10</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55</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65</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10</a:t>
                      </a:r>
                      <a:endParaRPr lang="en-US" sz="2000" dirty="0">
                        <a:latin typeface="Times New Roman" pitchFamily="18" charset="0"/>
                        <a:cs typeface="Times New Roman" pitchFamily="18" charset="0"/>
                      </a:endParaRPr>
                    </a:p>
                  </a:txBody>
                  <a:tcPr/>
                </a:tc>
              </a:tr>
              <a:tr h="370840">
                <a:tc>
                  <a:txBody>
                    <a:bodyPr/>
                    <a:lstStyle/>
                    <a:p>
                      <a:pPr algn="ctr"/>
                      <a:r>
                        <a:rPr lang="en-US" sz="2000" dirty="0" smtClean="0">
                          <a:latin typeface="Times New Roman" pitchFamily="18" charset="0"/>
                          <a:cs typeface="Times New Roman" pitchFamily="18" charset="0"/>
                        </a:rPr>
                        <a:t>A4</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40</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0</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10</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40</a:t>
                      </a:r>
                      <a:endParaRPr lang="en-US" sz="2000" dirty="0">
                        <a:latin typeface="Times New Roman" pitchFamily="18" charset="0"/>
                        <a:cs typeface="Times New Roman" pitchFamily="18" charset="0"/>
                      </a:endParaRPr>
                    </a:p>
                  </a:txBody>
                  <a:tcPr/>
                </a:tc>
              </a:tr>
            </a:tbl>
          </a:graphicData>
        </a:graphic>
      </p:graphicFrame>
      <p:sp>
        <p:nvSpPr>
          <p:cNvPr id="9" name="TextBox 8"/>
          <p:cNvSpPr txBox="1"/>
          <p:nvPr/>
        </p:nvSpPr>
        <p:spPr>
          <a:xfrm>
            <a:off x="4800600" y="3743078"/>
            <a:ext cx="4141583" cy="400110"/>
          </a:xfrm>
          <a:prstGeom prst="rect">
            <a:avLst/>
          </a:prstGeom>
          <a:noFill/>
        </p:spPr>
        <p:txBody>
          <a:bodyPr wrap="none" rtlCol="0">
            <a:spAutoFit/>
          </a:bodyPr>
          <a:lstStyle/>
          <a:p>
            <a:r>
              <a:rPr lang="en-US" sz="2000" b="1" dirty="0" smtClean="0">
                <a:latin typeface="Times New Roman" pitchFamily="18" charset="0"/>
                <a:cs typeface="Times New Roman" pitchFamily="18" charset="0"/>
              </a:rPr>
              <a:t>Clustered Attribute Affinity Matrix:</a:t>
            </a:r>
            <a:endParaRPr lang="en-US" sz="2000" b="1" dirty="0">
              <a:latin typeface="Times New Roman" pitchFamily="18" charset="0"/>
              <a:cs typeface="Times New Roman" pitchFamily="18" charset="0"/>
            </a:endParaRPr>
          </a:p>
        </p:txBody>
      </p:sp>
      <p:graphicFrame>
        <p:nvGraphicFramePr>
          <p:cNvPr id="10" name="Content Placeholder 4"/>
          <p:cNvGraphicFramePr>
            <a:graphicFrameLocks/>
          </p:cNvGraphicFramePr>
          <p:nvPr>
            <p:extLst>
              <p:ext uri="{D42A27DB-BD31-4B8C-83A1-F6EECF244321}">
                <p14:modId xmlns:p14="http://schemas.microsoft.com/office/powerpoint/2010/main" val="597179511"/>
              </p:ext>
            </p:extLst>
          </p:nvPr>
        </p:nvGraphicFramePr>
        <p:xfrm>
          <a:off x="4928420" y="4343400"/>
          <a:ext cx="3834580" cy="1981200"/>
        </p:xfrm>
        <a:graphic>
          <a:graphicData uri="http://schemas.openxmlformats.org/drawingml/2006/table">
            <a:tbl>
              <a:tblPr firstRow="1" bandRow="1">
                <a:tableStyleId>{073A0DAA-6AF3-43AB-8588-CEC1D06C72B9}</a:tableStyleId>
              </a:tblPr>
              <a:tblGrid>
                <a:gridCol w="766916"/>
                <a:gridCol w="766916"/>
                <a:gridCol w="766916"/>
                <a:gridCol w="766916"/>
                <a:gridCol w="766916"/>
              </a:tblGrid>
              <a:tr h="370840">
                <a:tc>
                  <a:txBody>
                    <a:bodyPr/>
                    <a:lstStyle/>
                    <a:p>
                      <a:pPr algn="ct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A1</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A4</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A2</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A3</a:t>
                      </a:r>
                      <a:endParaRPr lang="en-US" sz="2000" dirty="0">
                        <a:latin typeface="Times New Roman" pitchFamily="18" charset="0"/>
                        <a:cs typeface="Times New Roman" pitchFamily="18" charset="0"/>
                      </a:endParaRPr>
                    </a:p>
                  </a:txBody>
                  <a:tcPr/>
                </a:tc>
              </a:tr>
              <a:tr h="365760">
                <a:tc>
                  <a:txBody>
                    <a:bodyPr/>
                    <a:lstStyle/>
                    <a:p>
                      <a:pPr algn="ctr"/>
                      <a:r>
                        <a:rPr lang="en-US" sz="2000" dirty="0" smtClean="0">
                          <a:latin typeface="Times New Roman" pitchFamily="18" charset="0"/>
                          <a:cs typeface="Times New Roman" pitchFamily="18" charset="0"/>
                        </a:rPr>
                        <a:t>A1</a:t>
                      </a:r>
                      <a:endParaRPr lang="en-US" sz="2000" dirty="0">
                        <a:latin typeface="Times New Roman" pitchFamily="18" charset="0"/>
                        <a:cs typeface="Times New Roman" pitchFamily="18" charset="0"/>
                      </a:endParaRPr>
                    </a:p>
                  </a:txBody>
                  <a:tcPr/>
                </a:tc>
                <a:tc>
                  <a:txBody>
                    <a:bodyPr/>
                    <a:lstStyle/>
                    <a:p>
                      <a:pPr marL="0" algn="ctr" rtl="0" eaLnBrk="1" latinLnBrk="0" hangingPunct="1"/>
                      <a:r>
                        <a:rPr kumimoji="0" lang="en-US" sz="2000" kern="1200" dirty="0" smtClean="0">
                          <a:solidFill>
                            <a:srgbClr val="0000FF"/>
                          </a:solidFill>
                          <a:latin typeface="Times New Roman" pitchFamily="18" charset="0"/>
                          <a:ea typeface="+mn-ea"/>
                          <a:cs typeface="Times New Roman" pitchFamily="18" charset="0"/>
                        </a:rPr>
                        <a:t>40</a:t>
                      </a:r>
                      <a:endParaRPr kumimoji="0" lang="en-US" sz="2000" kern="1200" dirty="0">
                        <a:solidFill>
                          <a:srgbClr val="0000FF"/>
                        </a:solidFill>
                        <a:latin typeface="Times New Roman" pitchFamily="18" charset="0"/>
                        <a:ea typeface="+mn-ea"/>
                        <a:cs typeface="Times New Roman" pitchFamily="18" charset="0"/>
                      </a:endParaRPr>
                    </a:p>
                  </a:txBody>
                  <a:tcPr/>
                </a:tc>
                <a:tc>
                  <a:txBody>
                    <a:bodyPr/>
                    <a:lstStyle/>
                    <a:p>
                      <a:pPr marL="0" algn="ctr" rtl="0" eaLnBrk="1" latinLnBrk="0" hangingPunct="1"/>
                      <a:r>
                        <a:rPr kumimoji="0" lang="en-US" sz="2000" kern="1200" dirty="0" smtClean="0">
                          <a:solidFill>
                            <a:srgbClr val="0000FF"/>
                          </a:solidFill>
                          <a:latin typeface="Times New Roman" pitchFamily="18" charset="0"/>
                          <a:ea typeface="+mn-ea"/>
                          <a:cs typeface="Times New Roman" pitchFamily="18" charset="0"/>
                        </a:rPr>
                        <a:t>40</a:t>
                      </a:r>
                      <a:endParaRPr kumimoji="0" lang="en-US" sz="2000" kern="1200" dirty="0">
                        <a:solidFill>
                          <a:srgbClr val="0000FF"/>
                        </a:solidFill>
                        <a:latin typeface="Times New Roman" pitchFamily="18" charset="0"/>
                        <a:ea typeface="+mn-ea"/>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0</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10</a:t>
                      </a:r>
                      <a:endParaRPr lang="en-US" sz="2000" dirty="0">
                        <a:latin typeface="Times New Roman" pitchFamily="18" charset="0"/>
                        <a:cs typeface="Times New Roman" pitchFamily="18" charset="0"/>
                      </a:endParaRPr>
                    </a:p>
                  </a:txBody>
                  <a:tcPr/>
                </a:tc>
              </a:tr>
              <a:tr h="370840">
                <a:tc>
                  <a:txBody>
                    <a:bodyPr/>
                    <a:lstStyle/>
                    <a:p>
                      <a:pPr algn="ctr"/>
                      <a:r>
                        <a:rPr lang="en-US" sz="2000" dirty="0" smtClean="0">
                          <a:latin typeface="Times New Roman" pitchFamily="18" charset="0"/>
                          <a:cs typeface="Times New Roman" pitchFamily="18" charset="0"/>
                        </a:rPr>
                        <a:t>A4</a:t>
                      </a:r>
                      <a:endParaRPr lang="en-US" sz="2000" dirty="0">
                        <a:latin typeface="Times New Roman" pitchFamily="18" charset="0"/>
                        <a:cs typeface="Times New Roman" pitchFamily="18" charset="0"/>
                      </a:endParaRPr>
                    </a:p>
                  </a:txBody>
                  <a:tcPr/>
                </a:tc>
                <a:tc>
                  <a:txBody>
                    <a:bodyPr/>
                    <a:lstStyle/>
                    <a:p>
                      <a:pPr marL="0" algn="ctr" rtl="0" eaLnBrk="1" latinLnBrk="0" hangingPunct="1"/>
                      <a:r>
                        <a:rPr kumimoji="0" lang="en-US" sz="2000" kern="1200" dirty="0" smtClean="0">
                          <a:solidFill>
                            <a:srgbClr val="0000FF"/>
                          </a:solidFill>
                          <a:latin typeface="Times New Roman" pitchFamily="18" charset="0"/>
                          <a:ea typeface="+mn-ea"/>
                          <a:cs typeface="Times New Roman" pitchFamily="18" charset="0"/>
                        </a:rPr>
                        <a:t>40</a:t>
                      </a:r>
                      <a:endParaRPr kumimoji="0" lang="en-US" sz="2000" kern="1200" dirty="0">
                        <a:solidFill>
                          <a:srgbClr val="0000FF"/>
                        </a:solidFill>
                        <a:latin typeface="Times New Roman" pitchFamily="18" charset="0"/>
                        <a:ea typeface="+mn-ea"/>
                        <a:cs typeface="Times New Roman" pitchFamily="18" charset="0"/>
                      </a:endParaRPr>
                    </a:p>
                  </a:txBody>
                  <a:tcPr/>
                </a:tc>
                <a:tc>
                  <a:txBody>
                    <a:bodyPr/>
                    <a:lstStyle/>
                    <a:p>
                      <a:pPr marL="0" algn="ctr" rtl="0" eaLnBrk="1" latinLnBrk="0" hangingPunct="1"/>
                      <a:r>
                        <a:rPr kumimoji="0" lang="en-US" sz="2000" kern="1200" dirty="0" smtClean="0">
                          <a:solidFill>
                            <a:srgbClr val="0000FF"/>
                          </a:solidFill>
                          <a:latin typeface="Times New Roman" pitchFamily="18" charset="0"/>
                          <a:ea typeface="+mn-ea"/>
                          <a:cs typeface="Times New Roman" pitchFamily="18" charset="0"/>
                        </a:rPr>
                        <a:t>40</a:t>
                      </a:r>
                      <a:endParaRPr kumimoji="0" lang="en-US" sz="2000" kern="1200" dirty="0">
                        <a:solidFill>
                          <a:srgbClr val="0000FF"/>
                        </a:solidFill>
                        <a:latin typeface="Times New Roman" pitchFamily="18" charset="0"/>
                        <a:ea typeface="+mn-ea"/>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0</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10</a:t>
                      </a:r>
                      <a:endParaRPr lang="en-US" sz="2000" dirty="0">
                        <a:latin typeface="Times New Roman" pitchFamily="18" charset="0"/>
                        <a:cs typeface="Times New Roman" pitchFamily="18" charset="0"/>
                      </a:endParaRPr>
                    </a:p>
                  </a:txBody>
                  <a:tcPr/>
                </a:tc>
              </a:tr>
              <a:tr h="370840">
                <a:tc>
                  <a:txBody>
                    <a:bodyPr/>
                    <a:lstStyle/>
                    <a:p>
                      <a:pPr algn="ctr"/>
                      <a:r>
                        <a:rPr lang="en-US" sz="2000" dirty="0" smtClean="0">
                          <a:latin typeface="Times New Roman" pitchFamily="18" charset="0"/>
                          <a:cs typeface="Times New Roman" pitchFamily="18" charset="0"/>
                        </a:rPr>
                        <a:t>A2</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0</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0</a:t>
                      </a:r>
                      <a:endParaRPr lang="en-US" sz="2000" dirty="0">
                        <a:latin typeface="Times New Roman" pitchFamily="18" charset="0"/>
                        <a:cs typeface="Times New Roman" pitchFamily="18" charset="0"/>
                      </a:endParaRPr>
                    </a:p>
                  </a:txBody>
                  <a:tcPr/>
                </a:tc>
                <a:tc>
                  <a:txBody>
                    <a:bodyPr/>
                    <a:lstStyle/>
                    <a:p>
                      <a:pPr algn="ctr"/>
                      <a:r>
                        <a:rPr lang="en-US" sz="2000" dirty="0" smtClean="0">
                          <a:solidFill>
                            <a:srgbClr val="0000FF"/>
                          </a:solidFill>
                          <a:latin typeface="Times New Roman" pitchFamily="18" charset="0"/>
                          <a:cs typeface="Times New Roman" pitchFamily="18" charset="0"/>
                        </a:rPr>
                        <a:t>55</a:t>
                      </a:r>
                      <a:endParaRPr lang="en-US" sz="2000" dirty="0">
                        <a:solidFill>
                          <a:srgbClr val="0000FF"/>
                        </a:solidFill>
                        <a:latin typeface="Times New Roman" pitchFamily="18" charset="0"/>
                        <a:cs typeface="Times New Roman" pitchFamily="18" charset="0"/>
                      </a:endParaRPr>
                    </a:p>
                  </a:txBody>
                  <a:tcPr/>
                </a:tc>
                <a:tc>
                  <a:txBody>
                    <a:bodyPr/>
                    <a:lstStyle/>
                    <a:p>
                      <a:pPr algn="ctr"/>
                      <a:r>
                        <a:rPr lang="en-US" sz="2000" dirty="0" smtClean="0">
                          <a:solidFill>
                            <a:srgbClr val="0000FF"/>
                          </a:solidFill>
                          <a:latin typeface="Times New Roman" pitchFamily="18" charset="0"/>
                          <a:cs typeface="Times New Roman" pitchFamily="18" charset="0"/>
                        </a:rPr>
                        <a:t>55</a:t>
                      </a:r>
                      <a:endParaRPr lang="en-US" sz="2000" dirty="0">
                        <a:solidFill>
                          <a:srgbClr val="0000FF"/>
                        </a:solidFill>
                        <a:latin typeface="Times New Roman" pitchFamily="18" charset="0"/>
                        <a:cs typeface="Times New Roman" pitchFamily="18" charset="0"/>
                      </a:endParaRPr>
                    </a:p>
                  </a:txBody>
                  <a:tcPr/>
                </a:tc>
              </a:tr>
              <a:tr h="370840">
                <a:tc>
                  <a:txBody>
                    <a:bodyPr/>
                    <a:lstStyle/>
                    <a:p>
                      <a:pPr algn="ctr"/>
                      <a:r>
                        <a:rPr lang="en-US" sz="2000" dirty="0" smtClean="0">
                          <a:latin typeface="Times New Roman" pitchFamily="18" charset="0"/>
                          <a:cs typeface="Times New Roman" pitchFamily="18" charset="0"/>
                        </a:rPr>
                        <a:t>A3</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10</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10</a:t>
                      </a:r>
                      <a:endParaRPr lang="en-US" sz="2000" dirty="0">
                        <a:latin typeface="Times New Roman" pitchFamily="18" charset="0"/>
                        <a:cs typeface="Times New Roman" pitchFamily="18" charset="0"/>
                      </a:endParaRPr>
                    </a:p>
                  </a:txBody>
                  <a:tcPr/>
                </a:tc>
                <a:tc>
                  <a:txBody>
                    <a:bodyPr/>
                    <a:lstStyle/>
                    <a:p>
                      <a:pPr algn="ctr"/>
                      <a:r>
                        <a:rPr lang="en-US" sz="2000" dirty="0" smtClean="0">
                          <a:solidFill>
                            <a:srgbClr val="0000FF"/>
                          </a:solidFill>
                          <a:latin typeface="Times New Roman" pitchFamily="18" charset="0"/>
                          <a:cs typeface="Times New Roman" pitchFamily="18" charset="0"/>
                        </a:rPr>
                        <a:t>55</a:t>
                      </a:r>
                      <a:endParaRPr lang="en-US" sz="2000" dirty="0">
                        <a:solidFill>
                          <a:srgbClr val="0000FF"/>
                        </a:solidFill>
                        <a:latin typeface="Times New Roman" pitchFamily="18" charset="0"/>
                        <a:cs typeface="Times New Roman" pitchFamily="18" charset="0"/>
                      </a:endParaRPr>
                    </a:p>
                  </a:txBody>
                  <a:tcPr/>
                </a:tc>
                <a:tc>
                  <a:txBody>
                    <a:bodyPr/>
                    <a:lstStyle/>
                    <a:p>
                      <a:pPr algn="ctr"/>
                      <a:r>
                        <a:rPr lang="en-US" sz="2000" dirty="0" smtClean="0">
                          <a:solidFill>
                            <a:srgbClr val="0000FF"/>
                          </a:solidFill>
                          <a:latin typeface="Times New Roman" pitchFamily="18" charset="0"/>
                          <a:cs typeface="Times New Roman" pitchFamily="18" charset="0"/>
                        </a:rPr>
                        <a:t>65</a:t>
                      </a:r>
                      <a:endParaRPr lang="en-US" sz="2000" dirty="0">
                        <a:solidFill>
                          <a:srgbClr val="0000FF"/>
                        </a:solidFill>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408133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1"/>
            <a:ext cx="8382000" cy="3886200"/>
          </a:xfrm>
          <a:ln>
            <a:solidFill>
              <a:schemeClr val="tx1"/>
            </a:solidFill>
          </a:ln>
        </p:spPr>
        <p:txBody>
          <a:bodyPr/>
          <a:lstStyle/>
          <a:p>
            <a:pPr algn="just">
              <a:buFont typeface="Wingdings" pitchFamily="2" charset="2"/>
              <a:buChar char="§"/>
            </a:pPr>
            <a:r>
              <a:rPr lang="en-US" sz="2800" dirty="0" smtClean="0">
                <a:latin typeface="Times New Roman" pitchFamily="18" charset="0"/>
                <a:cs typeface="Times New Roman" pitchFamily="18" charset="0"/>
              </a:rPr>
              <a:t>Based on Bond Energy Algorithm (BEA) we achieve the Clustered Attribute Affinity Matrix:</a:t>
            </a:r>
          </a:p>
          <a:p>
            <a:pPr algn="just">
              <a:buFont typeface="Wingdings" pitchFamily="2" charset="2"/>
              <a:buChar char="§"/>
            </a:pPr>
            <a:r>
              <a:rPr lang="en-US" sz="2800" dirty="0">
                <a:latin typeface="Times New Roman" pitchFamily="18" charset="0"/>
                <a:cs typeface="Times New Roman" pitchFamily="18" charset="0"/>
              </a:rPr>
              <a:t>T</a:t>
            </a:r>
            <a:r>
              <a:rPr lang="en-US" sz="2800" dirty="0" smtClean="0">
                <a:latin typeface="Times New Roman" pitchFamily="18" charset="0"/>
                <a:cs typeface="Times New Roman" pitchFamily="18" charset="0"/>
              </a:rPr>
              <a:t>his shows that A1 and A4 have higher affinity of being together and A2 and A3 are most likely to appear together. </a:t>
            </a:r>
          </a:p>
          <a:p>
            <a:pPr algn="just">
              <a:buFont typeface="Wingdings" pitchFamily="2" charset="2"/>
              <a:buChar char="§"/>
            </a:pPr>
            <a:r>
              <a:rPr lang="en-US" sz="2800" b="1" dirty="0" smtClean="0">
                <a:latin typeface="Times New Roman" pitchFamily="18" charset="0"/>
                <a:cs typeface="Times New Roman" pitchFamily="18" charset="0"/>
              </a:rPr>
              <a:t>So the vertical fragmentation are as follows:</a:t>
            </a:r>
          </a:p>
          <a:p>
            <a:pPr lvl="1" algn="just">
              <a:buFont typeface="Wingdings" pitchFamily="2" charset="2"/>
              <a:buChar char="§"/>
            </a:pPr>
            <a:r>
              <a:rPr lang="en-US" sz="2800" b="1" dirty="0" smtClean="0">
                <a:solidFill>
                  <a:srgbClr val="0000FF"/>
                </a:solidFill>
                <a:latin typeface="Times New Roman" pitchFamily="18" charset="0"/>
                <a:cs typeface="Times New Roman" pitchFamily="18" charset="0"/>
              </a:rPr>
              <a:t>Emp1: {</a:t>
            </a:r>
            <a:r>
              <a:rPr lang="en-US" sz="2800" b="1" dirty="0" err="1" smtClean="0">
                <a:solidFill>
                  <a:srgbClr val="0000FF"/>
                </a:solidFill>
                <a:latin typeface="Times New Roman" pitchFamily="18" charset="0"/>
                <a:cs typeface="Times New Roman" pitchFamily="18" charset="0"/>
              </a:rPr>
              <a:t>EmpId</a:t>
            </a:r>
            <a:r>
              <a:rPr lang="en-US" sz="2800" b="1" dirty="0" smtClean="0">
                <a:solidFill>
                  <a:srgbClr val="0000FF"/>
                </a:solidFill>
                <a:latin typeface="Times New Roman" pitchFamily="18" charset="0"/>
                <a:cs typeface="Times New Roman" pitchFamily="18" charset="0"/>
              </a:rPr>
              <a:t>, </a:t>
            </a:r>
            <a:r>
              <a:rPr lang="en-US" sz="2800" b="1" dirty="0" err="1" smtClean="0">
                <a:solidFill>
                  <a:srgbClr val="0000FF"/>
                </a:solidFill>
                <a:latin typeface="Times New Roman" pitchFamily="18" charset="0"/>
                <a:cs typeface="Times New Roman" pitchFamily="18" charset="0"/>
              </a:rPr>
              <a:t>Dept</a:t>
            </a:r>
            <a:r>
              <a:rPr lang="en-US" sz="2800" b="1" dirty="0" smtClean="0">
                <a:solidFill>
                  <a:srgbClr val="0000FF"/>
                </a:solidFill>
                <a:latin typeface="Times New Roman" pitchFamily="18" charset="0"/>
                <a:cs typeface="Times New Roman" pitchFamily="18" charset="0"/>
              </a:rPr>
              <a:t>}</a:t>
            </a:r>
          </a:p>
          <a:p>
            <a:pPr lvl="1" algn="just">
              <a:buFont typeface="Wingdings" pitchFamily="2" charset="2"/>
              <a:buChar char="§"/>
            </a:pPr>
            <a:r>
              <a:rPr lang="en-US" sz="2800" b="1" dirty="0" smtClean="0">
                <a:solidFill>
                  <a:srgbClr val="0000FF"/>
                </a:solidFill>
                <a:latin typeface="Times New Roman" pitchFamily="18" charset="0"/>
                <a:cs typeface="Times New Roman" pitchFamily="18" charset="0"/>
              </a:rPr>
              <a:t>Emp2: {</a:t>
            </a:r>
            <a:r>
              <a:rPr lang="en-US" sz="2800" b="1" dirty="0" err="1" smtClean="0">
                <a:solidFill>
                  <a:srgbClr val="0000FF"/>
                </a:solidFill>
                <a:latin typeface="Times New Roman" pitchFamily="18" charset="0"/>
                <a:cs typeface="Times New Roman" pitchFamily="18" charset="0"/>
              </a:rPr>
              <a:t>EmpId</a:t>
            </a:r>
            <a:r>
              <a:rPr lang="en-US" sz="2800" b="1" dirty="0" smtClean="0">
                <a:solidFill>
                  <a:srgbClr val="0000FF"/>
                </a:solidFill>
                <a:latin typeface="Times New Roman" pitchFamily="18" charset="0"/>
                <a:cs typeface="Times New Roman" pitchFamily="18" charset="0"/>
              </a:rPr>
              <a:t>, Name, Sal}</a:t>
            </a:r>
          </a:p>
          <a:p>
            <a:pPr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4" name="Title 2"/>
          <p:cNvSpPr>
            <a:spLocks noGrp="1"/>
          </p:cNvSpPr>
          <p:nvPr>
            <p:ph type="title"/>
          </p:nvPr>
        </p:nvSpPr>
        <p:spPr>
          <a:xfrm>
            <a:off x="457200" y="-228600"/>
            <a:ext cx="8229600" cy="1143000"/>
          </a:xfrm>
        </p:spPr>
        <p:txBody>
          <a:bodyPr>
            <a:noAutofit/>
          </a:bodyPr>
          <a:lstStyle/>
          <a:p>
            <a:pPr algn="just"/>
            <a:r>
              <a:rPr lang="en-US" sz="3600" dirty="0" smtClean="0">
                <a:solidFill>
                  <a:schemeClr val="tx1"/>
                </a:solidFill>
                <a:latin typeface="Times New Roman" pitchFamily="18" charset="0"/>
                <a:cs typeface="Times New Roman" pitchFamily="18" charset="0"/>
              </a:rPr>
              <a:t>Examples to Solve: </a:t>
            </a:r>
            <a:r>
              <a:rPr lang="en-US" sz="2800" dirty="0" smtClean="0">
                <a:solidFill>
                  <a:srgbClr val="C00000"/>
                </a:solidFill>
                <a:latin typeface="Times New Roman" pitchFamily="18" charset="0"/>
                <a:cs typeface="Times New Roman" pitchFamily="18" charset="0"/>
              </a:rPr>
              <a:t>(Vertical Fragmentation)</a:t>
            </a:r>
            <a:endParaRPr lang="en-US" sz="28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9913541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838200"/>
            <a:ext cx="8763000" cy="5791200"/>
          </a:xfrm>
          <a:solidFill>
            <a:schemeClr val="accent2">
              <a:lumMod val="40000"/>
              <a:lumOff val="60000"/>
            </a:schemeClr>
          </a:solidFill>
          <a:ln>
            <a:solidFill>
              <a:schemeClr val="tx1"/>
            </a:solidFill>
          </a:ln>
        </p:spPr>
        <p:txBody>
          <a:bodyPr>
            <a:normAutofit/>
          </a:bodyPr>
          <a:lstStyle/>
          <a:p>
            <a:pPr marL="566928" lvl="0" indent="-457200">
              <a:buClrTx/>
              <a:buSzPct val="100000"/>
              <a:buFont typeface="+mj-lt"/>
              <a:buAutoNum type="arabicPeriod"/>
            </a:pPr>
            <a:r>
              <a:rPr lang="en-US" sz="2400" dirty="0">
                <a:latin typeface="Times New Roman" pitchFamily="18" charset="0"/>
                <a:cs typeface="Times New Roman" pitchFamily="18" charset="0"/>
              </a:rPr>
              <a:t>For the following  relation </a:t>
            </a:r>
            <a:r>
              <a:rPr lang="en-US" sz="2400" dirty="0" err="1">
                <a:latin typeface="Times New Roman" pitchFamily="18" charset="0"/>
                <a:cs typeface="Times New Roman" pitchFamily="18" charset="0"/>
              </a:rPr>
              <a:t>Asg</a:t>
            </a:r>
            <a:r>
              <a:rPr lang="en-US" sz="2400" dirty="0" smtClean="0">
                <a:latin typeface="Times New Roman" pitchFamily="18" charset="0"/>
                <a:cs typeface="Times New Roman" pitchFamily="18" charset="0"/>
              </a:rPr>
              <a:t>:</a:t>
            </a:r>
          </a:p>
          <a:p>
            <a:pPr marL="109728" indent="0">
              <a:buNone/>
            </a:pPr>
            <a:r>
              <a:rPr lang="en-US" sz="2200" dirty="0">
                <a:latin typeface="Times New Roman" pitchFamily="18" charset="0"/>
                <a:cs typeface="Times New Roman" pitchFamily="18" charset="0"/>
              </a:rPr>
              <a:t>Given is the set of queries as Follows</a:t>
            </a:r>
            <a:r>
              <a:rPr lang="en-US" sz="2200" b="1" dirty="0">
                <a:latin typeface="Times New Roman" pitchFamily="18" charset="0"/>
                <a:cs typeface="Times New Roman" pitchFamily="18" charset="0"/>
              </a:rPr>
              <a:t> </a:t>
            </a:r>
            <a:endParaRPr lang="en-US" sz="2200" dirty="0">
              <a:latin typeface="Times New Roman" pitchFamily="18" charset="0"/>
              <a:cs typeface="Times New Roman" pitchFamily="18" charset="0"/>
            </a:endParaRPr>
          </a:p>
          <a:p>
            <a:pPr marL="109728" indent="0">
              <a:buNone/>
            </a:pPr>
            <a:r>
              <a:rPr lang="en-US" sz="2200" b="1" dirty="0">
                <a:latin typeface="Times New Roman" pitchFamily="18" charset="0"/>
                <a:cs typeface="Times New Roman" pitchFamily="18" charset="0"/>
              </a:rPr>
              <a:t>Q1= Select PNO from ASG where </a:t>
            </a:r>
            <a:r>
              <a:rPr lang="en-US" sz="2200" b="1" dirty="0" err="1">
                <a:latin typeface="Times New Roman" pitchFamily="18" charset="0"/>
                <a:cs typeface="Times New Roman" pitchFamily="18" charset="0"/>
              </a:rPr>
              <a:t>Dur</a:t>
            </a:r>
            <a:r>
              <a:rPr lang="en-US" sz="2200" b="1" dirty="0">
                <a:latin typeface="Times New Roman" pitchFamily="18" charset="0"/>
                <a:cs typeface="Times New Roman" pitchFamily="18" charset="0"/>
              </a:rPr>
              <a:t>&gt;24;</a:t>
            </a:r>
            <a:endParaRPr lang="en-US" sz="2200" dirty="0">
              <a:latin typeface="Times New Roman" pitchFamily="18" charset="0"/>
              <a:cs typeface="Times New Roman" pitchFamily="18" charset="0"/>
            </a:endParaRPr>
          </a:p>
          <a:p>
            <a:pPr marL="109728" indent="0">
              <a:buNone/>
            </a:pPr>
            <a:r>
              <a:rPr lang="en-US" sz="2200" b="1" dirty="0">
                <a:latin typeface="Times New Roman" pitchFamily="18" charset="0"/>
                <a:cs typeface="Times New Roman" pitchFamily="18" charset="0"/>
              </a:rPr>
              <a:t>Q2=Select </a:t>
            </a:r>
            <a:r>
              <a:rPr lang="en-US" sz="2200" b="1" dirty="0" err="1">
                <a:latin typeface="Times New Roman" pitchFamily="18" charset="0"/>
                <a:cs typeface="Times New Roman" pitchFamily="18" charset="0"/>
              </a:rPr>
              <a:t>ENo</a:t>
            </a:r>
            <a:r>
              <a:rPr lang="en-US" sz="2200" b="1" dirty="0">
                <a:latin typeface="Times New Roman" pitchFamily="18" charset="0"/>
                <a:cs typeface="Times New Roman" pitchFamily="18" charset="0"/>
              </a:rPr>
              <a:t> from ASG where </a:t>
            </a:r>
            <a:r>
              <a:rPr lang="en-US" sz="2200" b="1" dirty="0" err="1">
                <a:latin typeface="Times New Roman" pitchFamily="18" charset="0"/>
                <a:cs typeface="Times New Roman" pitchFamily="18" charset="0"/>
              </a:rPr>
              <a:t>Resp</a:t>
            </a:r>
            <a:r>
              <a:rPr lang="en-US" sz="2200" b="1" dirty="0">
                <a:latin typeface="Times New Roman" pitchFamily="18" charset="0"/>
                <a:cs typeface="Times New Roman" pitchFamily="18" charset="0"/>
              </a:rPr>
              <a:t>=”Engineer”;</a:t>
            </a:r>
            <a:endParaRPr lang="en-US" sz="2200" dirty="0">
              <a:latin typeface="Times New Roman" pitchFamily="18" charset="0"/>
              <a:cs typeface="Times New Roman" pitchFamily="18" charset="0"/>
            </a:endParaRPr>
          </a:p>
          <a:p>
            <a:pPr marL="109728" indent="0">
              <a:buNone/>
            </a:pPr>
            <a:r>
              <a:rPr lang="en-US" sz="2200" b="1" dirty="0">
                <a:latin typeface="Times New Roman" pitchFamily="18" charset="0"/>
                <a:cs typeface="Times New Roman" pitchFamily="18" charset="0"/>
              </a:rPr>
              <a:t>Q3= Select </a:t>
            </a:r>
            <a:r>
              <a:rPr lang="en-US" sz="2200" b="1" dirty="0" err="1">
                <a:latin typeface="Times New Roman" pitchFamily="18" charset="0"/>
                <a:cs typeface="Times New Roman" pitchFamily="18" charset="0"/>
              </a:rPr>
              <a:t>Resp</a:t>
            </a:r>
            <a:r>
              <a:rPr lang="en-US" sz="2200" b="1" dirty="0">
                <a:latin typeface="Times New Roman" pitchFamily="18" charset="0"/>
                <a:cs typeface="Times New Roman" pitchFamily="18" charset="0"/>
              </a:rPr>
              <a:t> from ASG where ENO in (E1, E2, E3, E4, E5);</a:t>
            </a:r>
            <a:endParaRPr lang="en-US" sz="2200" dirty="0">
              <a:latin typeface="Times New Roman" pitchFamily="18" charset="0"/>
              <a:cs typeface="Times New Roman" pitchFamily="18" charset="0"/>
            </a:endParaRPr>
          </a:p>
          <a:p>
            <a:pPr marL="109728" indent="0">
              <a:buNone/>
            </a:pPr>
            <a:r>
              <a:rPr lang="en-US" sz="2200" b="1" dirty="0">
                <a:latin typeface="Times New Roman" pitchFamily="18" charset="0"/>
                <a:cs typeface="Times New Roman" pitchFamily="18" charset="0"/>
              </a:rPr>
              <a:t>Q4= Select ENO, PNO from ASG where </a:t>
            </a:r>
            <a:r>
              <a:rPr lang="en-US" sz="2200" b="1" dirty="0" err="1">
                <a:latin typeface="Times New Roman" pitchFamily="18" charset="0"/>
                <a:cs typeface="Times New Roman" pitchFamily="18" charset="0"/>
              </a:rPr>
              <a:t>Dur</a:t>
            </a:r>
            <a:r>
              <a:rPr lang="en-US" sz="2200" b="1" dirty="0">
                <a:latin typeface="Times New Roman" pitchFamily="18" charset="0"/>
                <a:cs typeface="Times New Roman" pitchFamily="18" charset="0"/>
              </a:rPr>
              <a:t>&lt;24;</a:t>
            </a:r>
            <a:endParaRPr lang="en-US" sz="2200" dirty="0">
              <a:latin typeface="Times New Roman" pitchFamily="18" charset="0"/>
              <a:cs typeface="Times New Roman" pitchFamily="18" charset="0"/>
            </a:endParaRPr>
          </a:p>
          <a:p>
            <a:pPr marL="109728" indent="0">
              <a:buNone/>
            </a:pPr>
            <a:r>
              <a:rPr lang="en-US" sz="2200" dirty="0">
                <a:latin typeface="Times New Roman" pitchFamily="18" charset="0"/>
                <a:cs typeface="Times New Roman" pitchFamily="18" charset="0"/>
              </a:rPr>
              <a:t>Find Attribute Usage Matrix and Attribute affinity Matrix, and state the possible fragments using Bond Energy Algorithm.</a:t>
            </a:r>
          </a:p>
          <a:p>
            <a:pPr marL="109728" indent="0">
              <a:buNone/>
            </a:pPr>
            <a:r>
              <a:rPr lang="en-US" sz="2200" b="1" dirty="0">
                <a:latin typeface="Times New Roman" pitchFamily="18" charset="0"/>
                <a:cs typeface="Times New Roman" pitchFamily="18" charset="0"/>
              </a:rPr>
              <a:t>Given-</a:t>
            </a:r>
            <a:r>
              <a:rPr lang="en-US" sz="2200" dirty="0">
                <a:latin typeface="Times New Roman" pitchFamily="18" charset="0"/>
                <a:cs typeface="Times New Roman" pitchFamily="18" charset="0"/>
              </a:rPr>
              <a:t> Application Access Frequency at different sites given as follows:</a:t>
            </a:r>
          </a:p>
          <a:p>
            <a:pPr lvl="0"/>
            <a:endParaRPr lang="en-US" dirty="0" smtClean="0">
              <a:latin typeface="Times New Roman" pitchFamily="18" charset="0"/>
              <a:cs typeface="Times New Roman" pitchFamily="18" charset="0"/>
            </a:endParaRPr>
          </a:p>
          <a:p>
            <a:pPr lvl="0"/>
            <a:endParaRPr lang="en-US"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a:xfrm>
            <a:off x="228600" y="-76200"/>
            <a:ext cx="8229600" cy="914400"/>
          </a:xfrm>
        </p:spPr>
        <p:txBody>
          <a:bodyPr>
            <a:noAutofit/>
          </a:bodyPr>
          <a:lstStyle/>
          <a:p>
            <a:pPr algn="just"/>
            <a:r>
              <a:rPr lang="en-US" sz="2800" dirty="0">
                <a:solidFill>
                  <a:schemeClr val="tx1"/>
                </a:solidFill>
                <a:latin typeface="Times New Roman" pitchFamily="18" charset="0"/>
                <a:cs typeface="Times New Roman" pitchFamily="18" charset="0"/>
              </a:rPr>
              <a:t>Assignment Question on Vertical </a:t>
            </a:r>
            <a:r>
              <a:rPr lang="en-US" sz="2800" dirty="0" smtClean="0">
                <a:solidFill>
                  <a:schemeClr val="tx1"/>
                </a:solidFill>
                <a:latin typeface="Times New Roman" pitchFamily="18" charset="0"/>
                <a:cs typeface="Times New Roman" pitchFamily="18" charset="0"/>
              </a:rPr>
              <a:t>Fragmentation:</a:t>
            </a:r>
            <a:endParaRPr lang="en-US" sz="2800" dirty="0">
              <a:solidFill>
                <a:schemeClr val="tx1"/>
              </a:solidFill>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33400" y="4343400"/>
            <a:ext cx="3276600" cy="2226392"/>
          </a:xfrm>
          <a:prstGeom prst="rect">
            <a:avLst/>
          </a:prstGeom>
          <a:noFill/>
          <a:ln>
            <a:solidFill>
              <a:schemeClr val="tx1"/>
            </a:solidFill>
          </a:ln>
        </p:spPr>
      </p:pic>
      <p:graphicFrame>
        <p:nvGraphicFramePr>
          <p:cNvPr id="5" name="Table 4"/>
          <p:cNvGraphicFramePr>
            <a:graphicFrameLocks noGrp="1"/>
          </p:cNvGraphicFramePr>
          <p:nvPr>
            <p:extLst>
              <p:ext uri="{D42A27DB-BD31-4B8C-83A1-F6EECF244321}">
                <p14:modId xmlns:p14="http://schemas.microsoft.com/office/powerpoint/2010/main" val="4034994386"/>
              </p:ext>
            </p:extLst>
          </p:nvPr>
        </p:nvGraphicFramePr>
        <p:xfrm>
          <a:off x="4267200" y="4597568"/>
          <a:ext cx="3733800" cy="1879433"/>
        </p:xfrm>
        <a:graphic>
          <a:graphicData uri="http://schemas.openxmlformats.org/drawingml/2006/table">
            <a:tbl>
              <a:tblPr firstRow="1" bandRow="1">
                <a:tableStyleId>{073A0DAA-6AF3-43AB-8588-CEC1D06C72B9}</a:tableStyleId>
              </a:tblPr>
              <a:tblGrid>
                <a:gridCol w="503425"/>
                <a:gridCol w="717241"/>
                <a:gridCol w="861646"/>
                <a:gridCol w="789842"/>
                <a:gridCol w="861646"/>
              </a:tblGrid>
              <a:tr h="413373">
                <a:tc>
                  <a:txBody>
                    <a:bodyPr/>
                    <a:lstStyle/>
                    <a:p>
                      <a:pPr>
                        <a:lnSpc>
                          <a:spcPct val="115000"/>
                        </a:lnSpc>
                      </a:pPr>
                      <a:endParaRPr lang="en-US" sz="1100" dirty="0">
                        <a:effectLst/>
                        <a:latin typeface="Calibri"/>
                        <a:cs typeface="Times New Roman"/>
                      </a:endParaRPr>
                    </a:p>
                  </a:txBody>
                  <a:tcPr/>
                </a:tc>
                <a:tc>
                  <a:txBody>
                    <a:bodyPr/>
                    <a:lstStyle/>
                    <a:p>
                      <a:pPr marL="251460" marR="0" indent="-171450">
                        <a:lnSpc>
                          <a:spcPct val="115000"/>
                        </a:lnSpc>
                        <a:spcBef>
                          <a:spcPts val="0"/>
                        </a:spcBef>
                        <a:spcAft>
                          <a:spcPts val="0"/>
                        </a:spcAft>
                      </a:pPr>
                      <a:r>
                        <a:rPr lang="en-US" sz="1400">
                          <a:effectLst/>
                        </a:rPr>
                        <a:t>S1</a:t>
                      </a:r>
                      <a:endParaRPr lang="en-US" sz="1200">
                        <a:effectLst/>
                        <a:latin typeface="Times New Roman"/>
                        <a:ea typeface="Times New Roman"/>
                        <a:cs typeface="Times New Roman"/>
                      </a:endParaRPr>
                    </a:p>
                  </a:txBody>
                  <a:tcPr/>
                </a:tc>
                <a:tc>
                  <a:txBody>
                    <a:bodyPr/>
                    <a:lstStyle/>
                    <a:p>
                      <a:pPr marL="251460" marR="0" indent="-171450">
                        <a:lnSpc>
                          <a:spcPct val="115000"/>
                        </a:lnSpc>
                        <a:spcBef>
                          <a:spcPts val="0"/>
                        </a:spcBef>
                        <a:spcAft>
                          <a:spcPts val="0"/>
                        </a:spcAft>
                      </a:pPr>
                      <a:r>
                        <a:rPr lang="en-US" sz="1400">
                          <a:effectLst/>
                        </a:rPr>
                        <a:t>S2</a:t>
                      </a:r>
                      <a:endParaRPr lang="en-US" sz="1200">
                        <a:effectLst/>
                        <a:latin typeface="Times New Roman"/>
                        <a:ea typeface="Times New Roman"/>
                        <a:cs typeface="Times New Roman"/>
                      </a:endParaRPr>
                    </a:p>
                  </a:txBody>
                  <a:tcPr/>
                </a:tc>
                <a:tc>
                  <a:txBody>
                    <a:bodyPr/>
                    <a:lstStyle/>
                    <a:p>
                      <a:pPr marL="251460" marR="0" indent="-171450">
                        <a:lnSpc>
                          <a:spcPct val="115000"/>
                        </a:lnSpc>
                        <a:spcBef>
                          <a:spcPts val="0"/>
                        </a:spcBef>
                        <a:spcAft>
                          <a:spcPts val="0"/>
                        </a:spcAft>
                      </a:pPr>
                      <a:r>
                        <a:rPr lang="en-US" sz="1400">
                          <a:effectLst/>
                        </a:rPr>
                        <a:t>S3</a:t>
                      </a:r>
                      <a:endParaRPr lang="en-US" sz="1200">
                        <a:effectLst/>
                        <a:latin typeface="Times New Roman"/>
                        <a:ea typeface="Times New Roman"/>
                        <a:cs typeface="Times New Roman"/>
                      </a:endParaRPr>
                    </a:p>
                  </a:txBody>
                  <a:tcPr/>
                </a:tc>
                <a:tc>
                  <a:txBody>
                    <a:bodyPr/>
                    <a:lstStyle/>
                    <a:p>
                      <a:pPr marL="251460" marR="0" indent="-171450">
                        <a:lnSpc>
                          <a:spcPct val="115000"/>
                        </a:lnSpc>
                        <a:spcBef>
                          <a:spcPts val="0"/>
                        </a:spcBef>
                        <a:spcAft>
                          <a:spcPts val="0"/>
                        </a:spcAft>
                      </a:pPr>
                      <a:r>
                        <a:rPr lang="en-US" sz="1400">
                          <a:effectLst/>
                        </a:rPr>
                        <a:t>Sum</a:t>
                      </a:r>
                      <a:endParaRPr lang="en-US" sz="1200">
                        <a:effectLst/>
                        <a:latin typeface="Times New Roman"/>
                        <a:ea typeface="Times New Roman"/>
                        <a:cs typeface="Times New Roman"/>
                      </a:endParaRPr>
                    </a:p>
                  </a:txBody>
                  <a:tcPr/>
                </a:tc>
              </a:tr>
              <a:tr h="366515">
                <a:tc>
                  <a:txBody>
                    <a:bodyPr/>
                    <a:lstStyle/>
                    <a:p>
                      <a:pPr marL="251460" marR="0" indent="-285750">
                        <a:lnSpc>
                          <a:spcPct val="115000"/>
                        </a:lnSpc>
                        <a:spcBef>
                          <a:spcPts val="0"/>
                        </a:spcBef>
                        <a:spcAft>
                          <a:spcPts val="0"/>
                        </a:spcAft>
                      </a:pPr>
                      <a:r>
                        <a:rPr lang="en-US" sz="1400">
                          <a:effectLst/>
                        </a:rPr>
                        <a:t>Q1</a:t>
                      </a:r>
                      <a:endParaRPr lang="en-US" sz="1200">
                        <a:effectLst/>
                        <a:latin typeface="Times New Roman"/>
                        <a:ea typeface="Times New Roman"/>
                        <a:cs typeface="Times New Roman"/>
                      </a:endParaRPr>
                    </a:p>
                  </a:txBody>
                  <a:tcPr/>
                </a:tc>
                <a:tc>
                  <a:txBody>
                    <a:bodyPr/>
                    <a:lstStyle/>
                    <a:p>
                      <a:pPr marL="251460" marR="0" indent="-171450">
                        <a:lnSpc>
                          <a:spcPct val="115000"/>
                        </a:lnSpc>
                        <a:spcBef>
                          <a:spcPts val="0"/>
                        </a:spcBef>
                        <a:spcAft>
                          <a:spcPts val="0"/>
                        </a:spcAft>
                      </a:pPr>
                      <a:r>
                        <a:rPr lang="en-US" sz="1400">
                          <a:effectLst/>
                        </a:rPr>
                        <a:t>10</a:t>
                      </a:r>
                      <a:endParaRPr lang="en-US" sz="1200">
                        <a:effectLst/>
                        <a:latin typeface="Times New Roman"/>
                        <a:ea typeface="Times New Roman"/>
                        <a:cs typeface="Times New Roman"/>
                      </a:endParaRPr>
                    </a:p>
                  </a:txBody>
                  <a:tcPr/>
                </a:tc>
                <a:tc>
                  <a:txBody>
                    <a:bodyPr/>
                    <a:lstStyle/>
                    <a:p>
                      <a:pPr marL="251460" marR="0" indent="-171450">
                        <a:lnSpc>
                          <a:spcPct val="115000"/>
                        </a:lnSpc>
                        <a:spcBef>
                          <a:spcPts val="0"/>
                        </a:spcBef>
                        <a:spcAft>
                          <a:spcPts val="0"/>
                        </a:spcAft>
                      </a:pPr>
                      <a:r>
                        <a:rPr lang="en-US" sz="1400">
                          <a:effectLst/>
                        </a:rPr>
                        <a:t>20</a:t>
                      </a:r>
                      <a:endParaRPr lang="en-US" sz="1200">
                        <a:effectLst/>
                        <a:latin typeface="Times New Roman"/>
                        <a:ea typeface="Times New Roman"/>
                        <a:cs typeface="Times New Roman"/>
                      </a:endParaRPr>
                    </a:p>
                  </a:txBody>
                  <a:tcPr/>
                </a:tc>
                <a:tc>
                  <a:txBody>
                    <a:bodyPr/>
                    <a:lstStyle/>
                    <a:p>
                      <a:pPr marL="251460" marR="0" indent="-171450">
                        <a:lnSpc>
                          <a:spcPct val="115000"/>
                        </a:lnSpc>
                        <a:spcBef>
                          <a:spcPts val="0"/>
                        </a:spcBef>
                        <a:spcAft>
                          <a:spcPts val="0"/>
                        </a:spcAft>
                      </a:pPr>
                      <a:r>
                        <a:rPr lang="en-US" sz="1400">
                          <a:effectLst/>
                        </a:rPr>
                        <a:t>0</a:t>
                      </a:r>
                      <a:endParaRPr lang="en-US" sz="1200">
                        <a:effectLst/>
                        <a:latin typeface="Times New Roman"/>
                        <a:ea typeface="Times New Roman"/>
                        <a:cs typeface="Times New Roman"/>
                      </a:endParaRPr>
                    </a:p>
                  </a:txBody>
                  <a:tcPr/>
                </a:tc>
                <a:tc>
                  <a:txBody>
                    <a:bodyPr/>
                    <a:lstStyle/>
                    <a:p>
                      <a:pPr marL="251460" marR="0" indent="-171450">
                        <a:lnSpc>
                          <a:spcPct val="115000"/>
                        </a:lnSpc>
                        <a:spcBef>
                          <a:spcPts val="0"/>
                        </a:spcBef>
                        <a:spcAft>
                          <a:spcPts val="0"/>
                        </a:spcAft>
                      </a:pPr>
                      <a:r>
                        <a:rPr lang="en-US" sz="1400">
                          <a:effectLst/>
                        </a:rPr>
                        <a:t>30</a:t>
                      </a:r>
                      <a:endParaRPr lang="en-US" sz="1200">
                        <a:effectLst/>
                        <a:latin typeface="Times New Roman"/>
                        <a:ea typeface="Times New Roman"/>
                        <a:cs typeface="Times New Roman"/>
                      </a:endParaRPr>
                    </a:p>
                  </a:txBody>
                  <a:tcPr/>
                </a:tc>
              </a:tr>
              <a:tr h="366515">
                <a:tc>
                  <a:txBody>
                    <a:bodyPr/>
                    <a:lstStyle/>
                    <a:p>
                      <a:pPr marL="251460" marR="0" indent="-285750">
                        <a:lnSpc>
                          <a:spcPct val="115000"/>
                        </a:lnSpc>
                        <a:spcBef>
                          <a:spcPts val="0"/>
                        </a:spcBef>
                        <a:spcAft>
                          <a:spcPts val="0"/>
                        </a:spcAft>
                      </a:pPr>
                      <a:r>
                        <a:rPr lang="en-US" sz="1400">
                          <a:effectLst/>
                        </a:rPr>
                        <a:t>Q2</a:t>
                      </a:r>
                      <a:endParaRPr lang="en-US" sz="1200">
                        <a:effectLst/>
                        <a:latin typeface="Times New Roman"/>
                        <a:ea typeface="Times New Roman"/>
                        <a:cs typeface="Times New Roman"/>
                      </a:endParaRPr>
                    </a:p>
                  </a:txBody>
                  <a:tcPr/>
                </a:tc>
                <a:tc>
                  <a:txBody>
                    <a:bodyPr/>
                    <a:lstStyle/>
                    <a:p>
                      <a:pPr marL="251460" marR="0" indent="-171450">
                        <a:lnSpc>
                          <a:spcPct val="115000"/>
                        </a:lnSpc>
                        <a:spcBef>
                          <a:spcPts val="0"/>
                        </a:spcBef>
                        <a:spcAft>
                          <a:spcPts val="0"/>
                        </a:spcAft>
                      </a:pPr>
                      <a:r>
                        <a:rPr lang="en-US" sz="1400">
                          <a:effectLst/>
                        </a:rPr>
                        <a:t>5</a:t>
                      </a:r>
                      <a:endParaRPr lang="en-US" sz="1200">
                        <a:effectLst/>
                        <a:latin typeface="Times New Roman"/>
                        <a:ea typeface="Times New Roman"/>
                        <a:cs typeface="Times New Roman"/>
                      </a:endParaRPr>
                    </a:p>
                  </a:txBody>
                  <a:tcPr/>
                </a:tc>
                <a:tc>
                  <a:txBody>
                    <a:bodyPr/>
                    <a:lstStyle/>
                    <a:p>
                      <a:pPr marL="251460" marR="0" indent="-171450">
                        <a:lnSpc>
                          <a:spcPct val="115000"/>
                        </a:lnSpc>
                        <a:spcBef>
                          <a:spcPts val="0"/>
                        </a:spcBef>
                        <a:spcAft>
                          <a:spcPts val="0"/>
                        </a:spcAft>
                      </a:pPr>
                      <a:r>
                        <a:rPr lang="en-US" sz="1400">
                          <a:effectLst/>
                        </a:rPr>
                        <a:t>0</a:t>
                      </a:r>
                      <a:endParaRPr lang="en-US" sz="1200">
                        <a:effectLst/>
                        <a:latin typeface="Times New Roman"/>
                        <a:ea typeface="Times New Roman"/>
                        <a:cs typeface="Times New Roman"/>
                      </a:endParaRPr>
                    </a:p>
                  </a:txBody>
                  <a:tcPr/>
                </a:tc>
                <a:tc>
                  <a:txBody>
                    <a:bodyPr/>
                    <a:lstStyle/>
                    <a:p>
                      <a:pPr marL="251460" marR="0" indent="-171450">
                        <a:lnSpc>
                          <a:spcPct val="115000"/>
                        </a:lnSpc>
                        <a:spcBef>
                          <a:spcPts val="0"/>
                        </a:spcBef>
                        <a:spcAft>
                          <a:spcPts val="0"/>
                        </a:spcAft>
                      </a:pPr>
                      <a:r>
                        <a:rPr lang="en-US" sz="1400">
                          <a:effectLst/>
                        </a:rPr>
                        <a:t>10</a:t>
                      </a:r>
                      <a:endParaRPr lang="en-US" sz="1200">
                        <a:effectLst/>
                        <a:latin typeface="Times New Roman"/>
                        <a:ea typeface="Times New Roman"/>
                        <a:cs typeface="Times New Roman"/>
                      </a:endParaRPr>
                    </a:p>
                  </a:txBody>
                  <a:tcPr/>
                </a:tc>
                <a:tc>
                  <a:txBody>
                    <a:bodyPr/>
                    <a:lstStyle/>
                    <a:p>
                      <a:pPr marL="251460" marR="0" indent="-171450">
                        <a:lnSpc>
                          <a:spcPct val="115000"/>
                        </a:lnSpc>
                        <a:spcBef>
                          <a:spcPts val="0"/>
                        </a:spcBef>
                        <a:spcAft>
                          <a:spcPts val="0"/>
                        </a:spcAft>
                      </a:pPr>
                      <a:r>
                        <a:rPr lang="en-US" sz="1400">
                          <a:effectLst/>
                        </a:rPr>
                        <a:t>15</a:t>
                      </a:r>
                      <a:endParaRPr lang="en-US" sz="1200">
                        <a:effectLst/>
                        <a:latin typeface="Times New Roman"/>
                        <a:ea typeface="Times New Roman"/>
                        <a:cs typeface="Times New Roman"/>
                      </a:endParaRPr>
                    </a:p>
                  </a:txBody>
                  <a:tcPr/>
                </a:tc>
              </a:tr>
              <a:tr h="366515">
                <a:tc>
                  <a:txBody>
                    <a:bodyPr/>
                    <a:lstStyle/>
                    <a:p>
                      <a:pPr marL="251460" marR="0" indent="-285750">
                        <a:lnSpc>
                          <a:spcPct val="115000"/>
                        </a:lnSpc>
                        <a:spcBef>
                          <a:spcPts val="0"/>
                        </a:spcBef>
                        <a:spcAft>
                          <a:spcPts val="0"/>
                        </a:spcAft>
                      </a:pPr>
                      <a:r>
                        <a:rPr lang="en-US" sz="1400">
                          <a:effectLst/>
                        </a:rPr>
                        <a:t>Q3</a:t>
                      </a:r>
                      <a:endParaRPr lang="en-US" sz="1200">
                        <a:effectLst/>
                        <a:latin typeface="Times New Roman"/>
                        <a:ea typeface="Times New Roman"/>
                        <a:cs typeface="Times New Roman"/>
                      </a:endParaRPr>
                    </a:p>
                  </a:txBody>
                  <a:tcPr/>
                </a:tc>
                <a:tc>
                  <a:txBody>
                    <a:bodyPr/>
                    <a:lstStyle/>
                    <a:p>
                      <a:pPr marL="251460" marR="0" indent="-171450">
                        <a:lnSpc>
                          <a:spcPct val="115000"/>
                        </a:lnSpc>
                        <a:spcBef>
                          <a:spcPts val="0"/>
                        </a:spcBef>
                        <a:spcAft>
                          <a:spcPts val="0"/>
                        </a:spcAft>
                      </a:pPr>
                      <a:r>
                        <a:rPr lang="en-US" sz="1400">
                          <a:effectLst/>
                        </a:rPr>
                        <a:t>0</a:t>
                      </a:r>
                      <a:endParaRPr lang="en-US" sz="1200">
                        <a:effectLst/>
                        <a:latin typeface="Times New Roman"/>
                        <a:ea typeface="Times New Roman"/>
                        <a:cs typeface="Times New Roman"/>
                      </a:endParaRPr>
                    </a:p>
                  </a:txBody>
                  <a:tcPr/>
                </a:tc>
                <a:tc>
                  <a:txBody>
                    <a:bodyPr/>
                    <a:lstStyle/>
                    <a:p>
                      <a:pPr marL="251460" marR="0" indent="-171450">
                        <a:lnSpc>
                          <a:spcPct val="115000"/>
                        </a:lnSpc>
                        <a:spcBef>
                          <a:spcPts val="0"/>
                        </a:spcBef>
                        <a:spcAft>
                          <a:spcPts val="0"/>
                        </a:spcAft>
                      </a:pPr>
                      <a:r>
                        <a:rPr lang="en-US" sz="1400" dirty="0">
                          <a:effectLst/>
                        </a:rPr>
                        <a:t>35</a:t>
                      </a:r>
                      <a:endParaRPr lang="en-US" sz="1200" dirty="0">
                        <a:effectLst/>
                        <a:latin typeface="Times New Roman"/>
                        <a:ea typeface="Times New Roman"/>
                        <a:cs typeface="Times New Roman"/>
                      </a:endParaRPr>
                    </a:p>
                  </a:txBody>
                  <a:tcPr/>
                </a:tc>
                <a:tc>
                  <a:txBody>
                    <a:bodyPr/>
                    <a:lstStyle/>
                    <a:p>
                      <a:pPr marL="251460" marR="0" indent="-171450">
                        <a:lnSpc>
                          <a:spcPct val="115000"/>
                        </a:lnSpc>
                        <a:spcBef>
                          <a:spcPts val="0"/>
                        </a:spcBef>
                        <a:spcAft>
                          <a:spcPts val="0"/>
                        </a:spcAft>
                      </a:pPr>
                      <a:r>
                        <a:rPr lang="en-US" sz="1400">
                          <a:effectLst/>
                        </a:rPr>
                        <a:t>5</a:t>
                      </a:r>
                      <a:endParaRPr lang="en-US" sz="1200">
                        <a:effectLst/>
                        <a:latin typeface="Times New Roman"/>
                        <a:ea typeface="Times New Roman"/>
                        <a:cs typeface="Times New Roman"/>
                      </a:endParaRPr>
                    </a:p>
                  </a:txBody>
                  <a:tcPr/>
                </a:tc>
                <a:tc>
                  <a:txBody>
                    <a:bodyPr/>
                    <a:lstStyle/>
                    <a:p>
                      <a:pPr marL="251460" marR="0" indent="-171450">
                        <a:lnSpc>
                          <a:spcPct val="115000"/>
                        </a:lnSpc>
                        <a:spcBef>
                          <a:spcPts val="0"/>
                        </a:spcBef>
                        <a:spcAft>
                          <a:spcPts val="0"/>
                        </a:spcAft>
                      </a:pPr>
                      <a:r>
                        <a:rPr lang="en-US" sz="1400">
                          <a:effectLst/>
                        </a:rPr>
                        <a:t>40</a:t>
                      </a:r>
                      <a:endParaRPr lang="en-US" sz="1200">
                        <a:effectLst/>
                        <a:latin typeface="Times New Roman"/>
                        <a:ea typeface="Times New Roman"/>
                        <a:cs typeface="Times New Roman"/>
                      </a:endParaRPr>
                    </a:p>
                  </a:txBody>
                  <a:tcPr/>
                </a:tc>
              </a:tr>
              <a:tr h="366515">
                <a:tc>
                  <a:txBody>
                    <a:bodyPr/>
                    <a:lstStyle/>
                    <a:p>
                      <a:pPr marL="251460" marR="0" indent="-285750">
                        <a:lnSpc>
                          <a:spcPct val="115000"/>
                        </a:lnSpc>
                        <a:spcBef>
                          <a:spcPts val="0"/>
                        </a:spcBef>
                        <a:spcAft>
                          <a:spcPts val="0"/>
                        </a:spcAft>
                      </a:pPr>
                      <a:r>
                        <a:rPr lang="en-US" sz="1400">
                          <a:effectLst/>
                        </a:rPr>
                        <a:t>Q4</a:t>
                      </a:r>
                      <a:endParaRPr lang="en-US" sz="1200">
                        <a:effectLst/>
                        <a:latin typeface="Times New Roman"/>
                        <a:ea typeface="Times New Roman"/>
                        <a:cs typeface="Times New Roman"/>
                      </a:endParaRPr>
                    </a:p>
                  </a:txBody>
                  <a:tcPr/>
                </a:tc>
                <a:tc>
                  <a:txBody>
                    <a:bodyPr/>
                    <a:lstStyle/>
                    <a:p>
                      <a:pPr marL="251460" marR="0" indent="-171450">
                        <a:lnSpc>
                          <a:spcPct val="115000"/>
                        </a:lnSpc>
                        <a:spcBef>
                          <a:spcPts val="0"/>
                        </a:spcBef>
                        <a:spcAft>
                          <a:spcPts val="0"/>
                        </a:spcAft>
                      </a:pPr>
                      <a:r>
                        <a:rPr lang="en-US" sz="1400">
                          <a:effectLst/>
                        </a:rPr>
                        <a:t>0</a:t>
                      </a:r>
                      <a:endParaRPr lang="en-US" sz="1200">
                        <a:effectLst/>
                        <a:latin typeface="Times New Roman"/>
                        <a:ea typeface="Times New Roman"/>
                        <a:cs typeface="Times New Roman"/>
                      </a:endParaRPr>
                    </a:p>
                  </a:txBody>
                  <a:tcPr/>
                </a:tc>
                <a:tc>
                  <a:txBody>
                    <a:bodyPr/>
                    <a:lstStyle/>
                    <a:p>
                      <a:pPr marL="251460" marR="0" indent="-171450">
                        <a:lnSpc>
                          <a:spcPct val="115000"/>
                        </a:lnSpc>
                        <a:spcBef>
                          <a:spcPts val="0"/>
                        </a:spcBef>
                        <a:spcAft>
                          <a:spcPts val="0"/>
                        </a:spcAft>
                      </a:pPr>
                      <a:r>
                        <a:rPr lang="en-US" sz="1400" dirty="0">
                          <a:effectLst/>
                        </a:rPr>
                        <a:t>10</a:t>
                      </a:r>
                      <a:endParaRPr lang="en-US" sz="1200" dirty="0">
                        <a:effectLst/>
                        <a:latin typeface="Times New Roman"/>
                        <a:ea typeface="Times New Roman"/>
                        <a:cs typeface="Times New Roman"/>
                      </a:endParaRPr>
                    </a:p>
                  </a:txBody>
                  <a:tcPr/>
                </a:tc>
                <a:tc>
                  <a:txBody>
                    <a:bodyPr/>
                    <a:lstStyle/>
                    <a:p>
                      <a:pPr marL="251460" marR="0" indent="-171450">
                        <a:lnSpc>
                          <a:spcPct val="115000"/>
                        </a:lnSpc>
                        <a:spcBef>
                          <a:spcPts val="0"/>
                        </a:spcBef>
                        <a:spcAft>
                          <a:spcPts val="0"/>
                        </a:spcAft>
                      </a:pPr>
                      <a:r>
                        <a:rPr lang="en-US" sz="1400">
                          <a:effectLst/>
                        </a:rPr>
                        <a:t>0</a:t>
                      </a:r>
                      <a:endParaRPr lang="en-US" sz="1200">
                        <a:effectLst/>
                        <a:latin typeface="Times New Roman"/>
                        <a:ea typeface="Times New Roman"/>
                        <a:cs typeface="Times New Roman"/>
                      </a:endParaRPr>
                    </a:p>
                  </a:txBody>
                  <a:tcPr/>
                </a:tc>
                <a:tc>
                  <a:txBody>
                    <a:bodyPr/>
                    <a:lstStyle/>
                    <a:p>
                      <a:pPr marL="251460" marR="0" indent="-171450">
                        <a:lnSpc>
                          <a:spcPct val="115000"/>
                        </a:lnSpc>
                        <a:spcBef>
                          <a:spcPts val="0"/>
                        </a:spcBef>
                        <a:spcAft>
                          <a:spcPts val="0"/>
                        </a:spcAft>
                      </a:pPr>
                      <a:r>
                        <a:rPr lang="en-US" sz="1400" dirty="0">
                          <a:effectLst/>
                        </a:rPr>
                        <a:t>10</a:t>
                      </a:r>
                      <a:endParaRPr lang="en-US" sz="1200" dirty="0">
                        <a:effectLst/>
                        <a:latin typeface="Times New Roman"/>
                        <a:ea typeface="Times New Roman"/>
                        <a:cs typeface="Times New Roman"/>
                      </a:endParaRPr>
                    </a:p>
                  </a:txBody>
                  <a:tcPr/>
                </a:tc>
              </a:tr>
            </a:tbl>
          </a:graphicData>
        </a:graphic>
      </p:graphicFrame>
    </p:spTree>
    <p:extLst>
      <p:ext uri="{BB962C8B-B14F-4D97-AF65-F5344CB8AC3E}">
        <p14:creationId xmlns:p14="http://schemas.microsoft.com/office/powerpoint/2010/main" val="42783631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76200"/>
            <a:ext cx="8534400" cy="990600"/>
          </a:xfrm>
        </p:spPr>
        <p:txBody>
          <a:bodyPr/>
          <a:lstStyle/>
          <a:p>
            <a:r>
              <a:rPr lang="en-US" dirty="0" smtClean="0">
                <a:solidFill>
                  <a:schemeClr val="tx1"/>
                </a:solidFill>
              </a:rPr>
              <a:t>Replication &amp; Allocation</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66800"/>
            <a:ext cx="8534399" cy="563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3213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04800" y="-76200"/>
            <a:ext cx="8839200" cy="712787"/>
          </a:xfrm>
        </p:spPr>
        <p:txBody>
          <a:bodyPr>
            <a:normAutofit fontScale="90000"/>
          </a:bodyPr>
          <a:lstStyle/>
          <a:p>
            <a:pPr>
              <a:defRPr/>
            </a:pPr>
            <a:r>
              <a:rPr lang="en-US" sz="4000" dirty="0">
                <a:solidFill>
                  <a:schemeClr val="tx1">
                    <a:lumMod val="95000"/>
                    <a:lumOff val="5000"/>
                  </a:schemeClr>
                </a:solidFill>
              </a:rPr>
              <a:t>Organization of Distributed systems</a:t>
            </a:r>
          </a:p>
        </p:txBody>
      </p:sp>
      <p:sp>
        <p:nvSpPr>
          <p:cNvPr id="41987" name="Rectangle 3"/>
          <p:cNvSpPr>
            <a:spLocks noGrp="1" noChangeArrowheads="1"/>
          </p:cNvSpPr>
          <p:nvPr>
            <p:ph type="body" idx="1"/>
          </p:nvPr>
        </p:nvSpPr>
        <p:spPr>
          <a:xfrm>
            <a:off x="381000" y="533400"/>
            <a:ext cx="8686800" cy="5867400"/>
          </a:xfrm>
          <a:ln>
            <a:solidFill>
              <a:schemeClr val="tx1"/>
            </a:solidFill>
          </a:ln>
        </p:spPr>
        <p:txBody>
          <a:bodyPr>
            <a:noAutofit/>
          </a:bodyPr>
          <a:lstStyle/>
          <a:p>
            <a:pPr algn="just">
              <a:lnSpc>
                <a:spcPct val="80000"/>
              </a:lnSpc>
              <a:buFont typeface="Wingdings" pitchFamily="2" charset="2"/>
              <a:buChar char="q"/>
              <a:defRPr/>
            </a:pPr>
            <a:r>
              <a:rPr lang="en-US" sz="2800" b="1" dirty="0">
                <a:latin typeface="Times New Roman" pitchFamily="18" charset="0"/>
                <a:cs typeface="Times New Roman" pitchFamily="18" charset="0"/>
              </a:rPr>
              <a:t>Three  </a:t>
            </a:r>
            <a:r>
              <a:rPr lang="en-US" sz="2800" b="1" dirty="0" smtClean="0">
                <a:latin typeface="Times New Roman" pitchFamily="18" charset="0"/>
                <a:cs typeface="Times New Roman" pitchFamily="18" charset="0"/>
              </a:rPr>
              <a:t>Orthogonal Dimensions:</a:t>
            </a:r>
            <a:endParaRPr lang="en-US" sz="2800" b="1" dirty="0">
              <a:latin typeface="Times New Roman" pitchFamily="18" charset="0"/>
              <a:cs typeface="Times New Roman" pitchFamily="18" charset="0"/>
            </a:endParaRPr>
          </a:p>
          <a:p>
            <a:pPr marL="850392" lvl="1" indent="-457200" algn="just">
              <a:lnSpc>
                <a:spcPct val="80000"/>
              </a:lnSpc>
              <a:buClrTx/>
              <a:buFont typeface="+mj-lt"/>
              <a:buAutoNum type="arabicPeriod"/>
              <a:defRPr/>
            </a:pPr>
            <a:r>
              <a:rPr lang="en-US" sz="2400" b="1" dirty="0">
                <a:solidFill>
                  <a:srgbClr val="0000FF"/>
                </a:solidFill>
                <a:latin typeface="Times New Roman" pitchFamily="18" charset="0"/>
                <a:cs typeface="Times New Roman" pitchFamily="18" charset="0"/>
              </a:rPr>
              <a:t>Level of sharing</a:t>
            </a:r>
          </a:p>
          <a:p>
            <a:pPr lvl="2" algn="just">
              <a:lnSpc>
                <a:spcPct val="80000"/>
              </a:lnSpc>
              <a:buFont typeface="Wingdings" pitchFamily="2" charset="2"/>
              <a:buChar char="§"/>
              <a:defRPr/>
            </a:pPr>
            <a:r>
              <a:rPr lang="en-US" sz="2000" b="1" dirty="0">
                <a:solidFill>
                  <a:srgbClr val="C00000"/>
                </a:solidFill>
                <a:latin typeface="Times New Roman" pitchFamily="18" charset="0"/>
                <a:cs typeface="Times New Roman" pitchFamily="18" charset="0"/>
              </a:rPr>
              <a:t>No sharing</a:t>
            </a:r>
            <a:r>
              <a:rPr lang="en-US" sz="2000" dirty="0">
                <a:latin typeface="Times New Roman" pitchFamily="18" charset="0"/>
                <a:cs typeface="Times New Roman" pitchFamily="18" charset="0"/>
              </a:rPr>
              <a:t>, each application and data execute at one site</a:t>
            </a:r>
          </a:p>
          <a:p>
            <a:pPr lvl="2" algn="just">
              <a:lnSpc>
                <a:spcPct val="80000"/>
              </a:lnSpc>
              <a:buFont typeface="Wingdings" pitchFamily="2" charset="2"/>
              <a:buChar char="§"/>
              <a:defRPr/>
            </a:pPr>
            <a:r>
              <a:rPr lang="en-US" sz="2000" b="1" dirty="0">
                <a:solidFill>
                  <a:srgbClr val="C00000"/>
                </a:solidFill>
                <a:latin typeface="Times New Roman" pitchFamily="18" charset="0"/>
                <a:cs typeface="Times New Roman" pitchFamily="18" charset="0"/>
              </a:rPr>
              <a:t>Data sharing</a:t>
            </a:r>
            <a:r>
              <a:rPr lang="en-US" sz="2000" dirty="0">
                <a:solidFill>
                  <a:srgbClr val="C00000"/>
                </a:solidFill>
                <a:latin typeface="Times New Roman" pitchFamily="18" charset="0"/>
                <a:cs typeface="Times New Roman" pitchFamily="18" charset="0"/>
              </a:rPr>
              <a:t>,</a:t>
            </a:r>
            <a:r>
              <a:rPr lang="en-US" sz="2000" dirty="0">
                <a:latin typeface="Times New Roman" pitchFamily="18" charset="0"/>
                <a:cs typeface="Times New Roman" pitchFamily="18" charset="0"/>
              </a:rPr>
              <a:t> all the programs are replicated at other sites but not the data.</a:t>
            </a:r>
          </a:p>
          <a:p>
            <a:pPr lvl="2" algn="just">
              <a:lnSpc>
                <a:spcPct val="80000"/>
              </a:lnSpc>
              <a:buFont typeface="Wingdings" pitchFamily="2" charset="2"/>
              <a:buChar char="§"/>
              <a:defRPr/>
            </a:pPr>
            <a:r>
              <a:rPr lang="en-US" sz="2000" b="1" dirty="0">
                <a:solidFill>
                  <a:srgbClr val="C00000"/>
                </a:solidFill>
                <a:latin typeface="Times New Roman" pitchFamily="18" charset="0"/>
                <a:cs typeface="Times New Roman" pitchFamily="18" charset="0"/>
              </a:rPr>
              <a:t>Data-plus-program sharing</a:t>
            </a:r>
            <a:r>
              <a:rPr lang="en-US" sz="2000" dirty="0">
                <a:latin typeface="Times New Roman" pitchFamily="18" charset="0"/>
                <a:cs typeface="Times New Roman" pitchFamily="18" charset="0"/>
              </a:rPr>
              <a:t>, both data and program can be shared</a:t>
            </a:r>
          </a:p>
          <a:p>
            <a:pPr marL="850392" lvl="1" indent="-457200" algn="just">
              <a:lnSpc>
                <a:spcPct val="80000"/>
              </a:lnSpc>
              <a:buClrTx/>
              <a:buFont typeface="+mj-lt"/>
              <a:buAutoNum type="arabicPeriod"/>
              <a:defRPr/>
            </a:pPr>
            <a:r>
              <a:rPr lang="en-US" sz="2400" b="1" dirty="0">
                <a:solidFill>
                  <a:srgbClr val="0000FF"/>
                </a:solidFill>
                <a:latin typeface="Times New Roman" pitchFamily="18" charset="0"/>
                <a:cs typeface="Times New Roman" pitchFamily="18" charset="0"/>
              </a:rPr>
              <a:t>Behavior of access patterns</a:t>
            </a:r>
          </a:p>
          <a:p>
            <a:pPr lvl="2" algn="just">
              <a:lnSpc>
                <a:spcPct val="80000"/>
              </a:lnSpc>
              <a:buFont typeface="Wingdings" pitchFamily="2" charset="2"/>
              <a:buChar char="q"/>
              <a:defRPr/>
            </a:pPr>
            <a:r>
              <a:rPr lang="en-US" sz="2000" b="1" dirty="0">
                <a:solidFill>
                  <a:srgbClr val="C00000"/>
                </a:solidFill>
                <a:latin typeface="Times New Roman" pitchFamily="18" charset="0"/>
                <a:cs typeface="Times New Roman" pitchFamily="18" charset="0"/>
              </a:rPr>
              <a:t>Static</a:t>
            </a:r>
          </a:p>
          <a:p>
            <a:pPr lvl="2" algn="just">
              <a:lnSpc>
                <a:spcPct val="80000"/>
              </a:lnSpc>
              <a:buFont typeface="Wingdings" pitchFamily="2" charset="2"/>
              <a:buChar char="§"/>
              <a:defRPr/>
            </a:pPr>
            <a:r>
              <a:rPr lang="en-US" sz="2000" dirty="0">
                <a:latin typeface="Times New Roman" pitchFamily="18" charset="0"/>
                <a:cs typeface="Times New Roman" pitchFamily="18" charset="0"/>
              </a:rPr>
              <a:t>Does not change over time</a:t>
            </a:r>
          </a:p>
          <a:p>
            <a:pPr lvl="2" algn="just">
              <a:lnSpc>
                <a:spcPct val="80000"/>
              </a:lnSpc>
              <a:buFont typeface="Wingdings" pitchFamily="2" charset="2"/>
              <a:buChar char="§"/>
              <a:defRPr/>
            </a:pPr>
            <a:r>
              <a:rPr lang="en-US" sz="2000" dirty="0">
                <a:latin typeface="Times New Roman" pitchFamily="18" charset="0"/>
                <a:cs typeface="Times New Roman" pitchFamily="18" charset="0"/>
              </a:rPr>
              <a:t>Very easy to manage</a:t>
            </a:r>
          </a:p>
          <a:p>
            <a:pPr lvl="2" algn="just">
              <a:lnSpc>
                <a:spcPct val="80000"/>
              </a:lnSpc>
              <a:buFont typeface="Wingdings" pitchFamily="2" charset="2"/>
              <a:buChar char="q"/>
              <a:defRPr/>
            </a:pPr>
            <a:r>
              <a:rPr lang="en-US" sz="2000" b="1" dirty="0">
                <a:solidFill>
                  <a:srgbClr val="C00000"/>
                </a:solidFill>
                <a:latin typeface="Times New Roman" pitchFamily="18" charset="0"/>
                <a:cs typeface="Times New Roman" pitchFamily="18" charset="0"/>
              </a:rPr>
              <a:t>Dynamic</a:t>
            </a:r>
          </a:p>
          <a:p>
            <a:pPr lvl="2" algn="just">
              <a:lnSpc>
                <a:spcPct val="80000"/>
              </a:lnSpc>
              <a:buFont typeface="Wingdings" pitchFamily="2" charset="2"/>
              <a:buChar char="§"/>
              <a:defRPr/>
            </a:pPr>
            <a:r>
              <a:rPr lang="en-US" sz="2000" dirty="0">
                <a:latin typeface="Times New Roman" pitchFamily="18" charset="0"/>
                <a:cs typeface="Times New Roman" pitchFamily="18" charset="0"/>
              </a:rPr>
              <a:t>Most of the real life applications are dynamic</a:t>
            </a:r>
          </a:p>
          <a:p>
            <a:pPr marL="850392" lvl="1" indent="-457200" algn="just">
              <a:lnSpc>
                <a:spcPct val="80000"/>
              </a:lnSpc>
              <a:buClrTx/>
              <a:buFont typeface="+mj-lt"/>
              <a:buAutoNum type="arabicPeriod"/>
              <a:defRPr/>
            </a:pPr>
            <a:r>
              <a:rPr lang="en-US" sz="2400" b="1" dirty="0">
                <a:solidFill>
                  <a:srgbClr val="0000FF"/>
                </a:solidFill>
                <a:latin typeface="Times New Roman" pitchFamily="18" charset="0"/>
                <a:cs typeface="Times New Roman" pitchFamily="18" charset="0"/>
              </a:rPr>
              <a:t>Level of knowledge on access pattern behavior.</a:t>
            </a:r>
          </a:p>
          <a:p>
            <a:pPr lvl="2" algn="just">
              <a:lnSpc>
                <a:spcPct val="80000"/>
              </a:lnSpc>
              <a:buFont typeface="Wingdings" pitchFamily="2" charset="2"/>
              <a:buChar char="q"/>
              <a:defRPr/>
            </a:pPr>
            <a:r>
              <a:rPr lang="en-US" sz="2000" b="1" dirty="0">
                <a:solidFill>
                  <a:srgbClr val="C00000"/>
                </a:solidFill>
                <a:latin typeface="Times New Roman" pitchFamily="18" charset="0"/>
                <a:cs typeface="Times New Roman" pitchFamily="18" charset="0"/>
              </a:rPr>
              <a:t>No information</a:t>
            </a:r>
          </a:p>
          <a:p>
            <a:pPr lvl="2" algn="just">
              <a:lnSpc>
                <a:spcPct val="80000"/>
              </a:lnSpc>
              <a:buFont typeface="Wingdings" pitchFamily="2" charset="2"/>
              <a:buChar char="q"/>
              <a:defRPr/>
            </a:pPr>
            <a:r>
              <a:rPr lang="en-US" sz="2000" b="1" dirty="0">
                <a:solidFill>
                  <a:srgbClr val="C00000"/>
                </a:solidFill>
                <a:latin typeface="Times New Roman" pitchFamily="18" charset="0"/>
                <a:cs typeface="Times New Roman" pitchFamily="18" charset="0"/>
              </a:rPr>
              <a:t>Complete information</a:t>
            </a:r>
          </a:p>
          <a:p>
            <a:pPr lvl="2" algn="just">
              <a:lnSpc>
                <a:spcPct val="80000"/>
              </a:lnSpc>
              <a:buFont typeface="Wingdings" pitchFamily="2" charset="2"/>
              <a:buChar char="§"/>
              <a:defRPr/>
            </a:pPr>
            <a:r>
              <a:rPr lang="en-US" sz="2000" dirty="0">
                <a:latin typeface="Times New Roman" pitchFamily="18" charset="0"/>
                <a:cs typeface="Times New Roman" pitchFamily="18" charset="0"/>
              </a:rPr>
              <a:t>Access patterns can be reasonably predicted</a:t>
            </a:r>
          </a:p>
          <a:p>
            <a:pPr lvl="2" algn="just">
              <a:lnSpc>
                <a:spcPct val="80000"/>
              </a:lnSpc>
              <a:buFont typeface="Wingdings" pitchFamily="2" charset="2"/>
              <a:buChar char="§"/>
              <a:defRPr/>
            </a:pPr>
            <a:r>
              <a:rPr lang="en-US" sz="2000" dirty="0">
                <a:latin typeface="Times New Roman" pitchFamily="18" charset="0"/>
                <a:cs typeface="Times New Roman" pitchFamily="18" charset="0"/>
              </a:rPr>
              <a:t>No deviations from predictions</a:t>
            </a:r>
          </a:p>
          <a:p>
            <a:pPr lvl="2" algn="just">
              <a:lnSpc>
                <a:spcPct val="80000"/>
              </a:lnSpc>
              <a:buFont typeface="Wingdings" pitchFamily="2" charset="2"/>
              <a:buChar char="q"/>
              <a:defRPr/>
            </a:pPr>
            <a:r>
              <a:rPr lang="en-US" sz="2000" b="1" dirty="0">
                <a:solidFill>
                  <a:srgbClr val="C00000"/>
                </a:solidFill>
                <a:latin typeface="Times New Roman" pitchFamily="18" charset="0"/>
                <a:cs typeface="Times New Roman" pitchFamily="18" charset="0"/>
              </a:rPr>
              <a:t>Partial information</a:t>
            </a:r>
          </a:p>
          <a:p>
            <a:pPr lvl="3" algn="just">
              <a:lnSpc>
                <a:spcPct val="80000"/>
              </a:lnSpc>
              <a:buFont typeface="Wingdings" pitchFamily="2" charset="2"/>
              <a:buChar char="§"/>
              <a:defRPr/>
            </a:pPr>
            <a:r>
              <a:rPr lang="en-US" sz="2000" dirty="0">
                <a:latin typeface="Times New Roman" pitchFamily="18" charset="0"/>
                <a:cs typeface="Times New Roman" pitchFamily="18" charset="0"/>
              </a:rPr>
              <a:t>Deviations from predictions</a:t>
            </a:r>
          </a:p>
        </p:txBody>
      </p:sp>
    </p:spTree>
    <p:extLst>
      <p:ext uri="{BB962C8B-B14F-4D97-AF65-F5344CB8AC3E}">
        <p14:creationId xmlns:p14="http://schemas.microsoft.com/office/powerpoint/2010/main" val="14511032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66800"/>
            <a:ext cx="8153400" cy="5562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3"/>
          <p:cNvSpPr>
            <a:spLocks noGrp="1"/>
          </p:cNvSpPr>
          <p:nvPr>
            <p:ph type="title"/>
          </p:nvPr>
        </p:nvSpPr>
        <p:spPr>
          <a:xfrm>
            <a:off x="304800" y="76200"/>
            <a:ext cx="8534400" cy="990600"/>
          </a:xfrm>
        </p:spPr>
        <p:txBody>
          <a:bodyPr/>
          <a:lstStyle/>
          <a:p>
            <a:r>
              <a:rPr lang="en-US" dirty="0" smtClean="0">
                <a:solidFill>
                  <a:schemeClr val="tx1"/>
                </a:solidFill>
              </a:rPr>
              <a:t>Replication &amp; Allocation</a:t>
            </a:r>
            <a:endParaRPr lang="en-US" dirty="0"/>
          </a:p>
        </p:txBody>
      </p:sp>
    </p:spTree>
    <p:extLst>
      <p:ext uri="{BB962C8B-B14F-4D97-AF65-F5344CB8AC3E}">
        <p14:creationId xmlns:p14="http://schemas.microsoft.com/office/powerpoint/2010/main" val="21284897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66800"/>
            <a:ext cx="8556523" cy="560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3"/>
          <p:cNvSpPr>
            <a:spLocks noGrp="1"/>
          </p:cNvSpPr>
          <p:nvPr>
            <p:ph type="title"/>
          </p:nvPr>
        </p:nvSpPr>
        <p:spPr>
          <a:xfrm>
            <a:off x="304800" y="76200"/>
            <a:ext cx="8534400" cy="990600"/>
          </a:xfrm>
        </p:spPr>
        <p:txBody>
          <a:bodyPr/>
          <a:lstStyle/>
          <a:p>
            <a:r>
              <a:rPr lang="en-US" dirty="0" smtClean="0">
                <a:solidFill>
                  <a:schemeClr val="tx1"/>
                </a:solidFill>
              </a:rPr>
              <a:t>Replication</a:t>
            </a:r>
            <a:r>
              <a:rPr lang="en-US" dirty="0" smtClean="0"/>
              <a:t> </a:t>
            </a:r>
            <a:r>
              <a:rPr lang="en-US" dirty="0" smtClean="0">
                <a:solidFill>
                  <a:schemeClr val="tx1"/>
                </a:solidFill>
              </a:rPr>
              <a:t>Alternatives</a:t>
            </a:r>
            <a:endParaRPr lang="en-US" dirty="0">
              <a:solidFill>
                <a:schemeClr val="tx1"/>
              </a:solidFill>
            </a:endParaRPr>
          </a:p>
        </p:txBody>
      </p:sp>
    </p:spTree>
    <p:extLst>
      <p:ext uri="{BB962C8B-B14F-4D97-AF65-F5344CB8AC3E}">
        <p14:creationId xmlns:p14="http://schemas.microsoft.com/office/powerpoint/2010/main" val="6554341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0"/>
            <a:ext cx="8229600" cy="1143000"/>
          </a:xfrm>
        </p:spPr>
        <p:txBody>
          <a:bodyPr>
            <a:normAutofit/>
          </a:bodyPr>
          <a:lstStyle/>
          <a:p>
            <a:r>
              <a:rPr lang="en-US" dirty="0">
                <a:solidFill>
                  <a:schemeClr val="tx1"/>
                </a:solidFill>
              </a:rPr>
              <a:t>Fragment Allocation</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66800"/>
            <a:ext cx="8686800" cy="563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20230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90600"/>
            <a:ext cx="8763000" cy="563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2"/>
          <p:cNvSpPr>
            <a:spLocks noGrp="1"/>
          </p:cNvSpPr>
          <p:nvPr>
            <p:ph type="title"/>
          </p:nvPr>
        </p:nvSpPr>
        <p:spPr>
          <a:xfrm>
            <a:off x="228600" y="0"/>
            <a:ext cx="8229600" cy="1143000"/>
          </a:xfrm>
        </p:spPr>
        <p:txBody>
          <a:bodyPr>
            <a:normAutofit/>
          </a:bodyPr>
          <a:lstStyle/>
          <a:p>
            <a:r>
              <a:rPr lang="en-US" dirty="0">
                <a:solidFill>
                  <a:schemeClr val="tx1"/>
                </a:solidFill>
              </a:rPr>
              <a:t>Fragment Allocation</a:t>
            </a:r>
          </a:p>
        </p:txBody>
      </p:sp>
    </p:spTree>
    <p:extLst>
      <p:ext uri="{BB962C8B-B14F-4D97-AF65-F5344CB8AC3E}">
        <p14:creationId xmlns:p14="http://schemas.microsoft.com/office/powerpoint/2010/main" val="22702151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2"/>
          <p:cNvSpPr>
            <a:spLocks noGrp="1"/>
          </p:cNvSpPr>
          <p:nvPr>
            <p:ph type="title"/>
          </p:nvPr>
        </p:nvSpPr>
        <p:spPr>
          <a:xfrm>
            <a:off x="228600" y="0"/>
            <a:ext cx="8229600" cy="1143000"/>
          </a:xfrm>
        </p:spPr>
        <p:txBody>
          <a:bodyPr>
            <a:normAutofit/>
          </a:bodyPr>
          <a:lstStyle/>
          <a:p>
            <a:r>
              <a:rPr lang="en-US" dirty="0">
                <a:solidFill>
                  <a:schemeClr val="tx1"/>
                </a:solidFill>
              </a:rPr>
              <a:t>Fragment Allocation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04900"/>
            <a:ext cx="8686800" cy="54483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222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2"/>
          <p:cNvSpPr>
            <a:spLocks noGrp="1"/>
          </p:cNvSpPr>
          <p:nvPr>
            <p:ph type="title"/>
          </p:nvPr>
        </p:nvSpPr>
        <p:spPr>
          <a:xfrm>
            <a:off x="228600" y="0"/>
            <a:ext cx="8229600" cy="1143000"/>
          </a:xfrm>
        </p:spPr>
        <p:txBody>
          <a:bodyPr>
            <a:normAutofit/>
          </a:bodyPr>
          <a:lstStyle/>
          <a:p>
            <a:r>
              <a:rPr lang="en-US" dirty="0">
                <a:solidFill>
                  <a:schemeClr val="tx1"/>
                </a:solidFill>
              </a:rPr>
              <a:t>Fragment Allocation</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90600"/>
            <a:ext cx="8610600" cy="563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7509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2"/>
          <p:cNvSpPr>
            <a:spLocks noGrp="1"/>
          </p:cNvSpPr>
          <p:nvPr>
            <p:ph type="title"/>
          </p:nvPr>
        </p:nvSpPr>
        <p:spPr>
          <a:xfrm>
            <a:off x="228600" y="0"/>
            <a:ext cx="8229600" cy="1143000"/>
          </a:xfrm>
        </p:spPr>
        <p:txBody>
          <a:bodyPr>
            <a:normAutofit/>
          </a:bodyPr>
          <a:lstStyle/>
          <a:p>
            <a:r>
              <a:rPr lang="en-US" dirty="0">
                <a:solidFill>
                  <a:schemeClr val="tx1"/>
                </a:solidFill>
              </a:rPr>
              <a:t>Fragment Allocation</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81088"/>
            <a:ext cx="8686799" cy="56245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7509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2"/>
          <p:cNvSpPr>
            <a:spLocks noGrp="1"/>
          </p:cNvSpPr>
          <p:nvPr>
            <p:ph type="title"/>
          </p:nvPr>
        </p:nvSpPr>
        <p:spPr>
          <a:xfrm>
            <a:off x="228600" y="0"/>
            <a:ext cx="8229600" cy="1143000"/>
          </a:xfrm>
        </p:spPr>
        <p:txBody>
          <a:bodyPr>
            <a:normAutofit/>
          </a:bodyPr>
          <a:lstStyle/>
          <a:p>
            <a:r>
              <a:rPr lang="en-US" dirty="0">
                <a:solidFill>
                  <a:schemeClr val="tx1"/>
                </a:solidFill>
              </a:rPr>
              <a:t>Fragment Allocation</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90600"/>
            <a:ext cx="8762999" cy="57149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7509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2"/>
          <p:cNvSpPr>
            <a:spLocks noGrp="1"/>
          </p:cNvSpPr>
          <p:nvPr>
            <p:ph type="title"/>
          </p:nvPr>
        </p:nvSpPr>
        <p:spPr>
          <a:xfrm>
            <a:off x="228600" y="0"/>
            <a:ext cx="8229600" cy="1143000"/>
          </a:xfrm>
        </p:spPr>
        <p:txBody>
          <a:bodyPr>
            <a:normAutofit/>
          </a:bodyPr>
          <a:lstStyle/>
          <a:p>
            <a:r>
              <a:rPr lang="en-US" dirty="0">
                <a:solidFill>
                  <a:schemeClr val="tx1"/>
                </a:solidFill>
              </a:rPr>
              <a:t>Fragment Allocation</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43000"/>
            <a:ext cx="8610600" cy="5562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7509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55000"/>
                <a:satMod val="300000"/>
              </a:schemeClr>
            </a:gs>
            <a:gs pos="86000">
              <a:schemeClr val="bg1">
                <a:tint val="65000"/>
                <a:satMod val="300000"/>
              </a:schemeClr>
            </a:gs>
            <a:gs pos="100000">
              <a:schemeClr val="bg1">
                <a:shade val="65000"/>
                <a:satMod val="300000"/>
              </a:schemeClr>
            </a:gs>
          </a:gsLst>
          <a:path path="circle">
            <a:fillToRect l="65000" b="98000"/>
          </a:path>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762000" y="914400"/>
            <a:ext cx="8001000" cy="1828800"/>
          </a:xfrm>
        </p:spPr>
        <p:txBody>
          <a:bodyPr>
            <a:normAutofit fontScale="90000"/>
          </a:bodyPr>
          <a:lstStyle/>
          <a:p>
            <a:r>
              <a:rPr lang="en-US" dirty="0" smtClean="0">
                <a:solidFill>
                  <a:schemeClr val="tx1">
                    <a:lumMod val="95000"/>
                    <a:lumOff val="5000"/>
                  </a:schemeClr>
                </a:solidFill>
              </a:rPr>
              <a:t>Transparency in Distributed Database Design</a:t>
            </a:r>
            <a:endParaRPr lang="en-US" dirty="0">
              <a:solidFill>
                <a:schemeClr val="tx1">
                  <a:lumMod val="95000"/>
                  <a:lumOff val="5000"/>
                </a:schemeClr>
              </a:solidFill>
            </a:endParaRPr>
          </a:p>
        </p:txBody>
      </p:sp>
      <p:sp>
        <p:nvSpPr>
          <p:cNvPr id="5" name="Text Placeholder 4"/>
          <p:cNvSpPr>
            <a:spLocks noGrp="1"/>
          </p:cNvSpPr>
          <p:nvPr>
            <p:ph type="body" idx="1"/>
          </p:nvPr>
        </p:nvSpPr>
        <p:spPr/>
        <p:txBody>
          <a:bodyPr>
            <a:normAutofit lnSpcReduction="10000"/>
          </a:bodyPr>
          <a:lstStyle/>
          <a:p>
            <a:pPr marL="1060704" lvl="2" indent="-457200" algn="just">
              <a:buClrTx/>
              <a:buFont typeface="+mj-lt"/>
              <a:buAutoNum type="arabicPeriod"/>
            </a:pPr>
            <a:r>
              <a:rPr lang="en-US" sz="2200" b="1" dirty="0">
                <a:solidFill>
                  <a:srgbClr val="C00000"/>
                </a:solidFill>
                <a:latin typeface="Times New Roman" pitchFamily="18" charset="0"/>
                <a:cs typeface="Times New Roman" pitchFamily="18" charset="0"/>
              </a:rPr>
              <a:t>Distribution Transparency</a:t>
            </a:r>
          </a:p>
          <a:p>
            <a:pPr marL="1060704" lvl="2" indent="-457200" algn="just">
              <a:buClrTx/>
              <a:buFont typeface="+mj-lt"/>
              <a:buAutoNum type="arabicPeriod"/>
            </a:pPr>
            <a:r>
              <a:rPr lang="en-US" sz="2200" b="1" dirty="0">
                <a:solidFill>
                  <a:srgbClr val="C00000"/>
                </a:solidFill>
                <a:latin typeface="Times New Roman" pitchFamily="18" charset="0"/>
                <a:cs typeface="Times New Roman" pitchFamily="18" charset="0"/>
              </a:rPr>
              <a:t>Transaction Transparency</a:t>
            </a:r>
          </a:p>
          <a:p>
            <a:pPr marL="1060704" lvl="2" indent="-457200" algn="just">
              <a:buClrTx/>
              <a:buFont typeface="+mj-lt"/>
              <a:buAutoNum type="arabicPeriod"/>
            </a:pPr>
            <a:r>
              <a:rPr lang="en-US" sz="2200" b="1" dirty="0">
                <a:solidFill>
                  <a:srgbClr val="C00000"/>
                </a:solidFill>
                <a:latin typeface="Times New Roman" pitchFamily="18" charset="0"/>
                <a:cs typeface="Times New Roman" pitchFamily="18" charset="0"/>
              </a:rPr>
              <a:t>Performance Transparency</a:t>
            </a:r>
          </a:p>
          <a:p>
            <a:pPr marL="1060704" lvl="2" indent="-457200" algn="just">
              <a:buClrTx/>
              <a:buFont typeface="+mj-lt"/>
              <a:buAutoNum type="arabicPeriod"/>
            </a:pPr>
            <a:r>
              <a:rPr lang="en-US" sz="2200" b="1" dirty="0">
                <a:solidFill>
                  <a:srgbClr val="C00000"/>
                </a:solidFill>
                <a:latin typeface="Times New Roman" pitchFamily="18" charset="0"/>
                <a:cs typeface="Times New Roman" pitchFamily="18" charset="0"/>
              </a:rPr>
              <a:t>DBMS Transparency</a:t>
            </a:r>
          </a:p>
          <a:p>
            <a:endParaRPr lang="en-US" dirty="0"/>
          </a:p>
        </p:txBody>
      </p:sp>
    </p:spTree>
    <p:extLst>
      <p:ext uri="{BB962C8B-B14F-4D97-AF65-F5344CB8AC3E}">
        <p14:creationId xmlns:p14="http://schemas.microsoft.com/office/powerpoint/2010/main" val="34344516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p:spPr>
        <p:txBody>
          <a:bodyPr>
            <a:normAutofit/>
          </a:bodyPr>
          <a:lstStyle/>
          <a:p>
            <a:r>
              <a:rPr lang="en-US" sz="3600" dirty="0">
                <a:solidFill>
                  <a:schemeClr val="tx1">
                    <a:lumMod val="95000"/>
                    <a:lumOff val="5000"/>
                  </a:schemeClr>
                </a:solidFill>
              </a:rPr>
              <a:t>Distribution Design</a:t>
            </a:r>
          </a:p>
        </p:txBody>
      </p:sp>
      <p:sp>
        <p:nvSpPr>
          <p:cNvPr id="5123" name="Rectangle 3"/>
          <p:cNvSpPr>
            <a:spLocks noGrp="1" noChangeArrowheads="1"/>
          </p:cNvSpPr>
          <p:nvPr>
            <p:ph type="body" idx="1"/>
          </p:nvPr>
        </p:nvSpPr>
        <p:spPr>
          <a:xfrm>
            <a:off x="535242" y="1540387"/>
            <a:ext cx="8166305" cy="3162300"/>
          </a:xfrm>
          <a:noFill/>
          <a:ln>
            <a:solidFill>
              <a:schemeClr val="tx1"/>
            </a:solidFill>
          </a:ln>
        </p:spPr>
        <p:txBody>
          <a:bodyPr>
            <a:normAutofit fontScale="92500"/>
          </a:bodyPr>
          <a:lstStyle/>
          <a:p>
            <a:pPr>
              <a:lnSpc>
                <a:spcPct val="100000"/>
              </a:lnSpc>
              <a:spcBef>
                <a:spcPct val="80000"/>
              </a:spcBef>
              <a:buFont typeface="Wingdings" pitchFamily="2" charset="2"/>
              <a:buChar char="q"/>
            </a:pPr>
            <a:r>
              <a:rPr lang="en-US" sz="3500" b="1" dirty="0" smtClean="0">
                <a:solidFill>
                  <a:schemeClr val="tx1">
                    <a:lumMod val="95000"/>
                    <a:lumOff val="5000"/>
                  </a:schemeClr>
                </a:solidFill>
                <a:effectLst>
                  <a:outerShdw blurRad="31750" dist="25400" dir="5400000" algn="tl" rotWithShape="0">
                    <a:srgbClr val="000000">
                      <a:alpha val="25000"/>
                    </a:srgbClr>
                  </a:outerShdw>
                </a:effectLst>
                <a:latin typeface="Times New Roman" pitchFamily="18" charset="0"/>
                <a:ea typeface="+mj-ea"/>
                <a:cs typeface="Times New Roman" pitchFamily="18" charset="0"/>
              </a:rPr>
              <a:t>Top-down</a:t>
            </a:r>
          </a:p>
          <a:p>
            <a:pPr lvl="1">
              <a:lnSpc>
                <a:spcPct val="110000"/>
              </a:lnSpc>
              <a:spcBef>
                <a:spcPts val="0"/>
              </a:spcBef>
              <a:buFont typeface="Wingdings" pitchFamily="2" charset="2"/>
              <a:buChar char="q"/>
            </a:pPr>
            <a:r>
              <a:rPr lang="en-US" sz="2600" dirty="0" smtClean="0">
                <a:latin typeface="Times New Roman" pitchFamily="18" charset="0"/>
                <a:cs typeface="Times New Roman" pitchFamily="18" charset="0"/>
              </a:rPr>
              <a:t>mostly in designing systems from scratch</a:t>
            </a:r>
          </a:p>
          <a:p>
            <a:pPr lvl="1">
              <a:lnSpc>
                <a:spcPct val="110000"/>
              </a:lnSpc>
              <a:spcBef>
                <a:spcPts val="0"/>
              </a:spcBef>
              <a:buFont typeface="Wingdings" pitchFamily="2" charset="2"/>
              <a:buChar char="q"/>
            </a:pPr>
            <a:r>
              <a:rPr lang="en-US" sz="2600" dirty="0" smtClean="0">
                <a:latin typeface="Times New Roman" pitchFamily="18" charset="0"/>
                <a:cs typeface="Times New Roman" pitchFamily="18" charset="0"/>
              </a:rPr>
              <a:t>mostly in homogeneous systems</a:t>
            </a:r>
          </a:p>
          <a:p>
            <a:pPr>
              <a:spcBef>
                <a:spcPct val="80000"/>
              </a:spcBef>
              <a:buFont typeface="Wingdings" pitchFamily="2" charset="2"/>
              <a:buChar char="q"/>
            </a:pPr>
            <a:r>
              <a:rPr lang="en-US" sz="3500" b="1" dirty="0">
                <a:solidFill>
                  <a:schemeClr val="tx1">
                    <a:lumMod val="95000"/>
                    <a:lumOff val="5000"/>
                  </a:schemeClr>
                </a:solidFill>
                <a:effectLst>
                  <a:outerShdw blurRad="31750" dist="25400" dir="5400000" algn="tl" rotWithShape="0">
                    <a:srgbClr val="000000">
                      <a:alpha val="25000"/>
                    </a:srgbClr>
                  </a:outerShdw>
                </a:effectLst>
                <a:latin typeface="Times New Roman" pitchFamily="18" charset="0"/>
                <a:ea typeface="+mj-ea"/>
                <a:cs typeface="Times New Roman" pitchFamily="18" charset="0"/>
              </a:rPr>
              <a:t>Bottom-up</a:t>
            </a:r>
          </a:p>
          <a:p>
            <a:pPr lvl="1">
              <a:lnSpc>
                <a:spcPct val="110000"/>
              </a:lnSpc>
              <a:spcBef>
                <a:spcPts val="0"/>
              </a:spcBef>
              <a:buFont typeface="Wingdings" pitchFamily="2" charset="2"/>
              <a:buChar char="q"/>
            </a:pPr>
            <a:r>
              <a:rPr lang="en-US" sz="2600" dirty="0">
                <a:latin typeface="Times New Roman" pitchFamily="18" charset="0"/>
                <a:cs typeface="Times New Roman" pitchFamily="18" charset="0"/>
              </a:rPr>
              <a:t>when the databases already exist at a number of </a:t>
            </a:r>
            <a:r>
              <a:rPr lang="en-US" sz="2600" dirty="0" smtClean="0">
                <a:latin typeface="Times New Roman" pitchFamily="18" charset="0"/>
                <a:cs typeface="Times New Roman" pitchFamily="18" charset="0"/>
              </a:rPr>
              <a:t>sites</a:t>
            </a:r>
          </a:p>
          <a:p>
            <a:pPr lvl="1">
              <a:lnSpc>
                <a:spcPct val="110000"/>
              </a:lnSpc>
              <a:spcBef>
                <a:spcPts val="0"/>
              </a:spcBef>
              <a:buFont typeface="Wingdings" pitchFamily="2" charset="2"/>
              <a:buChar char="q"/>
            </a:pPr>
            <a:r>
              <a:rPr lang="en-US" sz="2600" dirty="0" smtClean="0">
                <a:latin typeface="Times New Roman" pitchFamily="18" charset="0"/>
                <a:cs typeface="Times New Roman" pitchFamily="18" charset="0"/>
              </a:rPr>
              <a:t>The databases should be connected to solve common task</a:t>
            </a:r>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1547722357"/>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76200"/>
            <a:ext cx="8605684" cy="1143000"/>
          </a:xfrm>
        </p:spPr>
        <p:txBody>
          <a:bodyPr/>
          <a:lstStyle/>
          <a:p>
            <a:r>
              <a:rPr lang="en-US" dirty="0" smtClean="0">
                <a:solidFill>
                  <a:schemeClr val="tx1"/>
                </a:solidFill>
              </a:rPr>
              <a:t>Example:</a:t>
            </a:r>
            <a:endParaRPr lang="en-US" dirty="0">
              <a:solidFill>
                <a:schemeClr val="tx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47135"/>
            <a:ext cx="8753168" cy="482026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332683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0"/>
            <a:ext cx="8229600" cy="1143000"/>
          </a:xfrm>
        </p:spPr>
        <p:txBody>
          <a:bodyPr>
            <a:normAutofit/>
          </a:bodyPr>
          <a:lstStyle/>
          <a:p>
            <a:r>
              <a:rPr lang="en-US" dirty="0">
                <a:solidFill>
                  <a:schemeClr val="tx1"/>
                </a:solidFill>
              </a:rPr>
              <a:t>Transparent Access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90600"/>
            <a:ext cx="8763000" cy="563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932634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685800"/>
            <a:ext cx="8691716" cy="5788742"/>
          </a:xfrm>
          <a:ln>
            <a:solidFill>
              <a:schemeClr val="tx1"/>
            </a:solidFill>
          </a:ln>
        </p:spPr>
        <p:txBody>
          <a:bodyPr>
            <a:normAutofit/>
          </a:bodyPr>
          <a:lstStyle/>
          <a:p>
            <a:pPr algn="just">
              <a:buFont typeface="Wingdings" pitchFamily="2" charset="2"/>
              <a:buChar char="§"/>
            </a:pPr>
            <a:r>
              <a:rPr lang="en-US" sz="2800" b="1" dirty="0" smtClean="0">
                <a:solidFill>
                  <a:srgbClr val="0000FF"/>
                </a:solidFill>
                <a:latin typeface="Times New Roman" pitchFamily="18" charset="0"/>
                <a:cs typeface="Times New Roman" pitchFamily="18" charset="0"/>
              </a:rPr>
              <a:t>Transparency</a:t>
            </a:r>
            <a:r>
              <a:rPr lang="en-US" sz="2800" dirty="0" smtClean="0">
                <a:solidFill>
                  <a:srgbClr val="0000FF"/>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refers to the separation of the higher level semantics of a system from the lower level implementation issues.</a:t>
            </a:r>
          </a:p>
          <a:p>
            <a:pPr lvl="1" algn="just"/>
            <a:r>
              <a:rPr lang="en-US" sz="2400" dirty="0" smtClean="0">
                <a:solidFill>
                  <a:schemeClr val="accent1">
                    <a:lumMod val="50000"/>
                  </a:schemeClr>
                </a:solidFill>
                <a:latin typeface="Times New Roman" pitchFamily="18" charset="0"/>
                <a:cs typeface="Times New Roman" pitchFamily="18" charset="0"/>
              </a:rPr>
              <a:t>In a distributed system, transparency hides the implementation details from users of the system.</a:t>
            </a:r>
          </a:p>
          <a:p>
            <a:pPr lvl="1" algn="just"/>
            <a:r>
              <a:rPr lang="en-US" sz="2400" dirty="0" smtClean="0">
                <a:solidFill>
                  <a:schemeClr val="accent1">
                    <a:lumMod val="50000"/>
                  </a:schemeClr>
                </a:solidFill>
                <a:latin typeface="Times New Roman" pitchFamily="18" charset="0"/>
                <a:cs typeface="Times New Roman" pitchFamily="18" charset="0"/>
              </a:rPr>
              <a:t>User believes that he or she is working with a centralized database system and that all complexities of a distributed database are either hidden or transparent to the user.</a:t>
            </a:r>
          </a:p>
          <a:p>
            <a:pPr algn="just">
              <a:buFont typeface="Wingdings" pitchFamily="2" charset="2"/>
              <a:buChar char="§"/>
            </a:pPr>
            <a:r>
              <a:rPr lang="en-US" sz="2400" dirty="0">
                <a:latin typeface="Times New Roman" pitchFamily="18" charset="0"/>
                <a:cs typeface="Times New Roman" pitchFamily="18" charset="0"/>
              </a:rPr>
              <a:t>A Distributed DBMS may have various levels of transparency. It is categorized as</a:t>
            </a:r>
            <a:r>
              <a:rPr lang="en-US" sz="2400" dirty="0" smtClean="0">
                <a:latin typeface="Times New Roman" pitchFamily="18" charset="0"/>
                <a:cs typeface="Times New Roman" pitchFamily="18" charset="0"/>
              </a:rPr>
              <a:t>:</a:t>
            </a:r>
          </a:p>
          <a:p>
            <a:pPr marL="1060704" lvl="2" indent="-457200" algn="just">
              <a:buClrTx/>
              <a:buFont typeface="+mj-lt"/>
              <a:buAutoNum type="arabicPeriod"/>
            </a:pPr>
            <a:r>
              <a:rPr lang="en-US" sz="2200" b="1" dirty="0" smtClean="0">
                <a:solidFill>
                  <a:srgbClr val="C00000"/>
                </a:solidFill>
                <a:latin typeface="Times New Roman" pitchFamily="18" charset="0"/>
                <a:cs typeface="Times New Roman" pitchFamily="18" charset="0"/>
              </a:rPr>
              <a:t>Distribution Transparency</a:t>
            </a:r>
          </a:p>
          <a:p>
            <a:pPr marL="1060704" lvl="2" indent="-457200" algn="just">
              <a:buClrTx/>
              <a:buFont typeface="+mj-lt"/>
              <a:buAutoNum type="arabicPeriod"/>
            </a:pPr>
            <a:r>
              <a:rPr lang="en-US" sz="2200" b="1" dirty="0" smtClean="0">
                <a:solidFill>
                  <a:srgbClr val="C00000"/>
                </a:solidFill>
                <a:latin typeface="Times New Roman" pitchFamily="18" charset="0"/>
                <a:cs typeface="Times New Roman" pitchFamily="18" charset="0"/>
              </a:rPr>
              <a:t>Transaction Transparency</a:t>
            </a:r>
          </a:p>
          <a:p>
            <a:pPr marL="1060704" lvl="2" indent="-457200" algn="just">
              <a:buClrTx/>
              <a:buFont typeface="+mj-lt"/>
              <a:buAutoNum type="arabicPeriod"/>
            </a:pPr>
            <a:r>
              <a:rPr lang="en-US" sz="2200" b="1" dirty="0" smtClean="0">
                <a:solidFill>
                  <a:srgbClr val="C00000"/>
                </a:solidFill>
                <a:latin typeface="Times New Roman" pitchFamily="18" charset="0"/>
                <a:cs typeface="Times New Roman" pitchFamily="18" charset="0"/>
              </a:rPr>
              <a:t>Performance Transparency</a:t>
            </a:r>
          </a:p>
          <a:p>
            <a:pPr marL="1060704" lvl="2" indent="-457200" algn="just">
              <a:buClrTx/>
              <a:buFont typeface="+mj-lt"/>
              <a:buAutoNum type="arabicPeriod"/>
            </a:pPr>
            <a:r>
              <a:rPr lang="en-US" sz="2200" b="1" dirty="0" smtClean="0">
                <a:solidFill>
                  <a:srgbClr val="C00000"/>
                </a:solidFill>
                <a:latin typeface="Times New Roman" pitchFamily="18" charset="0"/>
                <a:cs typeface="Times New Roman" pitchFamily="18" charset="0"/>
              </a:rPr>
              <a:t>DBMS Transparency</a:t>
            </a:r>
          </a:p>
          <a:p>
            <a:pPr algn="just">
              <a:buFont typeface="Wingdings" pitchFamily="2" charset="2"/>
              <a:buChar char="§"/>
            </a:pPr>
            <a:endParaRPr lang="en-US" sz="2400" b="1" dirty="0">
              <a:latin typeface="Times New Roman" pitchFamily="18" charset="0"/>
              <a:cs typeface="Times New Roman" pitchFamily="18" charset="0"/>
            </a:endParaRPr>
          </a:p>
          <a:p>
            <a:pPr algn="just"/>
            <a:endParaRPr lang="en-US" dirty="0">
              <a:solidFill>
                <a:schemeClr val="accent1">
                  <a:lumMod val="50000"/>
                </a:schemeClr>
              </a:solidFill>
            </a:endParaRPr>
          </a:p>
        </p:txBody>
      </p:sp>
      <p:sp>
        <p:nvSpPr>
          <p:cNvPr id="3" name="Title 2"/>
          <p:cNvSpPr>
            <a:spLocks noGrp="1"/>
          </p:cNvSpPr>
          <p:nvPr>
            <p:ph type="title"/>
          </p:nvPr>
        </p:nvSpPr>
        <p:spPr>
          <a:xfrm>
            <a:off x="304800" y="-228600"/>
            <a:ext cx="8458200" cy="1143000"/>
          </a:xfrm>
        </p:spPr>
        <p:txBody>
          <a:bodyPr>
            <a:noAutofit/>
          </a:bodyPr>
          <a:lstStyle/>
          <a:p>
            <a:pPr algn="just"/>
            <a:r>
              <a:rPr lang="en-US" sz="2800" dirty="0">
                <a:solidFill>
                  <a:schemeClr val="tx1"/>
                </a:solidFill>
              </a:rPr>
              <a:t>Transparencies in Distribute Database Design</a:t>
            </a:r>
            <a:r>
              <a:rPr lang="en-US" sz="2400" dirty="0">
                <a:solidFill>
                  <a:schemeClr val="tx1"/>
                </a:solidFill>
              </a:rPr>
              <a:t>:</a:t>
            </a:r>
          </a:p>
        </p:txBody>
      </p:sp>
    </p:spTree>
    <p:extLst>
      <p:ext uri="{BB962C8B-B14F-4D97-AF65-F5344CB8AC3E}">
        <p14:creationId xmlns:p14="http://schemas.microsoft.com/office/powerpoint/2010/main" val="129310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066800"/>
            <a:ext cx="8686800" cy="5410200"/>
          </a:xfrm>
          <a:ln>
            <a:solidFill>
              <a:schemeClr val="tx1"/>
            </a:solidFill>
          </a:ln>
        </p:spPr>
        <p:txBody>
          <a:bodyPr>
            <a:normAutofit lnSpcReduction="10000"/>
          </a:bodyPr>
          <a:lstStyle/>
          <a:p>
            <a:pPr algn="just">
              <a:buFont typeface="Wingdings" pitchFamily="2" charset="2"/>
              <a:buChar char="§"/>
            </a:pPr>
            <a:r>
              <a:rPr lang="en-US" dirty="0" smtClean="0">
                <a:latin typeface="Times New Roman" pitchFamily="18" charset="0"/>
                <a:cs typeface="Times New Roman" pitchFamily="18" charset="0"/>
              </a:rPr>
              <a:t>It allows the user to perceive the database as a single, logical entity.</a:t>
            </a:r>
          </a:p>
          <a:p>
            <a:pPr algn="just">
              <a:buFont typeface="Wingdings" pitchFamily="2" charset="2"/>
              <a:buChar char="§"/>
            </a:pPr>
            <a:r>
              <a:rPr lang="en-US" dirty="0" smtClean="0">
                <a:latin typeface="Times New Roman" pitchFamily="18" charset="0"/>
                <a:cs typeface="Times New Roman" pitchFamily="18" charset="0"/>
              </a:rPr>
              <a:t>In other words, distribution transparency refers to the degree or extent to which details of Fragmentation (</a:t>
            </a:r>
            <a:r>
              <a:rPr lang="en-US" dirty="0" smtClean="0">
                <a:solidFill>
                  <a:srgbClr val="FF0000"/>
                </a:solidFill>
                <a:latin typeface="Times New Roman" pitchFamily="18" charset="0"/>
                <a:cs typeface="Times New Roman" pitchFamily="18" charset="0"/>
              </a:rPr>
              <a:t>Fragmentation </a:t>
            </a:r>
            <a:r>
              <a:rPr lang="en-US" dirty="0">
                <a:solidFill>
                  <a:srgbClr val="FF0000"/>
                </a:solidFill>
                <a:latin typeface="Times New Roman" pitchFamily="18" charset="0"/>
                <a:cs typeface="Times New Roman" pitchFamily="18" charset="0"/>
              </a:rPr>
              <a:t>Transparency</a:t>
            </a:r>
            <a:r>
              <a:rPr lang="en-US" dirty="0">
                <a:latin typeface="Times New Roman" pitchFamily="18" charset="0"/>
                <a:cs typeface="Times New Roman" pitchFamily="18" charset="0"/>
              </a:rPr>
              <a:t>)</a:t>
            </a:r>
            <a:r>
              <a:rPr lang="en-US" dirty="0" smtClean="0">
                <a:latin typeface="Times New Roman" pitchFamily="18" charset="0"/>
                <a:cs typeface="Times New Roman" pitchFamily="18" charset="0"/>
              </a:rPr>
              <a:t>, Replication</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t>
            </a:r>
            <a:r>
              <a:rPr lang="en-US" dirty="0">
                <a:solidFill>
                  <a:srgbClr val="FF0000"/>
                </a:solidFill>
                <a:latin typeface="Times New Roman" pitchFamily="18" charset="0"/>
                <a:cs typeface="Times New Roman" pitchFamily="18" charset="0"/>
              </a:rPr>
              <a:t>Replication</a:t>
            </a:r>
            <a:r>
              <a:rPr lang="en-US" dirty="0" smtClean="0">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Transparency</a:t>
            </a:r>
            <a:r>
              <a:rPr lang="en-US" dirty="0">
                <a:latin typeface="Times New Roman" pitchFamily="18" charset="0"/>
                <a:cs typeface="Times New Roman" pitchFamily="18" charset="0"/>
              </a:rPr>
              <a:t>)</a:t>
            </a:r>
            <a:r>
              <a:rPr lang="en-US" dirty="0" smtClean="0">
                <a:latin typeface="Times New Roman" pitchFamily="18" charset="0"/>
                <a:cs typeface="Times New Roman" pitchFamily="18" charset="0"/>
              </a:rPr>
              <a:t> and distribution (</a:t>
            </a:r>
            <a:r>
              <a:rPr lang="en-US" dirty="0">
                <a:solidFill>
                  <a:srgbClr val="FF0000"/>
                </a:solidFill>
                <a:latin typeface="Times New Roman" pitchFamily="18" charset="0"/>
                <a:cs typeface="Times New Roman" pitchFamily="18" charset="0"/>
              </a:rPr>
              <a:t>Location</a:t>
            </a:r>
            <a:r>
              <a:rPr lang="en-US" dirty="0" smtClean="0">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Transparency</a:t>
            </a:r>
            <a:r>
              <a:rPr lang="en-US" dirty="0" smtClean="0">
                <a:latin typeface="Times New Roman" pitchFamily="18" charset="0"/>
                <a:cs typeface="Times New Roman" pitchFamily="18" charset="0"/>
              </a:rPr>
              <a:t>) are hidden from the users.</a:t>
            </a:r>
          </a:p>
          <a:p>
            <a:pPr algn="just">
              <a:buFont typeface="Wingdings" pitchFamily="2" charset="2"/>
              <a:buChar char="§"/>
            </a:pPr>
            <a:r>
              <a:rPr lang="en-US" dirty="0" smtClean="0">
                <a:latin typeface="Times New Roman" pitchFamily="18" charset="0"/>
                <a:cs typeface="Times New Roman" pitchFamily="18" charset="0"/>
              </a:rPr>
              <a:t>Data Distribution Transparency is further categorized as follows:</a:t>
            </a:r>
          </a:p>
          <a:p>
            <a:pPr marL="1371600" lvl="3" indent="-457200" algn="just">
              <a:buFont typeface="+mj-lt"/>
              <a:buAutoNum type="arabicPeriod"/>
            </a:pPr>
            <a:r>
              <a:rPr lang="en-US" sz="2200" b="1" dirty="0">
                <a:solidFill>
                  <a:srgbClr val="0000FF"/>
                </a:solidFill>
                <a:latin typeface="Times New Roman" pitchFamily="18" charset="0"/>
                <a:cs typeface="Times New Roman" pitchFamily="18" charset="0"/>
              </a:rPr>
              <a:t>Fragmentation Transparency</a:t>
            </a:r>
          </a:p>
          <a:p>
            <a:pPr marL="1371600" lvl="3" indent="-457200" algn="just">
              <a:buFont typeface="+mj-lt"/>
              <a:buAutoNum type="arabicPeriod"/>
            </a:pPr>
            <a:r>
              <a:rPr lang="en-US" sz="2200" b="1" dirty="0">
                <a:solidFill>
                  <a:srgbClr val="0000FF"/>
                </a:solidFill>
                <a:latin typeface="Times New Roman" pitchFamily="18" charset="0"/>
                <a:cs typeface="Times New Roman" pitchFamily="18" charset="0"/>
              </a:rPr>
              <a:t>Location Transparency</a:t>
            </a:r>
          </a:p>
          <a:p>
            <a:pPr marL="1371600" lvl="3" indent="-457200" algn="just">
              <a:buFont typeface="+mj-lt"/>
              <a:buAutoNum type="arabicPeriod"/>
            </a:pPr>
            <a:r>
              <a:rPr lang="en-US" sz="2200" b="1" dirty="0">
                <a:solidFill>
                  <a:srgbClr val="0000FF"/>
                </a:solidFill>
                <a:latin typeface="Times New Roman" pitchFamily="18" charset="0"/>
                <a:cs typeface="Times New Roman" pitchFamily="18" charset="0"/>
              </a:rPr>
              <a:t>Replication Transparency</a:t>
            </a:r>
          </a:p>
          <a:p>
            <a:pPr marL="1371600" lvl="3" indent="-457200" algn="just">
              <a:buFont typeface="+mj-lt"/>
              <a:buAutoNum type="arabicPeriod"/>
            </a:pPr>
            <a:r>
              <a:rPr lang="en-US" sz="2200" b="1" dirty="0">
                <a:solidFill>
                  <a:srgbClr val="0000FF"/>
                </a:solidFill>
                <a:latin typeface="Times New Roman" pitchFamily="18" charset="0"/>
                <a:cs typeface="Times New Roman" pitchFamily="18" charset="0"/>
              </a:rPr>
              <a:t>Local Mapping Transparency</a:t>
            </a:r>
          </a:p>
          <a:p>
            <a:pPr marL="1371600" lvl="3" indent="-457200" algn="just">
              <a:buFont typeface="+mj-lt"/>
              <a:buAutoNum type="arabicPeriod"/>
            </a:pPr>
            <a:r>
              <a:rPr lang="en-US" sz="2200" b="1" dirty="0">
                <a:solidFill>
                  <a:srgbClr val="0000FF"/>
                </a:solidFill>
                <a:latin typeface="Times New Roman" pitchFamily="18" charset="0"/>
                <a:cs typeface="Times New Roman" pitchFamily="18" charset="0"/>
              </a:rPr>
              <a:t>Naming Transparency</a:t>
            </a:r>
          </a:p>
          <a:p>
            <a:pPr marL="624078" indent="-514350" algn="just">
              <a:buFont typeface="+mj-lt"/>
              <a:buAutoNum type="arabicPeriod"/>
            </a:pPr>
            <a:endParaRPr lang="en-US" dirty="0">
              <a:solidFill>
                <a:srgbClr val="0000FF"/>
              </a:solidFill>
              <a:latin typeface="Times New Roman" pitchFamily="18" charset="0"/>
              <a:cs typeface="Times New Roman" pitchFamily="18" charset="0"/>
            </a:endParaRPr>
          </a:p>
        </p:txBody>
      </p:sp>
      <p:sp>
        <p:nvSpPr>
          <p:cNvPr id="3" name="Title 2"/>
          <p:cNvSpPr>
            <a:spLocks noGrp="1"/>
          </p:cNvSpPr>
          <p:nvPr>
            <p:ph type="title"/>
          </p:nvPr>
        </p:nvSpPr>
        <p:spPr>
          <a:xfrm>
            <a:off x="304800" y="81116"/>
            <a:ext cx="8568813" cy="1138084"/>
          </a:xfrm>
        </p:spPr>
        <p:txBody>
          <a:bodyPr>
            <a:noAutofit/>
          </a:bodyPr>
          <a:lstStyle/>
          <a:p>
            <a:pPr marL="742950" indent="-742950">
              <a:buFont typeface="+mj-lt"/>
              <a:buAutoNum type="arabicPeriod"/>
            </a:pPr>
            <a:r>
              <a:rPr lang="en-US" sz="3600" dirty="0">
                <a:solidFill>
                  <a:schemeClr val="tx1"/>
                </a:solidFill>
              </a:rPr>
              <a:t>D</a:t>
            </a:r>
            <a:r>
              <a:rPr lang="en-US" sz="3200" dirty="0" smtClean="0">
                <a:solidFill>
                  <a:schemeClr val="tx1"/>
                </a:solidFill>
              </a:rPr>
              <a:t>ata </a:t>
            </a:r>
            <a:r>
              <a:rPr lang="en-US" sz="3600" dirty="0">
                <a:solidFill>
                  <a:schemeClr val="tx1"/>
                </a:solidFill>
              </a:rPr>
              <a:t>Distribution Transparency</a:t>
            </a:r>
          </a:p>
        </p:txBody>
      </p:sp>
    </p:spTree>
    <p:extLst>
      <p:ext uri="{BB962C8B-B14F-4D97-AF65-F5344CB8AC3E}">
        <p14:creationId xmlns:p14="http://schemas.microsoft.com/office/powerpoint/2010/main" val="181936736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19200"/>
            <a:ext cx="8686800" cy="5181600"/>
          </a:xfrm>
          <a:ln>
            <a:solidFill>
              <a:schemeClr val="tx1"/>
            </a:solidFill>
          </a:ln>
        </p:spPr>
        <p:txBody>
          <a:bodyPr>
            <a:normAutofit/>
          </a:bodyPr>
          <a:lstStyle/>
          <a:p>
            <a:pPr algn="just">
              <a:buFont typeface="Wingdings" pitchFamily="2" charset="2"/>
              <a:buChar char="§"/>
            </a:pPr>
            <a:r>
              <a:rPr lang="en-US" b="1" dirty="0" smtClean="0">
                <a:solidFill>
                  <a:srgbClr val="0000FF"/>
                </a:solidFill>
                <a:latin typeface="Times New Roman" pitchFamily="18" charset="0"/>
                <a:cs typeface="Times New Roman" pitchFamily="18" charset="0"/>
              </a:rPr>
              <a:t>Fragmentation Transparency</a:t>
            </a:r>
            <a:r>
              <a:rPr lang="en-US" dirty="0" smtClean="0">
                <a:latin typeface="Times New Roman" pitchFamily="18" charset="0"/>
                <a:cs typeface="Times New Roman" pitchFamily="18" charset="0"/>
              </a:rPr>
              <a:t> hides the fact from users that the data are fragmented. </a:t>
            </a:r>
            <a:r>
              <a:rPr lang="en-US" dirty="0" smtClean="0">
                <a:solidFill>
                  <a:srgbClr val="FF0000"/>
                </a:solidFill>
                <a:latin typeface="Times New Roman" pitchFamily="18" charset="0"/>
                <a:cs typeface="Times New Roman" pitchFamily="18" charset="0"/>
              </a:rPr>
              <a:t>This is the highest level of distribution transparency.</a:t>
            </a:r>
          </a:p>
          <a:p>
            <a:pPr algn="just">
              <a:buFont typeface="Wingdings" pitchFamily="2" charset="2"/>
              <a:buChar char="§"/>
            </a:pPr>
            <a:r>
              <a:rPr lang="en-US" dirty="0" smtClean="0">
                <a:latin typeface="Times New Roman" pitchFamily="18" charset="0"/>
                <a:cs typeface="Times New Roman" pitchFamily="18" charset="0"/>
              </a:rPr>
              <a:t>If a distributed system has fragmentation transparency, then the user must be not aware of regarding fragmentation of data.</a:t>
            </a:r>
          </a:p>
          <a:p>
            <a:pPr algn="just">
              <a:buFont typeface="Wingdings" pitchFamily="2" charset="2"/>
              <a:buChar char="§"/>
            </a:pPr>
            <a:r>
              <a:rPr lang="en-US" sz="2400" b="1" dirty="0" smtClean="0">
                <a:latin typeface="Times New Roman" pitchFamily="18" charset="0"/>
                <a:cs typeface="Times New Roman" pitchFamily="18" charset="0"/>
              </a:rPr>
              <a:t>Example:</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Employee (</a:t>
            </a:r>
            <a:r>
              <a:rPr lang="en-US" sz="2400" b="1" dirty="0" err="1" smtClean="0">
                <a:latin typeface="Times New Roman" pitchFamily="18" charset="0"/>
                <a:cs typeface="Times New Roman" pitchFamily="18" charset="0"/>
              </a:rPr>
              <a:t>Emp_id,Emp_name</a:t>
            </a:r>
            <a:r>
              <a:rPr lang="en-US" sz="2400" b="1" dirty="0" smtClean="0">
                <a:latin typeface="Times New Roman" pitchFamily="18" charset="0"/>
                <a:cs typeface="Times New Roman" pitchFamily="18" charset="0"/>
              </a:rPr>
              <a:t>, Designation, Salary, </a:t>
            </a:r>
            <a:r>
              <a:rPr lang="en-US" sz="2400" b="1" dirty="0" err="1" smtClean="0">
                <a:latin typeface="Times New Roman" pitchFamily="18" charset="0"/>
                <a:cs typeface="Times New Roman" pitchFamily="18" charset="0"/>
              </a:rPr>
              <a:t>Emp_branch</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Project_no</a:t>
            </a:r>
            <a:r>
              <a:rPr lang="en-US" sz="2400" b="1" dirty="0" smtClean="0">
                <a:latin typeface="Times New Roman" pitchFamily="18" charset="0"/>
                <a:cs typeface="Times New Roman" pitchFamily="18" charset="0"/>
              </a:rPr>
              <a:t>) </a:t>
            </a:r>
            <a:r>
              <a:rPr lang="en-US" sz="2400" dirty="0" smtClean="0">
                <a:solidFill>
                  <a:srgbClr val="0000FF"/>
                </a:solidFill>
                <a:latin typeface="Times New Roman" pitchFamily="18" charset="0"/>
                <a:cs typeface="Times New Roman" pitchFamily="18" charset="0"/>
              </a:rPr>
              <a:t>is fragmented and stored on different sites. Therefore to retrieve the names of all employees of branch number 10 from employee  relation, the user will write the following SQL Statement:</a:t>
            </a:r>
          </a:p>
          <a:p>
            <a:pPr lvl="2" algn="just">
              <a:buFont typeface="Wingdings" pitchFamily="2" charset="2"/>
              <a:buChar char="§"/>
            </a:pPr>
            <a:r>
              <a:rPr lang="en-US" sz="2400" dirty="0" smtClean="0">
                <a:solidFill>
                  <a:srgbClr val="FF0000"/>
                </a:solidFill>
                <a:latin typeface="Times New Roman" pitchFamily="18" charset="0"/>
                <a:cs typeface="Times New Roman" pitchFamily="18" charset="0"/>
              </a:rPr>
              <a:t>Select </a:t>
            </a:r>
            <a:r>
              <a:rPr lang="en-US" sz="2400" dirty="0" err="1" smtClean="0">
                <a:solidFill>
                  <a:srgbClr val="FF0000"/>
                </a:solidFill>
                <a:latin typeface="Times New Roman" pitchFamily="18" charset="0"/>
                <a:cs typeface="Times New Roman" pitchFamily="18" charset="0"/>
              </a:rPr>
              <a:t>Emp_name</a:t>
            </a:r>
            <a:r>
              <a:rPr lang="en-US" sz="2400" dirty="0" smtClean="0">
                <a:solidFill>
                  <a:srgbClr val="FF0000"/>
                </a:solidFill>
                <a:latin typeface="Times New Roman" pitchFamily="18" charset="0"/>
                <a:cs typeface="Times New Roman" pitchFamily="18" charset="0"/>
              </a:rPr>
              <a:t> from Employee where </a:t>
            </a:r>
            <a:r>
              <a:rPr lang="en-US" sz="2400" dirty="0" err="1" smtClean="0">
                <a:solidFill>
                  <a:srgbClr val="FF0000"/>
                </a:solidFill>
                <a:latin typeface="Times New Roman" pitchFamily="18" charset="0"/>
                <a:cs typeface="Times New Roman" pitchFamily="18" charset="0"/>
              </a:rPr>
              <a:t>Emp</a:t>
            </a:r>
            <a:r>
              <a:rPr lang="en-US" sz="2400" dirty="0" smtClean="0">
                <a:solidFill>
                  <a:srgbClr val="FF0000"/>
                </a:solidFill>
                <a:latin typeface="Times New Roman" pitchFamily="18" charset="0"/>
                <a:cs typeface="Times New Roman" pitchFamily="18" charset="0"/>
              </a:rPr>
              <a:t>-branch=10;</a:t>
            </a:r>
          </a:p>
          <a:p>
            <a:pPr lvl="2">
              <a:buFont typeface="Wingdings" pitchFamily="2" charset="2"/>
              <a:buChar char="§"/>
            </a:pPr>
            <a:endParaRPr lang="en-US" sz="2800" dirty="0">
              <a:solidFill>
                <a:srgbClr val="FF0000"/>
              </a:solidFill>
            </a:endParaRPr>
          </a:p>
        </p:txBody>
      </p:sp>
      <p:sp>
        <p:nvSpPr>
          <p:cNvPr id="3" name="Title 2"/>
          <p:cNvSpPr>
            <a:spLocks noGrp="1"/>
          </p:cNvSpPr>
          <p:nvPr>
            <p:ph type="title"/>
          </p:nvPr>
        </p:nvSpPr>
        <p:spPr>
          <a:xfrm>
            <a:off x="304800" y="0"/>
            <a:ext cx="8229600" cy="1143000"/>
          </a:xfrm>
        </p:spPr>
        <p:txBody>
          <a:bodyPr>
            <a:normAutofit/>
          </a:bodyPr>
          <a:lstStyle/>
          <a:p>
            <a:pPr marL="742950" indent="-742950">
              <a:buFont typeface="+mj-lt"/>
              <a:buAutoNum type="alphaUcPeriod"/>
            </a:pPr>
            <a:r>
              <a:rPr lang="en-US" dirty="0" smtClean="0">
                <a:solidFill>
                  <a:schemeClr val="tx1"/>
                </a:solidFill>
              </a:rPr>
              <a:t>Fragmentation Transparency</a:t>
            </a:r>
            <a:endParaRPr lang="en-US" dirty="0">
              <a:solidFill>
                <a:schemeClr val="tx1"/>
              </a:solidFill>
            </a:endParaRPr>
          </a:p>
        </p:txBody>
      </p:sp>
    </p:spTree>
    <p:extLst>
      <p:ext uri="{BB962C8B-B14F-4D97-AF65-F5344CB8AC3E}">
        <p14:creationId xmlns:p14="http://schemas.microsoft.com/office/powerpoint/2010/main" val="98533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19200"/>
            <a:ext cx="8686800" cy="5334000"/>
          </a:xfrm>
          <a:ln>
            <a:solidFill>
              <a:schemeClr val="tx1"/>
            </a:solidFill>
          </a:ln>
        </p:spPr>
        <p:txBody>
          <a:bodyPr>
            <a:normAutofit fontScale="92500" lnSpcReduction="20000"/>
          </a:bodyPr>
          <a:lstStyle/>
          <a:p>
            <a:pPr algn="just">
              <a:buFont typeface="Wingdings" pitchFamily="2" charset="2"/>
              <a:buChar char="§"/>
            </a:pPr>
            <a:r>
              <a:rPr lang="en-US" sz="2600" b="1" dirty="0" smtClean="0">
                <a:solidFill>
                  <a:srgbClr val="0000FF"/>
                </a:solidFill>
                <a:latin typeface="Times New Roman" pitchFamily="18" charset="0"/>
                <a:cs typeface="Times New Roman" pitchFamily="18" charset="0"/>
              </a:rPr>
              <a:t>With Location Transparency, </a:t>
            </a:r>
            <a:r>
              <a:rPr lang="en-US" sz="2600" dirty="0">
                <a:latin typeface="Times New Roman" pitchFamily="18" charset="0"/>
                <a:cs typeface="Times New Roman" pitchFamily="18" charset="0"/>
              </a:rPr>
              <a:t>the user is aware how the data are fragmented but still does not have any idea regarding the location of the fragment.</a:t>
            </a:r>
          </a:p>
          <a:p>
            <a:pPr algn="just">
              <a:buFont typeface="Wingdings" pitchFamily="2" charset="2"/>
              <a:buChar char="§"/>
            </a:pPr>
            <a:r>
              <a:rPr lang="en-US" sz="2600" dirty="0" smtClean="0">
                <a:latin typeface="Times New Roman" pitchFamily="18" charset="0"/>
                <a:cs typeface="Times New Roman" pitchFamily="18" charset="0"/>
              </a:rPr>
              <a:t>To retrieve data from a distributed database with location transparency, the end user has to specify the database fragment names but need not specify where these fragments are located in the distributed system.</a:t>
            </a:r>
          </a:p>
          <a:p>
            <a:pPr algn="just">
              <a:buFont typeface="Wingdings" pitchFamily="2" charset="2"/>
              <a:buChar char="§"/>
            </a:pPr>
            <a:r>
              <a:rPr lang="en-US" sz="2400" b="1" dirty="0" smtClean="0">
                <a:latin typeface="Times New Roman" pitchFamily="18" charset="0"/>
                <a:cs typeface="Times New Roman" pitchFamily="18" charset="0"/>
              </a:rPr>
              <a:t>Example:</a:t>
            </a:r>
            <a:r>
              <a:rPr lang="en-US" sz="2400" dirty="0" smtClean="0">
                <a:latin typeface="Times New Roman" pitchFamily="18" charset="0"/>
                <a:cs typeface="Times New Roman" pitchFamily="18" charset="0"/>
              </a:rPr>
              <a:t> </a:t>
            </a:r>
            <a:r>
              <a:rPr lang="en-US" sz="2400" dirty="0" smtClean="0">
                <a:solidFill>
                  <a:srgbClr val="0000FF"/>
                </a:solidFill>
                <a:latin typeface="Times New Roman" pitchFamily="18" charset="0"/>
                <a:cs typeface="Times New Roman" pitchFamily="18" charset="0"/>
              </a:rPr>
              <a:t>Assume that tuples of the above Employee relation is horizontally partitioned into two fragments EMP1 and EMP2 depending on the selection predicates “</a:t>
            </a:r>
            <a:r>
              <a:rPr lang="en-US" sz="2400" dirty="0" err="1" smtClean="0">
                <a:solidFill>
                  <a:srgbClr val="0000FF"/>
                </a:solidFill>
                <a:latin typeface="Times New Roman" pitchFamily="18" charset="0"/>
                <a:cs typeface="Times New Roman" pitchFamily="18" charset="0"/>
              </a:rPr>
              <a:t>emp</a:t>
            </a:r>
            <a:r>
              <a:rPr lang="en-US" sz="2400" dirty="0" smtClean="0">
                <a:solidFill>
                  <a:srgbClr val="0000FF"/>
                </a:solidFill>
                <a:latin typeface="Times New Roman" pitchFamily="18" charset="0"/>
                <a:cs typeface="Times New Roman" pitchFamily="18" charset="0"/>
              </a:rPr>
              <a:t>-id=100”and “</a:t>
            </a:r>
            <a:r>
              <a:rPr lang="en-US" sz="2400" dirty="0" err="1" smtClean="0">
                <a:solidFill>
                  <a:srgbClr val="0000FF"/>
                </a:solidFill>
                <a:latin typeface="Times New Roman" pitchFamily="18" charset="0"/>
                <a:cs typeface="Times New Roman" pitchFamily="18" charset="0"/>
              </a:rPr>
              <a:t>emp</a:t>
            </a:r>
            <a:r>
              <a:rPr lang="en-US" sz="2400" dirty="0" smtClean="0">
                <a:solidFill>
                  <a:srgbClr val="0000FF"/>
                </a:solidFill>
                <a:latin typeface="Times New Roman" pitchFamily="18" charset="0"/>
                <a:cs typeface="Times New Roman" pitchFamily="18" charset="0"/>
              </a:rPr>
              <a:t>-id&gt;100”. Hence the user is aware that the Employee relation is horizontally fragmented into two relations, but they have no idea in which sites these relations are stored. Thus user write SQL statement as follows </a:t>
            </a:r>
            <a:r>
              <a:rPr lang="en-US" sz="2400" dirty="0" smtClean="0">
                <a:solidFill>
                  <a:schemeClr val="accent1">
                    <a:lumMod val="50000"/>
                  </a:schemeClr>
                </a:solidFill>
                <a:latin typeface="Times New Roman" pitchFamily="18" charset="0"/>
                <a:cs typeface="Times New Roman" pitchFamily="18" charset="0"/>
              </a:rPr>
              <a:t>“To retrieve all employees of branch number 10”</a:t>
            </a:r>
            <a:r>
              <a:rPr lang="en-US" sz="2400" dirty="0" smtClean="0">
                <a:solidFill>
                  <a:srgbClr val="0000FF"/>
                </a:solidFill>
                <a:latin typeface="Times New Roman" pitchFamily="18" charset="0"/>
                <a:cs typeface="Times New Roman" pitchFamily="18" charset="0"/>
              </a:rPr>
              <a:t>:</a:t>
            </a:r>
          </a:p>
          <a:p>
            <a:pPr lvl="2" algn="just">
              <a:buFont typeface="Wingdings" pitchFamily="2" charset="2"/>
              <a:buChar char="§"/>
            </a:pPr>
            <a:r>
              <a:rPr lang="en-US" sz="2600" dirty="0" smtClean="0">
                <a:solidFill>
                  <a:srgbClr val="FF0000"/>
                </a:solidFill>
                <a:latin typeface="Times New Roman" pitchFamily="18" charset="0"/>
                <a:cs typeface="Times New Roman" pitchFamily="18" charset="0"/>
              </a:rPr>
              <a:t>Select </a:t>
            </a:r>
            <a:r>
              <a:rPr lang="en-US" sz="2600" dirty="0" err="1" smtClean="0">
                <a:solidFill>
                  <a:srgbClr val="FF0000"/>
                </a:solidFill>
                <a:latin typeface="Times New Roman" pitchFamily="18" charset="0"/>
                <a:cs typeface="Times New Roman" pitchFamily="18" charset="0"/>
              </a:rPr>
              <a:t>Emp_name</a:t>
            </a:r>
            <a:r>
              <a:rPr lang="en-US" sz="2600" dirty="0" smtClean="0">
                <a:solidFill>
                  <a:srgbClr val="FF0000"/>
                </a:solidFill>
                <a:latin typeface="Times New Roman" pitchFamily="18" charset="0"/>
                <a:cs typeface="Times New Roman" pitchFamily="18" charset="0"/>
              </a:rPr>
              <a:t> from Emp1 where </a:t>
            </a:r>
            <a:r>
              <a:rPr lang="en-US" sz="2600" dirty="0" err="1" smtClean="0">
                <a:solidFill>
                  <a:srgbClr val="FF0000"/>
                </a:solidFill>
                <a:latin typeface="Times New Roman" pitchFamily="18" charset="0"/>
                <a:cs typeface="Times New Roman" pitchFamily="18" charset="0"/>
              </a:rPr>
              <a:t>Emp</a:t>
            </a:r>
            <a:r>
              <a:rPr lang="en-US" sz="2600" dirty="0" smtClean="0">
                <a:solidFill>
                  <a:srgbClr val="FF0000"/>
                </a:solidFill>
                <a:latin typeface="Times New Roman" pitchFamily="18" charset="0"/>
                <a:cs typeface="Times New Roman" pitchFamily="18" charset="0"/>
              </a:rPr>
              <a:t>-branch=10;</a:t>
            </a:r>
          </a:p>
          <a:p>
            <a:pPr marL="630936" lvl="2" indent="0" algn="just">
              <a:buNone/>
            </a:pPr>
            <a:r>
              <a:rPr lang="en-US" sz="2600" dirty="0" smtClean="0">
                <a:solidFill>
                  <a:srgbClr val="FF0000"/>
                </a:solidFill>
                <a:latin typeface="Times New Roman" pitchFamily="18" charset="0"/>
                <a:cs typeface="Times New Roman" pitchFamily="18" charset="0"/>
              </a:rPr>
              <a:t>    </a:t>
            </a:r>
            <a:r>
              <a:rPr lang="en-US" sz="2600" b="1" dirty="0" smtClean="0">
                <a:latin typeface="Times New Roman" pitchFamily="18" charset="0"/>
                <a:cs typeface="Times New Roman" pitchFamily="18" charset="0"/>
              </a:rPr>
              <a:t>Union</a:t>
            </a:r>
          </a:p>
          <a:p>
            <a:pPr marL="630936" lvl="2" indent="0" algn="just">
              <a:buNone/>
            </a:pPr>
            <a:r>
              <a:rPr lang="en-US" sz="2600" dirty="0" smtClean="0">
                <a:solidFill>
                  <a:srgbClr val="FF0000"/>
                </a:solidFill>
                <a:latin typeface="Times New Roman" pitchFamily="18" charset="0"/>
                <a:cs typeface="Times New Roman" pitchFamily="18" charset="0"/>
              </a:rPr>
              <a:t>    Select </a:t>
            </a:r>
            <a:r>
              <a:rPr lang="en-US" sz="2600" dirty="0" err="1">
                <a:solidFill>
                  <a:srgbClr val="FF0000"/>
                </a:solidFill>
                <a:latin typeface="Times New Roman" pitchFamily="18" charset="0"/>
                <a:cs typeface="Times New Roman" pitchFamily="18" charset="0"/>
              </a:rPr>
              <a:t>Emp_name</a:t>
            </a:r>
            <a:r>
              <a:rPr lang="en-US" sz="2600" dirty="0">
                <a:solidFill>
                  <a:srgbClr val="FF0000"/>
                </a:solidFill>
                <a:latin typeface="Times New Roman" pitchFamily="18" charset="0"/>
                <a:cs typeface="Times New Roman" pitchFamily="18" charset="0"/>
              </a:rPr>
              <a:t> from </a:t>
            </a:r>
            <a:r>
              <a:rPr lang="en-US" sz="2600" dirty="0" smtClean="0">
                <a:solidFill>
                  <a:srgbClr val="FF0000"/>
                </a:solidFill>
                <a:latin typeface="Times New Roman" pitchFamily="18" charset="0"/>
                <a:cs typeface="Times New Roman" pitchFamily="18" charset="0"/>
              </a:rPr>
              <a:t>Emp2 </a:t>
            </a:r>
            <a:r>
              <a:rPr lang="en-US" sz="2600" dirty="0">
                <a:solidFill>
                  <a:srgbClr val="FF0000"/>
                </a:solidFill>
                <a:latin typeface="Times New Roman" pitchFamily="18" charset="0"/>
                <a:cs typeface="Times New Roman" pitchFamily="18" charset="0"/>
              </a:rPr>
              <a:t>where </a:t>
            </a:r>
            <a:r>
              <a:rPr lang="en-US" sz="2600" dirty="0" err="1">
                <a:solidFill>
                  <a:srgbClr val="FF0000"/>
                </a:solidFill>
                <a:latin typeface="Times New Roman" pitchFamily="18" charset="0"/>
                <a:cs typeface="Times New Roman" pitchFamily="18" charset="0"/>
              </a:rPr>
              <a:t>Emp</a:t>
            </a:r>
            <a:r>
              <a:rPr lang="en-US" sz="2600" dirty="0">
                <a:solidFill>
                  <a:srgbClr val="FF0000"/>
                </a:solidFill>
                <a:latin typeface="Times New Roman" pitchFamily="18" charset="0"/>
                <a:cs typeface="Times New Roman" pitchFamily="18" charset="0"/>
              </a:rPr>
              <a:t>-branch=10;</a:t>
            </a:r>
          </a:p>
          <a:p>
            <a:pPr lvl="2" algn="just">
              <a:buFont typeface="Wingdings" pitchFamily="2" charset="2"/>
              <a:buChar char="§"/>
            </a:pPr>
            <a:endParaRPr lang="en-US" sz="2600" dirty="0" smtClean="0">
              <a:solidFill>
                <a:srgbClr val="FF0000"/>
              </a:solidFill>
              <a:latin typeface="Times New Roman" pitchFamily="18" charset="0"/>
              <a:cs typeface="Times New Roman" pitchFamily="18" charset="0"/>
            </a:endParaRPr>
          </a:p>
          <a:p>
            <a:pPr lvl="2">
              <a:buFont typeface="Wingdings" pitchFamily="2" charset="2"/>
              <a:buChar char="§"/>
            </a:pPr>
            <a:endParaRPr lang="en-US" sz="2800" dirty="0">
              <a:solidFill>
                <a:srgbClr val="FF0000"/>
              </a:solidFill>
            </a:endParaRPr>
          </a:p>
        </p:txBody>
      </p:sp>
      <p:sp>
        <p:nvSpPr>
          <p:cNvPr id="3" name="Title 2"/>
          <p:cNvSpPr>
            <a:spLocks noGrp="1"/>
          </p:cNvSpPr>
          <p:nvPr>
            <p:ph type="title"/>
          </p:nvPr>
        </p:nvSpPr>
        <p:spPr>
          <a:xfrm>
            <a:off x="304800" y="0"/>
            <a:ext cx="8229600" cy="1143000"/>
          </a:xfrm>
        </p:spPr>
        <p:txBody>
          <a:bodyPr/>
          <a:lstStyle/>
          <a:p>
            <a:pPr marL="742950" indent="-742950">
              <a:buFont typeface="+mj-lt"/>
              <a:buAutoNum type="alphaUcPeriod" startAt="2"/>
            </a:pPr>
            <a:r>
              <a:rPr lang="en-US" dirty="0" smtClean="0">
                <a:solidFill>
                  <a:schemeClr val="tx1"/>
                </a:solidFill>
              </a:rPr>
              <a:t>Location Transparency</a:t>
            </a:r>
            <a:endParaRPr lang="en-US" dirty="0">
              <a:solidFill>
                <a:schemeClr val="tx1"/>
              </a:solidFill>
            </a:endParaRPr>
          </a:p>
        </p:txBody>
      </p:sp>
    </p:spTree>
    <p:extLst>
      <p:ext uri="{BB962C8B-B14F-4D97-AF65-F5344CB8AC3E}">
        <p14:creationId xmlns:p14="http://schemas.microsoft.com/office/powerpoint/2010/main" val="4225630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 calcmode="lin" valueType="num">
                                      <p:cBhvr additive="base">
                                        <p:cTn id="2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19200"/>
            <a:ext cx="8686800" cy="5476568"/>
          </a:xfrm>
          <a:solidFill>
            <a:schemeClr val="accent1">
              <a:lumMod val="20000"/>
              <a:lumOff val="80000"/>
            </a:schemeClr>
          </a:solidFill>
          <a:ln>
            <a:solidFill>
              <a:schemeClr val="tx1"/>
            </a:solidFill>
          </a:ln>
        </p:spPr>
        <p:txBody>
          <a:bodyPr>
            <a:normAutofit fontScale="92500" lnSpcReduction="10000"/>
          </a:bodyPr>
          <a:lstStyle/>
          <a:p>
            <a:pPr algn="just">
              <a:buFont typeface="Wingdings" pitchFamily="2" charset="2"/>
              <a:buChar char="§"/>
            </a:pPr>
            <a:r>
              <a:rPr lang="en-US" sz="2600" b="1" dirty="0" smtClean="0">
                <a:solidFill>
                  <a:srgbClr val="0000FF"/>
                </a:solidFill>
                <a:latin typeface="Times New Roman" pitchFamily="18" charset="0"/>
                <a:cs typeface="Times New Roman" pitchFamily="18" charset="0"/>
              </a:rPr>
              <a:t>Replication Transparency </a:t>
            </a:r>
            <a:r>
              <a:rPr lang="en-US" sz="2600" dirty="0">
                <a:latin typeface="Times New Roman" pitchFamily="18" charset="0"/>
                <a:cs typeface="Times New Roman" pitchFamily="18" charset="0"/>
              </a:rPr>
              <a:t>means that the user is unaware of the fact that the fragments of relations are replicated and stored in different sites of the distributed </a:t>
            </a:r>
            <a:r>
              <a:rPr lang="en-US" sz="2600" dirty="0" smtClean="0">
                <a:latin typeface="Times New Roman" pitchFamily="18" charset="0"/>
                <a:cs typeface="Times New Roman" pitchFamily="18" charset="0"/>
              </a:rPr>
              <a:t>system</a:t>
            </a:r>
            <a:r>
              <a:rPr lang="en-US" sz="2600" dirty="0">
                <a:latin typeface="Times New Roman" pitchFamily="18" charset="0"/>
                <a:cs typeface="Times New Roman" pitchFamily="18" charset="0"/>
              </a:rPr>
              <a:t>.</a:t>
            </a:r>
          </a:p>
          <a:p>
            <a:pPr algn="just">
              <a:buFont typeface="Wingdings" pitchFamily="2" charset="2"/>
              <a:buChar char="§"/>
            </a:pPr>
            <a:r>
              <a:rPr lang="en-US" sz="2600" dirty="0" smtClean="0">
                <a:latin typeface="Times New Roman" pitchFamily="18" charset="0"/>
                <a:cs typeface="Times New Roman" pitchFamily="18" charset="0"/>
              </a:rPr>
              <a:t>Replication Transparency is closely related to location transparency.</a:t>
            </a:r>
          </a:p>
          <a:p>
            <a:pPr algn="just">
              <a:buFont typeface="Wingdings" pitchFamily="2" charset="2"/>
              <a:buChar char="§"/>
            </a:pPr>
            <a:r>
              <a:rPr lang="en-US" sz="2400" b="1" dirty="0" smtClean="0">
                <a:latin typeface="Times New Roman" pitchFamily="18" charset="0"/>
                <a:cs typeface="Times New Roman" pitchFamily="18" charset="0"/>
              </a:rPr>
              <a:t>Example:</a:t>
            </a:r>
            <a:r>
              <a:rPr lang="en-US" sz="2400" dirty="0" smtClean="0">
                <a:latin typeface="Times New Roman" pitchFamily="18" charset="0"/>
                <a:cs typeface="Times New Roman" pitchFamily="18" charset="0"/>
              </a:rPr>
              <a:t> </a:t>
            </a:r>
            <a:r>
              <a:rPr lang="en-US" sz="2400" dirty="0" smtClean="0">
                <a:solidFill>
                  <a:srgbClr val="0000FF"/>
                </a:solidFill>
                <a:latin typeface="Times New Roman" pitchFamily="18" charset="0"/>
                <a:cs typeface="Times New Roman" pitchFamily="18" charset="0"/>
              </a:rPr>
              <a:t>Assume that the horizontal fragments EMP1 And EMP2 of the Employee relation are replicated and stored in different sites.  In this case if user wants to </a:t>
            </a:r>
            <a:r>
              <a:rPr lang="en-US" sz="2200" dirty="0" smtClean="0">
                <a:solidFill>
                  <a:schemeClr val="accent1">
                    <a:lumMod val="50000"/>
                  </a:schemeClr>
                </a:solidFill>
                <a:latin typeface="Times New Roman" pitchFamily="18" charset="0"/>
                <a:cs typeface="Times New Roman" pitchFamily="18" charset="0"/>
              </a:rPr>
              <a:t>“Retrieve the names of all employees of branch number 20 whose salary is greater than 50,000” </a:t>
            </a:r>
            <a:r>
              <a:rPr lang="en-US" sz="2400" dirty="0">
                <a:solidFill>
                  <a:srgbClr val="0000FF"/>
                </a:solidFill>
                <a:latin typeface="Times New Roman" pitchFamily="18" charset="0"/>
                <a:cs typeface="Times New Roman" pitchFamily="18" charset="0"/>
              </a:rPr>
              <a:t>then the SQL statement is written as follows:</a:t>
            </a:r>
          </a:p>
          <a:p>
            <a:pPr algn="just">
              <a:buFont typeface="Wingdings" pitchFamily="2" charset="2"/>
              <a:buChar char="§"/>
            </a:pPr>
            <a:r>
              <a:rPr lang="en-US" sz="2400" dirty="0" smtClean="0">
                <a:solidFill>
                  <a:srgbClr val="FF0000"/>
                </a:solidFill>
                <a:latin typeface="Times New Roman" pitchFamily="18" charset="0"/>
                <a:cs typeface="Times New Roman" pitchFamily="18" charset="0"/>
              </a:rPr>
              <a:t>Select </a:t>
            </a:r>
            <a:r>
              <a:rPr lang="en-US" sz="2400" dirty="0" err="1" smtClean="0">
                <a:solidFill>
                  <a:srgbClr val="FF0000"/>
                </a:solidFill>
                <a:latin typeface="Times New Roman" pitchFamily="18" charset="0"/>
                <a:cs typeface="Times New Roman" pitchFamily="18" charset="0"/>
              </a:rPr>
              <a:t>Emp_name</a:t>
            </a:r>
            <a:r>
              <a:rPr lang="en-US" sz="2400" dirty="0" smtClean="0">
                <a:solidFill>
                  <a:srgbClr val="FF0000"/>
                </a:solidFill>
                <a:latin typeface="Times New Roman" pitchFamily="18" charset="0"/>
                <a:cs typeface="Times New Roman" pitchFamily="18" charset="0"/>
              </a:rPr>
              <a:t> from Emp1 where </a:t>
            </a:r>
            <a:r>
              <a:rPr lang="en-US" sz="2400" dirty="0" err="1" smtClean="0">
                <a:solidFill>
                  <a:srgbClr val="FF0000"/>
                </a:solidFill>
                <a:latin typeface="Times New Roman" pitchFamily="18" charset="0"/>
                <a:cs typeface="Times New Roman" pitchFamily="18" charset="0"/>
              </a:rPr>
              <a:t>Emp</a:t>
            </a:r>
            <a:r>
              <a:rPr lang="en-US" sz="2400" dirty="0" smtClean="0">
                <a:solidFill>
                  <a:srgbClr val="FF0000"/>
                </a:solidFill>
                <a:latin typeface="Times New Roman" pitchFamily="18" charset="0"/>
                <a:cs typeface="Times New Roman" pitchFamily="18" charset="0"/>
              </a:rPr>
              <a:t>-branch=20 and Salary&gt;50,000;</a:t>
            </a:r>
          </a:p>
          <a:p>
            <a:pPr marL="393192" lvl="1" indent="0" algn="just">
              <a:buNone/>
            </a:pPr>
            <a:r>
              <a:rPr lang="en-US" sz="2200" b="1" dirty="0" smtClean="0">
                <a:latin typeface="Times New Roman" pitchFamily="18" charset="0"/>
                <a:cs typeface="Times New Roman" pitchFamily="18" charset="0"/>
              </a:rPr>
              <a:t>Union</a:t>
            </a:r>
            <a:endParaRPr lang="en-US" sz="3000" dirty="0">
              <a:solidFill>
                <a:srgbClr val="FF0000"/>
              </a:solidFill>
              <a:latin typeface="Times New Roman" pitchFamily="18" charset="0"/>
              <a:cs typeface="Times New Roman" pitchFamily="18" charset="0"/>
            </a:endParaRPr>
          </a:p>
          <a:p>
            <a:pPr marL="393192" lvl="1" indent="0" algn="just">
              <a:buNone/>
            </a:pPr>
            <a:r>
              <a:rPr lang="en-US" sz="2600" dirty="0">
                <a:solidFill>
                  <a:srgbClr val="FF0000"/>
                </a:solidFill>
                <a:latin typeface="Times New Roman" pitchFamily="18" charset="0"/>
                <a:cs typeface="Times New Roman" pitchFamily="18" charset="0"/>
              </a:rPr>
              <a:t>Select </a:t>
            </a:r>
            <a:r>
              <a:rPr lang="en-US" sz="2600" dirty="0" err="1">
                <a:solidFill>
                  <a:srgbClr val="FF0000"/>
                </a:solidFill>
                <a:latin typeface="Times New Roman" pitchFamily="18" charset="0"/>
                <a:cs typeface="Times New Roman" pitchFamily="18" charset="0"/>
              </a:rPr>
              <a:t>Emp_name</a:t>
            </a:r>
            <a:r>
              <a:rPr lang="en-US" sz="2600" dirty="0">
                <a:solidFill>
                  <a:srgbClr val="FF0000"/>
                </a:solidFill>
                <a:latin typeface="Times New Roman" pitchFamily="18" charset="0"/>
                <a:cs typeface="Times New Roman" pitchFamily="18" charset="0"/>
              </a:rPr>
              <a:t> from </a:t>
            </a:r>
            <a:r>
              <a:rPr lang="en-US" sz="2600" dirty="0" smtClean="0">
                <a:solidFill>
                  <a:srgbClr val="FF0000"/>
                </a:solidFill>
                <a:latin typeface="Times New Roman" pitchFamily="18" charset="0"/>
                <a:cs typeface="Times New Roman" pitchFamily="18" charset="0"/>
              </a:rPr>
              <a:t>Emp2 </a:t>
            </a:r>
            <a:r>
              <a:rPr lang="en-US" sz="2600" dirty="0">
                <a:solidFill>
                  <a:srgbClr val="FF0000"/>
                </a:solidFill>
                <a:latin typeface="Times New Roman" pitchFamily="18" charset="0"/>
                <a:cs typeface="Times New Roman" pitchFamily="18" charset="0"/>
              </a:rPr>
              <a:t>where </a:t>
            </a:r>
            <a:r>
              <a:rPr lang="en-US" sz="2600" dirty="0" err="1">
                <a:solidFill>
                  <a:srgbClr val="FF0000"/>
                </a:solidFill>
                <a:latin typeface="Times New Roman" pitchFamily="18" charset="0"/>
                <a:cs typeface="Times New Roman" pitchFamily="18" charset="0"/>
              </a:rPr>
              <a:t>Emp</a:t>
            </a:r>
            <a:r>
              <a:rPr lang="en-US" sz="2600" dirty="0">
                <a:solidFill>
                  <a:srgbClr val="FF0000"/>
                </a:solidFill>
                <a:latin typeface="Times New Roman" pitchFamily="18" charset="0"/>
                <a:cs typeface="Times New Roman" pitchFamily="18" charset="0"/>
              </a:rPr>
              <a:t>-branch=20 and Salary&gt;50,000;</a:t>
            </a:r>
          </a:p>
          <a:p>
            <a:pPr marL="630936" lvl="2" indent="0">
              <a:buNone/>
            </a:pPr>
            <a:endParaRPr lang="en-US" sz="2000" b="1" dirty="0">
              <a:latin typeface="Times New Roman" pitchFamily="18" charset="0"/>
              <a:cs typeface="Times New Roman" pitchFamily="18" charset="0"/>
            </a:endParaRPr>
          </a:p>
        </p:txBody>
      </p:sp>
      <p:sp>
        <p:nvSpPr>
          <p:cNvPr id="3" name="Title 2"/>
          <p:cNvSpPr>
            <a:spLocks noGrp="1"/>
          </p:cNvSpPr>
          <p:nvPr>
            <p:ph type="title"/>
          </p:nvPr>
        </p:nvSpPr>
        <p:spPr>
          <a:xfrm>
            <a:off x="304800" y="0"/>
            <a:ext cx="8229600" cy="1143000"/>
          </a:xfrm>
        </p:spPr>
        <p:txBody>
          <a:bodyPr/>
          <a:lstStyle/>
          <a:p>
            <a:pPr marL="742950" indent="-742950">
              <a:buFont typeface="+mj-lt"/>
              <a:buAutoNum type="alphaUcPeriod" startAt="3"/>
            </a:pPr>
            <a:r>
              <a:rPr lang="en-US" dirty="0" smtClean="0">
                <a:solidFill>
                  <a:schemeClr val="tx1"/>
                </a:solidFill>
              </a:rPr>
              <a:t>Replication Transparency</a:t>
            </a:r>
            <a:endParaRPr lang="en-US" dirty="0">
              <a:solidFill>
                <a:schemeClr val="tx1"/>
              </a:solidFill>
            </a:endParaRPr>
          </a:p>
        </p:txBody>
      </p:sp>
    </p:spTree>
    <p:extLst>
      <p:ext uri="{BB962C8B-B14F-4D97-AF65-F5344CB8AC3E}">
        <p14:creationId xmlns:p14="http://schemas.microsoft.com/office/powerpoint/2010/main" val="104813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066800"/>
            <a:ext cx="8686800" cy="5638800"/>
          </a:xfrm>
          <a:solidFill>
            <a:schemeClr val="accent1">
              <a:lumMod val="20000"/>
              <a:lumOff val="80000"/>
            </a:schemeClr>
          </a:solidFill>
          <a:ln>
            <a:solidFill>
              <a:schemeClr val="tx1"/>
            </a:solidFill>
          </a:ln>
        </p:spPr>
        <p:txBody>
          <a:bodyPr>
            <a:normAutofit fontScale="92500" lnSpcReduction="10000"/>
          </a:bodyPr>
          <a:lstStyle/>
          <a:p>
            <a:pPr algn="just">
              <a:buFont typeface="Wingdings" pitchFamily="2" charset="2"/>
              <a:buChar char="§"/>
            </a:pPr>
            <a:r>
              <a:rPr lang="en-US" sz="2600" dirty="0" smtClean="0">
                <a:latin typeface="Times New Roman" pitchFamily="18" charset="0"/>
                <a:cs typeface="Times New Roman" pitchFamily="18" charset="0"/>
              </a:rPr>
              <a:t>Distributed system without replication transparency, considering no. of replicas of fragments EMP1 and EMP2 of employee relation:</a:t>
            </a:r>
            <a:endParaRPr lang="en-US" sz="3000" dirty="0" smtClean="0">
              <a:latin typeface="Times New Roman" pitchFamily="18" charset="0"/>
              <a:cs typeface="Times New Roman" pitchFamily="18" charset="0"/>
            </a:endParaRPr>
          </a:p>
          <a:p>
            <a:pPr lvl="1" algn="just">
              <a:buFont typeface="Wingdings" pitchFamily="2" charset="2"/>
              <a:buChar char="§"/>
            </a:pPr>
            <a:r>
              <a:rPr lang="en-US" sz="2600" dirty="0" smtClean="0">
                <a:solidFill>
                  <a:srgbClr val="FF0000"/>
                </a:solidFill>
                <a:latin typeface="Times New Roman" pitchFamily="18" charset="0"/>
                <a:cs typeface="Times New Roman" pitchFamily="18" charset="0"/>
              </a:rPr>
              <a:t>Select </a:t>
            </a:r>
            <a:r>
              <a:rPr lang="en-US" sz="2600" dirty="0" err="1">
                <a:solidFill>
                  <a:srgbClr val="FF0000"/>
                </a:solidFill>
                <a:latin typeface="Times New Roman" pitchFamily="18" charset="0"/>
                <a:cs typeface="Times New Roman" pitchFamily="18" charset="0"/>
              </a:rPr>
              <a:t>Emp_name</a:t>
            </a:r>
            <a:r>
              <a:rPr lang="en-US" sz="2600" dirty="0">
                <a:solidFill>
                  <a:srgbClr val="FF0000"/>
                </a:solidFill>
                <a:latin typeface="Times New Roman" pitchFamily="18" charset="0"/>
                <a:cs typeface="Times New Roman" pitchFamily="18" charset="0"/>
              </a:rPr>
              <a:t> from </a:t>
            </a:r>
            <a:r>
              <a:rPr lang="en-US" sz="2600" dirty="0">
                <a:solidFill>
                  <a:srgbClr val="0000FF"/>
                </a:solidFill>
                <a:latin typeface="Times New Roman" pitchFamily="18" charset="0"/>
                <a:cs typeface="Times New Roman" pitchFamily="18" charset="0"/>
              </a:rPr>
              <a:t>C</a:t>
            </a:r>
            <a:r>
              <a:rPr lang="en-US" sz="2600" dirty="0" smtClean="0">
                <a:solidFill>
                  <a:srgbClr val="0000FF"/>
                </a:solidFill>
                <a:latin typeface="Times New Roman" pitchFamily="18" charset="0"/>
                <a:cs typeface="Times New Roman" pitchFamily="18" charset="0"/>
              </a:rPr>
              <a:t>opy 1 of  Emp1</a:t>
            </a:r>
            <a:r>
              <a:rPr lang="en-US" sz="2600" dirty="0" smtClean="0">
                <a:solidFill>
                  <a:srgbClr val="FF0000"/>
                </a:solidFill>
                <a:latin typeface="Times New Roman" pitchFamily="18" charset="0"/>
                <a:cs typeface="Times New Roman" pitchFamily="18" charset="0"/>
              </a:rPr>
              <a:t> </a:t>
            </a:r>
            <a:r>
              <a:rPr lang="en-US" sz="2600" dirty="0">
                <a:solidFill>
                  <a:srgbClr val="FF0000"/>
                </a:solidFill>
                <a:latin typeface="Times New Roman" pitchFamily="18" charset="0"/>
                <a:cs typeface="Times New Roman" pitchFamily="18" charset="0"/>
              </a:rPr>
              <a:t>where </a:t>
            </a:r>
            <a:r>
              <a:rPr lang="en-US" sz="2600" dirty="0" err="1">
                <a:solidFill>
                  <a:srgbClr val="FF0000"/>
                </a:solidFill>
                <a:latin typeface="Times New Roman" pitchFamily="18" charset="0"/>
                <a:cs typeface="Times New Roman" pitchFamily="18" charset="0"/>
              </a:rPr>
              <a:t>Emp</a:t>
            </a:r>
            <a:r>
              <a:rPr lang="en-US" sz="2600" dirty="0">
                <a:solidFill>
                  <a:srgbClr val="FF0000"/>
                </a:solidFill>
                <a:latin typeface="Times New Roman" pitchFamily="18" charset="0"/>
                <a:cs typeface="Times New Roman" pitchFamily="18" charset="0"/>
              </a:rPr>
              <a:t>-branch=20 and Salary&gt;50,000;</a:t>
            </a:r>
          </a:p>
          <a:p>
            <a:pPr marL="630936" lvl="2" indent="0" algn="just">
              <a:buNone/>
            </a:pPr>
            <a:r>
              <a:rPr lang="en-US" sz="2600" b="1" dirty="0">
                <a:latin typeface="Times New Roman" pitchFamily="18" charset="0"/>
                <a:cs typeface="Times New Roman" pitchFamily="18" charset="0"/>
              </a:rPr>
              <a:t>Union</a:t>
            </a:r>
            <a:endParaRPr lang="en-US" sz="3500" dirty="0">
              <a:solidFill>
                <a:srgbClr val="FF0000"/>
              </a:solidFill>
              <a:latin typeface="Times New Roman" pitchFamily="18" charset="0"/>
              <a:cs typeface="Times New Roman" pitchFamily="18" charset="0"/>
            </a:endParaRPr>
          </a:p>
          <a:p>
            <a:pPr marL="630936" lvl="2" indent="0" algn="just">
              <a:buNone/>
            </a:pPr>
            <a:r>
              <a:rPr lang="en-US" sz="2600" dirty="0">
                <a:solidFill>
                  <a:srgbClr val="FF0000"/>
                </a:solidFill>
                <a:latin typeface="Times New Roman" pitchFamily="18" charset="0"/>
                <a:cs typeface="Times New Roman" pitchFamily="18" charset="0"/>
              </a:rPr>
              <a:t>Select </a:t>
            </a:r>
            <a:r>
              <a:rPr lang="en-US" sz="2600" dirty="0" err="1">
                <a:solidFill>
                  <a:srgbClr val="FF0000"/>
                </a:solidFill>
                <a:latin typeface="Times New Roman" pitchFamily="18" charset="0"/>
                <a:cs typeface="Times New Roman" pitchFamily="18" charset="0"/>
              </a:rPr>
              <a:t>Emp_name</a:t>
            </a:r>
            <a:r>
              <a:rPr lang="en-US" sz="2600" dirty="0">
                <a:solidFill>
                  <a:srgbClr val="FF0000"/>
                </a:solidFill>
                <a:latin typeface="Times New Roman" pitchFamily="18" charset="0"/>
                <a:cs typeface="Times New Roman" pitchFamily="18" charset="0"/>
              </a:rPr>
              <a:t> from </a:t>
            </a:r>
            <a:r>
              <a:rPr lang="en-US" sz="2600" dirty="0" smtClean="0">
                <a:solidFill>
                  <a:srgbClr val="0000FF"/>
                </a:solidFill>
                <a:latin typeface="Times New Roman" pitchFamily="18" charset="0"/>
                <a:cs typeface="Times New Roman" pitchFamily="18" charset="0"/>
              </a:rPr>
              <a:t>Copy 3 </a:t>
            </a:r>
            <a:r>
              <a:rPr lang="en-US" sz="2600" dirty="0">
                <a:solidFill>
                  <a:srgbClr val="0000FF"/>
                </a:solidFill>
                <a:latin typeface="Times New Roman" pitchFamily="18" charset="0"/>
                <a:cs typeface="Times New Roman" pitchFamily="18" charset="0"/>
              </a:rPr>
              <a:t>of </a:t>
            </a:r>
            <a:r>
              <a:rPr lang="en-US" sz="2600" dirty="0" smtClean="0">
                <a:solidFill>
                  <a:srgbClr val="0000FF"/>
                </a:solidFill>
                <a:latin typeface="Times New Roman" pitchFamily="18" charset="0"/>
                <a:cs typeface="Times New Roman" pitchFamily="18" charset="0"/>
              </a:rPr>
              <a:t>Emp2 </a:t>
            </a:r>
            <a:r>
              <a:rPr lang="en-US" sz="2600" dirty="0" smtClean="0">
                <a:solidFill>
                  <a:srgbClr val="FF0000"/>
                </a:solidFill>
                <a:latin typeface="Times New Roman" pitchFamily="18" charset="0"/>
                <a:cs typeface="Times New Roman" pitchFamily="18" charset="0"/>
              </a:rPr>
              <a:t>Emp1 </a:t>
            </a:r>
            <a:r>
              <a:rPr lang="en-US" sz="2600" dirty="0">
                <a:solidFill>
                  <a:srgbClr val="FF0000"/>
                </a:solidFill>
                <a:latin typeface="Times New Roman" pitchFamily="18" charset="0"/>
                <a:cs typeface="Times New Roman" pitchFamily="18" charset="0"/>
              </a:rPr>
              <a:t>where </a:t>
            </a:r>
            <a:r>
              <a:rPr lang="en-US" sz="2600" dirty="0" err="1">
                <a:solidFill>
                  <a:srgbClr val="FF0000"/>
                </a:solidFill>
                <a:latin typeface="Times New Roman" pitchFamily="18" charset="0"/>
                <a:cs typeface="Times New Roman" pitchFamily="18" charset="0"/>
              </a:rPr>
              <a:t>Emp</a:t>
            </a:r>
            <a:r>
              <a:rPr lang="en-US" sz="2600" dirty="0">
                <a:solidFill>
                  <a:srgbClr val="FF0000"/>
                </a:solidFill>
                <a:latin typeface="Times New Roman" pitchFamily="18" charset="0"/>
                <a:cs typeface="Times New Roman" pitchFamily="18" charset="0"/>
              </a:rPr>
              <a:t>-branch=20 and Salary&gt;50,000</a:t>
            </a:r>
            <a:r>
              <a:rPr lang="en-US" sz="2600" dirty="0" smtClean="0">
                <a:solidFill>
                  <a:srgbClr val="FF0000"/>
                </a:solidFill>
                <a:latin typeface="Times New Roman" pitchFamily="18" charset="0"/>
                <a:cs typeface="Times New Roman" pitchFamily="18" charset="0"/>
              </a:rPr>
              <a:t>;</a:t>
            </a:r>
          </a:p>
          <a:p>
            <a:pPr marL="393192" lvl="1" indent="0" algn="just">
              <a:buNone/>
            </a:pPr>
            <a:endParaRPr lang="en-US" sz="2100" dirty="0">
              <a:solidFill>
                <a:srgbClr val="FF0000"/>
              </a:solidFill>
              <a:latin typeface="Times New Roman" pitchFamily="18" charset="0"/>
              <a:cs typeface="Times New Roman" pitchFamily="18" charset="0"/>
            </a:endParaRPr>
          </a:p>
          <a:p>
            <a:pPr algn="just">
              <a:buFont typeface="Wingdings" pitchFamily="2" charset="2"/>
              <a:buChar char="§"/>
            </a:pPr>
            <a:r>
              <a:rPr lang="en-US" sz="2600" dirty="0">
                <a:latin typeface="Times New Roman" pitchFamily="18" charset="0"/>
                <a:cs typeface="Times New Roman" pitchFamily="18" charset="0"/>
              </a:rPr>
              <a:t>Distributed system with replication transparency which does not exhibit Location Transparency:</a:t>
            </a:r>
          </a:p>
          <a:p>
            <a:pPr lvl="1" algn="just">
              <a:buFont typeface="Wingdings" pitchFamily="2" charset="2"/>
              <a:buChar char="§"/>
            </a:pPr>
            <a:r>
              <a:rPr lang="en-US" sz="2600" dirty="0" smtClean="0">
                <a:solidFill>
                  <a:srgbClr val="FF0000"/>
                </a:solidFill>
                <a:latin typeface="Times New Roman" pitchFamily="18" charset="0"/>
                <a:cs typeface="Times New Roman" pitchFamily="18" charset="0"/>
              </a:rPr>
              <a:t>Select </a:t>
            </a:r>
            <a:r>
              <a:rPr lang="en-US" sz="2600" dirty="0" err="1" smtClean="0">
                <a:solidFill>
                  <a:srgbClr val="FF0000"/>
                </a:solidFill>
                <a:latin typeface="Times New Roman" pitchFamily="18" charset="0"/>
                <a:cs typeface="Times New Roman" pitchFamily="18" charset="0"/>
              </a:rPr>
              <a:t>Emp_name</a:t>
            </a:r>
            <a:r>
              <a:rPr lang="en-US" sz="2600" dirty="0" smtClean="0">
                <a:solidFill>
                  <a:srgbClr val="FF0000"/>
                </a:solidFill>
                <a:latin typeface="Times New Roman" pitchFamily="18" charset="0"/>
                <a:cs typeface="Times New Roman" pitchFamily="18" charset="0"/>
              </a:rPr>
              <a:t> from </a:t>
            </a:r>
            <a:r>
              <a:rPr lang="en-US" sz="2600" dirty="0" smtClean="0">
                <a:solidFill>
                  <a:srgbClr val="0000FF"/>
                </a:solidFill>
                <a:latin typeface="Times New Roman" pitchFamily="18" charset="0"/>
                <a:cs typeface="Times New Roman" pitchFamily="18" charset="0"/>
              </a:rPr>
              <a:t>Emp1 at site 1</a:t>
            </a:r>
            <a:r>
              <a:rPr lang="en-US" sz="2600" dirty="0" smtClean="0">
                <a:solidFill>
                  <a:srgbClr val="FF0000"/>
                </a:solidFill>
                <a:latin typeface="Times New Roman" pitchFamily="18" charset="0"/>
                <a:cs typeface="Times New Roman" pitchFamily="18" charset="0"/>
              </a:rPr>
              <a:t> </a:t>
            </a:r>
            <a:r>
              <a:rPr lang="en-US" sz="2600" dirty="0">
                <a:solidFill>
                  <a:srgbClr val="FF0000"/>
                </a:solidFill>
                <a:latin typeface="Times New Roman" pitchFamily="18" charset="0"/>
                <a:cs typeface="Times New Roman" pitchFamily="18" charset="0"/>
              </a:rPr>
              <a:t>where </a:t>
            </a:r>
            <a:r>
              <a:rPr lang="en-US" sz="2600" dirty="0" err="1">
                <a:solidFill>
                  <a:srgbClr val="FF0000"/>
                </a:solidFill>
                <a:latin typeface="Times New Roman" pitchFamily="18" charset="0"/>
                <a:cs typeface="Times New Roman" pitchFamily="18" charset="0"/>
              </a:rPr>
              <a:t>Emp</a:t>
            </a:r>
            <a:r>
              <a:rPr lang="en-US" sz="2600" dirty="0">
                <a:solidFill>
                  <a:srgbClr val="FF0000"/>
                </a:solidFill>
                <a:latin typeface="Times New Roman" pitchFamily="18" charset="0"/>
                <a:cs typeface="Times New Roman" pitchFamily="18" charset="0"/>
              </a:rPr>
              <a:t>-branch=20 and Salary&gt;50,000;</a:t>
            </a:r>
          </a:p>
          <a:p>
            <a:pPr marL="630936" lvl="2" indent="0" algn="just">
              <a:buNone/>
            </a:pPr>
            <a:r>
              <a:rPr lang="en-US" sz="2200" b="1" dirty="0">
                <a:latin typeface="Times New Roman" pitchFamily="18" charset="0"/>
                <a:cs typeface="Times New Roman" pitchFamily="18" charset="0"/>
              </a:rPr>
              <a:t>Union</a:t>
            </a:r>
            <a:endParaRPr lang="en-US" sz="3000" dirty="0">
              <a:solidFill>
                <a:srgbClr val="FF0000"/>
              </a:solidFill>
              <a:latin typeface="Times New Roman" pitchFamily="18" charset="0"/>
              <a:cs typeface="Times New Roman" pitchFamily="18" charset="0"/>
            </a:endParaRPr>
          </a:p>
          <a:p>
            <a:pPr marL="630936" lvl="2" indent="0" algn="just">
              <a:buNone/>
            </a:pPr>
            <a:r>
              <a:rPr lang="en-US" sz="2600" dirty="0">
                <a:solidFill>
                  <a:srgbClr val="FF0000"/>
                </a:solidFill>
                <a:latin typeface="Times New Roman" pitchFamily="18" charset="0"/>
                <a:cs typeface="Times New Roman" pitchFamily="18" charset="0"/>
              </a:rPr>
              <a:t>Select </a:t>
            </a:r>
            <a:r>
              <a:rPr lang="en-US" sz="2600" dirty="0" err="1">
                <a:solidFill>
                  <a:srgbClr val="FF0000"/>
                </a:solidFill>
                <a:latin typeface="Times New Roman" pitchFamily="18" charset="0"/>
                <a:cs typeface="Times New Roman" pitchFamily="18" charset="0"/>
              </a:rPr>
              <a:t>Emp_name</a:t>
            </a:r>
            <a:r>
              <a:rPr lang="en-US" sz="2600" dirty="0">
                <a:solidFill>
                  <a:srgbClr val="FF0000"/>
                </a:solidFill>
                <a:latin typeface="Times New Roman" pitchFamily="18" charset="0"/>
                <a:cs typeface="Times New Roman" pitchFamily="18" charset="0"/>
              </a:rPr>
              <a:t> from </a:t>
            </a:r>
            <a:r>
              <a:rPr lang="en-US" sz="2600" dirty="0" smtClean="0">
                <a:solidFill>
                  <a:srgbClr val="0000FF"/>
                </a:solidFill>
                <a:latin typeface="Times New Roman" pitchFamily="18" charset="0"/>
                <a:cs typeface="Times New Roman" pitchFamily="18" charset="0"/>
              </a:rPr>
              <a:t>Emp2 </a:t>
            </a:r>
            <a:r>
              <a:rPr lang="en-US" sz="2600" dirty="0">
                <a:solidFill>
                  <a:srgbClr val="0000FF"/>
                </a:solidFill>
                <a:latin typeface="Times New Roman" pitchFamily="18" charset="0"/>
                <a:cs typeface="Times New Roman" pitchFamily="18" charset="0"/>
              </a:rPr>
              <a:t>at site </a:t>
            </a:r>
            <a:r>
              <a:rPr lang="en-US" sz="2600" dirty="0" smtClean="0">
                <a:solidFill>
                  <a:srgbClr val="0000FF"/>
                </a:solidFill>
                <a:latin typeface="Times New Roman" pitchFamily="18" charset="0"/>
                <a:cs typeface="Times New Roman" pitchFamily="18" charset="0"/>
              </a:rPr>
              <a:t>3</a:t>
            </a:r>
            <a:r>
              <a:rPr lang="en-US" sz="2600" dirty="0" smtClean="0">
                <a:solidFill>
                  <a:srgbClr val="FF0000"/>
                </a:solidFill>
                <a:latin typeface="Times New Roman" pitchFamily="18" charset="0"/>
                <a:cs typeface="Times New Roman" pitchFamily="18" charset="0"/>
              </a:rPr>
              <a:t> </a:t>
            </a:r>
            <a:r>
              <a:rPr lang="en-US" sz="2600" dirty="0">
                <a:solidFill>
                  <a:srgbClr val="FF0000"/>
                </a:solidFill>
                <a:latin typeface="Times New Roman" pitchFamily="18" charset="0"/>
                <a:cs typeface="Times New Roman" pitchFamily="18" charset="0"/>
              </a:rPr>
              <a:t>where </a:t>
            </a:r>
            <a:r>
              <a:rPr lang="en-US" sz="2600" dirty="0" err="1">
                <a:solidFill>
                  <a:srgbClr val="FF0000"/>
                </a:solidFill>
                <a:latin typeface="Times New Roman" pitchFamily="18" charset="0"/>
                <a:cs typeface="Times New Roman" pitchFamily="18" charset="0"/>
              </a:rPr>
              <a:t>Emp</a:t>
            </a:r>
            <a:r>
              <a:rPr lang="en-US" sz="2600" dirty="0">
                <a:solidFill>
                  <a:srgbClr val="FF0000"/>
                </a:solidFill>
                <a:latin typeface="Times New Roman" pitchFamily="18" charset="0"/>
                <a:cs typeface="Times New Roman" pitchFamily="18" charset="0"/>
              </a:rPr>
              <a:t>-branch=20 and Salary&gt;50,000</a:t>
            </a:r>
            <a:r>
              <a:rPr lang="en-US" sz="2600" dirty="0" smtClean="0">
                <a:solidFill>
                  <a:srgbClr val="FF0000"/>
                </a:solidFill>
                <a:latin typeface="Times New Roman" pitchFamily="18" charset="0"/>
                <a:cs typeface="Times New Roman" pitchFamily="18" charset="0"/>
              </a:rPr>
              <a:t>;</a:t>
            </a:r>
            <a:endParaRPr lang="en-US" sz="2600" dirty="0">
              <a:solidFill>
                <a:srgbClr val="FF0000"/>
              </a:solidFill>
              <a:latin typeface="Times New Roman" pitchFamily="18" charset="0"/>
              <a:cs typeface="Times New Roman" pitchFamily="18" charset="0"/>
            </a:endParaRPr>
          </a:p>
        </p:txBody>
      </p:sp>
      <p:sp>
        <p:nvSpPr>
          <p:cNvPr id="3" name="Title 2"/>
          <p:cNvSpPr>
            <a:spLocks noGrp="1"/>
          </p:cNvSpPr>
          <p:nvPr>
            <p:ph type="title"/>
          </p:nvPr>
        </p:nvSpPr>
        <p:spPr>
          <a:xfrm>
            <a:off x="228600" y="274638"/>
            <a:ext cx="8229600" cy="792162"/>
          </a:xfrm>
        </p:spPr>
        <p:txBody>
          <a:bodyPr>
            <a:normAutofit/>
          </a:bodyPr>
          <a:lstStyle/>
          <a:p>
            <a:r>
              <a:rPr lang="en-US" dirty="0">
                <a:solidFill>
                  <a:schemeClr val="tx1"/>
                </a:solidFill>
              </a:rPr>
              <a:t>Replication Transparency:</a:t>
            </a:r>
          </a:p>
        </p:txBody>
      </p:sp>
    </p:spTree>
    <p:extLst>
      <p:ext uri="{BB962C8B-B14F-4D97-AF65-F5344CB8AC3E}">
        <p14:creationId xmlns:p14="http://schemas.microsoft.com/office/powerpoint/2010/main" val="336729017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19200"/>
            <a:ext cx="8686800" cy="5476568"/>
          </a:xfrm>
          <a:solidFill>
            <a:schemeClr val="accent1">
              <a:lumMod val="20000"/>
              <a:lumOff val="80000"/>
            </a:schemeClr>
          </a:solidFill>
          <a:ln>
            <a:solidFill>
              <a:schemeClr val="tx1"/>
            </a:solidFill>
          </a:ln>
        </p:spPr>
        <p:txBody>
          <a:bodyPr>
            <a:normAutofit fontScale="92500" lnSpcReduction="20000"/>
          </a:bodyPr>
          <a:lstStyle/>
          <a:p>
            <a:pPr algn="just">
              <a:buFont typeface="Wingdings" pitchFamily="2" charset="2"/>
              <a:buChar char="§"/>
            </a:pPr>
            <a:r>
              <a:rPr lang="en-US" sz="2600" b="1" dirty="0" smtClean="0">
                <a:solidFill>
                  <a:srgbClr val="0000FF"/>
                </a:solidFill>
                <a:latin typeface="Times New Roman" pitchFamily="18" charset="0"/>
                <a:cs typeface="Times New Roman" pitchFamily="18" charset="0"/>
              </a:rPr>
              <a:t>Local Mapping Transparency </a:t>
            </a:r>
            <a:r>
              <a:rPr lang="en-US" sz="2600" dirty="0" smtClean="0">
                <a:latin typeface="Times New Roman" pitchFamily="18" charset="0"/>
                <a:cs typeface="Times New Roman" pitchFamily="18" charset="0"/>
              </a:rPr>
              <a:t>is the lowest level of distribution transparency. </a:t>
            </a:r>
          </a:p>
          <a:p>
            <a:pPr algn="just">
              <a:buFont typeface="Wingdings" pitchFamily="2" charset="2"/>
              <a:buChar char="§"/>
            </a:pPr>
            <a:r>
              <a:rPr lang="en-US" sz="2600" dirty="0" smtClean="0">
                <a:solidFill>
                  <a:srgbClr val="C00000"/>
                </a:solidFill>
                <a:latin typeface="Times New Roman" pitchFamily="18" charset="0"/>
                <a:cs typeface="Times New Roman" pitchFamily="18" charset="0"/>
              </a:rPr>
              <a:t>Local Transparency </a:t>
            </a:r>
            <a:r>
              <a:rPr lang="en-US" sz="2600" dirty="0" smtClean="0">
                <a:latin typeface="Times New Roman" pitchFamily="18" charset="0"/>
                <a:cs typeface="Times New Roman" pitchFamily="18" charset="0"/>
              </a:rPr>
              <a:t>refers that users are aware regarding both fragment names and the location of fragments, taking into account that any replication of the fragments may exist.</a:t>
            </a:r>
          </a:p>
          <a:p>
            <a:pPr algn="just">
              <a:buFont typeface="Wingdings" pitchFamily="2" charset="2"/>
              <a:buChar char="§"/>
            </a:pPr>
            <a:r>
              <a:rPr lang="en-US" sz="2600" dirty="0" smtClean="0">
                <a:latin typeface="Times New Roman" pitchFamily="18" charset="0"/>
                <a:cs typeface="Times New Roman" pitchFamily="18" charset="0"/>
              </a:rPr>
              <a:t>For such transparency, user has to explicitly mention both fragment name and the location for data access.</a:t>
            </a:r>
          </a:p>
          <a:p>
            <a:pPr algn="just">
              <a:buFont typeface="Wingdings" pitchFamily="2" charset="2"/>
              <a:buChar char="§"/>
            </a:pPr>
            <a:r>
              <a:rPr lang="en-US" sz="2400" b="1" dirty="0" smtClean="0">
                <a:latin typeface="Times New Roman" pitchFamily="18" charset="0"/>
                <a:cs typeface="Times New Roman" pitchFamily="18" charset="0"/>
              </a:rPr>
              <a:t>Example:</a:t>
            </a:r>
            <a:r>
              <a:rPr lang="en-US" sz="2400" dirty="0" smtClean="0">
                <a:latin typeface="Times New Roman" pitchFamily="18" charset="0"/>
                <a:cs typeface="Times New Roman" pitchFamily="18" charset="0"/>
              </a:rPr>
              <a:t> </a:t>
            </a:r>
            <a:r>
              <a:rPr lang="en-US" sz="2400" dirty="0" smtClean="0">
                <a:solidFill>
                  <a:srgbClr val="0000FF"/>
                </a:solidFill>
                <a:latin typeface="Times New Roman" pitchFamily="18" charset="0"/>
                <a:cs typeface="Times New Roman" pitchFamily="18" charset="0"/>
              </a:rPr>
              <a:t>Assume that the horizontal fragments EMP1 And EMP2 of the Employee relation are replicated and stored in different sites.  In this case if user wants to </a:t>
            </a:r>
            <a:r>
              <a:rPr lang="en-US" sz="2200" dirty="0" smtClean="0">
                <a:solidFill>
                  <a:schemeClr val="accent1">
                    <a:lumMod val="50000"/>
                  </a:schemeClr>
                </a:solidFill>
                <a:latin typeface="Times New Roman" pitchFamily="18" charset="0"/>
                <a:cs typeface="Times New Roman" pitchFamily="18" charset="0"/>
              </a:rPr>
              <a:t>“Retrieve the names of all employees of branch number 20 whose salary is greater than 50,000” </a:t>
            </a:r>
            <a:r>
              <a:rPr lang="en-US" sz="2400" dirty="0">
                <a:solidFill>
                  <a:srgbClr val="0000FF"/>
                </a:solidFill>
                <a:latin typeface="Times New Roman" pitchFamily="18" charset="0"/>
                <a:cs typeface="Times New Roman" pitchFamily="18" charset="0"/>
              </a:rPr>
              <a:t>then the SQL statement is written as follows:</a:t>
            </a:r>
          </a:p>
          <a:p>
            <a:pPr lvl="1" algn="just">
              <a:buFont typeface="Wingdings" pitchFamily="2" charset="2"/>
              <a:buChar char="§"/>
            </a:pPr>
            <a:r>
              <a:rPr lang="en-US" sz="2600" dirty="0">
                <a:solidFill>
                  <a:srgbClr val="FF0000"/>
                </a:solidFill>
                <a:latin typeface="Times New Roman" pitchFamily="18" charset="0"/>
                <a:cs typeface="Times New Roman" pitchFamily="18" charset="0"/>
              </a:rPr>
              <a:t>Select </a:t>
            </a:r>
            <a:r>
              <a:rPr lang="en-US" sz="2600" dirty="0" err="1">
                <a:solidFill>
                  <a:srgbClr val="FF0000"/>
                </a:solidFill>
                <a:latin typeface="Times New Roman" pitchFamily="18" charset="0"/>
                <a:cs typeface="Times New Roman" pitchFamily="18" charset="0"/>
              </a:rPr>
              <a:t>Emp_name</a:t>
            </a:r>
            <a:r>
              <a:rPr lang="en-US" sz="2600" dirty="0">
                <a:solidFill>
                  <a:srgbClr val="FF0000"/>
                </a:solidFill>
                <a:latin typeface="Times New Roman" pitchFamily="18" charset="0"/>
                <a:cs typeface="Times New Roman" pitchFamily="18" charset="0"/>
              </a:rPr>
              <a:t> from </a:t>
            </a:r>
            <a:r>
              <a:rPr lang="en-US" sz="2600" dirty="0" smtClean="0">
                <a:solidFill>
                  <a:srgbClr val="0000FF"/>
                </a:solidFill>
                <a:latin typeface="Times New Roman" pitchFamily="18" charset="0"/>
                <a:cs typeface="Times New Roman" pitchFamily="18" charset="0"/>
              </a:rPr>
              <a:t>Copy </a:t>
            </a:r>
            <a:r>
              <a:rPr lang="en-US" sz="2600" dirty="0">
                <a:solidFill>
                  <a:srgbClr val="0000FF"/>
                </a:solidFill>
                <a:latin typeface="Times New Roman" pitchFamily="18" charset="0"/>
                <a:cs typeface="Times New Roman" pitchFamily="18" charset="0"/>
              </a:rPr>
              <a:t>1 of Emp1 at site 1</a:t>
            </a:r>
            <a:r>
              <a:rPr lang="en-US" sz="2600" dirty="0">
                <a:solidFill>
                  <a:srgbClr val="FF0000"/>
                </a:solidFill>
                <a:latin typeface="Times New Roman" pitchFamily="18" charset="0"/>
                <a:cs typeface="Times New Roman" pitchFamily="18" charset="0"/>
              </a:rPr>
              <a:t> where </a:t>
            </a:r>
            <a:r>
              <a:rPr lang="en-US" sz="2600" dirty="0" err="1">
                <a:solidFill>
                  <a:srgbClr val="FF0000"/>
                </a:solidFill>
                <a:latin typeface="Times New Roman" pitchFamily="18" charset="0"/>
                <a:cs typeface="Times New Roman" pitchFamily="18" charset="0"/>
              </a:rPr>
              <a:t>Emp</a:t>
            </a:r>
            <a:r>
              <a:rPr lang="en-US" sz="2600" dirty="0">
                <a:solidFill>
                  <a:srgbClr val="FF0000"/>
                </a:solidFill>
                <a:latin typeface="Times New Roman" pitchFamily="18" charset="0"/>
                <a:cs typeface="Times New Roman" pitchFamily="18" charset="0"/>
              </a:rPr>
              <a:t>-branch=20 and Salary&gt;50,000;</a:t>
            </a:r>
          </a:p>
          <a:p>
            <a:pPr marL="630936" lvl="2" indent="0" algn="just">
              <a:buNone/>
            </a:pPr>
            <a:r>
              <a:rPr lang="en-US" sz="2200" b="1" dirty="0">
                <a:latin typeface="Times New Roman" pitchFamily="18" charset="0"/>
                <a:cs typeface="Times New Roman" pitchFamily="18" charset="0"/>
              </a:rPr>
              <a:t>Union</a:t>
            </a:r>
            <a:endParaRPr lang="en-US" sz="3000" dirty="0">
              <a:solidFill>
                <a:srgbClr val="FF0000"/>
              </a:solidFill>
              <a:latin typeface="Times New Roman" pitchFamily="18" charset="0"/>
              <a:cs typeface="Times New Roman" pitchFamily="18" charset="0"/>
            </a:endParaRPr>
          </a:p>
          <a:p>
            <a:pPr marL="630936" lvl="2" indent="0" algn="just">
              <a:buNone/>
            </a:pPr>
            <a:r>
              <a:rPr lang="en-US" sz="2600" dirty="0">
                <a:solidFill>
                  <a:srgbClr val="FF0000"/>
                </a:solidFill>
                <a:latin typeface="Times New Roman" pitchFamily="18" charset="0"/>
                <a:cs typeface="Times New Roman" pitchFamily="18" charset="0"/>
              </a:rPr>
              <a:t>Select </a:t>
            </a:r>
            <a:r>
              <a:rPr lang="en-US" sz="2600" dirty="0" err="1">
                <a:solidFill>
                  <a:srgbClr val="FF0000"/>
                </a:solidFill>
                <a:latin typeface="Times New Roman" pitchFamily="18" charset="0"/>
                <a:cs typeface="Times New Roman" pitchFamily="18" charset="0"/>
              </a:rPr>
              <a:t>Emp_name</a:t>
            </a:r>
            <a:r>
              <a:rPr lang="en-US" sz="2600" dirty="0">
                <a:solidFill>
                  <a:srgbClr val="FF0000"/>
                </a:solidFill>
                <a:latin typeface="Times New Roman" pitchFamily="18" charset="0"/>
                <a:cs typeface="Times New Roman" pitchFamily="18" charset="0"/>
              </a:rPr>
              <a:t> from </a:t>
            </a:r>
            <a:r>
              <a:rPr lang="en-US" sz="2600" dirty="0">
                <a:solidFill>
                  <a:srgbClr val="0000FF"/>
                </a:solidFill>
                <a:latin typeface="Times New Roman" pitchFamily="18" charset="0"/>
                <a:cs typeface="Times New Roman" pitchFamily="18" charset="0"/>
              </a:rPr>
              <a:t>C</a:t>
            </a:r>
            <a:r>
              <a:rPr lang="en-US" sz="2600" dirty="0" smtClean="0">
                <a:solidFill>
                  <a:srgbClr val="0000FF"/>
                </a:solidFill>
                <a:latin typeface="Times New Roman" pitchFamily="18" charset="0"/>
                <a:cs typeface="Times New Roman" pitchFamily="18" charset="0"/>
              </a:rPr>
              <a:t>opy 3 of Emp2 </a:t>
            </a:r>
            <a:r>
              <a:rPr lang="en-US" sz="2600" dirty="0">
                <a:solidFill>
                  <a:srgbClr val="0000FF"/>
                </a:solidFill>
                <a:latin typeface="Times New Roman" pitchFamily="18" charset="0"/>
                <a:cs typeface="Times New Roman" pitchFamily="18" charset="0"/>
              </a:rPr>
              <a:t>at site 3</a:t>
            </a:r>
            <a:r>
              <a:rPr lang="en-US" sz="2600" dirty="0">
                <a:solidFill>
                  <a:srgbClr val="FF0000"/>
                </a:solidFill>
                <a:latin typeface="Times New Roman" pitchFamily="18" charset="0"/>
                <a:cs typeface="Times New Roman" pitchFamily="18" charset="0"/>
              </a:rPr>
              <a:t> where </a:t>
            </a:r>
            <a:r>
              <a:rPr lang="en-US" sz="2600" dirty="0" err="1">
                <a:solidFill>
                  <a:srgbClr val="FF0000"/>
                </a:solidFill>
                <a:latin typeface="Times New Roman" pitchFamily="18" charset="0"/>
                <a:cs typeface="Times New Roman" pitchFamily="18" charset="0"/>
              </a:rPr>
              <a:t>Emp</a:t>
            </a:r>
            <a:r>
              <a:rPr lang="en-US" sz="2600" dirty="0">
                <a:solidFill>
                  <a:srgbClr val="FF0000"/>
                </a:solidFill>
                <a:latin typeface="Times New Roman" pitchFamily="18" charset="0"/>
                <a:cs typeface="Times New Roman" pitchFamily="18" charset="0"/>
              </a:rPr>
              <a:t>-branch=20 and Salary&gt;50,000;</a:t>
            </a:r>
          </a:p>
          <a:p>
            <a:pPr marL="630936" lvl="2" indent="0">
              <a:buNone/>
            </a:pPr>
            <a:endParaRPr lang="en-US" sz="2000" b="1" dirty="0">
              <a:latin typeface="Times New Roman" pitchFamily="18" charset="0"/>
              <a:cs typeface="Times New Roman" pitchFamily="18" charset="0"/>
            </a:endParaRPr>
          </a:p>
        </p:txBody>
      </p:sp>
      <p:sp>
        <p:nvSpPr>
          <p:cNvPr id="3" name="Title 2"/>
          <p:cNvSpPr>
            <a:spLocks noGrp="1"/>
          </p:cNvSpPr>
          <p:nvPr>
            <p:ph type="title"/>
          </p:nvPr>
        </p:nvSpPr>
        <p:spPr>
          <a:xfrm>
            <a:off x="304800" y="0"/>
            <a:ext cx="8229600" cy="1143000"/>
          </a:xfrm>
        </p:spPr>
        <p:txBody>
          <a:bodyPr/>
          <a:lstStyle/>
          <a:p>
            <a:pPr marL="742950" indent="-742950">
              <a:buFont typeface="+mj-lt"/>
              <a:buAutoNum type="alphaUcPeriod" startAt="4"/>
            </a:pPr>
            <a:r>
              <a:rPr lang="en-US" dirty="0" smtClean="0">
                <a:solidFill>
                  <a:schemeClr val="tx1"/>
                </a:solidFill>
              </a:rPr>
              <a:t>Local Mapping Transparency</a:t>
            </a:r>
            <a:endParaRPr lang="en-US" dirty="0">
              <a:solidFill>
                <a:schemeClr val="tx1"/>
              </a:solidFill>
            </a:endParaRPr>
          </a:p>
        </p:txBody>
      </p:sp>
    </p:spTree>
    <p:extLst>
      <p:ext uri="{BB962C8B-B14F-4D97-AF65-F5344CB8AC3E}">
        <p14:creationId xmlns:p14="http://schemas.microsoft.com/office/powerpoint/2010/main" val="195947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19200"/>
            <a:ext cx="8686800" cy="5181600"/>
          </a:xfrm>
          <a:noFill/>
          <a:ln>
            <a:solidFill>
              <a:schemeClr val="tx1"/>
            </a:solidFill>
          </a:ln>
        </p:spPr>
        <p:txBody>
          <a:bodyPr>
            <a:normAutofit/>
          </a:bodyPr>
          <a:lstStyle/>
          <a:p>
            <a:pPr algn="just">
              <a:buFont typeface="Wingdings" pitchFamily="2" charset="2"/>
              <a:buChar char="§"/>
            </a:pPr>
            <a:r>
              <a:rPr lang="en-US" sz="2800" b="1" dirty="0" smtClean="0">
                <a:solidFill>
                  <a:srgbClr val="0000FF"/>
                </a:solidFill>
                <a:latin typeface="Times New Roman" pitchFamily="18" charset="0"/>
                <a:cs typeface="Times New Roman" pitchFamily="18" charset="0"/>
              </a:rPr>
              <a:t>Naming Transparency </a:t>
            </a:r>
            <a:r>
              <a:rPr lang="en-US" sz="2800" dirty="0" smtClean="0">
                <a:latin typeface="Times New Roman" pitchFamily="18" charset="0"/>
                <a:cs typeface="Times New Roman" pitchFamily="18" charset="0"/>
              </a:rPr>
              <a:t>means that the users are not aware of the actual name of the database objects in the system.</a:t>
            </a:r>
          </a:p>
          <a:p>
            <a:pPr algn="just">
              <a:lnSpc>
                <a:spcPct val="90000"/>
              </a:lnSpc>
              <a:buFont typeface="Wingdings" pitchFamily="2" charset="2"/>
              <a:buChar char="§"/>
            </a:pPr>
            <a:r>
              <a:rPr lang="en-US" sz="2800" dirty="0">
                <a:latin typeface="Times New Roman" pitchFamily="18" charset="0"/>
                <a:cs typeface="Times New Roman" pitchFamily="18" charset="0"/>
              </a:rPr>
              <a:t>Each item in a DDB must have a unique name. </a:t>
            </a:r>
          </a:p>
          <a:p>
            <a:pPr algn="just">
              <a:lnSpc>
                <a:spcPct val="90000"/>
              </a:lnSpc>
              <a:buFont typeface="Wingdings" pitchFamily="2" charset="2"/>
              <a:buChar char="§"/>
            </a:pPr>
            <a:r>
              <a:rPr lang="en-US" sz="2800" dirty="0">
                <a:latin typeface="Times New Roman" pitchFamily="18" charset="0"/>
                <a:cs typeface="Times New Roman" pitchFamily="18" charset="0"/>
              </a:rPr>
              <a:t>DDBMS must ensure that no two sites create a database object with same name. </a:t>
            </a:r>
          </a:p>
          <a:p>
            <a:pPr algn="just">
              <a:lnSpc>
                <a:spcPct val="90000"/>
              </a:lnSpc>
              <a:buFont typeface="Wingdings" pitchFamily="2" charset="2"/>
              <a:buChar char="§"/>
            </a:pPr>
            <a:r>
              <a:rPr lang="en-US" sz="2800" dirty="0">
                <a:latin typeface="Times New Roman" pitchFamily="18" charset="0"/>
                <a:cs typeface="Times New Roman" pitchFamily="18" charset="0"/>
              </a:rPr>
              <a:t>One solution is to create central name server. However, this results in:</a:t>
            </a:r>
          </a:p>
          <a:p>
            <a:pPr marL="886968" lvl="3" indent="-256032" algn="just">
              <a:lnSpc>
                <a:spcPct val="90000"/>
              </a:lnSpc>
              <a:spcBef>
                <a:spcPts val="400"/>
              </a:spcBef>
              <a:buSzPct val="68000"/>
              <a:buFont typeface="Wingdings" pitchFamily="2" charset="2"/>
              <a:buChar char="§"/>
            </a:pPr>
            <a:r>
              <a:rPr lang="en-US" sz="2600" dirty="0" smtClean="0">
                <a:solidFill>
                  <a:srgbClr val="FF0000"/>
                </a:solidFill>
                <a:latin typeface="Times New Roman" pitchFamily="18" charset="0"/>
                <a:cs typeface="Times New Roman" pitchFamily="18" charset="0"/>
              </a:rPr>
              <a:t>Loss </a:t>
            </a:r>
            <a:r>
              <a:rPr lang="en-US" sz="2600" dirty="0">
                <a:solidFill>
                  <a:srgbClr val="FF0000"/>
                </a:solidFill>
                <a:latin typeface="Times New Roman" pitchFamily="18" charset="0"/>
                <a:cs typeface="Times New Roman" pitchFamily="18" charset="0"/>
              </a:rPr>
              <a:t>of some local autonomy;</a:t>
            </a:r>
          </a:p>
          <a:p>
            <a:pPr marL="886968" lvl="3" indent="-256032" algn="just">
              <a:lnSpc>
                <a:spcPct val="90000"/>
              </a:lnSpc>
              <a:spcBef>
                <a:spcPts val="400"/>
              </a:spcBef>
              <a:buSzPct val="68000"/>
              <a:buFont typeface="Wingdings" pitchFamily="2" charset="2"/>
              <a:buChar char="§"/>
            </a:pPr>
            <a:r>
              <a:rPr lang="en-US" sz="2600" dirty="0" smtClean="0">
                <a:solidFill>
                  <a:srgbClr val="FF0000"/>
                </a:solidFill>
                <a:latin typeface="Times New Roman" pitchFamily="18" charset="0"/>
                <a:cs typeface="Times New Roman" pitchFamily="18" charset="0"/>
              </a:rPr>
              <a:t>Central </a:t>
            </a:r>
            <a:r>
              <a:rPr lang="en-US" sz="2600" dirty="0">
                <a:solidFill>
                  <a:srgbClr val="FF0000"/>
                </a:solidFill>
                <a:latin typeface="Times New Roman" pitchFamily="18" charset="0"/>
                <a:cs typeface="Times New Roman" pitchFamily="18" charset="0"/>
              </a:rPr>
              <a:t>site may become a bottleneck;</a:t>
            </a:r>
          </a:p>
          <a:p>
            <a:pPr marL="886968" lvl="3" indent="-256032" algn="just">
              <a:lnSpc>
                <a:spcPct val="90000"/>
              </a:lnSpc>
              <a:spcBef>
                <a:spcPts val="400"/>
              </a:spcBef>
              <a:buSzPct val="68000"/>
              <a:buFont typeface="Wingdings" pitchFamily="2" charset="2"/>
              <a:buChar char="§"/>
            </a:pPr>
            <a:r>
              <a:rPr lang="en-US" sz="2600" dirty="0" smtClean="0">
                <a:solidFill>
                  <a:srgbClr val="FF0000"/>
                </a:solidFill>
                <a:latin typeface="Times New Roman" pitchFamily="18" charset="0"/>
                <a:cs typeface="Times New Roman" pitchFamily="18" charset="0"/>
              </a:rPr>
              <a:t>Low </a:t>
            </a:r>
            <a:r>
              <a:rPr lang="en-US" sz="2600" dirty="0">
                <a:solidFill>
                  <a:srgbClr val="FF0000"/>
                </a:solidFill>
                <a:latin typeface="Times New Roman" pitchFamily="18" charset="0"/>
                <a:cs typeface="Times New Roman" pitchFamily="18" charset="0"/>
              </a:rPr>
              <a:t>availability; if the central site fails, remaining sites cannot create any new objects.</a:t>
            </a:r>
          </a:p>
          <a:p>
            <a:pPr marL="630936" lvl="2" indent="0">
              <a:buNone/>
            </a:pPr>
            <a:endParaRPr lang="en-US" sz="2000" b="1" dirty="0">
              <a:latin typeface="Times New Roman" pitchFamily="18" charset="0"/>
              <a:cs typeface="Times New Roman" pitchFamily="18" charset="0"/>
            </a:endParaRPr>
          </a:p>
        </p:txBody>
      </p:sp>
      <p:sp>
        <p:nvSpPr>
          <p:cNvPr id="3" name="Title 2"/>
          <p:cNvSpPr>
            <a:spLocks noGrp="1"/>
          </p:cNvSpPr>
          <p:nvPr>
            <p:ph type="title"/>
          </p:nvPr>
        </p:nvSpPr>
        <p:spPr>
          <a:xfrm>
            <a:off x="304800" y="0"/>
            <a:ext cx="8229600" cy="1143000"/>
          </a:xfrm>
        </p:spPr>
        <p:txBody>
          <a:bodyPr/>
          <a:lstStyle/>
          <a:p>
            <a:pPr marL="742950" indent="-742950">
              <a:buFont typeface="+mj-lt"/>
              <a:buAutoNum type="alphaUcPeriod" startAt="5"/>
            </a:pPr>
            <a:r>
              <a:rPr lang="en-US" dirty="0" smtClean="0">
                <a:solidFill>
                  <a:schemeClr val="tx1"/>
                </a:solidFill>
              </a:rPr>
              <a:t>Naming Transparency</a:t>
            </a:r>
            <a:endParaRPr lang="en-US" dirty="0">
              <a:solidFill>
                <a:schemeClr val="tx1"/>
              </a:solidFill>
            </a:endParaRPr>
          </a:p>
        </p:txBody>
      </p:sp>
    </p:spTree>
    <p:extLst>
      <p:ext uri="{BB962C8B-B14F-4D97-AF65-F5344CB8AC3E}">
        <p14:creationId xmlns:p14="http://schemas.microsoft.com/office/powerpoint/2010/main" val="339639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fade">
                                      <p:cBhvr>
                                        <p:cTn id="20" dur="500"/>
                                        <p:tgtEl>
                                          <p:spTgt spid="2">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fade">
                                      <p:cBhvr>
                                        <p:cTn id="23" dur="500"/>
                                        <p:tgtEl>
                                          <p:spTgt spid="2">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Effect transition="in" filter="fade">
                                      <p:cBhvr>
                                        <p:cTn id="26"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52400" y="-228600"/>
            <a:ext cx="8229600" cy="1143000"/>
          </a:xfrm>
          <a:noFill/>
        </p:spPr>
        <p:txBody>
          <a:bodyPr>
            <a:normAutofit/>
          </a:bodyPr>
          <a:lstStyle/>
          <a:p>
            <a:pPr marL="742950" indent="-742950">
              <a:buFont typeface="+mj-lt"/>
              <a:buAutoNum type="arabicPeriod"/>
            </a:pPr>
            <a:r>
              <a:rPr lang="en-US" sz="3600" dirty="0">
                <a:solidFill>
                  <a:schemeClr val="tx1">
                    <a:lumMod val="95000"/>
                    <a:lumOff val="5000"/>
                  </a:schemeClr>
                </a:solidFill>
              </a:rPr>
              <a:t>Top-Down Design</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85800"/>
            <a:ext cx="8763000" cy="6019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7486775"/>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1" name="Rectangle 3"/>
          <p:cNvSpPr>
            <a:spLocks noGrp="1" noChangeArrowheads="1"/>
          </p:cNvSpPr>
          <p:nvPr>
            <p:ph idx="1"/>
          </p:nvPr>
        </p:nvSpPr>
        <p:spPr>
          <a:xfrm>
            <a:off x="324465" y="1295400"/>
            <a:ext cx="8590935" cy="4191000"/>
          </a:xfrm>
          <a:ln>
            <a:solidFill>
              <a:schemeClr val="tx1"/>
            </a:solidFill>
          </a:ln>
        </p:spPr>
        <p:txBody>
          <a:bodyPr>
            <a:noAutofit/>
          </a:bodyPr>
          <a:lstStyle/>
          <a:p>
            <a:pPr algn="just">
              <a:lnSpc>
                <a:spcPct val="90000"/>
              </a:lnSpc>
              <a:buFont typeface="Wingdings" pitchFamily="2" charset="2"/>
              <a:buChar char="§"/>
            </a:pPr>
            <a:r>
              <a:rPr lang="en-US" sz="3200" b="1" dirty="0">
                <a:solidFill>
                  <a:srgbClr val="FF0000"/>
                </a:solidFill>
                <a:latin typeface="Times New Roman" pitchFamily="18" charset="0"/>
                <a:cs typeface="Times New Roman" pitchFamily="18" charset="0"/>
              </a:rPr>
              <a:t>Alternative </a:t>
            </a:r>
            <a:r>
              <a:rPr lang="en-US" sz="3200" b="1" dirty="0" smtClean="0">
                <a:solidFill>
                  <a:srgbClr val="FF0000"/>
                </a:solidFill>
                <a:latin typeface="Times New Roman" pitchFamily="18" charset="0"/>
                <a:cs typeface="Times New Roman" pitchFamily="18" charset="0"/>
              </a:rPr>
              <a:t>Solution</a:t>
            </a:r>
            <a:r>
              <a:rPr lang="en-US" sz="3200"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 </a:t>
            </a:r>
            <a:r>
              <a:rPr lang="en-US" sz="3200" dirty="0" smtClean="0">
                <a:latin typeface="Times New Roman" pitchFamily="18" charset="0"/>
                <a:cs typeface="Times New Roman" pitchFamily="18" charset="0"/>
              </a:rPr>
              <a:t>Prefix </a:t>
            </a:r>
            <a:r>
              <a:rPr lang="en-US" sz="3200" dirty="0">
                <a:latin typeface="Times New Roman" pitchFamily="18" charset="0"/>
                <a:cs typeface="Times New Roman" pitchFamily="18" charset="0"/>
              </a:rPr>
              <a:t>object with identifier of site that created it. </a:t>
            </a:r>
          </a:p>
          <a:p>
            <a:pPr algn="just">
              <a:lnSpc>
                <a:spcPct val="90000"/>
              </a:lnSpc>
              <a:buFont typeface="Wingdings" pitchFamily="2" charset="2"/>
              <a:buChar char="§"/>
            </a:pPr>
            <a:r>
              <a:rPr lang="en-US" sz="3200" b="1" dirty="0">
                <a:solidFill>
                  <a:srgbClr val="0000FF"/>
                </a:solidFill>
                <a:latin typeface="Times New Roman" pitchFamily="18" charset="0"/>
                <a:cs typeface="Times New Roman" pitchFamily="18" charset="0"/>
              </a:rPr>
              <a:t>For </a:t>
            </a:r>
            <a:r>
              <a:rPr lang="en-US" sz="3200" b="1" dirty="0" smtClean="0">
                <a:solidFill>
                  <a:srgbClr val="0000FF"/>
                </a:solidFill>
                <a:latin typeface="Times New Roman" pitchFamily="18" charset="0"/>
                <a:cs typeface="Times New Roman" pitchFamily="18" charset="0"/>
              </a:rPr>
              <a:t>Example</a:t>
            </a:r>
            <a:r>
              <a:rPr lang="en-US" sz="3200" dirty="0">
                <a:latin typeface="Times New Roman" pitchFamily="18" charset="0"/>
                <a:cs typeface="Times New Roman" pitchFamily="18" charset="0"/>
              </a:rPr>
              <a:t>, </a:t>
            </a:r>
            <a:r>
              <a:rPr lang="en-US" sz="3200" dirty="0">
                <a:solidFill>
                  <a:srgbClr val="0000FF"/>
                </a:solidFill>
                <a:latin typeface="Times New Roman" pitchFamily="18" charset="0"/>
                <a:cs typeface="Times New Roman" pitchFamily="18" charset="0"/>
              </a:rPr>
              <a:t>Branch </a:t>
            </a:r>
            <a:r>
              <a:rPr lang="en-US" sz="3200" dirty="0" smtClean="0">
                <a:solidFill>
                  <a:srgbClr val="0000FF"/>
                </a:solidFill>
                <a:latin typeface="Times New Roman" pitchFamily="18" charset="0"/>
                <a:cs typeface="Times New Roman" pitchFamily="18" charset="0"/>
              </a:rPr>
              <a:t>Created </a:t>
            </a:r>
            <a:r>
              <a:rPr lang="en-US" sz="3200" dirty="0">
                <a:solidFill>
                  <a:srgbClr val="0000FF"/>
                </a:solidFill>
                <a:latin typeface="Times New Roman" pitchFamily="18" charset="0"/>
                <a:cs typeface="Times New Roman" pitchFamily="18" charset="0"/>
              </a:rPr>
              <a:t>at site S1 might be named S1.BRANCH.</a:t>
            </a:r>
            <a:r>
              <a:rPr lang="en-US" sz="3200" dirty="0">
                <a:latin typeface="Times New Roman" pitchFamily="18" charset="0"/>
                <a:cs typeface="Times New Roman" pitchFamily="18" charset="0"/>
              </a:rPr>
              <a:t> </a:t>
            </a:r>
          </a:p>
          <a:p>
            <a:pPr lvl="1" algn="just">
              <a:lnSpc>
                <a:spcPct val="90000"/>
              </a:lnSpc>
              <a:buFont typeface="Wingdings" pitchFamily="2" charset="2"/>
              <a:buChar char="§"/>
            </a:pPr>
            <a:r>
              <a:rPr lang="en-US" sz="2800" dirty="0">
                <a:latin typeface="Times New Roman" pitchFamily="18" charset="0"/>
                <a:cs typeface="Times New Roman" pitchFamily="18" charset="0"/>
              </a:rPr>
              <a:t>Also need to identify each fragment and its copies. </a:t>
            </a:r>
          </a:p>
          <a:p>
            <a:pPr lvl="1" algn="just">
              <a:lnSpc>
                <a:spcPct val="90000"/>
              </a:lnSpc>
              <a:buFont typeface="Wingdings" pitchFamily="2" charset="2"/>
              <a:buChar char="§"/>
            </a:pPr>
            <a:r>
              <a:rPr lang="en-US" sz="2800" dirty="0">
                <a:latin typeface="Times New Roman" pitchFamily="18" charset="0"/>
                <a:cs typeface="Times New Roman" pitchFamily="18" charset="0"/>
              </a:rPr>
              <a:t>Thus, copy 2 of fragment 3 of Branch created at site S1 might be referred to as S1.BRANCH.F3.C2. </a:t>
            </a:r>
          </a:p>
          <a:p>
            <a:pPr lvl="1" algn="just">
              <a:lnSpc>
                <a:spcPct val="90000"/>
              </a:lnSpc>
              <a:buFont typeface="Wingdings" pitchFamily="2" charset="2"/>
              <a:buChar char="§"/>
            </a:pPr>
            <a:r>
              <a:rPr lang="en-US" sz="2800" dirty="0">
                <a:latin typeface="Times New Roman" pitchFamily="18" charset="0"/>
                <a:cs typeface="Times New Roman" pitchFamily="18" charset="0"/>
              </a:rPr>
              <a:t>However, this results in loss of distribution transparency.</a:t>
            </a:r>
          </a:p>
        </p:txBody>
      </p:sp>
      <p:sp>
        <p:nvSpPr>
          <p:cNvPr id="4" name="Slide Number Placeholder 3"/>
          <p:cNvSpPr>
            <a:spLocks noGrp="1"/>
          </p:cNvSpPr>
          <p:nvPr>
            <p:ph type="sldNum" sz="quarter" idx="12"/>
          </p:nvPr>
        </p:nvSpPr>
        <p:spPr/>
        <p:txBody>
          <a:bodyPr/>
          <a:lstStyle/>
          <a:p>
            <a:fld id="{4D13F066-6C63-4E60-8DC0-3EC9713117B9}" type="slidenum">
              <a:rPr lang="en-GB"/>
              <a:pPr/>
              <a:t>70</a:t>
            </a:fld>
            <a:endParaRPr lang="en-GB"/>
          </a:p>
        </p:txBody>
      </p:sp>
      <p:sp>
        <p:nvSpPr>
          <p:cNvPr id="222210" name="Rectangle 2"/>
          <p:cNvSpPr>
            <a:spLocks noGrp="1" noChangeArrowheads="1"/>
          </p:cNvSpPr>
          <p:nvPr>
            <p:ph type="title"/>
          </p:nvPr>
        </p:nvSpPr>
        <p:spPr>
          <a:xfrm>
            <a:off x="304799" y="228600"/>
            <a:ext cx="8610601" cy="1143000"/>
          </a:xfrm>
        </p:spPr>
        <p:txBody>
          <a:bodyPr>
            <a:normAutofit/>
          </a:bodyPr>
          <a:lstStyle/>
          <a:p>
            <a:pPr marL="742950" indent="-742950" algn="just">
              <a:buFont typeface="+mj-lt"/>
              <a:buAutoNum type="alphaUcPeriod" startAt="5"/>
            </a:pPr>
            <a:r>
              <a:rPr lang="en-US" dirty="0">
                <a:solidFill>
                  <a:schemeClr val="tx1"/>
                </a:solidFill>
              </a:rPr>
              <a:t>Naming Transparency</a:t>
            </a:r>
          </a:p>
        </p:txBody>
      </p:sp>
    </p:spTree>
    <p:extLst>
      <p:ext uri="{BB962C8B-B14F-4D97-AF65-F5344CB8AC3E}">
        <p14:creationId xmlns:p14="http://schemas.microsoft.com/office/powerpoint/2010/main" val="1302967075"/>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2211">
                                            <p:txEl>
                                              <p:pRg st="1" end="1"/>
                                            </p:txEl>
                                          </p:spTgt>
                                        </p:tgtEl>
                                        <p:attrNameLst>
                                          <p:attrName>style.visibility</p:attrName>
                                        </p:attrNameLst>
                                      </p:cBhvr>
                                      <p:to>
                                        <p:strVal val="visible"/>
                                      </p:to>
                                    </p:set>
                                    <p:animEffect transition="in" filter="fade">
                                      <p:cBhvr>
                                        <p:cTn id="7" dur="500"/>
                                        <p:tgtEl>
                                          <p:spTgt spid="222211">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2211">
                                            <p:txEl>
                                              <p:pRg st="2" end="2"/>
                                            </p:txEl>
                                          </p:spTgt>
                                        </p:tgtEl>
                                        <p:attrNameLst>
                                          <p:attrName>style.visibility</p:attrName>
                                        </p:attrNameLst>
                                      </p:cBhvr>
                                      <p:to>
                                        <p:strVal val="visible"/>
                                      </p:to>
                                    </p:set>
                                    <p:animEffect transition="in" filter="fade">
                                      <p:cBhvr>
                                        <p:cTn id="10" dur="500"/>
                                        <p:tgtEl>
                                          <p:spTgt spid="222211">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2211">
                                            <p:txEl>
                                              <p:pRg st="3" end="3"/>
                                            </p:txEl>
                                          </p:spTgt>
                                        </p:tgtEl>
                                        <p:attrNameLst>
                                          <p:attrName>style.visibility</p:attrName>
                                        </p:attrNameLst>
                                      </p:cBhvr>
                                      <p:to>
                                        <p:strVal val="visible"/>
                                      </p:to>
                                    </p:set>
                                    <p:animEffect transition="in" filter="fade">
                                      <p:cBhvr>
                                        <p:cTn id="13" dur="500"/>
                                        <p:tgtEl>
                                          <p:spTgt spid="222211">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2211">
                                            <p:txEl>
                                              <p:pRg st="4" end="4"/>
                                            </p:txEl>
                                          </p:spTgt>
                                        </p:tgtEl>
                                        <p:attrNameLst>
                                          <p:attrName>style.visibility</p:attrName>
                                        </p:attrNameLst>
                                      </p:cBhvr>
                                      <p:to>
                                        <p:strVal val="visible"/>
                                      </p:to>
                                    </p:set>
                                    <p:animEffect transition="in" filter="fade">
                                      <p:cBhvr>
                                        <p:cTn id="16" dur="500"/>
                                        <p:tgtEl>
                                          <p:spTgt spid="2222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4259" name="Rectangle 3"/>
          <p:cNvSpPr>
            <a:spLocks noGrp="1" noChangeArrowheads="1"/>
          </p:cNvSpPr>
          <p:nvPr>
            <p:ph idx="1"/>
          </p:nvPr>
        </p:nvSpPr>
        <p:spPr>
          <a:xfrm>
            <a:off x="381000" y="914400"/>
            <a:ext cx="8610600" cy="5105400"/>
          </a:xfrm>
          <a:ln>
            <a:solidFill>
              <a:schemeClr val="tx1"/>
            </a:solidFill>
          </a:ln>
        </p:spPr>
        <p:txBody>
          <a:bodyPr>
            <a:normAutofit/>
          </a:bodyPr>
          <a:lstStyle/>
          <a:p>
            <a:pPr algn="just">
              <a:lnSpc>
                <a:spcPct val="90000"/>
              </a:lnSpc>
              <a:buFont typeface="Wingdings" pitchFamily="2" charset="2"/>
              <a:buChar char="§"/>
            </a:pPr>
            <a:r>
              <a:rPr lang="en-US" sz="2800" b="1" dirty="0" smtClean="0">
                <a:solidFill>
                  <a:srgbClr val="0000FF"/>
                </a:solidFill>
                <a:latin typeface="Times New Roman" pitchFamily="18" charset="0"/>
                <a:cs typeface="Times New Roman" pitchFamily="18" charset="0"/>
              </a:rPr>
              <a:t>Transaction Transparency </a:t>
            </a:r>
            <a:r>
              <a:rPr lang="en-US" sz="2800" dirty="0" smtClean="0">
                <a:latin typeface="Times New Roman" pitchFamily="18" charset="0"/>
                <a:cs typeface="Times New Roman" pitchFamily="18" charset="0"/>
              </a:rPr>
              <a:t>in distributed DBMS, ensures </a:t>
            </a:r>
            <a:r>
              <a:rPr lang="en-US" sz="2800" dirty="0">
                <a:latin typeface="Times New Roman" pitchFamily="18" charset="0"/>
                <a:cs typeface="Times New Roman" pitchFamily="18" charset="0"/>
              </a:rPr>
              <a:t>that all distributed transactions maintain distributed database’s </a:t>
            </a:r>
            <a:r>
              <a:rPr lang="en-US" sz="2800" dirty="0" smtClean="0">
                <a:solidFill>
                  <a:srgbClr val="FF0000"/>
                </a:solidFill>
                <a:latin typeface="Times New Roman" pitchFamily="18" charset="0"/>
                <a:cs typeface="Times New Roman" pitchFamily="18" charset="0"/>
              </a:rPr>
              <a:t>Integrity </a:t>
            </a:r>
            <a:r>
              <a:rPr lang="en-US" sz="2800" dirty="0">
                <a:solidFill>
                  <a:srgbClr val="FF0000"/>
                </a:solidFill>
                <a:latin typeface="Times New Roman" pitchFamily="18" charset="0"/>
                <a:cs typeface="Times New Roman" pitchFamily="18" charset="0"/>
              </a:rPr>
              <a:t>and </a:t>
            </a:r>
            <a:r>
              <a:rPr lang="en-US" sz="2800" dirty="0" smtClean="0">
                <a:solidFill>
                  <a:srgbClr val="FF0000"/>
                </a:solidFill>
                <a:latin typeface="Times New Roman" pitchFamily="18" charset="0"/>
                <a:cs typeface="Times New Roman" pitchFamily="18" charset="0"/>
              </a:rPr>
              <a:t>Consistency</a:t>
            </a:r>
            <a:r>
              <a:rPr lang="en-US" sz="2800" dirty="0">
                <a:latin typeface="Times New Roman" pitchFamily="18" charset="0"/>
                <a:cs typeface="Times New Roman" pitchFamily="18" charset="0"/>
              </a:rPr>
              <a:t>. </a:t>
            </a:r>
          </a:p>
          <a:p>
            <a:pPr algn="just">
              <a:lnSpc>
                <a:spcPct val="90000"/>
              </a:lnSpc>
              <a:buFont typeface="Wingdings" pitchFamily="2" charset="2"/>
              <a:buChar char="§"/>
            </a:pPr>
            <a:r>
              <a:rPr lang="en-US" sz="2800" dirty="0">
                <a:latin typeface="Times New Roman" pitchFamily="18" charset="0"/>
                <a:cs typeface="Times New Roman" pitchFamily="18" charset="0"/>
              </a:rPr>
              <a:t>Distributed transaction accesses data stored at more than one location. </a:t>
            </a:r>
          </a:p>
          <a:p>
            <a:pPr algn="just">
              <a:lnSpc>
                <a:spcPct val="90000"/>
              </a:lnSpc>
              <a:buFont typeface="Wingdings" pitchFamily="2" charset="2"/>
              <a:buChar char="§"/>
            </a:pPr>
            <a:r>
              <a:rPr lang="en-US" sz="2800" dirty="0">
                <a:latin typeface="Times New Roman" pitchFamily="18" charset="0"/>
                <a:cs typeface="Times New Roman" pitchFamily="18" charset="0"/>
              </a:rPr>
              <a:t>Each transaction is divided into number of </a:t>
            </a:r>
            <a:r>
              <a:rPr lang="en-US" sz="2800" dirty="0" smtClean="0">
                <a:latin typeface="Times New Roman" pitchFamily="18" charset="0"/>
                <a:cs typeface="Times New Roman" pitchFamily="18" charset="0"/>
              </a:rPr>
              <a:t>sub-transactions</a:t>
            </a:r>
            <a:r>
              <a:rPr lang="en-US" sz="2800" dirty="0">
                <a:latin typeface="Times New Roman" pitchFamily="18" charset="0"/>
                <a:cs typeface="Times New Roman" pitchFamily="18" charset="0"/>
              </a:rPr>
              <a:t>, one for each site that has to be accessed.</a:t>
            </a:r>
          </a:p>
          <a:p>
            <a:pPr lvl="1" algn="just">
              <a:lnSpc>
                <a:spcPct val="90000"/>
              </a:lnSpc>
              <a:buFont typeface="Wingdings" pitchFamily="2" charset="2"/>
              <a:buChar char="§"/>
            </a:pPr>
            <a:r>
              <a:rPr lang="en-US" sz="2400" dirty="0" smtClean="0">
                <a:solidFill>
                  <a:srgbClr val="C00000"/>
                </a:solidFill>
                <a:latin typeface="Times New Roman" pitchFamily="18" charset="0"/>
                <a:cs typeface="Times New Roman" pitchFamily="18" charset="0"/>
              </a:rPr>
              <a:t>Transaction Transparency ensures that the distributed transaction will be successfully completed only if all sub transactions executing in different sites associated with the transaction are completed successfully.</a:t>
            </a:r>
          </a:p>
          <a:p>
            <a:pPr algn="just">
              <a:lnSpc>
                <a:spcPct val="90000"/>
              </a:lnSpc>
              <a:buFont typeface="Wingdings" pitchFamily="2" charset="2"/>
              <a:buChar char="§"/>
            </a:pPr>
            <a:r>
              <a:rPr lang="en-US" sz="2800" dirty="0" smtClean="0">
                <a:latin typeface="Times New Roman" pitchFamily="18" charset="0"/>
                <a:cs typeface="Times New Roman" pitchFamily="18" charset="0"/>
              </a:rPr>
              <a:t>DDBMS </a:t>
            </a:r>
            <a:r>
              <a:rPr lang="en-US" sz="2800" dirty="0">
                <a:latin typeface="Times New Roman" pitchFamily="18" charset="0"/>
                <a:cs typeface="Times New Roman" pitchFamily="18" charset="0"/>
              </a:rPr>
              <a:t>must ensure the indivisibility of both the global transaction and each of the </a:t>
            </a:r>
            <a:r>
              <a:rPr lang="en-US" sz="2800" dirty="0" smtClean="0">
                <a:latin typeface="Times New Roman" pitchFamily="18" charset="0"/>
                <a:cs typeface="Times New Roman" pitchFamily="18" charset="0"/>
              </a:rPr>
              <a:t>sub-transactions</a:t>
            </a:r>
            <a:r>
              <a:rPr lang="en-US" sz="2800" dirty="0">
                <a:latin typeface="Times New Roman" pitchFamily="18" charset="0"/>
                <a:cs typeface="Times New Roman" pitchFamily="18" charset="0"/>
              </a:rPr>
              <a:t>.</a:t>
            </a:r>
          </a:p>
        </p:txBody>
      </p:sp>
      <p:sp>
        <p:nvSpPr>
          <p:cNvPr id="224258" name="Rectangle 2"/>
          <p:cNvSpPr>
            <a:spLocks noGrp="1" noChangeArrowheads="1"/>
          </p:cNvSpPr>
          <p:nvPr>
            <p:ph type="title"/>
          </p:nvPr>
        </p:nvSpPr>
        <p:spPr>
          <a:xfrm>
            <a:off x="457200" y="-76200"/>
            <a:ext cx="8229600" cy="1143000"/>
          </a:xfrm>
        </p:spPr>
        <p:txBody>
          <a:bodyPr/>
          <a:lstStyle/>
          <a:p>
            <a:pPr marL="742950" indent="-742950" algn="just">
              <a:buFont typeface="+mj-lt"/>
              <a:buAutoNum type="arabicPeriod" startAt="2"/>
            </a:pPr>
            <a:r>
              <a:rPr lang="en-US" dirty="0">
                <a:solidFill>
                  <a:schemeClr val="tx1"/>
                </a:solidFill>
              </a:rPr>
              <a:t>Transaction</a:t>
            </a:r>
            <a:r>
              <a:rPr lang="en-US" sz="2900" b="1" dirty="0"/>
              <a:t> </a:t>
            </a:r>
            <a:r>
              <a:rPr lang="en-US" dirty="0">
                <a:solidFill>
                  <a:schemeClr val="tx1"/>
                </a:solidFill>
              </a:rPr>
              <a:t>Transparency</a:t>
            </a:r>
          </a:p>
        </p:txBody>
      </p:sp>
    </p:spTree>
    <p:extLst>
      <p:ext uri="{BB962C8B-B14F-4D97-AF65-F5344CB8AC3E}">
        <p14:creationId xmlns:p14="http://schemas.microsoft.com/office/powerpoint/2010/main" val="3963581793"/>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Effect transition="in" filter="fade">
                                      <p:cBhvr>
                                        <p:cTn id="7" dur="500"/>
                                        <p:tgtEl>
                                          <p:spTgt spid="224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4259">
                                            <p:txEl>
                                              <p:pRg st="1" end="1"/>
                                            </p:txEl>
                                          </p:spTgt>
                                        </p:tgtEl>
                                        <p:attrNameLst>
                                          <p:attrName>style.visibility</p:attrName>
                                        </p:attrNameLst>
                                      </p:cBhvr>
                                      <p:to>
                                        <p:strVal val="visible"/>
                                      </p:to>
                                    </p:set>
                                    <p:animEffect transition="in" filter="fade">
                                      <p:cBhvr>
                                        <p:cTn id="12" dur="500"/>
                                        <p:tgtEl>
                                          <p:spTgt spid="2242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4259">
                                            <p:txEl>
                                              <p:pRg st="2" end="2"/>
                                            </p:txEl>
                                          </p:spTgt>
                                        </p:tgtEl>
                                        <p:attrNameLst>
                                          <p:attrName>style.visibility</p:attrName>
                                        </p:attrNameLst>
                                      </p:cBhvr>
                                      <p:to>
                                        <p:strVal val="visible"/>
                                      </p:to>
                                    </p:set>
                                    <p:animEffect transition="in" filter="fade">
                                      <p:cBhvr>
                                        <p:cTn id="17" dur="500"/>
                                        <p:tgtEl>
                                          <p:spTgt spid="224259">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24259">
                                            <p:txEl>
                                              <p:pRg st="3" end="3"/>
                                            </p:txEl>
                                          </p:spTgt>
                                        </p:tgtEl>
                                        <p:attrNameLst>
                                          <p:attrName>style.visibility</p:attrName>
                                        </p:attrNameLst>
                                      </p:cBhvr>
                                      <p:to>
                                        <p:strVal val="visible"/>
                                      </p:to>
                                    </p:set>
                                    <p:animEffect transition="in" filter="fade">
                                      <p:cBhvr>
                                        <p:cTn id="20" dur="500"/>
                                        <p:tgtEl>
                                          <p:spTgt spid="22425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24259">
                                            <p:txEl>
                                              <p:pRg st="4" end="4"/>
                                            </p:txEl>
                                          </p:spTgt>
                                        </p:tgtEl>
                                        <p:attrNameLst>
                                          <p:attrName>style.visibility</p:attrName>
                                        </p:attrNameLst>
                                      </p:cBhvr>
                                      <p:to>
                                        <p:strVal val="visible"/>
                                      </p:to>
                                    </p:set>
                                    <p:animEffect transition="in" filter="fade">
                                      <p:cBhvr>
                                        <p:cTn id="25" dur="500"/>
                                        <p:tgtEl>
                                          <p:spTgt spid="2242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6307" name="Rectangle 3"/>
          <p:cNvSpPr>
            <a:spLocks noGrp="1" noChangeArrowheads="1"/>
          </p:cNvSpPr>
          <p:nvPr>
            <p:ph idx="1"/>
          </p:nvPr>
        </p:nvSpPr>
        <p:spPr>
          <a:xfrm>
            <a:off x="304800" y="1066800"/>
            <a:ext cx="8610600" cy="4876800"/>
          </a:xfrm>
          <a:ln>
            <a:solidFill>
              <a:schemeClr val="tx1"/>
            </a:solidFill>
          </a:ln>
        </p:spPr>
        <p:txBody>
          <a:bodyPr>
            <a:normAutofit/>
          </a:bodyPr>
          <a:lstStyle/>
          <a:p>
            <a:pPr algn="just">
              <a:buFont typeface="Wingdings" pitchFamily="2" charset="2"/>
              <a:buChar char="§"/>
            </a:pPr>
            <a:r>
              <a:rPr lang="en-US" sz="2800" dirty="0">
                <a:latin typeface="Times New Roman" pitchFamily="18" charset="0"/>
                <a:cs typeface="Times New Roman" pitchFamily="18" charset="0"/>
              </a:rPr>
              <a:t>All transactions must execute independently and be logically consistent with results obtained if transactions executed one at a time, in some arbitrary serial order. </a:t>
            </a:r>
          </a:p>
          <a:p>
            <a:pPr algn="just">
              <a:lnSpc>
                <a:spcPct val="90000"/>
              </a:lnSpc>
              <a:buFont typeface="Wingdings" pitchFamily="2" charset="2"/>
              <a:buChar char="§"/>
            </a:pPr>
            <a:r>
              <a:rPr lang="en-US" sz="2800" dirty="0">
                <a:latin typeface="Times New Roman" pitchFamily="18" charset="0"/>
                <a:cs typeface="Times New Roman" pitchFamily="18" charset="0"/>
              </a:rPr>
              <a:t>Same fundamental principles as for centralized DBMS. </a:t>
            </a:r>
          </a:p>
          <a:p>
            <a:pPr algn="just">
              <a:lnSpc>
                <a:spcPct val="90000"/>
              </a:lnSpc>
              <a:buFont typeface="Wingdings" pitchFamily="2" charset="2"/>
              <a:buChar char="§"/>
            </a:pPr>
            <a:r>
              <a:rPr lang="en-US" sz="2800" dirty="0">
                <a:latin typeface="Times New Roman" pitchFamily="18" charset="0"/>
                <a:cs typeface="Times New Roman" pitchFamily="18" charset="0"/>
              </a:rPr>
              <a:t>DDBMS must ensure both global and local transactions do not interfere with each other. </a:t>
            </a:r>
          </a:p>
          <a:p>
            <a:pPr algn="just">
              <a:lnSpc>
                <a:spcPct val="90000"/>
              </a:lnSpc>
              <a:buFont typeface="Wingdings" pitchFamily="2" charset="2"/>
              <a:buChar char="§"/>
            </a:pPr>
            <a:r>
              <a:rPr lang="en-US" sz="2800" dirty="0">
                <a:latin typeface="Times New Roman" pitchFamily="18" charset="0"/>
                <a:cs typeface="Times New Roman" pitchFamily="18" charset="0"/>
              </a:rPr>
              <a:t>Similarly, DDBMS must ensure consistency of all </a:t>
            </a:r>
            <a:r>
              <a:rPr lang="en-US" sz="2800" dirty="0" smtClean="0">
                <a:latin typeface="Times New Roman" pitchFamily="18" charset="0"/>
                <a:cs typeface="Times New Roman" pitchFamily="18" charset="0"/>
              </a:rPr>
              <a:t>sub-transactions </a:t>
            </a:r>
            <a:r>
              <a:rPr lang="en-US" sz="2800" dirty="0">
                <a:latin typeface="Times New Roman" pitchFamily="18" charset="0"/>
                <a:cs typeface="Times New Roman" pitchFamily="18" charset="0"/>
              </a:rPr>
              <a:t>of global transaction</a:t>
            </a:r>
            <a:r>
              <a:rPr lang="en-US" sz="2800" dirty="0" smtClean="0">
                <a:latin typeface="Times New Roman" pitchFamily="18" charset="0"/>
                <a:cs typeface="Times New Roman" pitchFamily="18" charset="0"/>
              </a:rPr>
              <a:t>.</a:t>
            </a:r>
          </a:p>
          <a:p>
            <a:pPr algn="just">
              <a:lnSpc>
                <a:spcPct val="90000"/>
              </a:lnSpc>
              <a:buFont typeface="Wingdings" pitchFamily="2" charset="2"/>
              <a:buChar char="§"/>
            </a:pPr>
            <a:r>
              <a:rPr lang="en-US" sz="2800" b="1" dirty="0" smtClean="0">
                <a:solidFill>
                  <a:srgbClr val="0000FF"/>
                </a:solidFill>
                <a:latin typeface="Times New Roman" pitchFamily="18" charset="0"/>
                <a:cs typeface="Times New Roman" pitchFamily="18" charset="0"/>
              </a:rPr>
              <a:t>For Example:</a:t>
            </a: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If a copy of a replicated data item is updated, then the update must be propagated eventually to all copies.</a:t>
            </a:r>
            <a:endParaRPr lang="en-US" sz="2800" dirty="0">
              <a:solidFill>
                <a:srgbClr val="FF0000"/>
              </a:solidFill>
              <a:latin typeface="Times New Roman" pitchFamily="18" charset="0"/>
              <a:cs typeface="Times New Roman" pitchFamily="18" charset="0"/>
            </a:endParaRPr>
          </a:p>
        </p:txBody>
      </p:sp>
      <p:sp>
        <p:nvSpPr>
          <p:cNvPr id="226306" name="Rectangle 2"/>
          <p:cNvSpPr>
            <a:spLocks noGrp="1" noChangeArrowheads="1"/>
          </p:cNvSpPr>
          <p:nvPr>
            <p:ph type="title"/>
          </p:nvPr>
        </p:nvSpPr>
        <p:spPr>
          <a:xfrm>
            <a:off x="304800" y="122238"/>
            <a:ext cx="8544232" cy="944562"/>
          </a:xfrm>
        </p:spPr>
        <p:txBody>
          <a:bodyPr/>
          <a:lstStyle/>
          <a:p>
            <a:pPr marL="742950" indent="-742950" algn="just">
              <a:buFont typeface="+mj-lt"/>
              <a:buAutoNum type="alphaUcPeriod"/>
            </a:pPr>
            <a:r>
              <a:rPr lang="en-US" dirty="0">
                <a:solidFill>
                  <a:schemeClr val="tx1"/>
                </a:solidFill>
              </a:rPr>
              <a:t>Concurrency</a:t>
            </a:r>
            <a:r>
              <a:rPr lang="en-US" sz="2900" b="1" dirty="0"/>
              <a:t> </a:t>
            </a:r>
            <a:r>
              <a:rPr lang="en-US" dirty="0">
                <a:solidFill>
                  <a:schemeClr val="tx1"/>
                </a:solidFill>
              </a:rPr>
              <a:t>Transparency</a:t>
            </a:r>
          </a:p>
        </p:txBody>
      </p:sp>
    </p:spTree>
    <p:extLst>
      <p:ext uri="{BB962C8B-B14F-4D97-AF65-F5344CB8AC3E}">
        <p14:creationId xmlns:p14="http://schemas.microsoft.com/office/powerpoint/2010/main" val="2459239647"/>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animEffect transition="in" filter="fade">
                                      <p:cBhvr>
                                        <p:cTn id="7" dur="500"/>
                                        <p:tgtEl>
                                          <p:spTgt spid="2263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6307">
                                            <p:txEl>
                                              <p:pRg st="1" end="1"/>
                                            </p:txEl>
                                          </p:spTgt>
                                        </p:tgtEl>
                                        <p:attrNameLst>
                                          <p:attrName>style.visibility</p:attrName>
                                        </p:attrNameLst>
                                      </p:cBhvr>
                                      <p:to>
                                        <p:strVal val="visible"/>
                                      </p:to>
                                    </p:set>
                                    <p:animEffect transition="in" filter="fade">
                                      <p:cBhvr>
                                        <p:cTn id="12" dur="500"/>
                                        <p:tgtEl>
                                          <p:spTgt spid="226307">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26307">
                                            <p:txEl>
                                              <p:pRg st="2" end="2"/>
                                            </p:txEl>
                                          </p:spTgt>
                                        </p:tgtEl>
                                        <p:attrNameLst>
                                          <p:attrName>style.visibility</p:attrName>
                                        </p:attrNameLst>
                                      </p:cBhvr>
                                      <p:to>
                                        <p:strVal val="visible"/>
                                      </p:to>
                                    </p:set>
                                    <p:animEffect transition="in" filter="fade">
                                      <p:cBhvr>
                                        <p:cTn id="15" dur="500"/>
                                        <p:tgtEl>
                                          <p:spTgt spid="22630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6307">
                                            <p:txEl>
                                              <p:pRg st="3" end="3"/>
                                            </p:txEl>
                                          </p:spTgt>
                                        </p:tgtEl>
                                        <p:attrNameLst>
                                          <p:attrName>style.visibility</p:attrName>
                                        </p:attrNameLst>
                                      </p:cBhvr>
                                      <p:to>
                                        <p:strVal val="visible"/>
                                      </p:to>
                                    </p:set>
                                    <p:animEffect transition="in" filter="fade">
                                      <p:cBhvr>
                                        <p:cTn id="20" dur="500"/>
                                        <p:tgtEl>
                                          <p:spTgt spid="226307">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26307">
                                            <p:txEl>
                                              <p:pRg st="4" end="4"/>
                                            </p:txEl>
                                          </p:spTgt>
                                        </p:tgtEl>
                                        <p:attrNameLst>
                                          <p:attrName>style.visibility</p:attrName>
                                        </p:attrNameLst>
                                      </p:cBhvr>
                                      <p:to>
                                        <p:strVal val="visible"/>
                                      </p:to>
                                    </p:set>
                                    <p:animEffect transition="in" filter="fade">
                                      <p:cBhvr>
                                        <p:cTn id="23" dur="500"/>
                                        <p:tgtEl>
                                          <p:spTgt spid="2263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6307" name="Rectangle 3"/>
          <p:cNvSpPr>
            <a:spLocks noGrp="1" noChangeArrowheads="1"/>
          </p:cNvSpPr>
          <p:nvPr>
            <p:ph idx="1"/>
          </p:nvPr>
        </p:nvSpPr>
        <p:spPr>
          <a:xfrm>
            <a:off x="304800" y="1066800"/>
            <a:ext cx="8610600" cy="4876800"/>
          </a:xfrm>
          <a:ln>
            <a:solidFill>
              <a:schemeClr val="tx1"/>
            </a:solidFill>
          </a:ln>
        </p:spPr>
        <p:txBody>
          <a:bodyPr>
            <a:normAutofit/>
          </a:bodyPr>
          <a:lstStyle/>
          <a:p>
            <a:pPr algn="just">
              <a:lnSpc>
                <a:spcPct val="90000"/>
              </a:lnSpc>
              <a:buFont typeface="Wingdings" pitchFamily="2" charset="2"/>
              <a:buChar char="§"/>
            </a:pPr>
            <a:r>
              <a:rPr lang="en-US" sz="2800" b="1" dirty="0" smtClean="0">
                <a:solidFill>
                  <a:srgbClr val="0000FF"/>
                </a:solidFill>
                <a:latin typeface="Times New Roman" pitchFamily="18" charset="0"/>
                <a:cs typeface="Times New Roman" pitchFamily="18" charset="0"/>
              </a:rPr>
              <a:t>Failure Transparency </a:t>
            </a:r>
            <a:r>
              <a:rPr lang="en-US" sz="2800" dirty="0">
                <a:latin typeface="Times New Roman" pitchFamily="18" charset="0"/>
                <a:cs typeface="Times New Roman" pitchFamily="18" charset="0"/>
              </a:rPr>
              <a:t>in a distributed DBMS promises that the System will continue its normal execution in the event of failure and it must maintain the atomicity of the global transaction</a:t>
            </a:r>
            <a:r>
              <a:rPr lang="en-US" sz="2800" dirty="0" smtClean="0">
                <a:latin typeface="Times New Roman" pitchFamily="18" charset="0"/>
                <a:cs typeface="Times New Roman" pitchFamily="18" charset="0"/>
              </a:rPr>
              <a:t>.</a:t>
            </a:r>
          </a:p>
          <a:p>
            <a:pPr algn="just">
              <a:lnSpc>
                <a:spcPct val="90000"/>
              </a:lnSpc>
              <a:buFont typeface="Wingdings" pitchFamily="2" charset="2"/>
              <a:buChar char="§"/>
            </a:pPr>
            <a:r>
              <a:rPr lang="en-US" sz="2800" dirty="0" smtClean="0">
                <a:latin typeface="Times New Roman" pitchFamily="18" charset="0"/>
                <a:cs typeface="Times New Roman" pitchFamily="18" charset="0"/>
              </a:rPr>
              <a:t>The </a:t>
            </a:r>
            <a:r>
              <a:rPr lang="en-US" sz="2800" b="1" dirty="0" smtClean="0">
                <a:solidFill>
                  <a:srgbClr val="C00000"/>
                </a:solidFill>
                <a:latin typeface="Times New Roman" pitchFamily="18" charset="0"/>
                <a:cs typeface="Times New Roman" pitchFamily="18" charset="0"/>
              </a:rPr>
              <a:t>atomicity</a:t>
            </a:r>
            <a:r>
              <a:rPr lang="en-US" sz="2800" dirty="0" smtClean="0">
                <a:latin typeface="Times New Roman" pitchFamily="18" charset="0"/>
                <a:cs typeface="Times New Roman" pitchFamily="18" charset="0"/>
              </a:rPr>
              <a:t> of global transaction ensures that sub transactions of global transaction are either all committed or all aborted.</a:t>
            </a:r>
          </a:p>
          <a:p>
            <a:pPr algn="just">
              <a:lnSpc>
                <a:spcPct val="90000"/>
              </a:lnSpc>
              <a:buFont typeface="Wingdings" pitchFamily="2" charset="2"/>
              <a:buChar char="§"/>
            </a:pPr>
            <a:r>
              <a:rPr lang="en-US" sz="2800" dirty="0" smtClean="0">
                <a:latin typeface="Times New Roman" pitchFamily="18" charset="0"/>
                <a:cs typeface="Times New Roman" pitchFamily="18" charset="0"/>
              </a:rPr>
              <a:t>Thus, the distributed DBMS must synchronize the global transaction to ensure that all sub transactions have completed successfully before recording a final commit for the global transaction.</a:t>
            </a:r>
          </a:p>
        </p:txBody>
      </p:sp>
      <p:sp>
        <p:nvSpPr>
          <p:cNvPr id="226306" name="Rectangle 2"/>
          <p:cNvSpPr>
            <a:spLocks noGrp="1" noChangeArrowheads="1"/>
          </p:cNvSpPr>
          <p:nvPr>
            <p:ph type="title"/>
          </p:nvPr>
        </p:nvSpPr>
        <p:spPr>
          <a:xfrm>
            <a:off x="304800" y="122238"/>
            <a:ext cx="8544232" cy="944562"/>
          </a:xfrm>
        </p:spPr>
        <p:txBody>
          <a:bodyPr/>
          <a:lstStyle/>
          <a:p>
            <a:pPr marL="742950" indent="-742950" algn="just">
              <a:buFont typeface="+mj-lt"/>
              <a:buAutoNum type="alphaUcPeriod" startAt="2"/>
            </a:pPr>
            <a:r>
              <a:rPr lang="en-US" dirty="0" smtClean="0">
                <a:solidFill>
                  <a:schemeClr val="tx1"/>
                </a:solidFill>
              </a:rPr>
              <a:t>Failure</a:t>
            </a:r>
            <a:r>
              <a:rPr lang="en-US" sz="2900" b="1" dirty="0" smtClean="0"/>
              <a:t> </a:t>
            </a:r>
            <a:r>
              <a:rPr lang="en-US" dirty="0">
                <a:solidFill>
                  <a:schemeClr val="tx1"/>
                </a:solidFill>
              </a:rPr>
              <a:t>Transparency</a:t>
            </a:r>
          </a:p>
        </p:txBody>
      </p:sp>
    </p:spTree>
    <p:extLst>
      <p:ext uri="{BB962C8B-B14F-4D97-AF65-F5344CB8AC3E}">
        <p14:creationId xmlns:p14="http://schemas.microsoft.com/office/powerpoint/2010/main" val="3642021048"/>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animEffect transition="in" filter="fade">
                                      <p:cBhvr>
                                        <p:cTn id="7" dur="500"/>
                                        <p:tgtEl>
                                          <p:spTgt spid="2263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6307">
                                            <p:txEl>
                                              <p:pRg st="1" end="1"/>
                                            </p:txEl>
                                          </p:spTgt>
                                        </p:tgtEl>
                                        <p:attrNameLst>
                                          <p:attrName>style.visibility</p:attrName>
                                        </p:attrNameLst>
                                      </p:cBhvr>
                                      <p:to>
                                        <p:strVal val="visible"/>
                                      </p:to>
                                    </p:set>
                                    <p:animEffect transition="in" filter="fade">
                                      <p:cBhvr>
                                        <p:cTn id="12" dur="500"/>
                                        <p:tgtEl>
                                          <p:spTgt spid="2263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6307">
                                            <p:txEl>
                                              <p:pRg st="2" end="2"/>
                                            </p:txEl>
                                          </p:spTgt>
                                        </p:tgtEl>
                                        <p:attrNameLst>
                                          <p:attrName>style.visibility</p:attrName>
                                        </p:attrNameLst>
                                      </p:cBhvr>
                                      <p:to>
                                        <p:strVal val="visible"/>
                                      </p:to>
                                    </p:set>
                                    <p:animEffect transition="in" filter="fade">
                                      <p:cBhvr>
                                        <p:cTn id="17" dur="500"/>
                                        <p:tgtEl>
                                          <p:spTgt spid="2263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2451" name="Rectangle 3"/>
          <p:cNvSpPr>
            <a:spLocks noGrp="1" noChangeArrowheads="1"/>
          </p:cNvSpPr>
          <p:nvPr>
            <p:ph idx="1"/>
          </p:nvPr>
        </p:nvSpPr>
        <p:spPr>
          <a:xfrm>
            <a:off x="457200" y="1371600"/>
            <a:ext cx="8382000" cy="4953000"/>
          </a:xfrm>
          <a:ln>
            <a:solidFill>
              <a:schemeClr val="tx1"/>
            </a:solidFill>
          </a:ln>
        </p:spPr>
        <p:txBody>
          <a:bodyPr>
            <a:normAutofit/>
          </a:bodyPr>
          <a:lstStyle/>
          <a:p>
            <a:pPr algn="just">
              <a:buFont typeface="Wingdings" pitchFamily="2" charset="2"/>
              <a:buChar char="§"/>
            </a:pPr>
            <a:r>
              <a:rPr lang="en-US" sz="2800" b="1" dirty="0">
                <a:solidFill>
                  <a:srgbClr val="0000FF"/>
                </a:solidFill>
                <a:latin typeface="Times New Roman" pitchFamily="18" charset="0"/>
                <a:cs typeface="Times New Roman" pitchFamily="18" charset="0"/>
              </a:rPr>
              <a:t>Performance Transparency </a:t>
            </a:r>
            <a:r>
              <a:rPr lang="en-US" dirty="0" smtClean="0">
                <a:latin typeface="Times New Roman" pitchFamily="18" charset="0"/>
                <a:cs typeface="Times New Roman" pitchFamily="18" charset="0"/>
              </a:rPr>
              <a:t>in a distributed DBMS ensures that it performs its task as centralized DBMS. </a:t>
            </a:r>
            <a:endParaRPr lang="en-US"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DDBMS should not suffer any performance degradation due to distributed architecture.</a:t>
            </a:r>
          </a:p>
          <a:p>
            <a:pPr lvl="1" algn="just"/>
            <a:r>
              <a:rPr lang="en-US" sz="2400" dirty="0">
                <a:latin typeface="Times New Roman" pitchFamily="18" charset="0"/>
                <a:cs typeface="Times New Roman" pitchFamily="18" charset="0"/>
              </a:rPr>
              <a:t>DDBMS should determine most cost-effective strategy to execute a request</a:t>
            </a:r>
            <a:r>
              <a:rPr lang="en-US" sz="2400" dirty="0" smtClean="0">
                <a:latin typeface="Times New Roman" pitchFamily="18" charset="0"/>
                <a:cs typeface="Times New Roman" pitchFamily="18" charset="0"/>
              </a:rPr>
              <a:t>.</a:t>
            </a:r>
          </a:p>
          <a:p>
            <a:pPr algn="just">
              <a:buFont typeface="Wingdings" pitchFamily="2" charset="2"/>
              <a:buChar char="§"/>
            </a:pPr>
            <a:r>
              <a:rPr lang="en-US" dirty="0">
                <a:latin typeface="Times New Roman" pitchFamily="18" charset="0"/>
                <a:cs typeface="Times New Roman" pitchFamily="18" charset="0"/>
              </a:rPr>
              <a:t>The distributed Query Processor has to take </a:t>
            </a:r>
            <a:r>
              <a:rPr lang="en-US" dirty="0" smtClean="0">
                <a:latin typeface="Times New Roman" pitchFamily="18" charset="0"/>
                <a:cs typeface="Times New Roman" pitchFamily="18" charset="0"/>
              </a:rPr>
              <a:t>decision </a:t>
            </a:r>
            <a:r>
              <a:rPr lang="en-US" dirty="0">
                <a:latin typeface="Times New Roman" pitchFamily="18" charset="0"/>
                <a:cs typeface="Times New Roman" pitchFamily="18" charset="0"/>
              </a:rPr>
              <a:t>regarding the following issues</a:t>
            </a:r>
            <a:r>
              <a:rPr lang="en-US" b="1" dirty="0" smtClean="0"/>
              <a:t>:</a:t>
            </a:r>
          </a:p>
          <a:p>
            <a:pPr lvl="1" algn="just">
              <a:buFont typeface="Wingdings" pitchFamily="2" charset="2"/>
              <a:buChar char="§"/>
            </a:pPr>
            <a:r>
              <a:rPr lang="en-US" dirty="0" smtClean="0">
                <a:solidFill>
                  <a:srgbClr val="C00000"/>
                </a:solidFill>
                <a:latin typeface="Times New Roman" pitchFamily="18" charset="0"/>
                <a:cs typeface="Times New Roman" pitchFamily="18" charset="0"/>
              </a:rPr>
              <a:t>To perform a data request as to which fragment to access.</a:t>
            </a:r>
          </a:p>
          <a:p>
            <a:pPr lvl="1" algn="just">
              <a:buFont typeface="Wingdings" pitchFamily="2" charset="2"/>
              <a:buChar char="§"/>
            </a:pPr>
            <a:r>
              <a:rPr lang="en-US" dirty="0" smtClean="0">
                <a:solidFill>
                  <a:srgbClr val="C00000"/>
                </a:solidFill>
                <a:latin typeface="Times New Roman" pitchFamily="18" charset="0"/>
                <a:cs typeface="Times New Roman" pitchFamily="18" charset="0"/>
              </a:rPr>
              <a:t>If the fragment is replicated, which copy of the fragment to use.</a:t>
            </a:r>
          </a:p>
          <a:p>
            <a:pPr lvl="1" algn="just">
              <a:buFont typeface="Wingdings" pitchFamily="2" charset="2"/>
              <a:buChar char="§"/>
            </a:pPr>
            <a:r>
              <a:rPr lang="en-US" dirty="0" smtClean="0">
                <a:solidFill>
                  <a:srgbClr val="C00000"/>
                </a:solidFill>
                <a:latin typeface="Times New Roman" pitchFamily="18" charset="0"/>
                <a:cs typeface="Times New Roman" pitchFamily="18" charset="0"/>
              </a:rPr>
              <a:t>Which data location should be used to perform a data request?</a:t>
            </a:r>
            <a:endParaRPr lang="en-US" dirty="0">
              <a:solidFill>
                <a:srgbClr val="C00000"/>
              </a:solidFill>
              <a:latin typeface="Times New Roman" pitchFamily="18" charset="0"/>
              <a:cs typeface="Times New Roman" pitchFamily="18" charset="0"/>
            </a:endParaRPr>
          </a:p>
          <a:p>
            <a:pPr algn="just">
              <a:buFont typeface="Wingdings" pitchFamily="2" charset="2"/>
              <a:buChar char="§"/>
            </a:pPr>
            <a:endParaRPr lang="en-US" b="1" dirty="0" smtClean="0"/>
          </a:p>
          <a:p>
            <a:pPr lvl="1" algn="just"/>
            <a:endParaRPr lang="en-US" b="1" dirty="0"/>
          </a:p>
        </p:txBody>
      </p:sp>
      <p:sp>
        <p:nvSpPr>
          <p:cNvPr id="4" name="Slide Number Placeholder 3"/>
          <p:cNvSpPr>
            <a:spLocks noGrp="1"/>
          </p:cNvSpPr>
          <p:nvPr>
            <p:ph type="sldNum" sz="quarter" idx="12"/>
          </p:nvPr>
        </p:nvSpPr>
        <p:spPr/>
        <p:txBody>
          <a:bodyPr/>
          <a:lstStyle/>
          <a:p>
            <a:fld id="{232BD133-1588-4D38-835A-C65F9B070C72}" type="slidenum">
              <a:rPr lang="en-GB"/>
              <a:pPr/>
              <a:t>74</a:t>
            </a:fld>
            <a:endParaRPr lang="en-GB"/>
          </a:p>
        </p:txBody>
      </p:sp>
      <p:sp>
        <p:nvSpPr>
          <p:cNvPr id="232450" name="Rectangle 2"/>
          <p:cNvSpPr>
            <a:spLocks noGrp="1" noChangeArrowheads="1"/>
          </p:cNvSpPr>
          <p:nvPr>
            <p:ph type="title"/>
          </p:nvPr>
        </p:nvSpPr>
        <p:spPr/>
        <p:txBody>
          <a:bodyPr>
            <a:normAutofit/>
          </a:bodyPr>
          <a:lstStyle/>
          <a:p>
            <a:pPr marL="742950" indent="-742950">
              <a:buFont typeface="+mj-lt"/>
              <a:buAutoNum type="arabicPeriod" startAt="3"/>
            </a:pPr>
            <a:r>
              <a:rPr lang="en-US" dirty="0">
                <a:solidFill>
                  <a:schemeClr val="tx1"/>
                </a:solidFill>
              </a:rPr>
              <a:t>Performance Transparency</a:t>
            </a:r>
          </a:p>
        </p:txBody>
      </p:sp>
    </p:spTree>
    <p:extLst>
      <p:ext uri="{BB962C8B-B14F-4D97-AF65-F5344CB8AC3E}">
        <p14:creationId xmlns:p14="http://schemas.microsoft.com/office/powerpoint/2010/main" val="977676960"/>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2451">
                                            <p:txEl>
                                              <p:pRg st="1" end="1"/>
                                            </p:txEl>
                                          </p:spTgt>
                                        </p:tgtEl>
                                        <p:attrNameLst>
                                          <p:attrName>style.visibility</p:attrName>
                                        </p:attrNameLst>
                                      </p:cBhvr>
                                      <p:to>
                                        <p:strVal val="visible"/>
                                      </p:to>
                                    </p:set>
                                    <p:animEffect transition="in" filter="fade">
                                      <p:cBhvr>
                                        <p:cTn id="7" dur="500"/>
                                        <p:tgtEl>
                                          <p:spTgt spid="232451">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2451">
                                            <p:txEl>
                                              <p:pRg st="2" end="2"/>
                                            </p:txEl>
                                          </p:spTgt>
                                        </p:tgtEl>
                                        <p:attrNameLst>
                                          <p:attrName>style.visibility</p:attrName>
                                        </p:attrNameLst>
                                      </p:cBhvr>
                                      <p:to>
                                        <p:strVal val="visible"/>
                                      </p:to>
                                    </p:set>
                                    <p:animEffect transition="in" filter="fade">
                                      <p:cBhvr>
                                        <p:cTn id="10" dur="500"/>
                                        <p:tgtEl>
                                          <p:spTgt spid="23245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32451">
                                            <p:txEl>
                                              <p:pRg st="3" end="3"/>
                                            </p:txEl>
                                          </p:spTgt>
                                        </p:tgtEl>
                                        <p:attrNameLst>
                                          <p:attrName>style.visibility</p:attrName>
                                        </p:attrNameLst>
                                      </p:cBhvr>
                                      <p:to>
                                        <p:strVal val="visible"/>
                                      </p:to>
                                    </p:set>
                                    <p:animEffect transition="in" filter="fade">
                                      <p:cBhvr>
                                        <p:cTn id="15" dur="500"/>
                                        <p:tgtEl>
                                          <p:spTgt spid="232451">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32451">
                                            <p:txEl>
                                              <p:pRg st="4" end="4"/>
                                            </p:txEl>
                                          </p:spTgt>
                                        </p:tgtEl>
                                        <p:attrNameLst>
                                          <p:attrName>style.visibility</p:attrName>
                                        </p:attrNameLst>
                                      </p:cBhvr>
                                      <p:to>
                                        <p:strVal val="visible"/>
                                      </p:to>
                                    </p:set>
                                    <p:animEffect transition="in" filter="fade">
                                      <p:cBhvr>
                                        <p:cTn id="20" dur="500"/>
                                        <p:tgtEl>
                                          <p:spTgt spid="232451">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32451">
                                            <p:txEl>
                                              <p:pRg st="5" end="5"/>
                                            </p:txEl>
                                          </p:spTgt>
                                        </p:tgtEl>
                                        <p:attrNameLst>
                                          <p:attrName>style.visibility</p:attrName>
                                        </p:attrNameLst>
                                      </p:cBhvr>
                                      <p:to>
                                        <p:strVal val="visible"/>
                                      </p:to>
                                    </p:set>
                                    <p:animEffect transition="in" filter="fade">
                                      <p:cBhvr>
                                        <p:cTn id="23" dur="500"/>
                                        <p:tgtEl>
                                          <p:spTgt spid="232451">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32451">
                                            <p:txEl>
                                              <p:pRg st="6" end="6"/>
                                            </p:txEl>
                                          </p:spTgt>
                                        </p:tgtEl>
                                        <p:attrNameLst>
                                          <p:attrName>style.visibility</p:attrName>
                                        </p:attrNameLst>
                                      </p:cBhvr>
                                      <p:to>
                                        <p:strVal val="visible"/>
                                      </p:to>
                                    </p:set>
                                    <p:animEffect transition="in" filter="fade">
                                      <p:cBhvr>
                                        <p:cTn id="26" dur="500"/>
                                        <p:tgtEl>
                                          <p:spTgt spid="2324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2451" name="Rectangle 3"/>
          <p:cNvSpPr>
            <a:spLocks noGrp="1" noChangeArrowheads="1"/>
          </p:cNvSpPr>
          <p:nvPr>
            <p:ph idx="1"/>
          </p:nvPr>
        </p:nvSpPr>
        <p:spPr>
          <a:xfrm>
            <a:off x="457200" y="1371600"/>
            <a:ext cx="8382000" cy="4953000"/>
          </a:xfrm>
          <a:ln>
            <a:solidFill>
              <a:schemeClr val="tx1"/>
            </a:solidFill>
          </a:ln>
        </p:spPr>
        <p:txBody>
          <a:bodyPr>
            <a:normAutofit/>
          </a:bodyPr>
          <a:lstStyle/>
          <a:p>
            <a:pPr algn="just">
              <a:buFont typeface="Wingdings" pitchFamily="2" charset="2"/>
              <a:buChar char="§"/>
            </a:pPr>
            <a:r>
              <a:rPr lang="en-US" sz="2800" b="1" dirty="0" smtClean="0">
                <a:solidFill>
                  <a:srgbClr val="0000FF"/>
                </a:solidFill>
                <a:latin typeface="Times New Roman" pitchFamily="18" charset="0"/>
                <a:cs typeface="Times New Roman" pitchFamily="18" charset="0"/>
              </a:rPr>
              <a:t>DBMS </a:t>
            </a:r>
            <a:r>
              <a:rPr lang="en-US" sz="2800" b="1" dirty="0">
                <a:solidFill>
                  <a:srgbClr val="0000FF"/>
                </a:solidFill>
                <a:latin typeface="Times New Roman" pitchFamily="18" charset="0"/>
                <a:cs typeface="Times New Roman" pitchFamily="18" charset="0"/>
              </a:rPr>
              <a:t>Transparency </a:t>
            </a:r>
            <a:r>
              <a:rPr lang="en-US" dirty="0" smtClean="0">
                <a:latin typeface="Times New Roman" pitchFamily="18" charset="0"/>
                <a:cs typeface="Times New Roman" pitchFamily="18" charset="0"/>
              </a:rPr>
              <a:t>in a distributed environment hides the knowledge that the local DBMSs may be different and is, therefore, only applicable to heterogeneous distributed database.</a:t>
            </a:r>
          </a:p>
          <a:p>
            <a:pPr algn="just">
              <a:buFont typeface="Wingdings" pitchFamily="2" charset="2"/>
              <a:buChar char="§"/>
            </a:pPr>
            <a:r>
              <a:rPr lang="en-US" b="1" dirty="0" smtClean="0">
                <a:latin typeface="Times New Roman" pitchFamily="18" charset="0"/>
                <a:cs typeface="Times New Roman" pitchFamily="18" charset="0"/>
              </a:rPr>
              <a:t>This also know as </a:t>
            </a:r>
            <a:r>
              <a:rPr lang="en-US" b="1" dirty="0" smtClean="0">
                <a:solidFill>
                  <a:srgbClr val="C00000"/>
                </a:solidFill>
                <a:latin typeface="Times New Roman" pitchFamily="18" charset="0"/>
                <a:cs typeface="Times New Roman" pitchFamily="18" charset="0"/>
              </a:rPr>
              <a:t>Heterogeneity Transparency, </a:t>
            </a:r>
            <a:r>
              <a:rPr lang="en-US" dirty="0">
                <a:latin typeface="Times New Roman" pitchFamily="18" charset="0"/>
                <a:cs typeface="Times New Roman" pitchFamily="18" charset="0"/>
              </a:rPr>
              <a:t>Which allows the integration of several different local </a:t>
            </a:r>
            <a:r>
              <a:rPr lang="en-US" dirty="0" smtClean="0">
                <a:latin typeface="Times New Roman" pitchFamily="18" charset="0"/>
                <a:cs typeface="Times New Roman" pitchFamily="18" charset="0"/>
              </a:rPr>
              <a:t>DBMS (</a:t>
            </a:r>
            <a:r>
              <a:rPr lang="en-US" dirty="0" smtClean="0">
                <a:solidFill>
                  <a:srgbClr val="0000FF"/>
                </a:solidFill>
                <a:latin typeface="Times New Roman" pitchFamily="18" charset="0"/>
                <a:cs typeface="Times New Roman" pitchFamily="18" charset="0"/>
              </a:rPr>
              <a:t>Relational</a:t>
            </a:r>
            <a:r>
              <a:rPr lang="en-US" dirty="0">
                <a:solidFill>
                  <a:srgbClr val="0000FF"/>
                </a:solidFill>
                <a:latin typeface="Times New Roman" pitchFamily="18" charset="0"/>
                <a:cs typeface="Times New Roman" pitchFamily="18" charset="0"/>
              </a:rPr>
              <a:t>, </a:t>
            </a:r>
            <a:r>
              <a:rPr lang="en-US" dirty="0" smtClean="0">
                <a:solidFill>
                  <a:srgbClr val="0000FF"/>
                </a:solidFill>
                <a:latin typeface="Times New Roman" pitchFamily="18" charset="0"/>
                <a:cs typeface="Times New Roman" pitchFamily="18" charset="0"/>
              </a:rPr>
              <a:t>Network </a:t>
            </a:r>
            <a:r>
              <a:rPr lang="en-US" dirty="0">
                <a:solidFill>
                  <a:srgbClr val="0000FF"/>
                </a:solidFill>
                <a:latin typeface="Times New Roman" pitchFamily="18" charset="0"/>
                <a:cs typeface="Times New Roman" pitchFamily="18" charset="0"/>
              </a:rPr>
              <a:t>and </a:t>
            </a:r>
            <a:r>
              <a:rPr lang="en-US" dirty="0" smtClean="0">
                <a:solidFill>
                  <a:srgbClr val="0000FF"/>
                </a:solidFill>
                <a:latin typeface="Times New Roman" pitchFamily="18" charset="0"/>
                <a:cs typeface="Times New Roman" pitchFamily="18" charset="0"/>
              </a:rPr>
              <a:t>Hierarchical </a:t>
            </a:r>
            <a:r>
              <a:rPr lang="en-US" dirty="0">
                <a:solidFill>
                  <a:srgbClr val="0000FF"/>
                </a:solidFill>
                <a:latin typeface="Times New Roman" pitchFamily="18" charset="0"/>
                <a:cs typeface="Times New Roman" pitchFamily="18" charset="0"/>
              </a:rPr>
              <a:t>model</a:t>
            </a:r>
            <a:r>
              <a:rPr lang="en-US" dirty="0">
                <a:latin typeface="Times New Roman" pitchFamily="18" charset="0"/>
                <a:cs typeface="Times New Roman" pitchFamily="18" charset="0"/>
              </a:rPr>
              <a:t>) under a common global Schema</a:t>
            </a:r>
            <a:r>
              <a:rPr lang="en-US" dirty="0" smtClean="0">
                <a:latin typeface="Times New Roman" pitchFamily="18" charset="0"/>
                <a:cs typeface="Times New Roman" pitchFamily="18" charset="0"/>
              </a:rPr>
              <a:t>.</a:t>
            </a:r>
          </a:p>
          <a:p>
            <a:pPr algn="just">
              <a:buFont typeface="Wingdings" pitchFamily="2" charset="2"/>
              <a:buChar char="§"/>
            </a:pPr>
            <a:r>
              <a:rPr lang="en-US" dirty="0" smtClean="0">
                <a:latin typeface="Times New Roman" pitchFamily="18" charset="0"/>
                <a:cs typeface="Times New Roman" pitchFamily="18" charset="0"/>
              </a:rPr>
              <a:t>It is responsibility of DDBMS is to translate the data requests from the global Schema to local DBMS schemas to provide DBMS Transparency.</a:t>
            </a:r>
            <a:endParaRPr lang="en-US" dirty="0">
              <a:latin typeface="Times New Roman" pitchFamily="18" charset="0"/>
              <a:cs typeface="Times New Roman" pitchFamily="18" charset="0"/>
            </a:endParaRPr>
          </a:p>
          <a:p>
            <a:pPr lvl="1" algn="just"/>
            <a:endParaRPr lang="en-US" b="1" dirty="0"/>
          </a:p>
        </p:txBody>
      </p:sp>
      <p:sp>
        <p:nvSpPr>
          <p:cNvPr id="232450" name="Rectangle 2"/>
          <p:cNvSpPr>
            <a:spLocks noGrp="1" noChangeArrowheads="1"/>
          </p:cNvSpPr>
          <p:nvPr>
            <p:ph type="title"/>
          </p:nvPr>
        </p:nvSpPr>
        <p:spPr/>
        <p:txBody>
          <a:bodyPr>
            <a:normAutofit/>
          </a:bodyPr>
          <a:lstStyle/>
          <a:p>
            <a:pPr marL="742950" indent="-742950">
              <a:buFont typeface="+mj-lt"/>
              <a:buAutoNum type="arabicPeriod" startAt="4"/>
            </a:pPr>
            <a:r>
              <a:rPr lang="en-US" dirty="0" smtClean="0">
                <a:solidFill>
                  <a:schemeClr val="tx1"/>
                </a:solidFill>
              </a:rPr>
              <a:t>DBMS Transparency</a:t>
            </a:r>
            <a:endParaRPr lang="en-US" dirty="0">
              <a:solidFill>
                <a:schemeClr val="tx1"/>
              </a:solidFill>
            </a:endParaRPr>
          </a:p>
        </p:txBody>
      </p:sp>
    </p:spTree>
    <p:extLst>
      <p:ext uri="{BB962C8B-B14F-4D97-AF65-F5344CB8AC3E}">
        <p14:creationId xmlns:p14="http://schemas.microsoft.com/office/powerpoint/2010/main" val="3176472151"/>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2451">
                                            <p:txEl>
                                              <p:pRg st="1" end="1"/>
                                            </p:txEl>
                                          </p:spTgt>
                                        </p:tgtEl>
                                        <p:attrNameLst>
                                          <p:attrName>style.visibility</p:attrName>
                                        </p:attrNameLst>
                                      </p:cBhvr>
                                      <p:to>
                                        <p:strVal val="visible"/>
                                      </p:to>
                                    </p:set>
                                    <p:animEffect transition="in" filter="fade">
                                      <p:cBhvr>
                                        <p:cTn id="7" dur="500"/>
                                        <p:tgtEl>
                                          <p:spTgt spid="2324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990601"/>
            <a:ext cx="8686800" cy="4114800"/>
          </a:xfrm>
          <a:ln>
            <a:solidFill>
              <a:schemeClr val="tx1"/>
            </a:solidFill>
          </a:ln>
        </p:spPr>
        <p:txBody>
          <a:bodyPr>
            <a:normAutofit lnSpcReduction="10000"/>
          </a:bodyPr>
          <a:lstStyle/>
          <a:p>
            <a:pPr>
              <a:buClrTx/>
              <a:buSzPct val="100000"/>
              <a:buFont typeface="Wingdings" pitchFamily="2" charset="2"/>
              <a:buChar char="§"/>
            </a:pPr>
            <a:r>
              <a:rPr lang="en-US" sz="2400" dirty="0" smtClean="0">
                <a:latin typeface="Times New Roman" pitchFamily="18" charset="0"/>
                <a:cs typeface="Times New Roman" pitchFamily="18" charset="0"/>
              </a:rPr>
              <a:t>Assume that the relational scheme:</a:t>
            </a:r>
          </a:p>
          <a:p>
            <a:pPr marL="365760" lvl="1" indent="0" algn="just">
              <a:buClrTx/>
              <a:buSzPct val="100000"/>
              <a:buNone/>
            </a:pPr>
            <a:r>
              <a:rPr lang="en-US" sz="2400" b="1" dirty="0" smtClean="0">
                <a:latin typeface="Times New Roman" pitchFamily="18" charset="0"/>
                <a:cs typeface="Times New Roman" pitchFamily="18" charset="0"/>
              </a:rPr>
              <a:t>Employee(EID, </a:t>
            </a:r>
            <a:r>
              <a:rPr lang="en-US" sz="2400" b="1" dirty="0" err="1" smtClean="0">
                <a:latin typeface="Times New Roman" pitchFamily="18" charset="0"/>
                <a:cs typeface="Times New Roman" pitchFamily="18" charset="0"/>
              </a:rPr>
              <a:t>EName</a:t>
            </a:r>
            <a:r>
              <a:rPr lang="en-US" sz="2400" b="1" dirty="0" smtClean="0">
                <a:latin typeface="Times New Roman" pitchFamily="18" charset="0"/>
                <a:cs typeface="Times New Roman" pitchFamily="18" charset="0"/>
              </a:rPr>
              <a:t>, Designation, Salary, </a:t>
            </a:r>
            <a:r>
              <a:rPr lang="en-US" sz="2400" b="1" dirty="0" err="1" smtClean="0">
                <a:latin typeface="Times New Roman" pitchFamily="18" charset="0"/>
                <a:cs typeface="Times New Roman" pitchFamily="18" charset="0"/>
              </a:rPr>
              <a:t>EBranch</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ProjectNo</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is Fragmented as follows, </a:t>
            </a:r>
            <a:r>
              <a:rPr lang="en-US" sz="2400" dirty="0">
                <a:latin typeface="Times New Roman" pitchFamily="18" charset="0"/>
                <a:cs typeface="Times New Roman" pitchFamily="18" charset="0"/>
              </a:rPr>
              <a:t>these fragments are the first copy created at Site 1 and site 2 :</a:t>
            </a:r>
            <a:endParaRPr lang="en-US" sz="2400" dirty="0" smtClean="0">
              <a:latin typeface="Times New Roman" pitchFamily="18" charset="0"/>
              <a:cs typeface="Times New Roman" pitchFamily="18" charset="0"/>
            </a:endParaRPr>
          </a:p>
          <a:p>
            <a:pPr marL="365760" lvl="1" indent="0" algn="just">
              <a:buClrTx/>
              <a:buSzPct val="100000"/>
              <a:buNone/>
            </a:pPr>
            <a:r>
              <a:rPr lang="en-US" sz="2800" b="1" dirty="0" smtClean="0">
                <a:latin typeface="Times New Roman" pitchFamily="18" charset="0"/>
                <a:cs typeface="Times New Roman" pitchFamily="18" charset="0"/>
              </a:rPr>
              <a:t>Emp1:</a:t>
            </a:r>
            <a:r>
              <a:rPr lang="en-US" sz="2800" b="1" dirty="0" smtClean="0">
                <a:solidFill>
                  <a:srgbClr val="0000FF"/>
                </a:solidFill>
                <a:latin typeface="Times New Roman" pitchFamily="18" charset="0"/>
                <a:cs typeface="Times New Roman" pitchFamily="18" charset="0"/>
                <a:sym typeface="Symbol"/>
              </a:rPr>
              <a:t></a:t>
            </a:r>
            <a:r>
              <a:rPr lang="en-US" sz="2000" b="1" dirty="0" smtClean="0">
                <a:solidFill>
                  <a:srgbClr val="0000FF"/>
                </a:solidFill>
                <a:latin typeface="Times New Roman" pitchFamily="18" charset="0"/>
                <a:cs typeface="Times New Roman" pitchFamily="18" charset="0"/>
                <a:sym typeface="Symbol"/>
              </a:rPr>
              <a:t> </a:t>
            </a:r>
            <a:r>
              <a:rPr lang="en-US" sz="1400" b="1" dirty="0" smtClean="0">
                <a:solidFill>
                  <a:srgbClr val="C00000"/>
                </a:solidFill>
                <a:latin typeface="Times New Roman" pitchFamily="18" charset="0"/>
                <a:cs typeface="Times New Roman" pitchFamily="18" charset="0"/>
                <a:sym typeface="Symbol"/>
              </a:rPr>
              <a:t>Salary&gt;30,000 </a:t>
            </a:r>
            <a:r>
              <a:rPr lang="en-US" sz="2000" b="1" dirty="0" smtClean="0">
                <a:solidFill>
                  <a:srgbClr val="0000FF"/>
                </a:solidFill>
                <a:latin typeface="Times New Roman" pitchFamily="18" charset="0"/>
                <a:cs typeface="Times New Roman" pitchFamily="18" charset="0"/>
                <a:sym typeface="Symbol"/>
              </a:rPr>
              <a:t>(Employee)</a:t>
            </a:r>
          </a:p>
          <a:p>
            <a:pPr marL="365760" lvl="1" indent="0" algn="just">
              <a:buClrTx/>
              <a:buSzPct val="100000"/>
              <a:buNone/>
            </a:pPr>
            <a:r>
              <a:rPr lang="en-US" sz="2800" b="1" dirty="0">
                <a:latin typeface="Times New Roman" pitchFamily="18" charset="0"/>
                <a:cs typeface="Times New Roman" pitchFamily="18" charset="0"/>
              </a:rPr>
              <a:t>Emp2:</a:t>
            </a:r>
            <a:r>
              <a:rPr lang="en-US" sz="2800" b="1" dirty="0">
                <a:solidFill>
                  <a:srgbClr val="0000FF"/>
                </a:solidFill>
                <a:latin typeface="Times New Roman" pitchFamily="18" charset="0"/>
                <a:cs typeface="Times New Roman" pitchFamily="18" charset="0"/>
                <a:sym typeface="Symbol"/>
              </a:rPr>
              <a:t></a:t>
            </a:r>
            <a:r>
              <a:rPr lang="en-US" sz="2000" b="1" dirty="0">
                <a:solidFill>
                  <a:srgbClr val="0000FF"/>
                </a:solidFill>
                <a:latin typeface="Times New Roman" pitchFamily="18" charset="0"/>
                <a:cs typeface="Times New Roman" pitchFamily="18" charset="0"/>
                <a:sym typeface="Symbol"/>
              </a:rPr>
              <a:t> </a:t>
            </a:r>
            <a:r>
              <a:rPr lang="en-US" sz="1400" b="1" dirty="0" smtClean="0">
                <a:solidFill>
                  <a:srgbClr val="C00000"/>
                </a:solidFill>
                <a:latin typeface="Times New Roman" pitchFamily="18" charset="0"/>
                <a:cs typeface="Times New Roman" pitchFamily="18" charset="0"/>
                <a:sym typeface="Symbol"/>
              </a:rPr>
              <a:t>Salary&lt;=30,000 </a:t>
            </a:r>
            <a:r>
              <a:rPr lang="en-US" sz="2000" b="1" dirty="0">
                <a:solidFill>
                  <a:srgbClr val="0000FF"/>
                </a:solidFill>
                <a:latin typeface="Times New Roman" pitchFamily="18" charset="0"/>
                <a:cs typeface="Times New Roman" pitchFamily="18" charset="0"/>
                <a:sym typeface="Symbol"/>
              </a:rPr>
              <a:t>(Employee</a:t>
            </a:r>
            <a:r>
              <a:rPr lang="en-US" sz="2000" b="1" dirty="0" smtClean="0">
                <a:solidFill>
                  <a:srgbClr val="0000FF"/>
                </a:solidFill>
                <a:latin typeface="Times New Roman" pitchFamily="18" charset="0"/>
                <a:cs typeface="Times New Roman" pitchFamily="18" charset="0"/>
                <a:sym typeface="Symbol"/>
              </a:rPr>
              <a:t>)</a:t>
            </a:r>
          </a:p>
          <a:p>
            <a:pPr marL="365760" lvl="1" indent="0" algn="just">
              <a:buClrTx/>
              <a:buSzPct val="100000"/>
              <a:buNone/>
            </a:pPr>
            <a:r>
              <a:rPr lang="en-US" sz="2400" dirty="0">
                <a:latin typeface="Times New Roman" pitchFamily="18" charset="0"/>
                <a:cs typeface="Times New Roman" pitchFamily="18" charset="0"/>
                <a:sym typeface="Symbol"/>
              </a:rPr>
              <a:t>Consider an retrieve request is generated in the distributed system </a:t>
            </a:r>
            <a:r>
              <a:rPr lang="en-US" sz="2400" dirty="0" smtClean="0">
                <a:latin typeface="Times New Roman" pitchFamily="18" charset="0"/>
                <a:cs typeface="Times New Roman" pitchFamily="18" charset="0"/>
                <a:sym typeface="Symbol"/>
              </a:rPr>
              <a:t>to retrieve all employee details where employee  salary is between 25,000 to 35,000. Provide SQL Queries for different levels of Transparency such as Fragmentation, Location, Replication and Local Mapping Transparency.</a:t>
            </a:r>
            <a:endParaRPr lang="en-US" sz="2400" dirty="0">
              <a:latin typeface="Times New Roman" pitchFamily="18" charset="0"/>
              <a:cs typeface="Times New Roman" pitchFamily="18" charset="0"/>
            </a:endParaRPr>
          </a:p>
          <a:p>
            <a:pPr marL="365760" lvl="1" indent="0" algn="just">
              <a:buClrTx/>
              <a:buSzPct val="100000"/>
              <a:buNone/>
            </a:pPr>
            <a:endParaRPr lang="en-US" sz="2000" b="1" dirty="0">
              <a:solidFill>
                <a:srgbClr val="0000FF"/>
              </a:solidFill>
              <a:latin typeface="Times New Roman" pitchFamily="18" charset="0"/>
              <a:cs typeface="Times New Roman" pitchFamily="18" charset="0"/>
            </a:endParaRPr>
          </a:p>
        </p:txBody>
      </p:sp>
      <p:sp>
        <p:nvSpPr>
          <p:cNvPr id="3" name="Title 2"/>
          <p:cNvSpPr>
            <a:spLocks noGrp="1"/>
          </p:cNvSpPr>
          <p:nvPr>
            <p:ph type="title"/>
          </p:nvPr>
        </p:nvSpPr>
        <p:spPr>
          <a:xfrm>
            <a:off x="457200" y="9832"/>
            <a:ext cx="8229600" cy="868362"/>
          </a:xfrm>
        </p:spPr>
        <p:txBody>
          <a:bodyPr>
            <a:noAutofit/>
          </a:bodyPr>
          <a:lstStyle/>
          <a:p>
            <a:pPr algn="just"/>
            <a:r>
              <a:rPr lang="en-US" sz="3600" dirty="0">
                <a:solidFill>
                  <a:schemeClr val="tx1"/>
                </a:solidFill>
                <a:latin typeface="Times New Roman" pitchFamily="18" charset="0"/>
                <a:cs typeface="Times New Roman" pitchFamily="18" charset="0"/>
              </a:rPr>
              <a:t>Examples to Solve: </a:t>
            </a:r>
            <a:r>
              <a:rPr lang="en-US" sz="3200" dirty="0" smtClean="0">
                <a:solidFill>
                  <a:srgbClr val="C00000"/>
                </a:solidFill>
                <a:latin typeface="Times New Roman" pitchFamily="18" charset="0"/>
                <a:cs typeface="Times New Roman" pitchFamily="18" charset="0"/>
              </a:rPr>
              <a:t>(Transparencies)</a:t>
            </a:r>
            <a:endParaRPr lang="en-US" sz="3200" dirty="0"/>
          </a:p>
        </p:txBody>
      </p:sp>
    </p:spTree>
    <p:extLst>
      <p:ext uri="{BB962C8B-B14F-4D97-AF65-F5344CB8AC3E}">
        <p14:creationId xmlns:p14="http://schemas.microsoft.com/office/powerpoint/2010/main" val="29830053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990600"/>
            <a:ext cx="8686800" cy="5638799"/>
          </a:xfrm>
          <a:solidFill>
            <a:schemeClr val="accent2">
              <a:lumMod val="40000"/>
              <a:lumOff val="60000"/>
            </a:schemeClr>
          </a:solidFill>
          <a:ln>
            <a:solidFill>
              <a:schemeClr val="tx1"/>
            </a:solidFill>
          </a:ln>
        </p:spPr>
        <p:txBody>
          <a:bodyPr>
            <a:normAutofit fontScale="92500" lnSpcReduction="10000"/>
          </a:bodyPr>
          <a:lstStyle/>
          <a:p>
            <a:pPr>
              <a:buClrTx/>
              <a:buSzPct val="100000"/>
              <a:buFont typeface="Wingdings" pitchFamily="2" charset="2"/>
              <a:buChar char="§"/>
            </a:pPr>
            <a:r>
              <a:rPr lang="en-US" sz="2800" dirty="0" smtClean="0">
                <a:latin typeface="Times New Roman" pitchFamily="18" charset="0"/>
                <a:cs typeface="Times New Roman" pitchFamily="18" charset="0"/>
              </a:rPr>
              <a:t>Assume that the relational scheme:</a:t>
            </a:r>
          </a:p>
          <a:p>
            <a:pPr marL="365760" lvl="1" indent="0" algn="just">
              <a:buClrTx/>
              <a:buSzPct val="100000"/>
              <a:buNone/>
            </a:pPr>
            <a:r>
              <a:rPr lang="en-US" sz="2400" b="1" dirty="0" smtClean="0">
                <a:latin typeface="Times New Roman" pitchFamily="18" charset="0"/>
                <a:cs typeface="Times New Roman" pitchFamily="18" charset="0"/>
              </a:rPr>
              <a:t>Employee(EID, </a:t>
            </a:r>
            <a:r>
              <a:rPr lang="en-US" sz="2400" b="1" dirty="0" err="1" smtClean="0">
                <a:latin typeface="Times New Roman" pitchFamily="18" charset="0"/>
                <a:cs typeface="Times New Roman" pitchFamily="18" charset="0"/>
              </a:rPr>
              <a:t>EName</a:t>
            </a:r>
            <a:r>
              <a:rPr lang="en-US" sz="2400" b="1" dirty="0" smtClean="0">
                <a:latin typeface="Times New Roman" pitchFamily="18" charset="0"/>
                <a:cs typeface="Times New Roman" pitchFamily="18" charset="0"/>
              </a:rPr>
              <a:t>, Designation, Salary, </a:t>
            </a:r>
            <a:r>
              <a:rPr lang="en-US" sz="2400" b="1" dirty="0" err="1" smtClean="0">
                <a:latin typeface="Times New Roman" pitchFamily="18" charset="0"/>
                <a:cs typeface="Times New Roman" pitchFamily="18" charset="0"/>
              </a:rPr>
              <a:t>EBranch</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ProjectNo</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is Fragmented </a:t>
            </a:r>
            <a:r>
              <a:rPr lang="en-US" sz="2400" dirty="0">
                <a:latin typeface="Times New Roman" pitchFamily="18" charset="0"/>
                <a:cs typeface="Times New Roman" pitchFamily="18" charset="0"/>
              </a:rPr>
              <a:t>as </a:t>
            </a:r>
            <a:r>
              <a:rPr lang="en-US" sz="2400" dirty="0" smtClean="0">
                <a:latin typeface="Times New Roman" pitchFamily="18" charset="0"/>
                <a:cs typeface="Times New Roman" pitchFamily="18" charset="0"/>
              </a:rPr>
              <a:t>follows, these fragments are the first copy created at Site 1 and site 2 :</a:t>
            </a:r>
          </a:p>
          <a:p>
            <a:pPr marL="365760" lvl="1" indent="0" algn="just">
              <a:buClrTx/>
              <a:buSzPct val="100000"/>
              <a:buNone/>
            </a:pPr>
            <a:r>
              <a:rPr lang="en-US" sz="2400" b="1" dirty="0" smtClean="0">
                <a:latin typeface="Times New Roman" pitchFamily="18" charset="0"/>
                <a:cs typeface="Times New Roman" pitchFamily="18" charset="0"/>
              </a:rPr>
              <a:t>Emp1:</a:t>
            </a:r>
            <a:r>
              <a:rPr lang="en-US" sz="2400" b="1" dirty="0" smtClean="0">
                <a:solidFill>
                  <a:srgbClr val="0000FF"/>
                </a:solidFill>
                <a:latin typeface="Times New Roman" pitchFamily="18" charset="0"/>
                <a:cs typeface="Times New Roman" pitchFamily="18" charset="0"/>
                <a:sym typeface="Symbol"/>
              </a:rPr>
              <a:t></a:t>
            </a:r>
            <a:r>
              <a:rPr lang="en-US" sz="1800" b="1" dirty="0" smtClean="0">
                <a:solidFill>
                  <a:srgbClr val="0000FF"/>
                </a:solidFill>
                <a:latin typeface="Times New Roman" pitchFamily="18" charset="0"/>
                <a:cs typeface="Times New Roman" pitchFamily="18" charset="0"/>
                <a:sym typeface="Symbol"/>
              </a:rPr>
              <a:t> </a:t>
            </a:r>
            <a:r>
              <a:rPr lang="en-US" sz="1200" b="1" dirty="0" smtClean="0">
                <a:solidFill>
                  <a:srgbClr val="C00000"/>
                </a:solidFill>
                <a:latin typeface="Times New Roman" pitchFamily="18" charset="0"/>
                <a:cs typeface="Times New Roman" pitchFamily="18" charset="0"/>
                <a:sym typeface="Symbol"/>
              </a:rPr>
              <a:t>Salary&gt;30,000 </a:t>
            </a:r>
            <a:r>
              <a:rPr lang="en-US" sz="1800" b="1" dirty="0" smtClean="0">
                <a:solidFill>
                  <a:srgbClr val="0000FF"/>
                </a:solidFill>
                <a:latin typeface="Times New Roman" pitchFamily="18" charset="0"/>
                <a:cs typeface="Times New Roman" pitchFamily="18" charset="0"/>
                <a:sym typeface="Symbol"/>
              </a:rPr>
              <a:t>(Employee)</a:t>
            </a:r>
          </a:p>
          <a:p>
            <a:pPr marL="365760" lvl="1" indent="0" algn="just">
              <a:buClrTx/>
              <a:buSzPct val="100000"/>
              <a:buNone/>
            </a:pPr>
            <a:r>
              <a:rPr lang="en-US" sz="2400" b="1" dirty="0">
                <a:latin typeface="Times New Roman" pitchFamily="18" charset="0"/>
                <a:cs typeface="Times New Roman" pitchFamily="18" charset="0"/>
              </a:rPr>
              <a:t>Emp2:</a:t>
            </a:r>
            <a:r>
              <a:rPr lang="en-US" sz="2400" b="1" dirty="0">
                <a:solidFill>
                  <a:srgbClr val="0000FF"/>
                </a:solidFill>
                <a:latin typeface="Times New Roman" pitchFamily="18" charset="0"/>
                <a:cs typeface="Times New Roman" pitchFamily="18" charset="0"/>
                <a:sym typeface="Symbol"/>
              </a:rPr>
              <a:t></a:t>
            </a:r>
            <a:r>
              <a:rPr lang="en-US" sz="1800" b="1" dirty="0">
                <a:solidFill>
                  <a:srgbClr val="0000FF"/>
                </a:solidFill>
                <a:latin typeface="Times New Roman" pitchFamily="18" charset="0"/>
                <a:cs typeface="Times New Roman" pitchFamily="18" charset="0"/>
                <a:sym typeface="Symbol"/>
              </a:rPr>
              <a:t> </a:t>
            </a:r>
            <a:r>
              <a:rPr lang="en-US" sz="1200" b="1" dirty="0" smtClean="0">
                <a:solidFill>
                  <a:srgbClr val="C00000"/>
                </a:solidFill>
                <a:latin typeface="Times New Roman" pitchFamily="18" charset="0"/>
                <a:cs typeface="Times New Roman" pitchFamily="18" charset="0"/>
                <a:sym typeface="Symbol"/>
              </a:rPr>
              <a:t>Salary&lt;=30,000 </a:t>
            </a:r>
            <a:r>
              <a:rPr lang="en-US" sz="1800" b="1" dirty="0">
                <a:solidFill>
                  <a:srgbClr val="0000FF"/>
                </a:solidFill>
                <a:latin typeface="Times New Roman" pitchFamily="18" charset="0"/>
                <a:cs typeface="Times New Roman" pitchFamily="18" charset="0"/>
                <a:sym typeface="Symbol"/>
              </a:rPr>
              <a:t>(Employee</a:t>
            </a:r>
            <a:r>
              <a:rPr lang="en-US" sz="1800" b="1" dirty="0" smtClean="0">
                <a:solidFill>
                  <a:srgbClr val="0000FF"/>
                </a:solidFill>
                <a:latin typeface="Times New Roman" pitchFamily="18" charset="0"/>
                <a:cs typeface="Times New Roman" pitchFamily="18" charset="0"/>
                <a:sym typeface="Symbol"/>
              </a:rPr>
              <a:t>)</a:t>
            </a:r>
            <a:endParaRPr lang="en-US" sz="2000" b="1" dirty="0" smtClean="0">
              <a:solidFill>
                <a:srgbClr val="0000FF"/>
              </a:solidFill>
              <a:latin typeface="Times New Roman" pitchFamily="18" charset="0"/>
              <a:cs typeface="Times New Roman" pitchFamily="18" charset="0"/>
              <a:sym typeface="Symbol"/>
            </a:endParaRPr>
          </a:p>
          <a:p>
            <a:pPr marL="566928" indent="-457200" algn="just">
              <a:buClrTx/>
              <a:buSzPct val="100000"/>
              <a:buFont typeface="+mj-lt"/>
              <a:buAutoNum type="arabicPeriod"/>
            </a:pPr>
            <a:r>
              <a:rPr lang="en-US" sz="2400" b="1" dirty="0" smtClean="0">
                <a:latin typeface="Times New Roman" pitchFamily="18" charset="0"/>
                <a:cs typeface="Times New Roman" pitchFamily="18" charset="0"/>
              </a:rPr>
              <a:t>Fragmentation Transparency:</a:t>
            </a:r>
          </a:p>
          <a:p>
            <a:pPr marL="708660" lvl="1" indent="-342900" algn="just">
              <a:buClrTx/>
              <a:buSzPct val="100000"/>
            </a:pPr>
            <a:r>
              <a:rPr lang="en-US" sz="2200" b="1" dirty="0">
                <a:solidFill>
                  <a:srgbClr val="C00000"/>
                </a:solidFill>
                <a:latin typeface="Times New Roman" pitchFamily="18" charset="0"/>
                <a:cs typeface="Times New Roman" pitchFamily="18" charset="0"/>
              </a:rPr>
              <a:t>Select </a:t>
            </a:r>
            <a:r>
              <a:rPr lang="en-US" sz="2200" b="1" dirty="0" smtClean="0">
                <a:solidFill>
                  <a:srgbClr val="C00000"/>
                </a:solidFill>
                <a:latin typeface="Times New Roman" pitchFamily="18" charset="0"/>
                <a:cs typeface="Times New Roman" pitchFamily="18" charset="0"/>
              </a:rPr>
              <a:t>* from </a:t>
            </a:r>
            <a:r>
              <a:rPr lang="en-US" sz="2200" b="1" dirty="0">
                <a:solidFill>
                  <a:srgbClr val="C00000"/>
                </a:solidFill>
                <a:latin typeface="Times New Roman" pitchFamily="18" charset="0"/>
                <a:cs typeface="Times New Roman" pitchFamily="18" charset="0"/>
              </a:rPr>
              <a:t>Employee where </a:t>
            </a:r>
            <a:r>
              <a:rPr lang="en-US" sz="2200" b="1" dirty="0" smtClean="0">
                <a:solidFill>
                  <a:srgbClr val="C00000"/>
                </a:solidFill>
                <a:latin typeface="Times New Roman" pitchFamily="18" charset="0"/>
                <a:cs typeface="Times New Roman" pitchFamily="18" charset="0"/>
              </a:rPr>
              <a:t>Salary between 25,000 And 35000;</a:t>
            </a:r>
          </a:p>
          <a:p>
            <a:pPr marL="566928" indent="-457200" algn="just">
              <a:buClrTx/>
              <a:buSzPct val="100000"/>
              <a:buFont typeface="+mj-lt"/>
              <a:buAutoNum type="arabicPeriod"/>
            </a:pPr>
            <a:r>
              <a:rPr lang="en-US" sz="2400" b="1" dirty="0" smtClean="0">
                <a:latin typeface="Times New Roman" pitchFamily="18" charset="0"/>
                <a:cs typeface="Times New Roman" pitchFamily="18" charset="0"/>
              </a:rPr>
              <a:t>Location Transparency:</a:t>
            </a:r>
          </a:p>
          <a:p>
            <a:pPr marL="708660" lvl="1" indent="-342900" algn="just">
              <a:buClrTx/>
              <a:buSzPct val="100000"/>
            </a:pPr>
            <a:r>
              <a:rPr lang="en-US" sz="2200" b="1" dirty="0">
                <a:solidFill>
                  <a:srgbClr val="C00000"/>
                </a:solidFill>
                <a:latin typeface="Times New Roman" pitchFamily="18" charset="0"/>
                <a:cs typeface="Times New Roman" pitchFamily="18" charset="0"/>
              </a:rPr>
              <a:t>Select * from </a:t>
            </a:r>
            <a:r>
              <a:rPr lang="en-US" sz="2200" b="1" dirty="0" smtClean="0">
                <a:solidFill>
                  <a:srgbClr val="C00000"/>
                </a:solidFill>
                <a:latin typeface="Times New Roman" pitchFamily="18" charset="0"/>
                <a:cs typeface="Times New Roman" pitchFamily="18" charset="0"/>
              </a:rPr>
              <a:t>Emp1 </a:t>
            </a:r>
            <a:r>
              <a:rPr lang="en-US" sz="2200" b="1" dirty="0">
                <a:solidFill>
                  <a:srgbClr val="C00000"/>
                </a:solidFill>
                <a:latin typeface="Times New Roman" pitchFamily="18" charset="0"/>
                <a:cs typeface="Times New Roman" pitchFamily="18" charset="0"/>
              </a:rPr>
              <a:t>where Salary between 25,000 And </a:t>
            </a:r>
            <a:r>
              <a:rPr lang="en-US" sz="2200" b="1" dirty="0" smtClean="0">
                <a:solidFill>
                  <a:srgbClr val="C00000"/>
                </a:solidFill>
                <a:latin typeface="Times New Roman" pitchFamily="18" charset="0"/>
                <a:cs typeface="Times New Roman" pitchFamily="18" charset="0"/>
              </a:rPr>
              <a:t>30000</a:t>
            </a:r>
          </a:p>
          <a:p>
            <a:pPr marL="365760" lvl="1" indent="0" algn="just">
              <a:buClrTx/>
              <a:buSzPct val="100000"/>
              <a:buNone/>
            </a:pPr>
            <a:r>
              <a:rPr lang="en-US" sz="2200" b="1" dirty="0" smtClean="0">
                <a:solidFill>
                  <a:srgbClr val="C00000"/>
                </a:solidFill>
                <a:latin typeface="Times New Roman" pitchFamily="18" charset="0"/>
                <a:cs typeface="Times New Roman" pitchFamily="18" charset="0"/>
              </a:rPr>
              <a:t>     Union</a:t>
            </a:r>
          </a:p>
          <a:p>
            <a:pPr marL="365760" lvl="1" indent="0" algn="just">
              <a:buClrTx/>
              <a:buSzPct val="100000"/>
              <a:buNone/>
            </a:pPr>
            <a:r>
              <a:rPr lang="en-US" sz="2200" b="1" dirty="0" smtClean="0">
                <a:solidFill>
                  <a:srgbClr val="C00000"/>
                </a:solidFill>
                <a:latin typeface="Times New Roman" pitchFamily="18" charset="0"/>
                <a:cs typeface="Times New Roman" pitchFamily="18" charset="0"/>
              </a:rPr>
              <a:t>     Select </a:t>
            </a:r>
            <a:r>
              <a:rPr lang="en-US" sz="2200" b="1" dirty="0">
                <a:solidFill>
                  <a:srgbClr val="C00000"/>
                </a:solidFill>
                <a:latin typeface="Times New Roman" pitchFamily="18" charset="0"/>
                <a:cs typeface="Times New Roman" pitchFamily="18" charset="0"/>
              </a:rPr>
              <a:t>* from </a:t>
            </a:r>
            <a:r>
              <a:rPr lang="en-US" sz="2200" b="1" dirty="0" smtClean="0">
                <a:solidFill>
                  <a:srgbClr val="C00000"/>
                </a:solidFill>
                <a:latin typeface="Times New Roman" pitchFamily="18" charset="0"/>
                <a:cs typeface="Times New Roman" pitchFamily="18" charset="0"/>
              </a:rPr>
              <a:t>Emp2 </a:t>
            </a:r>
            <a:r>
              <a:rPr lang="en-US" sz="2200" b="1" dirty="0">
                <a:solidFill>
                  <a:srgbClr val="C00000"/>
                </a:solidFill>
                <a:latin typeface="Times New Roman" pitchFamily="18" charset="0"/>
                <a:cs typeface="Times New Roman" pitchFamily="18" charset="0"/>
              </a:rPr>
              <a:t>where Salary between 25,000 And 30000</a:t>
            </a:r>
            <a:r>
              <a:rPr lang="en-US" sz="2200" b="1" dirty="0" smtClean="0">
                <a:solidFill>
                  <a:srgbClr val="C00000"/>
                </a:solidFill>
                <a:latin typeface="Times New Roman" pitchFamily="18" charset="0"/>
                <a:cs typeface="Times New Roman" pitchFamily="18" charset="0"/>
              </a:rPr>
              <a:t>;</a:t>
            </a:r>
          </a:p>
          <a:p>
            <a:pPr marL="566928" lvl="1" indent="-457200" algn="just">
              <a:spcBef>
                <a:spcPts val="400"/>
              </a:spcBef>
              <a:buClrTx/>
              <a:buSzPct val="100000"/>
              <a:buFont typeface="+mj-lt"/>
              <a:buAutoNum type="arabicPeriod" startAt="3"/>
            </a:pPr>
            <a:r>
              <a:rPr lang="en-US" sz="2400" b="1" dirty="0" smtClean="0">
                <a:latin typeface="Times New Roman" pitchFamily="18" charset="0"/>
                <a:cs typeface="Times New Roman" pitchFamily="18" charset="0"/>
              </a:rPr>
              <a:t>Replication </a:t>
            </a:r>
            <a:r>
              <a:rPr lang="en-US" sz="2400" b="1" dirty="0">
                <a:latin typeface="Times New Roman" pitchFamily="18" charset="0"/>
                <a:cs typeface="Times New Roman" pitchFamily="18" charset="0"/>
              </a:rPr>
              <a:t>Transparency</a:t>
            </a:r>
            <a:r>
              <a:rPr lang="en-US" sz="2400" b="1" dirty="0" smtClean="0">
                <a:latin typeface="Times New Roman" pitchFamily="18" charset="0"/>
                <a:cs typeface="Times New Roman" pitchFamily="18" charset="0"/>
              </a:rPr>
              <a:t>:</a:t>
            </a:r>
          </a:p>
          <a:p>
            <a:pPr marL="708660" lvl="1" indent="-342900" algn="just">
              <a:buClrTx/>
              <a:buSzPct val="100000"/>
            </a:pPr>
            <a:r>
              <a:rPr lang="en-US" sz="2200" b="1" dirty="0">
                <a:solidFill>
                  <a:srgbClr val="C00000"/>
                </a:solidFill>
                <a:latin typeface="Times New Roman" pitchFamily="18" charset="0"/>
                <a:cs typeface="Times New Roman" pitchFamily="18" charset="0"/>
              </a:rPr>
              <a:t>Select * from Emp1 </a:t>
            </a:r>
            <a:r>
              <a:rPr lang="en-US" sz="2200" b="1" dirty="0" smtClean="0">
                <a:solidFill>
                  <a:srgbClr val="C00000"/>
                </a:solidFill>
                <a:latin typeface="Times New Roman" pitchFamily="18" charset="0"/>
                <a:cs typeface="Times New Roman" pitchFamily="18" charset="0"/>
              </a:rPr>
              <a:t>at site 1 where </a:t>
            </a:r>
            <a:r>
              <a:rPr lang="en-US" sz="2200" b="1" dirty="0">
                <a:solidFill>
                  <a:srgbClr val="C00000"/>
                </a:solidFill>
                <a:latin typeface="Times New Roman" pitchFamily="18" charset="0"/>
                <a:cs typeface="Times New Roman" pitchFamily="18" charset="0"/>
              </a:rPr>
              <a:t>Salary between 25,000 And 30000</a:t>
            </a:r>
          </a:p>
          <a:p>
            <a:pPr marL="365760" lvl="1" indent="0" algn="just">
              <a:buClrTx/>
              <a:buSzPct val="100000"/>
              <a:buFont typeface="Verdana"/>
              <a:buNone/>
            </a:pPr>
            <a:r>
              <a:rPr lang="en-US" sz="2200" b="1" dirty="0">
                <a:solidFill>
                  <a:srgbClr val="C00000"/>
                </a:solidFill>
                <a:latin typeface="Times New Roman" pitchFamily="18" charset="0"/>
                <a:cs typeface="Times New Roman" pitchFamily="18" charset="0"/>
              </a:rPr>
              <a:t>     Union</a:t>
            </a:r>
          </a:p>
          <a:p>
            <a:pPr marL="365760" lvl="1" indent="0" algn="just">
              <a:buClrTx/>
              <a:buSzPct val="100000"/>
              <a:buFont typeface="Verdana"/>
              <a:buNone/>
            </a:pPr>
            <a:r>
              <a:rPr lang="en-US" sz="2200" b="1" dirty="0">
                <a:solidFill>
                  <a:srgbClr val="C00000"/>
                </a:solidFill>
                <a:latin typeface="Times New Roman" pitchFamily="18" charset="0"/>
                <a:cs typeface="Times New Roman" pitchFamily="18" charset="0"/>
              </a:rPr>
              <a:t>     Select * from Emp2 </a:t>
            </a:r>
            <a:r>
              <a:rPr lang="en-US" sz="2200" b="1" dirty="0" smtClean="0">
                <a:solidFill>
                  <a:srgbClr val="C00000"/>
                </a:solidFill>
                <a:latin typeface="Times New Roman" pitchFamily="18" charset="0"/>
                <a:cs typeface="Times New Roman" pitchFamily="18" charset="0"/>
              </a:rPr>
              <a:t>at site 2 where </a:t>
            </a:r>
            <a:r>
              <a:rPr lang="en-US" sz="2200" b="1" dirty="0">
                <a:solidFill>
                  <a:srgbClr val="C00000"/>
                </a:solidFill>
                <a:latin typeface="Times New Roman" pitchFamily="18" charset="0"/>
                <a:cs typeface="Times New Roman" pitchFamily="18" charset="0"/>
              </a:rPr>
              <a:t>Salary between 25,000 And 30000;</a:t>
            </a:r>
          </a:p>
          <a:p>
            <a:pPr marL="822960" lvl="1" indent="-457200" algn="just">
              <a:buClrTx/>
              <a:buSzPct val="100000"/>
              <a:buFont typeface="+mj-lt"/>
              <a:buAutoNum type="arabicPeriod"/>
            </a:pPr>
            <a:endParaRPr lang="en-US" sz="2000" b="1" dirty="0">
              <a:solidFill>
                <a:srgbClr val="0000FF"/>
              </a:solidFill>
              <a:latin typeface="Times New Roman" pitchFamily="18" charset="0"/>
              <a:cs typeface="Times New Roman" pitchFamily="18" charset="0"/>
            </a:endParaRPr>
          </a:p>
        </p:txBody>
      </p:sp>
      <p:sp>
        <p:nvSpPr>
          <p:cNvPr id="3" name="Title 2"/>
          <p:cNvSpPr>
            <a:spLocks noGrp="1"/>
          </p:cNvSpPr>
          <p:nvPr>
            <p:ph type="title"/>
          </p:nvPr>
        </p:nvSpPr>
        <p:spPr>
          <a:xfrm>
            <a:off x="457200" y="9832"/>
            <a:ext cx="8229600" cy="868362"/>
          </a:xfrm>
        </p:spPr>
        <p:txBody>
          <a:bodyPr>
            <a:noAutofit/>
          </a:bodyPr>
          <a:lstStyle/>
          <a:p>
            <a:pPr algn="just"/>
            <a:r>
              <a:rPr lang="en-US" sz="3600" dirty="0">
                <a:solidFill>
                  <a:schemeClr val="tx1"/>
                </a:solidFill>
                <a:latin typeface="Times New Roman" pitchFamily="18" charset="0"/>
                <a:cs typeface="Times New Roman" pitchFamily="18" charset="0"/>
              </a:rPr>
              <a:t>Examples to Solve: </a:t>
            </a:r>
            <a:r>
              <a:rPr lang="en-US" sz="3200" dirty="0" smtClean="0">
                <a:solidFill>
                  <a:srgbClr val="C00000"/>
                </a:solidFill>
                <a:latin typeface="Times New Roman" pitchFamily="18" charset="0"/>
                <a:cs typeface="Times New Roman" pitchFamily="18" charset="0"/>
              </a:rPr>
              <a:t>(Transparencies)</a:t>
            </a:r>
            <a:endParaRPr lang="en-US" sz="3200" dirty="0"/>
          </a:p>
        </p:txBody>
      </p:sp>
    </p:spTree>
    <p:extLst>
      <p:ext uri="{BB962C8B-B14F-4D97-AF65-F5344CB8AC3E}">
        <p14:creationId xmlns:p14="http://schemas.microsoft.com/office/powerpoint/2010/main" val="139177886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990600"/>
            <a:ext cx="8686800" cy="5159477"/>
          </a:xfrm>
          <a:solidFill>
            <a:schemeClr val="accent2">
              <a:lumMod val="40000"/>
              <a:lumOff val="60000"/>
            </a:schemeClr>
          </a:solidFill>
          <a:ln>
            <a:solidFill>
              <a:schemeClr val="tx1"/>
            </a:solidFill>
          </a:ln>
        </p:spPr>
        <p:txBody>
          <a:bodyPr>
            <a:normAutofit/>
          </a:bodyPr>
          <a:lstStyle/>
          <a:p>
            <a:pPr>
              <a:buClrTx/>
              <a:buSzPct val="100000"/>
              <a:buFont typeface="Wingdings" pitchFamily="2" charset="2"/>
              <a:buChar char="§"/>
            </a:pPr>
            <a:r>
              <a:rPr lang="en-US" sz="2800" dirty="0" smtClean="0">
                <a:latin typeface="Times New Roman" pitchFamily="18" charset="0"/>
                <a:cs typeface="Times New Roman" pitchFamily="18" charset="0"/>
              </a:rPr>
              <a:t>Assume that the relational scheme:</a:t>
            </a:r>
          </a:p>
          <a:p>
            <a:pPr marL="365760" lvl="1" indent="0" algn="just">
              <a:buClrTx/>
              <a:buSzPct val="100000"/>
              <a:buNone/>
            </a:pPr>
            <a:r>
              <a:rPr lang="en-US" sz="2400" b="1" dirty="0" smtClean="0">
                <a:latin typeface="Times New Roman" pitchFamily="18" charset="0"/>
                <a:cs typeface="Times New Roman" pitchFamily="18" charset="0"/>
              </a:rPr>
              <a:t>Employee(EID, </a:t>
            </a:r>
            <a:r>
              <a:rPr lang="en-US" sz="2400" b="1" dirty="0" err="1" smtClean="0">
                <a:latin typeface="Times New Roman" pitchFamily="18" charset="0"/>
                <a:cs typeface="Times New Roman" pitchFamily="18" charset="0"/>
              </a:rPr>
              <a:t>EName</a:t>
            </a:r>
            <a:r>
              <a:rPr lang="en-US" sz="2400" b="1" dirty="0" smtClean="0">
                <a:latin typeface="Times New Roman" pitchFamily="18" charset="0"/>
                <a:cs typeface="Times New Roman" pitchFamily="18" charset="0"/>
              </a:rPr>
              <a:t>, Designation, Salary, </a:t>
            </a:r>
            <a:r>
              <a:rPr lang="en-US" sz="2400" b="1" dirty="0" err="1" smtClean="0">
                <a:latin typeface="Times New Roman" pitchFamily="18" charset="0"/>
                <a:cs typeface="Times New Roman" pitchFamily="18" charset="0"/>
              </a:rPr>
              <a:t>EBranch</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ProjectNo</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is Fragmented  and allocated to Site 1 and site 2 as follows:</a:t>
            </a:r>
          </a:p>
          <a:p>
            <a:pPr marL="365760" lvl="1" indent="0" algn="just">
              <a:buClrTx/>
              <a:buSzPct val="100000"/>
              <a:buNone/>
            </a:pPr>
            <a:r>
              <a:rPr lang="en-US" sz="2400" b="1" dirty="0" smtClean="0">
                <a:latin typeface="Times New Roman" pitchFamily="18" charset="0"/>
                <a:cs typeface="Times New Roman" pitchFamily="18" charset="0"/>
              </a:rPr>
              <a:t>Emp1:</a:t>
            </a:r>
            <a:r>
              <a:rPr lang="en-US" sz="2400" b="1" dirty="0" smtClean="0">
                <a:solidFill>
                  <a:srgbClr val="0000FF"/>
                </a:solidFill>
                <a:latin typeface="Times New Roman" pitchFamily="18" charset="0"/>
                <a:cs typeface="Times New Roman" pitchFamily="18" charset="0"/>
                <a:sym typeface="Symbol"/>
              </a:rPr>
              <a:t></a:t>
            </a:r>
            <a:r>
              <a:rPr lang="en-US" sz="1800" b="1" dirty="0" smtClean="0">
                <a:solidFill>
                  <a:srgbClr val="0000FF"/>
                </a:solidFill>
                <a:latin typeface="Times New Roman" pitchFamily="18" charset="0"/>
                <a:cs typeface="Times New Roman" pitchFamily="18" charset="0"/>
                <a:sym typeface="Symbol"/>
              </a:rPr>
              <a:t> </a:t>
            </a:r>
            <a:r>
              <a:rPr lang="en-US" sz="1200" b="1" dirty="0" smtClean="0">
                <a:solidFill>
                  <a:srgbClr val="C00000"/>
                </a:solidFill>
                <a:latin typeface="Times New Roman" pitchFamily="18" charset="0"/>
                <a:cs typeface="Times New Roman" pitchFamily="18" charset="0"/>
                <a:sym typeface="Symbol"/>
              </a:rPr>
              <a:t>Salary&gt;30,000 </a:t>
            </a:r>
            <a:r>
              <a:rPr lang="en-US" sz="1800" b="1" dirty="0" smtClean="0">
                <a:solidFill>
                  <a:srgbClr val="0000FF"/>
                </a:solidFill>
                <a:latin typeface="Times New Roman" pitchFamily="18" charset="0"/>
                <a:cs typeface="Times New Roman" pitchFamily="18" charset="0"/>
                <a:sym typeface="Symbol"/>
              </a:rPr>
              <a:t>(Employee)</a:t>
            </a:r>
          </a:p>
          <a:p>
            <a:pPr marL="365760" lvl="1" indent="0" algn="just">
              <a:buClrTx/>
              <a:buSzPct val="100000"/>
              <a:buNone/>
            </a:pPr>
            <a:r>
              <a:rPr lang="en-US" sz="2400" b="1" dirty="0">
                <a:latin typeface="Times New Roman" pitchFamily="18" charset="0"/>
                <a:cs typeface="Times New Roman" pitchFamily="18" charset="0"/>
              </a:rPr>
              <a:t>Emp2:</a:t>
            </a:r>
            <a:r>
              <a:rPr lang="en-US" sz="2400" b="1" dirty="0">
                <a:solidFill>
                  <a:srgbClr val="0000FF"/>
                </a:solidFill>
                <a:latin typeface="Times New Roman" pitchFamily="18" charset="0"/>
                <a:cs typeface="Times New Roman" pitchFamily="18" charset="0"/>
                <a:sym typeface="Symbol"/>
              </a:rPr>
              <a:t></a:t>
            </a:r>
            <a:r>
              <a:rPr lang="en-US" sz="1800" b="1" dirty="0">
                <a:solidFill>
                  <a:srgbClr val="0000FF"/>
                </a:solidFill>
                <a:latin typeface="Times New Roman" pitchFamily="18" charset="0"/>
                <a:cs typeface="Times New Roman" pitchFamily="18" charset="0"/>
                <a:sym typeface="Symbol"/>
              </a:rPr>
              <a:t> </a:t>
            </a:r>
            <a:r>
              <a:rPr lang="en-US" sz="1200" b="1" dirty="0" smtClean="0">
                <a:solidFill>
                  <a:srgbClr val="C00000"/>
                </a:solidFill>
                <a:latin typeface="Times New Roman" pitchFamily="18" charset="0"/>
                <a:cs typeface="Times New Roman" pitchFamily="18" charset="0"/>
                <a:sym typeface="Symbol"/>
              </a:rPr>
              <a:t>Salary&lt;=30,000 </a:t>
            </a:r>
            <a:r>
              <a:rPr lang="en-US" sz="1800" b="1" dirty="0">
                <a:solidFill>
                  <a:srgbClr val="0000FF"/>
                </a:solidFill>
                <a:latin typeface="Times New Roman" pitchFamily="18" charset="0"/>
                <a:cs typeface="Times New Roman" pitchFamily="18" charset="0"/>
                <a:sym typeface="Symbol"/>
              </a:rPr>
              <a:t>(Employee</a:t>
            </a:r>
            <a:r>
              <a:rPr lang="en-US" sz="1800" b="1" dirty="0" smtClean="0">
                <a:solidFill>
                  <a:srgbClr val="0000FF"/>
                </a:solidFill>
                <a:latin typeface="Times New Roman" pitchFamily="18" charset="0"/>
                <a:cs typeface="Times New Roman" pitchFamily="18" charset="0"/>
                <a:sym typeface="Symbol"/>
              </a:rPr>
              <a:t>)</a:t>
            </a:r>
          </a:p>
          <a:p>
            <a:pPr marL="365760" lvl="1" indent="0" algn="just">
              <a:buClrTx/>
              <a:buSzPct val="100000"/>
              <a:buNone/>
            </a:pPr>
            <a:endParaRPr lang="en-US" sz="2000" b="1" dirty="0" smtClean="0">
              <a:solidFill>
                <a:srgbClr val="0000FF"/>
              </a:solidFill>
              <a:latin typeface="Times New Roman" pitchFamily="18" charset="0"/>
              <a:cs typeface="Times New Roman" pitchFamily="18" charset="0"/>
              <a:sym typeface="Symbol"/>
            </a:endParaRPr>
          </a:p>
          <a:p>
            <a:pPr marL="566928" lvl="1" indent="-457200" algn="just">
              <a:spcBef>
                <a:spcPts val="400"/>
              </a:spcBef>
              <a:buClrTx/>
              <a:buSzPct val="100000"/>
              <a:buFont typeface="+mj-lt"/>
              <a:buAutoNum type="arabicPeriod" startAt="4"/>
            </a:pPr>
            <a:r>
              <a:rPr lang="en-US" sz="2400" b="1" dirty="0" smtClean="0">
                <a:latin typeface="Times New Roman" pitchFamily="18" charset="0"/>
                <a:cs typeface="Times New Roman" pitchFamily="18" charset="0"/>
              </a:rPr>
              <a:t>Local  Mapping Transparency:</a:t>
            </a:r>
          </a:p>
          <a:p>
            <a:pPr marL="708660" lvl="1" indent="-342900" algn="just">
              <a:buClrTx/>
              <a:buSzPct val="100000"/>
            </a:pPr>
            <a:r>
              <a:rPr lang="en-US" sz="2200" b="1" dirty="0">
                <a:solidFill>
                  <a:srgbClr val="C00000"/>
                </a:solidFill>
                <a:latin typeface="Times New Roman" pitchFamily="18" charset="0"/>
                <a:cs typeface="Times New Roman" pitchFamily="18" charset="0"/>
              </a:rPr>
              <a:t>Select * from </a:t>
            </a:r>
            <a:r>
              <a:rPr lang="en-US" sz="2200" b="1" dirty="0" smtClean="0">
                <a:solidFill>
                  <a:srgbClr val="C00000"/>
                </a:solidFill>
                <a:latin typeface="Times New Roman" pitchFamily="18" charset="0"/>
                <a:cs typeface="Times New Roman" pitchFamily="18" charset="0"/>
              </a:rPr>
              <a:t>copy 1 of Emp1 at site 1 where </a:t>
            </a:r>
            <a:r>
              <a:rPr lang="en-US" sz="2200" b="1" dirty="0">
                <a:solidFill>
                  <a:srgbClr val="C00000"/>
                </a:solidFill>
                <a:latin typeface="Times New Roman" pitchFamily="18" charset="0"/>
                <a:cs typeface="Times New Roman" pitchFamily="18" charset="0"/>
              </a:rPr>
              <a:t>Salary between 25,000 And 30000</a:t>
            </a:r>
          </a:p>
          <a:p>
            <a:pPr marL="365760" lvl="1" indent="0" algn="just">
              <a:buClrTx/>
              <a:buSzPct val="100000"/>
              <a:buFont typeface="Verdana"/>
              <a:buNone/>
            </a:pPr>
            <a:r>
              <a:rPr lang="en-US" sz="2200" b="1" dirty="0">
                <a:solidFill>
                  <a:srgbClr val="C00000"/>
                </a:solidFill>
                <a:latin typeface="Times New Roman" pitchFamily="18" charset="0"/>
                <a:cs typeface="Times New Roman" pitchFamily="18" charset="0"/>
              </a:rPr>
              <a:t>     Union</a:t>
            </a:r>
          </a:p>
          <a:p>
            <a:pPr marL="738188" lvl="1" indent="-373063" algn="just">
              <a:buClrTx/>
              <a:buSzPct val="100000"/>
              <a:buFont typeface="Verdana"/>
              <a:buNone/>
            </a:pPr>
            <a:r>
              <a:rPr lang="en-US" sz="2200" b="1" dirty="0">
                <a:solidFill>
                  <a:srgbClr val="C00000"/>
                </a:solidFill>
                <a:latin typeface="Times New Roman" pitchFamily="18" charset="0"/>
                <a:cs typeface="Times New Roman" pitchFamily="18" charset="0"/>
              </a:rPr>
              <a:t>     Select * from </a:t>
            </a:r>
            <a:r>
              <a:rPr lang="en-US" sz="2200" b="1" dirty="0" smtClean="0">
                <a:solidFill>
                  <a:srgbClr val="C00000"/>
                </a:solidFill>
                <a:latin typeface="Times New Roman" pitchFamily="18" charset="0"/>
                <a:cs typeface="Times New Roman" pitchFamily="18" charset="0"/>
              </a:rPr>
              <a:t>copy 1 of Emp2 at site 2 where </a:t>
            </a:r>
            <a:r>
              <a:rPr lang="en-US" sz="2200" b="1" dirty="0">
                <a:solidFill>
                  <a:srgbClr val="C00000"/>
                </a:solidFill>
                <a:latin typeface="Times New Roman" pitchFamily="18" charset="0"/>
                <a:cs typeface="Times New Roman" pitchFamily="18" charset="0"/>
              </a:rPr>
              <a:t>Salary between </a:t>
            </a:r>
            <a:r>
              <a:rPr lang="en-US" sz="2200" b="1" dirty="0" smtClean="0">
                <a:solidFill>
                  <a:srgbClr val="C00000"/>
                </a:solidFill>
                <a:latin typeface="Times New Roman" pitchFamily="18" charset="0"/>
                <a:cs typeface="Times New Roman" pitchFamily="18" charset="0"/>
              </a:rPr>
              <a:t>   25,000 </a:t>
            </a:r>
            <a:r>
              <a:rPr lang="en-US" sz="2200" b="1" dirty="0">
                <a:solidFill>
                  <a:srgbClr val="C00000"/>
                </a:solidFill>
                <a:latin typeface="Times New Roman" pitchFamily="18" charset="0"/>
                <a:cs typeface="Times New Roman" pitchFamily="18" charset="0"/>
              </a:rPr>
              <a:t>And 30000;</a:t>
            </a:r>
          </a:p>
          <a:p>
            <a:pPr marL="822960" lvl="1" indent="-457200" algn="just">
              <a:buClrTx/>
              <a:buSzPct val="100000"/>
              <a:buFont typeface="+mj-lt"/>
              <a:buAutoNum type="arabicPeriod"/>
            </a:pPr>
            <a:endParaRPr lang="en-US" sz="2000" b="1" dirty="0">
              <a:solidFill>
                <a:srgbClr val="0000FF"/>
              </a:solidFill>
              <a:latin typeface="Times New Roman" pitchFamily="18" charset="0"/>
              <a:cs typeface="Times New Roman" pitchFamily="18" charset="0"/>
            </a:endParaRPr>
          </a:p>
        </p:txBody>
      </p:sp>
      <p:sp>
        <p:nvSpPr>
          <p:cNvPr id="3" name="Title 2"/>
          <p:cNvSpPr>
            <a:spLocks noGrp="1"/>
          </p:cNvSpPr>
          <p:nvPr>
            <p:ph type="title"/>
          </p:nvPr>
        </p:nvSpPr>
        <p:spPr>
          <a:xfrm>
            <a:off x="457200" y="9832"/>
            <a:ext cx="8229600" cy="868362"/>
          </a:xfrm>
        </p:spPr>
        <p:txBody>
          <a:bodyPr>
            <a:noAutofit/>
          </a:bodyPr>
          <a:lstStyle/>
          <a:p>
            <a:pPr algn="just"/>
            <a:r>
              <a:rPr lang="en-US" sz="3600" dirty="0">
                <a:solidFill>
                  <a:schemeClr val="tx1"/>
                </a:solidFill>
                <a:latin typeface="Times New Roman" pitchFamily="18" charset="0"/>
                <a:cs typeface="Times New Roman" pitchFamily="18" charset="0"/>
              </a:rPr>
              <a:t>Examples to Solve: </a:t>
            </a:r>
            <a:r>
              <a:rPr lang="en-US" sz="3200" dirty="0" smtClean="0">
                <a:solidFill>
                  <a:srgbClr val="C00000"/>
                </a:solidFill>
                <a:latin typeface="Times New Roman" pitchFamily="18" charset="0"/>
                <a:cs typeface="Times New Roman" pitchFamily="18" charset="0"/>
              </a:rPr>
              <a:t>(Transparencies)</a:t>
            </a:r>
            <a:endParaRPr lang="en-US" sz="3200" dirty="0"/>
          </a:p>
        </p:txBody>
      </p:sp>
    </p:spTree>
    <p:extLst>
      <p:ext uri="{BB962C8B-B14F-4D97-AF65-F5344CB8AC3E}">
        <p14:creationId xmlns:p14="http://schemas.microsoft.com/office/powerpoint/2010/main" val="76975982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066800"/>
            <a:ext cx="8763000" cy="5105400"/>
          </a:xfrm>
          <a:solidFill>
            <a:schemeClr val="accent2">
              <a:lumMod val="40000"/>
              <a:lumOff val="60000"/>
            </a:schemeClr>
          </a:solidFill>
          <a:ln>
            <a:solidFill>
              <a:schemeClr val="tx1"/>
            </a:solidFill>
          </a:ln>
        </p:spPr>
        <p:txBody>
          <a:bodyPr>
            <a:normAutofit/>
          </a:bodyPr>
          <a:lstStyle/>
          <a:p>
            <a:pPr marL="566928" lvl="0" indent="-457200" algn="just">
              <a:buClrTx/>
              <a:buSzPct val="100000"/>
              <a:buFont typeface="+mj-lt"/>
              <a:buAutoNum type="arabicPeriod"/>
            </a:pPr>
            <a:r>
              <a:rPr lang="en-US" sz="2800" dirty="0">
                <a:latin typeface="Times New Roman" pitchFamily="18" charset="0"/>
                <a:cs typeface="Times New Roman" pitchFamily="18" charset="0"/>
              </a:rPr>
              <a:t>Assume that the relational scheme:</a:t>
            </a:r>
          </a:p>
          <a:p>
            <a:pPr marL="365760" lvl="1" indent="0" algn="just">
              <a:buNone/>
            </a:pPr>
            <a:r>
              <a:rPr lang="en-US" sz="2400" b="1" dirty="0">
                <a:latin typeface="Times New Roman" pitchFamily="18" charset="0"/>
                <a:cs typeface="Times New Roman" pitchFamily="18" charset="0"/>
              </a:rPr>
              <a:t>Project (</a:t>
            </a:r>
            <a:r>
              <a:rPr lang="en-US" sz="2400" b="1" dirty="0" err="1">
                <a:latin typeface="Times New Roman" pitchFamily="18" charset="0"/>
                <a:cs typeface="Times New Roman" pitchFamily="18" charset="0"/>
              </a:rPr>
              <a:t>Pno</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PName</a:t>
            </a:r>
            <a:r>
              <a:rPr lang="en-US" sz="2400" b="1" dirty="0">
                <a:latin typeface="Times New Roman" pitchFamily="18" charset="0"/>
                <a:cs typeface="Times New Roman" pitchFamily="18" charset="0"/>
              </a:rPr>
              <a:t>, Budget, </a:t>
            </a:r>
            <a:r>
              <a:rPr lang="en-US" sz="2400" b="1" dirty="0" err="1">
                <a:latin typeface="Times New Roman" pitchFamily="18" charset="0"/>
                <a:cs typeface="Times New Roman" pitchFamily="18" charset="0"/>
              </a:rPr>
              <a:t>Loc</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is Fragmented as follows, where F1 is the first copy created at Site 1, F2 is the second copy created at Site 2 and F3 is the first copy created at Site 3:</a:t>
            </a:r>
          </a:p>
          <a:p>
            <a:pPr marL="365760" lvl="1" indent="0" algn="just">
              <a:buNone/>
            </a:pPr>
            <a:r>
              <a:rPr lang="en-US" sz="2400" b="1" dirty="0">
                <a:latin typeface="Times New Roman" pitchFamily="18" charset="0"/>
                <a:cs typeface="Times New Roman" pitchFamily="18" charset="0"/>
              </a:rPr>
              <a:t>F1:Proj1:</a:t>
            </a:r>
            <a:r>
              <a:rPr lang="en-US" sz="2400" b="1" dirty="0">
                <a:latin typeface="Times New Roman" pitchFamily="18" charset="0"/>
                <a:cs typeface="Times New Roman" pitchFamily="18" charset="0"/>
                <a:sym typeface="Symbol"/>
              </a:rPr>
              <a:t></a:t>
            </a:r>
            <a:r>
              <a:rPr lang="en-US" sz="2400" b="1" dirty="0">
                <a:latin typeface="Times New Roman" pitchFamily="18" charset="0"/>
                <a:cs typeface="Times New Roman" pitchFamily="18" charset="0"/>
              </a:rPr>
              <a:t> </a:t>
            </a:r>
            <a:r>
              <a:rPr lang="en-US" sz="2400" b="1" baseline="-25000" dirty="0" err="1">
                <a:latin typeface="Times New Roman" pitchFamily="18" charset="0"/>
                <a:cs typeface="Times New Roman" pitchFamily="18" charset="0"/>
              </a:rPr>
              <a:t>Loc</a:t>
            </a:r>
            <a:r>
              <a:rPr lang="en-US" sz="2400" b="1" baseline="-25000" dirty="0">
                <a:latin typeface="Times New Roman" pitchFamily="18" charset="0"/>
                <a:cs typeface="Times New Roman" pitchFamily="18" charset="0"/>
              </a:rPr>
              <a:t>=’NY’</a:t>
            </a:r>
            <a:r>
              <a:rPr lang="en-US" sz="2400" b="1" dirty="0">
                <a:latin typeface="Times New Roman" pitchFamily="18" charset="0"/>
                <a:cs typeface="Times New Roman" pitchFamily="18" charset="0"/>
              </a:rPr>
              <a:t> (Employee)</a:t>
            </a:r>
            <a:endParaRPr lang="en-US" sz="2400" dirty="0">
              <a:latin typeface="Times New Roman" pitchFamily="18" charset="0"/>
              <a:cs typeface="Times New Roman" pitchFamily="18" charset="0"/>
            </a:endParaRPr>
          </a:p>
          <a:p>
            <a:pPr marL="365760" lvl="1" indent="0" algn="just">
              <a:buNone/>
            </a:pPr>
            <a:r>
              <a:rPr lang="en-US" sz="2400" b="1" dirty="0">
                <a:latin typeface="Times New Roman" pitchFamily="18" charset="0"/>
                <a:cs typeface="Times New Roman" pitchFamily="18" charset="0"/>
              </a:rPr>
              <a:t>F2:Proj2:</a:t>
            </a:r>
            <a:r>
              <a:rPr lang="en-US" sz="2400" b="1" dirty="0">
                <a:latin typeface="Times New Roman" pitchFamily="18" charset="0"/>
                <a:cs typeface="Times New Roman" pitchFamily="18" charset="0"/>
                <a:sym typeface="Symbol"/>
              </a:rPr>
              <a:t></a:t>
            </a:r>
            <a:r>
              <a:rPr lang="en-US" sz="2400" b="1" dirty="0">
                <a:latin typeface="Times New Roman" pitchFamily="18" charset="0"/>
                <a:cs typeface="Times New Roman" pitchFamily="18" charset="0"/>
              </a:rPr>
              <a:t> </a:t>
            </a:r>
            <a:r>
              <a:rPr lang="en-US" sz="2400" b="1" baseline="-25000" dirty="0" err="1">
                <a:latin typeface="Times New Roman" pitchFamily="18" charset="0"/>
                <a:cs typeface="Times New Roman" pitchFamily="18" charset="0"/>
              </a:rPr>
              <a:t>Loc</a:t>
            </a:r>
            <a:r>
              <a:rPr lang="en-US" sz="2400" b="1" baseline="-25000" dirty="0">
                <a:latin typeface="Times New Roman" pitchFamily="18" charset="0"/>
                <a:cs typeface="Times New Roman" pitchFamily="18" charset="0"/>
              </a:rPr>
              <a:t>=’UK’</a:t>
            </a:r>
            <a:r>
              <a:rPr lang="en-US" sz="2400" b="1" dirty="0">
                <a:latin typeface="Times New Roman" pitchFamily="18" charset="0"/>
                <a:cs typeface="Times New Roman" pitchFamily="18" charset="0"/>
              </a:rPr>
              <a:t> (Employee)</a:t>
            </a:r>
            <a:endParaRPr lang="en-US" sz="2400" dirty="0">
              <a:latin typeface="Times New Roman" pitchFamily="18" charset="0"/>
              <a:cs typeface="Times New Roman" pitchFamily="18" charset="0"/>
            </a:endParaRPr>
          </a:p>
          <a:p>
            <a:pPr marL="365760" lvl="1" indent="0" algn="just">
              <a:buNone/>
            </a:pPr>
            <a:r>
              <a:rPr lang="en-US" sz="2400" b="1" dirty="0">
                <a:latin typeface="Times New Roman" pitchFamily="18" charset="0"/>
                <a:cs typeface="Times New Roman" pitchFamily="18" charset="0"/>
              </a:rPr>
              <a:t>F3:Proj3:</a:t>
            </a:r>
            <a:r>
              <a:rPr lang="en-US" sz="2400" b="1" dirty="0">
                <a:latin typeface="Times New Roman" pitchFamily="18" charset="0"/>
                <a:cs typeface="Times New Roman" pitchFamily="18" charset="0"/>
                <a:sym typeface="Symbol"/>
              </a:rPr>
              <a:t></a:t>
            </a:r>
            <a:r>
              <a:rPr lang="en-US" sz="2400" b="1" dirty="0">
                <a:latin typeface="Times New Roman" pitchFamily="18" charset="0"/>
                <a:cs typeface="Times New Roman" pitchFamily="18" charset="0"/>
              </a:rPr>
              <a:t> </a:t>
            </a:r>
            <a:r>
              <a:rPr lang="en-US" sz="2400" b="1" baseline="-25000" dirty="0" err="1">
                <a:latin typeface="Times New Roman" pitchFamily="18" charset="0"/>
                <a:cs typeface="Times New Roman" pitchFamily="18" charset="0"/>
              </a:rPr>
              <a:t>Loc</a:t>
            </a:r>
            <a:r>
              <a:rPr lang="en-US" sz="2400" b="1" baseline="-25000" dirty="0">
                <a:latin typeface="Times New Roman" pitchFamily="18" charset="0"/>
                <a:cs typeface="Times New Roman" pitchFamily="18" charset="0"/>
              </a:rPr>
              <a:t>=’INDIA’</a:t>
            </a:r>
            <a:r>
              <a:rPr lang="en-US" sz="2400" b="1" dirty="0">
                <a:latin typeface="Times New Roman" pitchFamily="18" charset="0"/>
                <a:cs typeface="Times New Roman" pitchFamily="18" charset="0"/>
              </a:rPr>
              <a:t> (Employee)</a:t>
            </a:r>
            <a:endParaRPr lang="en-US" sz="2400" dirty="0">
              <a:latin typeface="Times New Roman" pitchFamily="18" charset="0"/>
              <a:cs typeface="Times New Roman" pitchFamily="18" charset="0"/>
            </a:endParaRPr>
          </a:p>
          <a:p>
            <a:pPr marL="365760" lvl="1" indent="0" algn="just">
              <a:buNone/>
            </a:pPr>
            <a:r>
              <a:rPr lang="en-US" sz="2400" dirty="0" smtClean="0">
                <a:latin typeface="Times New Roman" pitchFamily="18" charset="0"/>
                <a:cs typeface="Times New Roman" pitchFamily="18" charset="0"/>
              </a:rPr>
              <a:t>Consider </a:t>
            </a:r>
            <a:r>
              <a:rPr lang="en-US" sz="2400" dirty="0">
                <a:latin typeface="Times New Roman" pitchFamily="18" charset="0"/>
                <a:cs typeface="Times New Roman" pitchFamily="18" charset="0"/>
              </a:rPr>
              <a:t>a retrieve request is generated in the distributed system to retrieve all project details where budget is greater than equal to 50000. Provide SQL Queries for different levels of Transparency such as Fragmentation, Location, Replication and Local Mapping Transparency</a:t>
            </a:r>
            <a:r>
              <a:rPr lang="en-US" sz="2400" dirty="0" smtClean="0">
                <a:latin typeface="Times New Roman" pitchFamily="18" charset="0"/>
                <a:cs typeface="Times New Roman" pitchFamily="18" charset="0"/>
              </a:rPr>
              <a:t>.</a:t>
            </a:r>
            <a:r>
              <a:rPr lang="en-US" sz="2800" dirty="0">
                <a:latin typeface="Times New Roman" pitchFamily="18" charset="0"/>
                <a:cs typeface="Times New Roman" pitchFamily="18" charset="0"/>
              </a:rPr>
              <a:t> </a:t>
            </a:r>
          </a:p>
        </p:txBody>
      </p:sp>
      <p:sp>
        <p:nvSpPr>
          <p:cNvPr id="3" name="Title 2"/>
          <p:cNvSpPr>
            <a:spLocks noGrp="1"/>
          </p:cNvSpPr>
          <p:nvPr>
            <p:ph type="title"/>
          </p:nvPr>
        </p:nvSpPr>
        <p:spPr>
          <a:xfrm>
            <a:off x="228600" y="-76200"/>
            <a:ext cx="8229600" cy="914400"/>
          </a:xfrm>
        </p:spPr>
        <p:txBody>
          <a:bodyPr>
            <a:noAutofit/>
          </a:bodyPr>
          <a:lstStyle/>
          <a:p>
            <a:pPr algn="just"/>
            <a:r>
              <a:rPr lang="en-US" sz="3200" dirty="0">
                <a:solidFill>
                  <a:schemeClr val="tx1"/>
                </a:solidFill>
                <a:latin typeface="Times New Roman" pitchFamily="18" charset="0"/>
                <a:cs typeface="Times New Roman" pitchFamily="18" charset="0"/>
              </a:rPr>
              <a:t>Assignment Question on </a:t>
            </a:r>
            <a:r>
              <a:rPr lang="en-US" sz="3200" dirty="0" smtClean="0">
                <a:solidFill>
                  <a:schemeClr val="tx1"/>
                </a:solidFill>
                <a:latin typeface="Times New Roman" pitchFamily="18" charset="0"/>
                <a:cs typeface="Times New Roman" pitchFamily="18" charset="0"/>
              </a:rPr>
              <a:t>Transparencies:</a:t>
            </a:r>
            <a:endParaRPr lang="en-US" sz="32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528586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48" y="762001"/>
            <a:ext cx="7986251"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a:spLocks noGrp="1" noChangeArrowheads="1"/>
          </p:cNvSpPr>
          <p:nvPr>
            <p:ph type="title"/>
          </p:nvPr>
        </p:nvSpPr>
        <p:spPr>
          <a:xfrm>
            <a:off x="228599" y="-76200"/>
            <a:ext cx="8229600" cy="1143000"/>
          </a:xfrm>
          <a:noFill/>
        </p:spPr>
        <p:txBody>
          <a:bodyPr>
            <a:normAutofit/>
          </a:bodyPr>
          <a:lstStyle/>
          <a:p>
            <a:pPr marL="742950" indent="-742950">
              <a:buFont typeface="+mj-lt"/>
              <a:buAutoNum type="arabicPeriod" startAt="2"/>
            </a:pPr>
            <a:r>
              <a:rPr lang="en-US" sz="3600" dirty="0" smtClean="0">
                <a:solidFill>
                  <a:schemeClr val="tx1">
                    <a:lumMod val="95000"/>
                    <a:lumOff val="5000"/>
                  </a:schemeClr>
                </a:solidFill>
              </a:rPr>
              <a:t>Bottom-Up </a:t>
            </a:r>
            <a:r>
              <a:rPr lang="en-US" sz="3600" dirty="0">
                <a:solidFill>
                  <a:schemeClr val="tx1">
                    <a:lumMod val="95000"/>
                    <a:lumOff val="5000"/>
                  </a:schemeClr>
                </a:solidFill>
              </a:rPr>
              <a:t>Design</a:t>
            </a:r>
          </a:p>
        </p:txBody>
      </p:sp>
    </p:spTree>
    <p:extLst>
      <p:ext uri="{BB962C8B-B14F-4D97-AF65-F5344CB8AC3E}">
        <p14:creationId xmlns:p14="http://schemas.microsoft.com/office/powerpoint/2010/main" val="268341829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pPr algn="ctr"/>
            <a:r>
              <a:rPr lang="en-US" sz="8800" dirty="0" smtClean="0">
                <a:solidFill>
                  <a:schemeClr val="tx1"/>
                </a:solidFill>
                <a:latin typeface="Times New Roman" pitchFamily="18" charset="0"/>
                <a:cs typeface="Times New Roman" pitchFamily="18" charset="0"/>
              </a:rPr>
              <a:t>Thank You</a:t>
            </a:r>
            <a:endParaRPr lang="en-US" sz="8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861687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793" y="933450"/>
            <a:ext cx="8763001" cy="58483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a:spLocks noGrp="1" noChangeArrowheads="1"/>
          </p:cNvSpPr>
          <p:nvPr>
            <p:ph type="title"/>
          </p:nvPr>
        </p:nvSpPr>
        <p:spPr>
          <a:xfrm>
            <a:off x="152400" y="-76200"/>
            <a:ext cx="8229600" cy="1143000"/>
          </a:xfrm>
          <a:noFill/>
        </p:spPr>
        <p:txBody>
          <a:bodyPr>
            <a:normAutofit/>
          </a:bodyPr>
          <a:lstStyle/>
          <a:p>
            <a:r>
              <a:rPr lang="en-US" sz="3600" dirty="0" smtClean="0">
                <a:solidFill>
                  <a:schemeClr val="tx1">
                    <a:lumMod val="95000"/>
                    <a:lumOff val="5000"/>
                  </a:schemeClr>
                </a:solidFill>
              </a:rPr>
              <a:t>Distributed Design Strategies:</a:t>
            </a:r>
            <a:endParaRPr lang="en-US" sz="3600" dirty="0">
              <a:solidFill>
                <a:schemeClr val="tx1">
                  <a:lumMod val="95000"/>
                  <a:lumOff val="5000"/>
                </a:schemeClr>
              </a:solidFill>
            </a:endParaRPr>
          </a:p>
        </p:txBody>
      </p:sp>
    </p:spTree>
    <p:extLst>
      <p:ext uri="{BB962C8B-B14F-4D97-AF65-F5344CB8AC3E}">
        <p14:creationId xmlns:p14="http://schemas.microsoft.com/office/powerpoint/2010/main" val="22466912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713</TotalTime>
  <Words>3789</Words>
  <Application>Microsoft Office PowerPoint</Application>
  <PresentationFormat>On-screen Show (4:3)</PresentationFormat>
  <Paragraphs>759</Paragraphs>
  <Slides>80</Slides>
  <Notes>7</Notes>
  <HiddenSlides>5</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Concourse</vt:lpstr>
      <vt:lpstr>Chapter 2</vt:lpstr>
      <vt:lpstr>Outline:</vt:lpstr>
      <vt:lpstr>Distributed Database Design Concept</vt:lpstr>
      <vt:lpstr>Dimensions of the Problem</vt:lpstr>
      <vt:lpstr>Organization of Distributed systems</vt:lpstr>
      <vt:lpstr>Distribution Design</vt:lpstr>
      <vt:lpstr>Top-Down Design</vt:lpstr>
      <vt:lpstr>Bottom-Up Design</vt:lpstr>
      <vt:lpstr>Distributed Design Strategies:</vt:lpstr>
      <vt:lpstr>Distributed Database Design Issues</vt:lpstr>
      <vt:lpstr>Distributed Database Design</vt:lpstr>
      <vt:lpstr>Distributed Database Design</vt:lpstr>
      <vt:lpstr>Fragmentation</vt:lpstr>
      <vt:lpstr>PowerPoint Presentation</vt:lpstr>
      <vt:lpstr>Types of Fragmentation </vt:lpstr>
      <vt:lpstr>Example: Employee-Project</vt:lpstr>
      <vt:lpstr>Horizontal Fragmentation</vt:lpstr>
      <vt:lpstr>Vertical Fragmentation</vt:lpstr>
      <vt:lpstr>Degree of Fragmentation</vt:lpstr>
      <vt:lpstr>Correctness of Fragmentation</vt:lpstr>
      <vt:lpstr>Horizontal Fragmentation</vt:lpstr>
      <vt:lpstr>Horizontal Fragmentation</vt:lpstr>
      <vt:lpstr>Horizontal Fragmentation</vt:lpstr>
      <vt:lpstr>Horizontal Fragmentation</vt:lpstr>
      <vt:lpstr>Horizontal Fragmentation</vt:lpstr>
      <vt:lpstr>Horizontal Fragmentation</vt:lpstr>
      <vt:lpstr>Vertical Fragmentation</vt:lpstr>
      <vt:lpstr>Vertical Fragmentation</vt:lpstr>
      <vt:lpstr>Vertical Fragmentation</vt:lpstr>
      <vt:lpstr>Vertical Fragmentation</vt:lpstr>
      <vt:lpstr>Vertical Fragmentation</vt:lpstr>
      <vt:lpstr>Vertical Fragmentation</vt:lpstr>
      <vt:lpstr>Vertical Fragmentation</vt:lpstr>
      <vt:lpstr>How to get the Attribute Affinity Matrix:</vt:lpstr>
      <vt:lpstr>Vertical Fragmentation</vt:lpstr>
      <vt:lpstr>Vertical Fragmentation</vt:lpstr>
      <vt:lpstr>Correctness of Vertical Fragmentation</vt:lpstr>
      <vt:lpstr>Mixed Fragmentation</vt:lpstr>
      <vt:lpstr>Examples to Solve: (Horizontal Fragmentation)</vt:lpstr>
      <vt:lpstr>Examples to Solve: (Horizontal Fragmentation)</vt:lpstr>
      <vt:lpstr>Examples to Solve: (Horizontal Fragmentation)</vt:lpstr>
      <vt:lpstr>Final Fragments (HF)</vt:lpstr>
      <vt:lpstr>Examples to Solve: (Horizontal Fragmentation)</vt:lpstr>
      <vt:lpstr>Assignment Question on Horizontal Fragmentation:</vt:lpstr>
      <vt:lpstr>Examples to Solve: (Vertical Fragmentation)</vt:lpstr>
      <vt:lpstr>Examples to Solve: (Vertical Fragmentation)</vt:lpstr>
      <vt:lpstr>Examples to Solve: (Vertical Fragmentation)</vt:lpstr>
      <vt:lpstr>Assignment Question on Vertical Fragmentation:</vt:lpstr>
      <vt:lpstr>Replication &amp; Allocation</vt:lpstr>
      <vt:lpstr>Replication &amp; Allocation</vt:lpstr>
      <vt:lpstr>Replication Alternatives</vt:lpstr>
      <vt:lpstr>Fragment Allocation</vt:lpstr>
      <vt:lpstr>Fragment Allocation</vt:lpstr>
      <vt:lpstr>Fragment Allocation</vt:lpstr>
      <vt:lpstr>Fragment Allocation</vt:lpstr>
      <vt:lpstr>Fragment Allocation</vt:lpstr>
      <vt:lpstr>Fragment Allocation</vt:lpstr>
      <vt:lpstr>Fragment Allocation</vt:lpstr>
      <vt:lpstr>Transparency in Distributed Database Design</vt:lpstr>
      <vt:lpstr>Example:</vt:lpstr>
      <vt:lpstr>Transparent Access</vt:lpstr>
      <vt:lpstr>Transparencies in Distribute Database Design:</vt:lpstr>
      <vt:lpstr>Data Distribution Transparency</vt:lpstr>
      <vt:lpstr>Fragmentation Transparency</vt:lpstr>
      <vt:lpstr>Location Transparency</vt:lpstr>
      <vt:lpstr>Replication Transparency</vt:lpstr>
      <vt:lpstr>Replication Transparency:</vt:lpstr>
      <vt:lpstr>Local Mapping Transparency</vt:lpstr>
      <vt:lpstr>Naming Transparency</vt:lpstr>
      <vt:lpstr>Naming Transparency</vt:lpstr>
      <vt:lpstr>Transaction Transparency</vt:lpstr>
      <vt:lpstr>Concurrency Transparency</vt:lpstr>
      <vt:lpstr>Failure Transparency</vt:lpstr>
      <vt:lpstr>Performance Transparency</vt:lpstr>
      <vt:lpstr>DBMS Transparency</vt:lpstr>
      <vt:lpstr>Examples to Solve: (Transparencies)</vt:lpstr>
      <vt:lpstr>Examples to Solve: (Transparencies)</vt:lpstr>
      <vt:lpstr>Examples to Solve: (Transparencies)</vt:lpstr>
      <vt:lpstr>Assignment Question on Transparencies:</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Safa Hamdare</dc:creator>
  <cp:lastModifiedBy>Safa</cp:lastModifiedBy>
  <cp:revision>56</cp:revision>
  <dcterms:created xsi:type="dcterms:W3CDTF">2006-08-16T00:00:00Z</dcterms:created>
  <dcterms:modified xsi:type="dcterms:W3CDTF">2015-01-29T05:38:20Z</dcterms:modified>
</cp:coreProperties>
</file>