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7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308" r:id="rId13"/>
    <p:sldId id="269" r:id="rId14"/>
    <p:sldId id="291" r:id="rId15"/>
    <p:sldId id="271" r:id="rId16"/>
    <p:sldId id="274" r:id="rId17"/>
    <p:sldId id="275" r:id="rId18"/>
    <p:sldId id="276" r:id="rId19"/>
    <p:sldId id="293" r:id="rId20"/>
    <p:sldId id="294" r:id="rId21"/>
    <p:sldId id="278" r:id="rId22"/>
    <p:sldId id="327" r:id="rId23"/>
    <p:sldId id="280" r:id="rId24"/>
    <p:sldId id="281" r:id="rId25"/>
    <p:sldId id="282" r:id="rId26"/>
    <p:sldId id="283" r:id="rId27"/>
    <p:sldId id="284" r:id="rId28"/>
    <p:sldId id="285" r:id="rId29"/>
    <p:sldId id="295" r:id="rId30"/>
    <p:sldId id="287" r:id="rId31"/>
    <p:sldId id="288" r:id="rId32"/>
    <p:sldId id="289" r:id="rId33"/>
    <p:sldId id="328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29" r:id="rId46"/>
    <p:sldId id="309" r:id="rId47"/>
    <p:sldId id="311" r:id="rId48"/>
    <p:sldId id="313" r:id="rId49"/>
    <p:sldId id="314" r:id="rId50"/>
    <p:sldId id="315" r:id="rId51"/>
    <p:sldId id="316" r:id="rId52"/>
    <p:sldId id="317" r:id="rId53"/>
    <p:sldId id="330" r:id="rId54"/>
    <p:sldId id="331" r:id="rId55"/>
    <p:sldId id="332" r:id="rId56"/>
    <p:sldId id="307" r:id="rId57"/>
    <p:sldId id="333" r:id="rId58"/>
    <p:sldId id="334" r:id="rId59"/>
    <p:sldId id="335" r:id="rId60"/>
    <p:sldId id="336" r:id="rId61"/>
    <p:sldId id="337" r:id="rId62"/>
    <p:sldId id="338" r:id="rId63"/>
    <p:sldId id="339" r:id="rId64"/>
    <p:sldId id="340" r:id="rId65"/>
    <p:sldId id="341" r:id="rId66"/>
    <p:sldId id="342" r:id="rId67"/>
    <p:sldId id="343" r:id="rId68"/>
    <p:sldId id="344" r:id="rId69"/>
    <p:sldId id="312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0FB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BB702-FE8F-4663-9125-57E9299A74AB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9106B-37CB-42CC-8E0C-B91935DB9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86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objective function = Zielfunktion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AT"/>
              <a:t>hroughput – Durchlaufleistung; Durchsatz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14300"/>
            <a:ext cx="716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95350" y="1676400"/>
            <a:ext cx="71628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350" y="3810000"/>
            <a:ext cx="71628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4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458200" cy="1470025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Chapter 5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191000"/>
            <a:ext cx="7848600" cy="1461538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solidFill>
                  <a:srgbClr val="002060"/>
                </a:solidFill>
              </a:rPr>
              <a:t>Distributed Query Processing and Optimization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9800" y="6346759"/>
            <a:ext cx="3084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By Safa Hamdare</a:t>
            </a:r>
            <a:endParaRPr lang="en-US" sz="28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61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9144000" cy="1066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Objectives of Distributed Query Processing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50292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involves the retrieving of data from physically distributed databases that provide the view of a single logical dB to the users.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To translate a high-level language query on a single logically distributed dB into low level language queries on physically distributed local dBs‘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To select an efficient execution strategy for execution of a distributed query that minimizes the consumption of computing resources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To minimize the total execution cost of the query which includes total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processing cost + communication cost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400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To maximize the parallel execution of operations of a given distributed query so that the response time is significantly less than the total cost </a:t>
            </a:r>
            <a:r>
              <a:rPr lang="en-US" sz="2400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endParaRPr lang="en-US" sz="2400" dirty="0">
              <a:solidFill>
                <a:srgbClr val="280FBB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§"/>
            </a:pPr>
            <a:endParaRPr lang="en-US" sz="2200" dirty="0" smtClean="0">
              <a:solidFill>
                <a:srgbClr val="280FBB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§"/>
            </a:pPr>
            <a:endParaRPr lang="en-US" sz="2200" dirty="0">
              <a:solidFill>
                <a:srgbClr val="280FBB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12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8" y="304800"/>
            <a:ext cx="8976852" cy="1066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280FBB"/>
                </a:solidFill>
              </a:rPr>
              <a:t>Phases in Distributed Query Processing</a:t>
            </a:r>
            <a:endParaRPr lang="en-US" dirty="0">
              <a:solidFill>
                <a:srgbClr val="280FBB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8763000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3462635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/Distributed Query generated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86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839200" cy="10668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280FBB"/>
                </a:solidFill>
              </a:rPr>
              <a:t>Phases in Distributed Query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486400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Phase-1: Query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Decomposition: </a:t>
            </a:r>
          </a:p>
          <a:p>
            <a:pPr lvl="1" algn="just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Normalization </a:t>
            </a:r>
          </a:p>
          <a:p>
            <a:pPr lvl="1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Semantically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Analyze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normalized query to eliminate incorrect queries. </a:t>
            </a:r>
          </a:p>
          <a:p>
            <a:pPr lvl="1" algn="just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Simplify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correct query by removing redundant predicates. </a:t>
            </a:r>
          </a:p>
          <a:p>
            <a:pPr lvl="1" algn="just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Restructure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algebraic query into a “better” algebraic specification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/>
            <a:endPara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Phase-2: Data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Localization: 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Determine which fragments are involved and transform the global query into fragment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queries.</a:t>
            </a:r>
          </a:p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Phase-3: Global Query Optimization: 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Find the “best” ordering of fragment queries and specifies the communication operations.</a:t>
            </a:r>
          </a:p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Phase-4: Local Query Optimization: </a:t>
            </a:r>
          </a:p>
          <a:p>
            <a:pPr lvl="1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site determines the access methods for the local fragment queries using the local schema.</a:t>
            </a:r>
          </a:p>
        </p:txBody>
      </p:sp>
    </p:spTree>
    <p:extLst>
      <p:ext uri="{BB962C8B-B14F-4D97-AF65-F5344CB8AC3E}">
        <p14:creationId xmlns:p14="http://schemas.microsoft.com/office/powerpoint/2010/main" val="107240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066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Step-1: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280FBB"/>
                </a:solidFill>
              </a:rPr>
              <a:t>Query Decomposition</a:t>
            </a:r>
            <a:endParaRPr lang="en-US" dirty="0">
              <a:solidFill>
                <a:srgbClr val="280FB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10600" cy="50292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objective of this phase is 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 transform a query in a high-level language on global relations into a relational algebraic query on global relations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information required for the transformation is available in the global conceptual schema describing the global relations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this phase, the syntactical and semantic correctness of the query is also checked.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The four successive steps of query decomposition are:</a:t>
            </a:r>
          </a:p>
          <a:p>
            <a:pPr marL="859536" lvl="1" indent="-457200" algn="just">
              <a:buClrTx/>
              <a:buFont typeface="+mj-lt"/>
              <a:buAutoNum type="arabicPeriod"/>
            </a:pPr>
            <a:r>
              <a:rPr lang="en-US" sz="2400" b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Normalization</a:t>
            </a:r>
          </a:p>
          <a:p>
            <a:pPr marL="859536" lvl="1" indent="-457200" algn="just">
              <a:buClrTx/>
              <a:buFont typeface="+mj-lt"/>
              <a:buAutoNum type="arabicPeriod"/>
            </a:pPr>
            <a:r>
              <a:rPr lang="en-US" sz="2400" b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Analysis</a:t>
            </a:r>
          </a:p>
          <a:p>
            <a:pPr marL="859536" lvl="1" indent="-457200" algn="just">
              <a:buClrTx/>
              <a:buFont typeface="+mj-lt"/>
              <a:buAutoNum type="arabicPeriod"/>
            </a:pPr>
            <a:r>
              <a:rPr lang="en-US" sz="2400" b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Simplification</a:t>
            </a:r>
          </a:p>
          <a:p>
            <a:pPr marL="859536" lvl="1" indent="-457200" algn="just">
              <a:buClrTx/>
              <a:buFont typeface="+mj-lt"/>
              <a:buAutoNum type="arabicPeriod"/>
            </a:pPr>
            <a:r>
              <a:rPr lang="en-US" sz="2400" b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Query Restructuring</a:t>
            </a:r>
            <a:endParaRPr lang="en-US" sz="2400" b="1" dirty="0">
              <a:solidFill>
                <a:srgbClr val="280FBB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66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832B7CE-FB66-4F2E-A85E-F21CF128BF07}" type="slidenum">
              <a:rPr lang="en-US" altLang="zh-CN"/>
              <a:pPr/>
              <a:t>14</a:t>
            </a:fld>
            <a:r>
              <a:rPr lang="en-US" altLang="zh-CN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533400"/>
            <a:ext cx="8763000" cy="1066800"/>
          </a:xfrm>
        </p:spPr>
        <p:txBody>
          <a:bodyPr anchor="ctr">
            <a:noAutofit/>
          </a:bodyPr>
          <a:lstStyle/>
          <a:p>
            <a:pPr eaLnBrk="1" hangingPunct="1"/>
            <a:r>
              <a:rPr lang="en-US" altLang="zh-CN" dirty="0" smtClean="0">
                <a:ea typeface="SimSun" pitchFamily="2" charset="-122"/>
              </a:rPr>
              <a:t>Step 1 - </a:t>
            </a:r>
            <a:r>
              <a:rPr lang="en-US" altLang="zh-CN" dirty="0">
                <a:solidFill>
                  <a:srgbClr val="280FBB"/>
                </a:solidFill>
              </a:rPr>
              <a:t>Query Decomposition (cont.)</a:t>
            </a:r>
            <a:endParaRPr lang="zh-CN" altLang="en-US" dirty="0">
              <a:solidFill>
                <a:srgbClr val="280FBB"/>
              </a:solidFill>
            </a:endParaRPr>
          </a:p>
        </p:txBody>
      </p:sp>
      <p:sp>
        <p:nvSpPr>
          <p:cNvPr id="144387" name="Content Placeholder 2"/>
          <p:cNvSpPr>
            <a:spLocks noGrp="1"/>
          </p:cNvSpPr>
          <p:nvPr>
            <p:ph idx="4294967295"/>
          </p:nvPr>
        </p:nvSpPr>
        <p:spPr>
          <a:xfrm>
            <a:off x="228600" y="1524000"/>
            <a:ext cx="8763000" cy="5181600"/>
          </a:xfrm>
          <a:ln>
            <a:solidFill>
              <a:schemeClr val="tx1"/>
            </a:solidFill>
          </a:ln>
        </p:spPr>
        <p:txBody>
          <a:bodyPr lIns="91440" tIns="45720" rIns="91440" bIns="45720">
            <a:normAutofit fontScale="85000" lnSpcReduction="20000"/>
          </a:bodyPr>
          <a:lstStyle/>
          <a:p>
            <a:pPr marL="615950" indent="-533400">
              <a:lnSpc>
                <a:spcPct val="12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dirty="0" smtClean="0">
                <a:solidFill>
                  <a:srgbClr val="006600"/>
                </a:solidFill>
                <a:ea typeface="MS Mincho" pitchFamily="49" charset="-128"/>
              </a:rPr>
              <a:t>1) </a:t>
            </a:r>
            <a:r>
              <a:rPr lang="en-US" altLang="zh-CN" b="1" dirty="0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Normalization </a:t>
            </a:r>
          </a:p>
          <a:p>
            <a:pPr marL="621792" lvl="1" indent="-457200" algn="just">
              <a:lnSpc>
                <a:spcPct val="120000"/>
              </a:lnSpc>
              <a:spcBef>
                <a:spcPct val="0"/>
              </a:spcBef>
              <a:buClr>
                <a:schemeClr val="accent3"/>
              </a:buClr>
              <a:buFont typeface="Wingdings" pitchFamily="2" charset="2"/>
              <a:buChar char="§"/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The calculus query is written in a normalized form (CNF or DNF) for subsequent manipulation</a:t>
            </a:r>
          </a:p>
          <a:p>
            <a:pPr marL="615950" indent="-53340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rgbClr val="006600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2) </a:t>
            </a:r>
            <a:r>
              <a:rPr lang="en-US" altLang="zh-CN" b="1" dirty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Analysis </a:t>
            </a:r>
          </a:p>
          <a:p>
            <a:pPr marL="621792" indent="-457200"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altLang="zh-CN" dirty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To reject normalized queries for which further processing is either impossible or unnecessary (type incorrect or semantically incorrect)</a:t>
            </a:r>
          </a:p>
          <a:p>
            <a:pPr marL="615950" indent="-53340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rgbClr val="006600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3) </a:t>
            </a:r>
            <a:r>
              <a:rPr lang="en-US" altLang="zh-CN" b="1" dirty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Simplification </a:t>
            </a:r>
          </a:p>
          <a:p>
            <a:pPr marL="621792" indent="-457200"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altLang="zh-CN" dirty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Redundant predicates are eliminated to obtain simplified queries </a:t>
            </a:r>
          </a:p>
          <a:p>
            <a:pPr marL="615950" indent="-53340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rgbClr val="006600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4) </a:t>
            </a:r>
            <a:r>
              <a:rPr lang="en-US" altLang="zh-CN" b="1" dirty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Restructuring </a:t>
            </a:r>
          </a:p>
          <a:p>
            <a:pPr marL="621792" lvl="1" indent="-457200" algn="just">
              <a:lnSpc>
                <a:spcPct val="130000"/>
              </a:lnSpc>
              <a:spcBef>
                <a:spcPct val="0"/>
              </a:spcBef>
              <a:buClr>
                <a:schemeClr val="accent3"/>
              </a:buClr>
              <a:buFont typeface="Wingdings" pitchFamily="2" charset="2"/>
              <a:buChar char="§"/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The calculus query is translated to optimal algebraic query representation </a:t>
            </a:r>
          </a:p>
          <a:p>
            <a:pPr marL="621792" lvl="1" indent="-457200" algn="just">
              <a:lnSpc>
                <a:spcPct val="130000"/>
              </a:lnSpc>
              <a:spcBef>
                <a:spcPct val="0"/>
              </a:spcBef>
              <a:buClr>
                <a:schemeClr val="accent3"/>
              </a:buClr>
              <a:buFont typeface="Wingdings" pitchFamily="2" charset="2"/>
              <a:buChar char="§"/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More than one translation is possible</a:t>
            </a:r>
          </a:p>
        </p:txBody>
      </p:sp>
    </p:spTree>
    <p:extLst>
      <p:ext uri="{BB962C8B-B14F-4D97-AF65-F5344CB8AC3E}">
        <p14:creationId xmlns:p14="http://schemas.microsoft.com/office/powerpoint/2010/main" val="38293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86800" cy="1143000"/>
          </a:xfrm>
        </p:spPr>
        <p:txBody>
          <a:bodyPr>
            <a:noAutofit/>
          </a:bodyPr>
          <a:lstStyle/>
          <a:p>
            <a:pPr algn="r"/>
            <a:r>
              <a:rPr lang="en-US" sz="5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1: Query Decomposition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- Normalization</a:t>
            </a:r>
            <a:endParaRPr lang="en-US" dirty="0">
              <a:solidFill>
                <a:srgbClr val="280FB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5105400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365125" indent="-365125" algn="just"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Normalization step, the query is converted into a normalized from to facilitate further processing in an easier way.</a:t>
            </a:r>
          </a:p>
          <a:p>
            <a:pPr marL="365125" indent="-365125" algn="just"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this step, the complex query is generally converted into one of the two possible normal forms by using a few transformations rules, as follows:</a:t>
            </a:r>
          </a:p>
          <a:p>
            <a:pPr marL="657733" lvl="1" indent="-365125" algn="just"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P1 </a:t>
            </a:r>
            <a:r>
              <a:rPr lang="en-US" sz="2400" b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 P2  P2  P1 </a:t>
            </a:r>
          </a:p>
          <a:p>
            <a:pPr marL="657733" lvl="1" indent="-365125" algn="just">
              <a:buFont typeface="Wingdings" pitchFamily="2" charset="2"/>
              <a:buChar char="§"/>
            </a:pPr>
            <a:r>
              <a:rPr lang="en-US" sz="24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P1 </a:t>
            </a:r>
            <a:r>
              <a:rPr lang="en-US" sz="2400" b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 </a:t>
            </a:r>
            <a:r>
              <a:rPr lang="en-US" sz="24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P2  P2 </a:t>
            </a:r>
            <a:r>
              <a:rPr lang="en-US" sz="2400" b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P1</a:t>
            </a:r>
          </a:p>
          <a:p>
            <a:pPr marL="657733" lvl="1" indent="-365125" algn="just">
              <a:buFont typeface="Wingdings" pitchFamily="2" charset="2"/>
              <a:buChar char="§"/>
            </a:pPr>
            <a:r>
              <a:rPr lang="en-US" sz="24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P1 </a:t>
            </a:r>
            <a:r>
              <a:rPr lang="en-US" sz="24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 </a:t>
            </a:r>
            <a:r>
              <a:rPr lang="en-US" sz="2400" b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(P2 </a:t>
            </a:r>
            <a:r>
              <a:rPr lang="en-US" sz="24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 </a:t>
            </a:r>
            <a:r>
              <a:rPr lang="en-US" sz="2400" b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P3) </a:t>
            </a:r>
            <a:r>
              <a:rPr lang="en-US" sz="24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 </a:t>
            </a:r>
            <a:r>
              <a:rPr lang="en-US" sz="2400" b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400" b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P1 </a:t>
            </a:r>
            <a:r>
              <a:rPr lang="en-US" sz="24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 </a:t>
            </a:r>
            <a:r>
              <a:rPr lang="en-US" sz="2400" b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P2) </a:t>
            </a:r>
            <a:r>
              <a:rPr lang="en-US" sz="24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 </a:t>
            </a:r>
            <a:r>
              <a:rPr lang="en-US" sz="2400" b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P3 </a:t>
            </a:r>
          </a:p>
          <a:p>
            <a:pPr marL="657733" lvl="1" indent="-365125" algn="just">
              <a:buFont typeface="Wingdings" pitchFamily="2" charset="2"/>
              <a:buChar char="§"/>
            </a:pPr>
            <a:r>
              <a:rPr lang="en-US" sz="24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P1 </a:t>
            </a:r>
            <a:r>
              <a:rPr lang="en-US" sz="24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</a:t>
            </a:r>
            <a:r>
              <a:rPr lang="en-US" sz="2400" b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(P2  </a:t>
            </a:r>
            <a:r>
              <a:rPr lang="en-US" sz="2400" b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P3</a:t>
            </a:r>
            <a:r>
              <a:rPr lang="en-US" sz="24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  (</a:t>
            </a:r>
            <a:r>
              <a:rPr lang="en-US" sz="24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P1 </a:t>
            </a:r>
            <a:r>
              <a:rPr lang="en-US" sz="24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</a:t>
            </a:r>
            <a:r>
              <a:rPr lang="en-US" sz="2400" b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P2) </a:t>
            </a:r>
            <a:r>
              <a:rPr lang="en-US" sz="2400" b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P3 </a:t>
            </a:r>
          </a:p>
          <a:p>
            <a:pPr marL="657733" lvl="1" indent="-365125" algn="just">
              <a:buFont typeface="Wingdings" pitchFamily="2" charset="2"/>
              <a:buChar char="§"/>
            </a:pPr>
            <a:r>
              <a:rPr lang="en-US" sz="24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P1 </a:t>
            </a:r>
            <a:r>
              <a:rPr lang="en-US" sz="24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</a:t>
            </a:r>
            <a:r>
              <a:rPr lang="en-US" sz="2400" b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(P2 </a:t>
            </a:r>
            <a:r>
              <a:rPr lang="en-US" sz="2400" b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P3)  (</a:t>
            </a:r>
            <a:r>
              <a:rPr lang="en-US" sz="24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P1 </a:t>
            </a:r>
            <a:r>
              <a:rPr lang="en-US" sz="24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</a:t>
            </a:r>
            <a:r>
              <a:rPr lang="en-US" sz="2400" b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P2)  </a:t>
            </a:r>
            <a:r>
              <a:rPr lang="en-US" sz="2400" b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(P1 </a:t>
            </a:r>
            <a:r>
              <a:rPr lang="en-US" sz="24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 </a:t>
            </a:r>
            <a:r>
              <a:rPr lang="en-US" sz="2400" b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P3 )</a:t>
            </a:r>
            <a:endParaRPr lang="en-US" sz="2400" b="1" dirty="0">
              <a:solidFill>
                <a:srgbClr val="280FBB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657733" lvl="1" indent="-365125" algn="just">
              <a:buFont typeface="Wingdings" pitchFamily="2" charset="2"/>
              <a:buChar char="§"/>
            </a:pPr>
            <a:r>
              <a:rPr lang="en-US" sz="24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P1 </a:t>
            </a:r>
            <a:r>
              <a:rPr lang="en-US" sz="24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</a:t>
            </a:r>
            <a:r>
              <a:rPr lang="en-US" sz="2400" b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(P2 </a:t>
            </a:r>
            <a:r>
              <a:rPr lang="en-US" sz="2400" b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P3)  (</a:t>
            </a:r>
            <a:r>
              <a:rPr lang="en-US" sz="24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P1 </a:t>
            </a:r>
            <a:r>
              <a:rPr lang="en-US" sz="24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</a:t>
            </a:r>
            <a:r>
              <a:rPr lang="en-US" sz="2400" b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P2) </a:t>
            </a:r>
            <a:r>
              <a:rPr lang="en-US" sz="2400" b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 (</a:t>
            </a:r>
            <a:r>
              <a:rPr lang="en-US" sz="24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P1 </a:t>
            </a:r>
            <a:r>
              <a:rPr lang="en-US" sz="2400" b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P3 </a:t>
            </a:r>
            <a:r>
              <a:rPr lang="en-US" sz="2400" b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pPr marL="657733" lvl="1" indent="-365125" algn="just"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 (</a:t>
            </a:r>
            <a:r>
              <a:rPr lang="en-US" sz="2400" b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P1 </a:t>
            </a:r>
            <a:r>
              <a:rPr lang="en-US" sz="2400" b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 P2)  </a:t>
            </a:r>
            <a:r>
              <a:rPr lang="en-US" sz="24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 </a:t>
            </a:r>
            <a:r>
              <a:rPr lang="en-US" sz="2400" b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P1 </a:t>
            </a:r>
            <a:r>
              <a:rPr lang="en-US" sz="24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</a:t>
            </a:r>
            <a:r>
              <a:rPr lang="en-US" sz="2400" b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 </a:t>
            </a:r>
            <a:r>
              <a:rPr lang="en-US" sz="2400" b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P2 </a:t>
            </a:r>
          </a:p>
          <a:p>
            <a:pPr marL="657733" lvl="1" indent="-365125" algn="just">
              <a:buFont typeface="Wingdings" pitchFamily="2" charset="2"/>
              <a:buChar char="§"/>
            </a:pPr>
            <a:r>
              <a:rPr lang="en-US" sz="24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 (</a:t>
            </a:r>
            <a:r>
              <a:rPr lang="en-US" sz="24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P1 </a:t>
            </a:r>
            <a:r>
              <a:rPr lang="en-US" sz="24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</a:t>
            </a:r>
            <a:r>
              <a:rPr lang="en-US" sz="2400" b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P2)   P1 </a:t>
            </a:r>
            <a:r>
              <a:rPr lang="en-US" sz="2400" b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 P2 </a:t>
            </a:r>
            <a:endParaRPr lang="en-US" sz="2400" b="1" dirty="0" smtClean="0">
              <a:solidFill>
                <a:srgbClr val="280FBB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657733" lvl="1" indent="-365125" algn="just">
              <a:buFont typeface="Wingdings" pitchFamily="2" charset="2"/>
              <a:buChar char="§"/>
            </a:pPr>
            <a:r>
              <a:rPr lang="en-US" sz="24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 </a:t>
            </a:r>
            <a:r>
              <a:rPr lang="en-US" sz="2400" b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4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 </a:t>
            </a:r>
            <a:r>
              <a:rPr lang="en-US" sz="2400" b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P1)</a:t>
            </a:r>
            <a:r>
              <a:rPr lang="en-US" sz="24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b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 P1</a:t>
            </a:r>
          </a:p>
          <a:p>
            <a:pPr marL="657733" lvl="1" indent="-365125" algn="just">
              <a:buFont typeface="Wingdings" pitchFamily="2" charset="2"/>
              <a:buChar char="§"/>
            </a:pPr>
            <a:endParaRPr lang="en-US" sz="2400" dirty="0">
              <a:solidFill>
                <a:srgbClr val="280FBB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657733" lvl="1" indent="-365125" algn="just">
              <a:buFont typeface="Wingdings" pitchFamily="2" charset="2"/>
              <a:buChar char="§"/>
            </a:pPr>
            <a:endParaRPr lang="en-US" sz="2400" dirty="0">
              <a:solidFill>
                <a:srgbClr val="280FBB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657733" lvl="1" indent="-365125" algn="just">
              <a:buFont typeface="Wingdings" pitchFamily="2" charset="2"/>
              <a:buChar char="§"/>
            </a:pPr>
            <a:endParaRPr lang="en-US" sz="2400" dirty="0" smtClean="0">
              <a:solidFill>
                <a:srgbClr val="280FBB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657733" lvl="1" indent="-365125" algn="just">
              <a:buFont typeface="Wingdings" pitchFamily="2" charset="2"/>
              <a:buChar char="§"/>
            </a:pPr>
            <a:endParaRPr lang="en-US" sz="2400" dirty="0">
              <a:solidFill>
                <a:srgbClr val="280FBB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657733" lvl="1" indent="-365125" algn="just">
              <a:buFont typeface="Wingdings" pitchFamily="2" charset="2"/>
              <a:buChar char="§"/>
            </a:pPr>
            <a:endParaRPr lang="en-US" sz="2400" dirty="0">
              <a:solidFill>
                <a:srgbClr val="280FBB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657733" lvl="1" indent="-365125" algn="just">
              <a:buFont typeface="Wingdings" pitchFamily="2" charset="2"/>
              <a:buChar char="§"/>
            </a:pPr>
            <a:endParaRPr lang="en-US" sz="2400" dirty="0">
              <a:solidFill>
                <a:srgbClr val="280FBB"/>
              </a:solidFill>
              <a:latin typeface="Times New Roman" pitchFamily="18" charset="0"/>
              <a:cs typeface="Times New Roman" pitchFamily="18" charset="0"/>
            </a:endParaRPr>
          </a:p>
          <a:p>
            <a:pPr marL="657733" lvl="1" indent="-365125" algn="just">
              <a:buFont typeface="Wingdings" pitchFamily="2" charset="2"/>
              <a:buChar char="§"/>
            </a:pPr>
            <a:endParaRPr lang="en-US" sz="2400" dirty="0">
              <a:solidFill>
                <a:srgbClr val="280FBB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85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686800" cy="1143000"/>
          </a:xfrm>
        </p:spPr>
        <p:txBody>
          <a:bodyPr>
            <a:noAutofit/>
          </a:bodyPr>
          <a:lstStyle/>
          <a:p>
            <a:pPr algn="r"/>
            <a:r>
              <a:rPr lang="en-US" sz="5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1: Query Decomposition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- Normalization</a:t>
            </a:r>
            <a:endParaRPr lang="en-US" dirty="0">
              <a:solidFill>
                <a:srgbClr val="280FB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763000" cy="36576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65125" indent="-365125" algn="just"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two possible Normal Forms are Conjunctive Normal Form and Disjunctive Normal From.</a:t>
            </a:r>
          </a:p>
          <a:p>
            <a:pPr marL="365125" indent="-365125" algn="just">
              <a:buFont typeface="Wingdings" pitchFamily="2" charset="2"/>
              <a:buChar char="q"/>
            </a:pPr>
            <a:endParaRPr lang="en-US" sz="2400" dirty="0">
              <a:solidFill>
                <a:srgbClr val="280FBB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657733" lvl="1" indent="-365125" algn="just">
              <a:buFont typeface="Wingdings" pitchFamily="2" charset="2"/>
              <a:buChar char="§"/>
            </a:pPr>
            <a:endParaRPr lang="en-US" sz="2400" dirty="0">
              <a:solidFill>
                <a:srgbClr val="280FBB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657733" lvl="1" indent="-365125" algn="just">
              <a:buFont typeface="Wingdings" pitchFamily="2" charset="2"/>
              <a:buChar char="§"/>
            </a:pPr>
            <a:endParaRPr lang="en-US" sz="2400" dirty="0" smtClean="0">
              <a:solidFill>
                <a:srgbClr val="280FBB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657733" lvl="1" indent="-365125" algn="just">
              <a:buFont typeface="Wingdings" pitchFamily="2" charset="2"/>
              <a:buChar char="§"/>
            </a:pPr>
            <a:endParaRPr lang="en-US" sz="2400" dirty="0">
              <a:solidFill>
                <a:srgbClr val="280FBB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657733" lvl="1" indent="-365125" algn="just">
              <a:buFont typeface="Wingdings" pitchFamily="2" charset="2"/>
              <a:buChar char="§"/>
            </a:pPr>
            <a:endParaRPr lang="en-US" sz="2400" dirty="0">
              <a:solidFill>
                <a:srgbClr val="280FBB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657733" lvl="1" indent="-365125" algn="just">
              <a:buFont typeface="Wingdings" pitchFamily="2" charset="2"/>
              <a:buChar char="§"/>
            </a:pPr>
            <a:endParaRPr lang="en-US" sz="2400" dirty="0">
              <a:solidFill>
                <a:srgbClr val="280FBB"/>
              </a:solidFill>
              <a:latin typeface="Times New Roman" pitchFamily="18" charset="0"/>
              <a:cs typeface="Times New Roman" pitchFamily="18" charset="0"/>
            </a:endParaRPr>
          </a:p>
          <a:p>
            <a:pPr marL="657733" lvl="1" indent="-365125" algn="just">
              <a:buFont typeface="Wingdings" pitchFamily="2" charset="2"/>
              <a:buChar char="§"/>
            </a:pPr>
            <a:endParaRPr lang="en-US" sz="2400" dirty="0">
              <a:solidFill>
                <a:srgbClr val="280FB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54" y="2686665"/>
            <a:ext cx="7969045" cy="2723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619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915400" cy="838200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1: Query Decomposition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                                     </a:t>
            </a:r>
            <a:r>
              <a:rPr lang="en-US" sz="3200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- Example of Normalization</a:t>
            </a:r>
            <a:endParaRPr lang="en-US" sz="3200" dirty="0">
              <a:solidFill>
                <a:srgbClr val="280FB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5410200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365125" indent="-365125" algn="just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Consider the following 2 relations stored in distributed dB</a:t>
            </a:r>
          </a:p>
          <a:p>
            <a:pPr marL="657733" lvl="1" indent="-365125" algn="just"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Employee(</a:t>
            </a:r>
            <a:r>
              <a:rPr lang="en-US" sz="2000" dirty="0" err="1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Empid</a:t>
            </a:r>
            <a:r>
              <a:rPr lang="en-US" sz="2000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dirty="0" err="1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Ename</a:t>
            </a:r>
            <a:r>
              <a:rPr lang="en-US" sz="2000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Salary, Designation, </a:t>
            </a:r>
            <a:r>
              <a:rPr lang="en-US" sz="2000" dirty="0" err="1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Deptno</a:t>
            </a:r>
            <a:r>
              <a:rPr lang="en-US" sz="2000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pPr marL="657733" lvl="1" indent="-365125" algn="just"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Department(</a:t>
            </a:r>
            <a:r>
              <a:rPr lang="en-US" sz="2000" dirty="0" err="1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Deptno</a:t>
            </a:r>
            <a:r>
              <a:rPr lang="en-US" sz="2000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dirty="0" err="1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Dname</a:t>
            </a:r>
            <a:r>
              <a:rPr lang="en-US" sz="2000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Location)</a:t>
            </a:r>
          </a:p>
          <a:p>
            <a:pPr marL="292608" lvl="1" indent="0" algn="just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And the following query for Normalization is:</a:t>
            </a:r>
          </a:p>
          <a:p>
            <a:pPr marL="574675" lvl="1" indent="-282575" algn="just"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Retrieve the names of all employees whose designation is ‘Manager’ and department name is ‘Production’ or ‘Printing’.</a:t>
            </a:r>
          </a:p>
          <a:p>
            <a:pPr marL="282067" indent="-282575" algn="just"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In SQL, the above query can be represented as:</a:t>
            </a:r>
          </a:p>
          <a:p>
            <a:pPr marL="574675" lvl="1" indent="-282575" algn="just"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Select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ename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from Employee, Department where designation=‘Manager’ and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Employee.deptno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department.deptno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and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dname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=‘Production’ or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dname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=‘Printing’.</a:t>
            </a:r>
          </a:p>
          <a:p>
            <a:pPr marL="282067" indent="-282575" algn="just"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The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onjunctive Normal Form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of this Query is as follows:</a:t>
            </a:r>
          </a:p>
          <a:p>
            <a:pPr marL="574675" lvl="1" indent="-282575" algn="just"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(designation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=‘Manager’ </a:t>
            </a:r>
            <a:r>
              <a:rPr lang="en-US" sz="20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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Employee.deptno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department.deptno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 </a:t>
            </a:r>
            <a:r>
              <a:rPr lang="en-US" sz="20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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dname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=‘Production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’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</a:t>
            </a:r>
            <a:r>
              <a:rPr lang="en-US" sz="2000" b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dname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=‘Printing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’.</a:t>
            </a:r>
          </a:p>
          <a:p>
            <a:pPr marL="282067" indent="-282575" algn="just"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  <a:sym typeface="Symbol"/>
              </a:rPr>
              <a:t>The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Disjunctive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  <a:sym typeface="Symbol"/>
              </a:rPr>
              <a:t>Normal Form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/>
              </a:rPr>
              <a:t> of this Query is as follows:</a:t>
            </a:r>
          </a:p>
          <a:p>
            <a:pPr marL="574675" lvl="1" indent="-282575" algn="just"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(designation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=‘Manager’ </a:t>
            </a:r>
            <a:r>
              <a:rPr lang="en-US" sz="20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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Employee.deptno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department.deptno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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dname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=‘Production’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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designation=‘Manager’ </a:t>
            </a:r>
            <a:r>
              <a:rPr lang="en-US" sz="20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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Employee.deptno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department.deptno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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dname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=‘Printing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’).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74675" lvl="1" indent="-282575" algn="just">
              <a:buFont typeface="Wingdings" pitchFamily="2" charset="2"/>
              <a:buChar char="§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74675" lvl="1" indent="-282575" algn="just">
              <a:buFont typeface="Wingdings" pitchFamily="2" charset="2"/>
              <a:buChar char="§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657733" lvl="1" indent="-365125" algn="just">
              <a:buFont typeface="Wingdings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657733" lvl="1" indent="-365125" algn="just">
              <a:buFont typeface="Wingdings" pitchFamily="2" charset="2"/>
              <a:buChar char="§"/>
            </a:pPr>
            <a:endParaRPr lang="en-US" sz="2400" dirty="0" smtClean="0">
              <a:solidFill>
                <a:srgbClr val="280FBB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657733" lvl="1" indent="-365125" algn="just">
              <a:buFont typeface="Wingdings" pitchFamily="2" charset="2"/>
              <a:buChar char="§"/>
            </a:pPr>
            <a:endParaRPr lang="en-US" sz="2400" dirty="0">
              <a:solidFill>
                <a:srgbClr val="280FBB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657733" lvl="1" indent="-365125" algn="just">
              <a:buFont typeface="Wingdings" pitchFamily="2" charset="2"/>
              <a:buChar char="§"/>
            </a:pPr>
            <a:endParaRPr lang="en-US" sz="2400" dirty="0">
              <a:solidFill>
                <a:srgbClr val="280FBB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657733" lvl="1" indent="-365125" algn="just">
              <a:buFont typeface="Wingdings" pitchFamily="2" charset="2"/>
              <a:buChar char="§"/>
            </a:pPr>
            <a:endParaRPr lang="en-US" sz="2400" dirty="0">
              <a:solidFill>
                <a:srgbClr val="280FBB"/>
              </a:solidFill>
              <a:latin typeface="Times New Roman" pitchFamily="18" charset="0"/>
              <a:cs typeface="Times New Roman" pitchFamily="18" charset="0"/>
            </a:endParaRPr>
          </a:p>
          <a:p>
            <a:pPr marL="657733" lvl="1" indent="-365125" algn="just">
              <a:buFont typeface="Wingdings" pitchFamily="2" charset="2"/>
              <a:buChar char="§"/>
            </a:pPr>
            <a:endParaRPr lang="en-US" sz="2400" dirty="0">
              <a:solidFill>
                <a:srgbClr val="280FB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371600"/>
            <a:ext cx="86106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In the below disjunctive normal from, each disjunctive connected by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 </a:t>
            </a:r>
            <a:r>
              <a:rPr lang="en-US" sz="2400" dirty="0">
                <a:sym typeface="Symbol"/>
              </a:rPr>
              <a:t>(OR) Operator can be processed as independent conjunctive </a:t>
            </a:r>
            <a:r>
              <a:rPr lang="en-US" sz="2400" dirty="0" smtClean="0">
                <a:sym typeface="Symbol"/>
              </a:rPr>
              <a:t>sub queries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374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86800" cy="1143000"/>
          </a:xfrm>
        </p:spPr>
        <p:txBody>
          <a:bodyPr>
            <a:noAutofit/>
          </a:bodyPr>
          <a:lstStyle/>
          <a:p>
            <a:pPr algn="r"/>
            <a:r>
              <a:rPr lang="en-US" sz="5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</a:t>
            </a:r>
            <a:r>
              <a:rPr lang="en-US" sz="5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5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Query Decomposition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- Analysis</a:t>
            </a:r>
            <a:endParaRPr lang="en-US" dirty="0">
              <a:solidFill>
                <a:srgbClr val="280FB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5105400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365125" indent="-365125" algn="just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objective of the analysis step is to reject normalized queries that are incorrectly formulated or contradictory</a:t>
            </a:r>
          </a:p>
          <a:p>
            <a:pPr marL="365125" indent="-365125" algn="just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this step, the query is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lexically and syntactically analyzed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 using the compiler of high level query language in which the query is expressed.</a:t>
            </a:r>
          </a:p>
          <a:p>
            <a:pPr marL="365125" indent="-365125" algn="just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verifies whether the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relations and attributes specified in the query are defined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the global conceptual schema or not.</a:t>
            </a:r>
          </a:p>
          <a:p>
            <a:pPr marL="365125" indent="-365125" algn="just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also checks whether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operations on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database objects specified in the given query are correct or not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65125" indent="-365125" algn="just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semantic incorrectness in the query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detected based on the corresponding </a:t>
            </a:r>
            <a:r>
              <a:rPr lang="en-US" b="1" i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Query graph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i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Relational </a:t>
            </a:r>
            <a:r>
              <a:rPr lang="en-US" b="1" i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connection graph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657733" lvl="1" indent="-365125" algn="just">
              <a:buFont typeface="Wingdings" pitchFamily="2" charset="2"/>
              <a:buChar char="§"/>
            </a:pPr>
            <a:endParaRPr lang="en-US" sz="2400" dirty="0">
              <a:solidFill>
                <a:srgbClr val="280FBB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657733" lvl="1" indent="-365125" algn="just">
              <a:buFont typeface="Wingdings" pitchFamily="2" charset="2"/>
              <a:buChar char="§"/>
            </a:pPr>
            <a:endParaRPr lang="en-US" sz="2400" dirty="0">
              <a:solidFill>
                <a:srgbClr val="280FBB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657733" lvl="1" indent="-365125" algn="just">
              <a:buFont typeface="Wingdings" pitchFamily="2" charset="2"/>
              <a:buChar char="§"/>
            </a:pPr>
            <a:endParaRPr lang="en-US" sz="2400" dirty="0" smtClean="0">
              <a:solidFill>
                <a:srgbClr val="280FBB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657733" lvl="1" indent="-365125" algn="just">
              <a:buFont typeface="Wingdings" pitchFamily="2" charset="2"/>
              <a:buChar char="§"/>
            </a:pPr>
            <a:endParaRPr lang="en-US" sz="2400" dirty="0">
              <a:solidFill>
                <a:srgbClr val="280FBB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657733" lvl="1" indent="-365125" algn="just">
              <a:buFont typeface="Wingdings" pitchFamily="2" charset="2"/>
              <a:buChar char="§"/>
            </a:pPr>
            <a:endParaRPr lang="en-US" sz="2400" dirty="0">
              <a:solidFill>
                <a:srgbClr val="280FBB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657733" lvl="1" indent="-365125" algn="just">
              <a:buFont typeface="Wingdings" pitchFamily="2" charset="2"/>
              <a:buChar char="§"/>
            </a:pPr>
            <a:endParaRPr lang="en-US" sz="2400" dirty="0">
              <a:solidFill>
                <a:srgbClr val="280FBB"/>
              </a:solidFill>
              <a:latin typeface="Times New Roman" pitchFamily="18" charset="0"/>
              <a:cs typeface="Times New Roman" pitchFamily="18" charset="0"/>
            </a:endParaRPr>
          </a:p>
          <a:p>
            <a:pPr marL="657733" lvl="1" indent="-365125" algn="just">
              <a:buFont typeface="Wingdings" pitchFamily="2" charset="2"/>
              <a:buChar char="§"/>
            </a:pPr>
            <a:endParaRPr lang="en-US" sz="2400" dirty="0">
              <a:solidFill>
                <a:srgbClr val="280FBB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54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53B002C3-D18A-479D-8F7E-882FEFA5A9B5}" type="slidenum">
              <a:rPr lang="en-US" altLang="zh-CN"/>
              <a:pPr/>
              <a:t>19</a:t>
            </a:fld>
            <a:r>
              <a:rPr lang="en-US" altLang="zh-CN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" y="381000"/>
            <a:ext cx="8762999" cy="1066800"/>
          </a:xfrm>
        </p:spPr>
        <p:txBody>
          <a:bodyPr anchor="ctr">
            <a:normAutofit fontScale="90000"/>
          </a:bodyPr>
          <a:lstStyle/>
          <a:p>
            <a:pPr algn="just" eaLnBrk="1" hangingPunct="1"/>
            <a:r>
              <a:rPr lang="en-US" altLang="zh-CN" dirty="0" smtClean="0">
                <a:ea typeface="MS Mincho" pitchFamily="49" charset="-128"/>
              </a:rPr>
              <a:t>2) Analysis (</a:t>
            </a:r>
            <a:r>
              <a:rPr lang="en-US" altLang="zh-CN" i="1" dirty="0" smtClean="0">
                <a:ea typeface="MS Mincho" pitchFamily="49" charset="-128"/>
              </a:rPr>
              <a:t>cont</a:t>
            </a:r>
            <a:r>
              <a:rPr lang="en-US" altLang="zh-CN" dirty="0" smtClean="0">
                <a:ea typeface="MS Mincho" pitchFamily="49" charset="-128"/>
              </a:rPr>
              <a:t>.)- 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Syntactic Incorrectness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endParaRPr lang="zh-CN" altLang="en-US" dirty="0" smtClean="0">
              <a:solidFill>
                <a:srgbClr val="C00000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166915" name="Content Placeholder 2"/>
          <p:cNvSpPr>
            <a:spLocks noGrp="1"/>
          </p:cNvSpPr>
          <p:nvPr>
            <p:ph idx="4294967295"/>
          </p:nvPr>
        </p:nvSpPr>
        <p:spPr>
          <a:xfrm>
            <a:off x="228600" y="1371600"/>
            <a:ext cx="8763000" cy="5257800"/>
          </a:xfrm>
          <a:ln>
            <a:solidFill>
              <a:schemeClr val="tx1"/>
            </a:solidFill>
          </a:ln>
        </p:spPr>
        <p:txBody>
          <a:bodyPr lIns="91440" tIns="45720" rIns="91440" bIns="45720"/>
          <a:lstStyle/>
          <a:p>
            <a:pPr marL="365125" indent="-282575" eaLnBrk="1" hangingPunct="1"/>
            <a:r>
              <a:rPr lang="en-US" altLang="zh-CN" dirty="0" smtClean="0">
                <a:ea typeface="SimSun" pitchFamily="2" charset="-122"/>
              </a:rPr>
              <a:t>Type incorrect example</a:t>
            </a:r>
          </a:p>
          <a:p>
            <a:pPr marL="639763" lvl="1" indent="-236538" eaLnBrk="1" hangingPunct="1">
              <a:buFont typeface="Wingdings" pitchFamily="2" charset="2"/>
              <a:buNone/>
            </a:pPr>
            <a:r>
              <a:rPr lang="en-US" altLang="zh-CN" sz="4000" b="1" dirty="0" smtClean="0">
                <a:solidFill>
                  <a:schemeClr val="accent1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SELECT</a:t>
            </a:r>
            <a:r>
              <a:rPr lang="en-US" altLang="zh-CN" sz="40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</a:t>
            </a:r>
            <a:r>
              <a:rPr lang="en-US" altLang="zh-CN" sz="4000" dirty="0" smtClean="0">
                <a:solidFill>
                  <a:srgbClr val="C0000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E#</a:t>
            </a:r>
            <a:r>
              <a:rPr lang="en-US" altLang="zh-CN" sz="40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 </a:t>
            </a:r>
          </a:p>
          <a:p>
            <a:pPr marL="639763" lvl="1" indent="-236538" eaLnBrk="1" hangingPunct="1">
              <a:buFont typeface="Wingdings" pitchFamily="2" charset="2"/>
              <a:buNone/>
            </a:pPr>
            <a:r>
              <a:rPr lang="en-US" altLang="zh-CN" sz="4000" b="1" dirty="0" smtClean="0">
                <a:solidFill>
                  <a:schemeClr val="accent1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FROM</a:t>
            </a:r>
            <a:r>
              <a:rPr lang="en-US" altLang="zh-CN" sz="40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	EMP</a:t>
            </a:r>
          </a:p>
          <a:p>
            <a:pPr marL="639763" lvl="1" indent="-236538" eaLnBrk="1" hangingPunct="1">
              <a:buFont typeface="Wingdings" pitchFamily="2" charset="2"/>
              <a:buNone/>
            </a:pPr>
            <a:r>
              <a:rPr lang="en-US" altLang="zh-CN" sz="4000" b="1" dirty="0" smtClean="0">
                <a:solidFill>
                  <a:schemeClr val="accent1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WHERE</a:t>
            </a:r>
            <a:r>
              <a:rPr lang="en-US" altLang="zh-CN" sz="40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</a:t>
            </a:r>
            <a:r>
              <a:rPr lang="en-US" altLang="zh-CN" sz="4000" dirty="0" smtClean="0">
                <a:solidFill>
                  <a:srgbClr val="C0000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ENAME&gt;200</a:t>
            </a:r>
          </a:p>
          <a:p>
            <a:pPr marL="639763" lvl="1" indent="-236538" eaLnBrk="1" hangingPunct="1">
              <a:buFont typeface="Wingdings" pitchFamily="2" charset="2"/>
              <a:buNone/>
            </a:pPr>
            <a:endParaRPr lang="zh-CN" altLang="en-US" dirty="0" smtClean="0">
              <a:ea typeface="SimSun" pitchFamily="2" charset="-122"/>
            </a:endParaRPr>
          </a:p>
        </p:txBody>
      </p:sp>
      <p:sp>
        <p:nvSpPr>
          <p:cNvPr id="7" name="Line Callout 2 6"/>
          <p:cNvSpPr>
            <a:spLocks/>
          </p:cNvSpPr>
          <p:nvPr/>
        </p:nvSpPr>
        <p:spPr bwMode="auto">
          <a:xfrm>
            <a:off x="6159500" y="1609725"/>
            <a:ext cx="2428875" cy="1500188"/>
          </a:xfrm>
          <a:prstGeom prst="borderCallout2">
            <a:avLst>
              <a:gd name="adj1" fmla="val 7620"/>
              <a:gd name="adj2" fmla="val -3139"/>
              <a:gd name="adj3" fmla="val 7620"/>
              <a:gd name="adj4" fmla="val -20259"/>
              <a:gd name="adj5" fmla="val 77144"/>
              <a:gd name="adj6" fmla="val -85361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 altLang="zh-CN" sz="3200">
                <a:solidFill>
                  <a:srgbClr val="C00000"/>
                </a:solidFill>
                <a:latin typeface="Gill Sans MT" pitchFamily="34" charset="0"/>
                <a:ea typeface="华文中宋" pitchFamily="2" charset="-122"/>
              </a:rPr>
              <a:t>! Undefined attribute</a:t>
            </a:r>
            <a:endParaRPr lang="zh-CN" altLang="en-US" sz="3200">
              <a:solidFill>
                <a:srgbClr val="C00000"/>
              </a:solidFill>
              <a:latin typeface="Gill Sans MT" pitchFamily="34" charset="0"/>
              <a:ea typeface="华文中宋" pitchFamily="2" charset="-122"/>
            </a:endParaRPr>
          </a:p>
        </p:txBody>
      </p:sp>
      <p:sp>
        <p:nvSpPr>
          <p:cNvPr id="8" name="Line Callout 2 7"/>
          <p:cNvSpPr/>
          <p:nvPr/>
        </p:nvSpPr>
        <p:spPr>
          <a:xfrm>
            <a:off x="6324600" y="4953000"/>
            <a:ext cx="2428875" cy="150018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6009"/>
              <a:gd name="adj6" fmla="val -51845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3200">
                <a:solidFill>
                  <a:srgbClr val="C00000"/>
                </a:solidFill>
                <a:latin typeface="Gill Sans MT" pitchFamily="34" charset="0"/>
                <a:ea typeface="华文中宋" pitchFamily="2" charset="-122"/>
              </a:rPr>
              <a:t>! Type mismatch</a:t>
            </a:r>
            <a:endParaRPr lang="zh-CN" altLang="en-US" sz="3200">
              <a:solidFill>
                <a:srgbClr val="C00000"/>
              </a:solidFill>
              <a:latin typeface="Gill Sans MT" pitchFamily="34" charset="0"/>
              <a:ea typeface="华文中宋" pitchFamily="2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4800600"/>
            <a:ext cx="4572000" cy="16312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just"/>
            <a:r>
              <a:rPr lang="en-US" altLang="zh-CN" sz="2000" b="1" dirty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Type incorrect </a:t>
            </a:r>
          </a:p>
          <a:p>
            <a:pPr marL="285750" indent="-285750" algn="just">
              <a:buFont typeface="Wingdings" pitchFamily="2" charset="2"/>
              <a:buChar char="§"/>
            </a:pPr>
            <a:r>
              <a:rPr lang="en-US" altLang="zh-CN" sz="2000" dirty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if any of its attribute or relation names is not defined in the global schema; </a:t>
            </a:r>
          </a:p>
          <a:p>
            <a:pPr marL="285750" indent="-285750" algn="just">
              <a:buFont typeface="Wingdings" pitchFamily="2" charset="2"/>
              <a:buChar char="§"/>
            </a:pPr>
            <a:r>
              <a:rPr lang="en-US" altLang="zh-CN" sz="2000" dirty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if operations are applied to attributes of the wrong type </a:t>
            </a:r>
          </a:p>
        </p:txBody>
      </p:sp>
    </p:spTree>
    <p:extLst>
      <p:ext uri="{BB962C8B-B14F-4D97-AF65-F5344CB8AC3E}">
        <p14:creationId xmlns:p14="http://schemas.microsoft.com/office/powerpoint/2010/main" val="71201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Outline: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458200" cy="39624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200" dirty="0" smtClean="0"/>
              <a:t>Concepts of Query Processing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200" dirty="0" smtClean="0"/>
              <a:t>Objectives of Distributed Query Processing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200" dirty="0" smtClean="0"/>
              <a:t>Phases in Distributed Query Processing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200" dirty="0" smtClean="0"/>
              <a:t>Join Strategies in Fragmented Relations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200" dirty="0" smtClean="0"/>
              <a:t>Global Query Optimization Algorithms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5832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C2FE585-515E-45BC-8AD6-CCCC4FFF7062}" type="slidenum">
              <a:rPr lang="en-US" altLang="zh-CN"/>
              <a:pPr/>
              <a:t>20</a:t>
            </a:fld>
            <a:r>
              <a:rPr lang="en-US" altLang="zh-CN"/>
              <a:t> </a:t>
            </a:r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229600" cy="1066800"/>
          </a:xfrm>
        </p:spPr>
        <p:txBody>
          <a:bodyPr/>
          <a:lstStyle/>
          <a:p>
            <a:r>
              <a:rPr lang="en-US" altLang="zh-CN" dirty="0" smtClean="0">
                <a:ea typeface="MS Mincho" pitchFamily="49" charset="-128"/>
              </a:rPr>
              <a:t>2) Analysis (</a:t>
            </a:r>
            <a:r>
              <a:rPr lang="en-US" altLang="zh-CN" i="1" dirty="0" smtClean="0">
                <a:ea typeface="MS Mincho" pitchFamily="49" charset="-128"/>
              </a:rPr>
              <a:t>cont</a:t>
            </a:r>
            <a:r>
              <a:rPr lang="en-US" altLang="zh-CN" dirty="0" smtClean="0">
                <a:ea typeface="MS Mincho" pitchFamily="49" charset="-128"/>
              </a:rPr>
              <a:t>.)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763000" cy="3352800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en-US" altLang="zh-CN" sz="3600" dirty="0">
                <a:solidFill>
                  <a:srgbClr val="C00000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Semantically Incorrect</a:t>
            </a:r>
          </a:p>
          <a:p>
            <a:pPr lvl="1" algn="just"/>
            <a:r>
              <a:rPr lang="en-US" altLang="zh-CN" sz="3200" dirty="0" smtClean="0">
                <a:solidFill>
                  <a:schemeClr val="tx1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Components do not contribute in any way to the generation of the result</a:t>
            </a:r>
          </a:p>
          <a:p>
            <a:pPr lvl="1" algn="just"/>
            <a:r>
              <a:rPr lang="en-US" altLang="zh-CN" sz="3200" dirty="0" smtClean="0">
                <a:solidFill>
                  <a:schemeClr val="tx1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For only those queries that do not use disjunction (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) or negation (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), semantic correctness can be determined by using </a:t>
            </a:r>
            <a:r>
              <a:rPr lang="en-US" altLang="zh-CN" sz="3200" i="1" dirty="0" smtClean="0">
                <a:solidFill>
                  <a:srgbClr val="990000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query graph</a:t>
            </a:r>
            <a:r>
              <a:rPr lang="en-US" altLang="zh-CN" sz="3200" dirty="0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141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86800" cy="1143000"/>
          </a:xfrm>
        </p:spPr>
        <p:txBody>
          <a:bodyPr>
            <a:noAutofit/>
          </a:bodyPr>
          <a:lstStyle/>
          <a:p>
            <a:pPr algn="r"/>
            <a:r>
              <a:rPr lang="en-US" sz="5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</a:t>
            </a:r>
            <a:r>
              <a:rPr lang="en-US" sz="5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5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Query Decomposition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- Analysis</a:t>
            </a:r>
            <a:endParaRPr lang="en-US" dirty="0">
              <a:solidFill>
                <a:srgbClr val="280FB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5105400"/>
          </a:xfrm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pPr marL="365125" indent="-365125" algn="just"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i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Query graph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2400" i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Relational </a:t>
            </a:r>
            <a:r>
              <a:rPr lang="en-US" sz="2400" b="1" i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connection </a:t>
            </a:r>
            <a:r>
              <a:rPr lang="en-US" sz="2400" b="1" i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graph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can be constructed as follows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749808" lvl="1" indent="-457200" algn="just">
              <a:buClrTx/>
              <a:buFont typeface="Wingdings" pitchFamily="2" charset="2"/>
              <a:buChar char="§"/>
            </a:pPr>
            <a:r>
              <a:rPr lang="en-US" sz="2500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A Node is created in the query graph for the result and for each base relation specified in the query.</a:t>
            </a:r>
          </a:p>
          <a:p>
            <a:pPr marL="749808" lvl="1" indent="-457200" algn="just">
              <a:buClrTx/>
              <a:buFont typeface="Wingdings" pitchFamily="2" charset="2"/>
              <a:buChar char="§"/>
            </a:pPr>
            <a:r>
              <a:rPr lang="en-US" sz="2500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An edge between two nodes is drawn in the query graph for each join operation and for each project operation in the query.</a:t>
            </a:r>
          </a:p>
          <a:p>
            <a:pPr marL="1014984" lvl="2" indent="-457200" algn="just">
              <a:buClrTx/>
              <a:buFont typeface="Wingdings" pitchFamily="2" charset="2"/>
              <a:buChar char="§"/>
            </a:pPr>
            <a:r>
              <a:rPr lang="en-US" sz="25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 edge between two nodes that are not result nodes represents a join operation, whereas an edge whose destination node is the result node represents a project operation.</a:t>
            </a:r>
          </a:p>
          <a:p>
            <a:pPr marL="749808" lvl="1" indent="-457200" algn="just">
              <a:buClrTx/>
              <a:buFont typeface="Wingdings" pitchFamily="2" charset="2"/>
              <a:buChar char="§"/>
            </a:pPr>
            <a:r>
              <a:rPr lang="en-US" sz="2500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A node in the query graph that is not the result node is label</a:t>
            </a:r>
            <a:r>
              <a:rPr lang="en-US" sz="2200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ed by a select operation or a self join operation specified in the query.</a:t>
            </a:r>
          </a:p>
          <a:p>
            <a:pPr marL="457200" indent="-457200" algn="just">
              <a:buClrTx/>
              <a:buFont typeface="Wingdings" pitchFamily="2" charset="2"/>
              <a:buChar char="§"/>
            </a:pPr>
            <a:r>
              <a:rPr lang="en-US" sz="24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This graph is used to check the semantic correctness of the subset of the queries, such a graph is semantically incorrect , if the graph is not connected.</a:t>
            </a:r>
            <a:endParaRPr lang="en-US" sz="2400" b="1" i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657733" lvl="1" indent="-365125" algn="just">
              <a:buClrTx/>
              <a:buFont typeface="Wingdings" pitchFamily="2" charset="2"/>
              <a:buChar char="§"/>
            </a:pPr>
            <a:endParaRPr lang="en-US" sz="2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657733" lvl="1" indent="-365125" algn="just">
              <a:buFont typeface="Wingdings" pitchFamily="2" charset="2"/>
              <a:buChar char="§"/>
            </a:pPr>
            <a:endParaRPr lang="en-US" sz="2400" dirty="0">
              <a:solidFill>
                <a:srgbClr val="280FBB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657733" lvl="1" indent="-365125" algn="just">
              <a:buFont typeface="Wingdings" pitchFamily="2" charset="2"/>
              <a:buChar char="§"/>
            </a:pPr>
            <a:endParaRPr lang="en-US" sz="2400" dirty="0" smtClean="0">
              <a:solidFill>
                <a:srgbClr val="280FBB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657733" lvl="1" indent="-365125" algn="just">
              <a:buFont typeface="Wingdings" pitchFamily="2" charset="2"/>
              <a:buChar char="§"/>
            </a:pPr>
            <a:endParaRPr lang="en-US" sz="2400" dirty="0">
              <a:solidFill>
                <a:srgbClr val="280FBB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657733" lvl="1" indent="-365125" algn="just">
              <a:buFont typeface="Wingdings" pitchFamily="2" charset="2"/>
              <a:buChar char="§"/>
            </a:pPr>
            <a:endParaRPr lang="en-US" sz="2400" dirty="0">
              <a:solidFill>
                <a:srgbClr val="280FBB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657733" lvl="1" indent="-365125" algn="just">
              <a:buFont typeface="Wingdings" pitchFamily="2" charset="2"/>
              <a:buChar char="§"/>
            </a:pPr>
            <a:endParaRPr lang="en-US" sz="2400" dirty="0">
              <a:solidFill>
                <a:srgbClr val="280FBB"/>
              </a:solidFill>
              <a:latin typeface="Times New Roman" pitchFamily="18" charset="0"/>
              <a:cs typeface="Times New Roman" pitchFamily="18" charset="0"/>
            </a:endParaRPr>
          </a:p>
          <a:p>
            <a:pPr marL="657733" lvl="1" indent="-365125" algn="just">
              <a:buFont typeface="Wingdings" pitchFamily="2" charset="2"/>
              <a:buChar char="§"/>
            </a:pPr>
            <a:endParaRPr lang="en-US" sz="2400" dirty="0">
              <a:solidFill>
                <a:srgbClr val="280FBB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04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1" y="-36871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Example: Employee-Project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914400"/>
            <a:ext cx="8915399" cy="57813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872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86800" cy="1143000"/>
          </a:xfrm>
        </p:spPr>
        <p:txBody>
          <a:bodyPr>
            <a:noAutofit/>
          </a:bodyPr>
          <a:lstStyle/>
          <a:p>
            <a:pPr algn="r"/>
            <a:r>
              <a:rPr lang="en-US" sz="5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</a:t>
            </a:r>
            <a:r>
              <a:rPr lang="en-US" sz="5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5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Query Decomposition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- Example Analysis</a:t>
            </a:r>
            <a:endParaRPr lang="en-US" dirty="0">
              <a:solidFill>
                <a:srgbClr val="280FB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0199"/>
            <a:ext cx="8991600" cy="5029201"/>
          </a:xfrm>
          <a:prstGeom prst="rect">
            <a:avLst/>
          </a:prstGeom>
          <a:noFill/>
          <a:ln w="9525">
            <a:solidFill>
              <a:srgbClr val="280FBB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62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86800" cy="1143000"/>
          </a:xfrm>
        </p:spPr>
        <p:txBody>
          <a:bodyPr>
            <a:noAutofit/>
          </a:bodyPr>
          <a:lstStyle/>
          <a:p>
            <a:pPr algn="r"/>
            <a:r>
              <a:rPr lang="en-US" sz="5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</a:t>
            </a:r>
            <a:r>
              <a:rPr lang="en-US" sz="5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5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Query Decomposition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- Example Analysis</a:t>
            </a:r>
            <a:endParaRPr lang="en-US" dirty="0">
              <a:solidFill>
                <a:srgbClr val="280FB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8839199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749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86800" cy="1143000"/>
          </a:xfrm>
        </p:spPr>
        <p:txBody>
          <a:bodyPr>
            <a:noAutofit/>
          </a:bodyPr>
          <a:lstStyle/>
          <a:p>
            <a:pPr algn="r"/>
            <a:r>
              <a:rPr lang="en-US" sz="5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</a:t>
            </a:r>
            <a:r>
              <a:rPr lang="en-US" sz="5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5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Query Decomposition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- Simplification</a:t>
            </a:r>
            <a:endParaRPr lang="en-US" dirty="0">
              <a:solidFill>
                <a:srgbClr val="280FB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5105400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365125" indent="-365125" algn="just"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this step, all redundant predicates in the query are detected and the common sub expressions are eliminated to transform the query into a simpler and efficient computable form.</a:t>
            </a:r>
          </a:p>
          <a:p>
            <a:pPr marL="365125" indent="-365125" algn="just"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eliminate redundancy from the given query, the well known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idempotency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rules of Boolean Algebra used are:</a:t>
            </a:r>
          </a:p>
          <a:p>
            <a:pPr marL="657733" lvl="1" indent="-365125" algn="just"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sz="24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 </a:t>
            </a:r>
            <a:r>
              <a:rPr lang="en-US" sz="2400" b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 </a:t>
            </a:r>
            <a:r>
              <a:rPr lang="en-US" sz="24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 </a:t>
            </a:r>
            <a:r>
              <a:rPr lang="en-US" sz="2400" b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endParaRPr lang="en-US" sz="2400" b="1" dirty="0">
              <a:solidFill>
                <a:srgbClr val="280FBB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657733" lvl="1" indent="-365125" algn="just"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sz="24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 </a:t>
            </a:r>
            <a:r>
              <a:rPr lang="en-US" sz="2400" b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P P</a:t>
            </a:r>
            <a:endParaRPr lang="en-US" sz="2400" b="1" dirty="0">
              <a:solidFill>
                <a:srgbClr val="280FBB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657733" lvl="1" indent="-365125" algn="just">
              <a:buFont typeface="Wingdings" pitchFamily="2" charset="2"/>
              <a:buChar char="§"/>
            </a:pPr>
            <a:r>
              <a:rPr lang="en-US" sz="24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sz="24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 </a:t>
            </a:r>
            <a:r>
              <a:rPr lang="en-US" sz="2400" b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True </a:t>
            </a:r>
            <a:r>
              <a:rPr lang="en-US" sz="24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 P</a:t>
            </a:r>
          </a:p>
          <a:p>
            <a:pPr marL="657733" lvl="1" indent="-365125" algn="just">
              <a:buFont typeface="Wingdings" pitchFamily="2" charset="2"/>
              <a:buChar char="§"/>
            </a:pPr>
            <a:r>
              <a:rPr lang="en-US" sz="24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sz="24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 </a:t>
            </a:r>
            <a:r>
              <a:rPr lang="en-US" sz="2400" b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False </a:t>
            </a:r>
            <a:r>
              <a:rPr lang="en-US" sz="24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 </a:t>
            </a:r>
            <a:r>
              <a:rPr lang="en-US" sz="2400" b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False</a:t>
            </a:r>
          </a:p>
          <a:p>
            <a:pPr marL="657733" lvl="1" indent="-365125" algn="just">
              <a:buFont typeface="Wingdings" pitchFamily="2" charset="2"/>
              <a:buChar char="§"/>
            </a:pPr>
            <a:r>
              <a:rPr lang="en-US" sz="24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sz="24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</a:t>
            </a:r>
            <a:r>
              <a:rPr lang="en-US" sz="2400" b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True  True</a:t>
            </a:r>
          </a:p>
          <a:p>
            <a:pPr marL="657733" lvl="1" indent="-365125" algn="just">
              <a:buFont typeface="Wingdings" pitchFamily="2" charset="2"/>
              <a:buChar char="§"/>
            </a:pPr>
            <a:r>
              <a:rPr lang="en-US" sz="24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sz="24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</a:t>
            </a:r>
            <a:r>
              <a:rPr lang="en-US" sz="2400" b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False  </a:t>
            </a:r>
            <a:r>
              <a:rPr lang="en-US" sz="2400" b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</a:p>
          <a:p>
            <a:pPr marL="657733" lvl="1" indent="-365125" algn="just">
              <a:buFont typeface="Wingdings" pitchFamily="2" charset="2"/>
              <a:buChar char="§"/>
            </a:pPr>
            <a:r>
              <a:rPr lang="en-US" sz="24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sz="24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  </a:t>
            </a:r>
            <a:r>
              <a:rPr lang="en-US" sz="2400" b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 </a:t>
            </a:r>
            <a:r>
              <a:rPr lang="en-US" sz="24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 False</a:t>
            </a:r>
          </a:p>
          <a:p>
            <a:pPr marL="657733" lvl="1" indent="-365125" algn="just">
              <a:buFont typeface="Wingdings" pitchFamily="2" charset="2"/>
              <a:buChar char="§"/>
            </a:pPr>
            <a:r>
              <a:rPr lang="en-US" sz="24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sz="24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</a:t>
            </a:r>
            <a:r>
              <a:rPr lang="en-US" sz="2400" b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 P  </a:t>
            </a:r>
            <a:r>
              <a:rPr lang="en-US" sz="2400" b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True</a:t>
            </a:r>
          </a:p>
          <a:p>
            <a:pPr marL="657733" lvl="1" indent="-365125" algn="just"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 (P</a:t>
            </a:r>
            <a:r>
              <a:rPr lang="en-US" sz="24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b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 Q) </a:t>
            </a:r>
            <a:r>
              <a:rPr lang="en-US" sz="24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 </a:t>
            </a:r>
            <a:r>
              <a:rPr lang="en-US" sz="2400" b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endParaRPr lang="en-US" sz="2400" b="1" dirty="0">
              <a:solidFill>
                <a:srgbClr val="280FBB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657733" lvl="1" indent="-365125" algn="just"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 </a:t>
            </a:r>
            <a:r>
              <a:rPr lang="en-US" sz="2400" b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4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  </a:t>
            </a:r>
            <a:r>
              <a:rPr lang="en-US" sz="2400" b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Q</a:t>
            </a:r>
            <a:r>
              <a:rPr lang="en-US" sz="24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  P</a:t>
            </a:r>
          </a:p>
          <a:p>
            <a:pPr marL="365125" indent="-365125" algn="just">
              <a:buFont typeface="Wingdings" pitchFamily="2" charset="2"/>
              <a:buChar char="q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65125" indent="-365125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657733" lvl="1" indent="-365125" algn="just">
              <a:buClrTx/>
              <a:buFont typeface="Wingdings" pitchFamily="2" charset="2"/>
              <a:buChar char="§"/>
            </a:pPr>
            <a:endParaRPr lang="en-US" sz="2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657733" lvl="1" indent="-365125" algn="just">
              <a:buFont typeface="Wingdings" pitchFamily="2" charset="2"/>
              <a:buChar char="§"/>
            </a:pPr>
            <a:endParaRPr lang="en-US" sz="2400" dirty="0">
              <a:solidFill>
                <a:srgbClr val="280FBB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657733" lvl="1" indent="-365125" algn="just">
              <a:buFont typeface="Wingdings" pitchFamily="2" charset="2"/>
              <a:buChar char="§"/>
            </a:pPr>
            <a:endParaRPr lang="en-US" sz="2400" dirty="0" smtClean="0">
              <a:solidFill>
                <a:srgbClr val="280FBB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657733" lvl="1" indent="-365125" algn="just">
              <a:buFont typeface="Wingdings" pitchFamily="2" charset="2"/>
              <a:buChar char="§"/>
            </a:pPr>
            <a:endParaRPr lang="en-US" sz="2400" dirty="0">
              <a:solidFill>
                <a:srgbClr val="280FBB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657733" lvl="1" indent="-365125" algn="just">
              <a:buFont typeface="Wingdings" pitchFamily="2" charset="2"/>
              <a:buChar char="§"/>
            </a:pPr>
            <a:endParaRPr lang="en-US" sz="2400" dirty="0">
              <a:solidFill>
                <a:srgbClr val="280FBB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657733" lvl="1" indent="-365125" algn="just">
              <a:buFont typeface="Wingdings" pitchFamily="2" charset="2"/>
              <a:buChar char="§"/>
            </a:pPr>
            <a:endParaRPr lang="en-US" sz="2400" dirty="0">
              <a:solidFill>
                <a:srgbClr val="280FBB"/>
              </a:solidFill>
              <a:latin typeface="Times New Roman" pitchFamily="18" charset="0"/>
              <a:cs typeface="Times New Roman" pitchFamily="18" charset="0"/>
            </a:endParaRPr>
          </a:p>
          <a:p>
            <a:pPr marL="657733" lvl="1" indent="-365125" algn="just">
              <a:buFont typeface="Wingdings" pitchFamily="2" charset="2"/>
              <a:buChar char="§"/>
            </a:pPr>
            <a:endParaRPr lang="en-US" sz="2400" dirty="0">
              <a:solidFill>
                <a:srgbClr val="280FBB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03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686800" cy="1143000"/>
          </a:xfrm>
        </p:spPr>
        <p:txBody>
          <a:bodyPr>
            <a:noAutofit/>
          </a:bodyPr>
          <a:lstStyle/>
          <a:p>
            <a:pPr algn="r"/>
            <a:r>
              <a:rPr lang="en-US" sz="5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</a:t>
            </a:r>
            <a:r>
              <a:rPr lang="en-US" sz="5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5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Query Decomposition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- Example Simplification</a:t>
            </a:r>
            <a:endParaRPr lang="en-US" dirty="0">
              <a:solidFill>
                <a:srgbClr val="280FB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8839200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67400" y="4953000"/>
            <a:ext cx="277191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280FBB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</a:t>
            </a:r>
            <a:r>
              <a:rPr lang="en-US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b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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/>
              </a:rPr>
              <a:t>Q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/>
              </a:rPr>
              <a:t> 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Q)</a:t>
            </a:r>
            <a:r>
              <a:rPr lang="en-US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</a:t>
            </a:r>
            <a:r>
              <a:rPr lang="en-US" b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/>
              </a:rPr>
              <a:t>(S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/>
              </a:rPr>
              <a:t>  S) </a:t>
            </a:r>
            <a:endParaRPr lang="en-US" b="1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algn="ctr"/>
            <a:r>
              <a:rPr lang="en-US" dirty="0"/>
              <a:t>P</a:t>
            </a:r>
            <a:r>
              <a:rPr lang="en-US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 </a:t>
            </a:r>
            <a:r>
              <a:rPr lang="en-US" b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False) </a:t>
            </a:r>
            <a:r>
              <a:rPr lang="en-US" b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  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False)</a:t>
            </a: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endParaRPr lang="en-US" b="1" dirty="0"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05646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1143000"/>
          </a:xfrm>
        </p:spPr>
        <p:txBody>
          <a:bodyPr>
            <a:noAutofit/>
          </a:bodyPr>
          <a:lstStyle/>
          <a:p>
            <a:pPr algn="r"/>
            <a:r>
              <a:rPr lang="en-US" sz="5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</a:t>
            </a:r>
            <a:r>
              <a:rPr lang="en-US" sz="5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5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Query Decomposition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-Query Restructuring</a:t>
            </a:r>
            <a:endParaRPr lang="en-US" dirty="0">
              <a:solidFill>
                <a:srgbClr val="280FB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8839200" cy="510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817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1143000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</a:t>
            </a:r>
            <a:r>
              <a:rPr lang="en-US" sz="5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5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Query Decomposition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Query Restructuring- </a:t>
            </a:r>
            <a:r>
              <a:rPr lang="en-US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Transformation Rules</a:t>
            </a:r>
            <a:endParaRPr lang="en-US" sz="3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8763000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200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1143000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</a:t>
            </a:r>
            <a:r>
              <a:rPr lang="en-US" sz="5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5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Query Decomposition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Query Restructuring- </a:t>
            </a:r>
            <a:r>
              <a:rPr lang="en-US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Transformation Rules</a:t>
            </a:r>
            <a:endParaRPr lang="en-US" sz="3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762999" cy="487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305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229600" cy="1066800"/>
          </a:xfrm>
        </p:spPr>
        <p:txBody>
          <a:bodyPr>
            <a:normAutofit/>
          </a:bodyPr>
          <a:lstStyle/>
          <a:p>
            <a:r>
              <a:rPr lang="en-US" sz="4400" dirty="0"/>
              <a:t>Concepts of Query </a:t>
            </a:r>
            <a:r>
              <a:rPr lang="en-US" sz="4400" dirty="0" smtClean="0"/>
              <a:t>Processing</a:t>
            </a:r>
            <a:endParaRPr lang="en-US" sz="4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95400"/>
            <a:ext cx="8991600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516" y="2133600"/>
            <a:ext cx="3810000" cy="44196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183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1143000"/>
          </a:xfrm>
        </p:spPr>
        <p:txBody>
          <a:bodyPr>
            <a:noAutofit/>
          </a:bodyPr>
          <a:lstStyle/>
          <a:p>
            <a:pPr algn="r"/>
            <a:r>
              <a:rPr lang="en-US" sz="5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</a:t>
            </a:r>
            <a:r>
              <a:rPr lang="en-US" sz="5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5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Query Decomposition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-Query Restructuring</a:t>
            </a:r>
            <a:endParaRPr lang="en-US" dirty="0">
              <a:solidFill>
                <a:srgbClr val="280FB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8839200" cy="5162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514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1143000"/>
          </a:xfrm>
        </p:spPr>
        <p:txBody>
          <a:bodyPr>
            <a:noAutofit/>
          </a:bodyPr>
          <a:lstStyle/>
          <a:p>
            <a:pPr algn="r"/>
            <a:r>
              <a:rPr lang="en-US" sz="5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</a:t>
            </a:r>
            <a:r>
              <a:rPr lang="en-US" sz="5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5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Query Decomposition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-Query Restructuring</a:t>
            </a:r>
            <a:endParaRPr lang="en-US" dirty="0">
              <a:solidFill>
                <a:srgbClr val="280FB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600200"/>
            <a:ext cx="8915401" cy="502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514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1143000"/>
          </a:xfrm>
        </p:spPr>
        <p:txBody>
          <a:bodyPr>
            <a:noAutofit/>
          </a:bodyPr>
          <a:lstStyle/>
          <a:p>
            <a:pPr algn="r"/>
            <a:r>
              <a:rPr lang="en-US" sz="5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</a:t>
            </a:r>
            <a:r>
              <a:rPr lang="en-US" sz="5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5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Query Decomposition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-Query Restructuring</a:t>
            </a:r>
            <a:endParaRPr lang="en-US" dirty="0">
              <a:solidFill>
                <a:srgbClr val="280FB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8915400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514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1219200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 on Step 1: </a:t>
            </a:r>
            <a:r>
              <a:rPr lang="en-US" sz="3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Query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410200"/>
          </a:xfrm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pPr marL="398463" indent="-288925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Given Relation: </a:t>
            </a:r>
          </a:p>
          <a:p>
            <a:pPr marL="402336" lvl="1" indent="0"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Emp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Eno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Ename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Title)</a:t>
            </a:r>
          </a:p>
          <a:p>
            <a:pPr marL="402336" lvl="1" indent="0"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Asg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Eno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Pno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Resp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7dur)</a:t>
            </a:r>
          </a:p>
          <a:p>
            <a:pPr marL="402336" lvl="1" indent="0"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Pno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Pname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Budget,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Loc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98463" indent="-288925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Perform Query Decomposition on the following Example</a:t>
            </a:r>
            <a:endParaRPr lang="en-US" sz="2400"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2146" lvl="1" indent="0" algn="just">
              <a:buNone/>
            </a:pPr>
            <a:r>
              <a:rPr lang="en-US" sz="2200" b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Retrieve names of employee and representatives for project “CAD/CAM” and duration of projects greater than or equal to 36 months and title of employee is either </a:t>
            </a:r>
            <a:r>
              <a:rPr lang="en-US" sz="2200" b="1" dirty="0" err="1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Mech</a:t>
            </a:r>
            <a:r>
              <a:rPr lang="en-US" sz="2200" b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Engg</a:t>
            </a:r>
            <a:r>
              <a:rPr lang="en-US" sz="2200" b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. Or not a </a:t>
            </a:r>
            <a:r>
              <a:rPr lang="en-US" sz="2200" b="1" dirty="0" err="1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Mech</a:t>
            </a:r>
            <a:r>
              <a:rPr lang="en-US" sz="2200" b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Engg</a:t>
            </a:r>
            <a:r>
              <a:rPr lang="en-US" sz="2200" b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02146" lvl="1" indent="0" algn="just"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Ename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Resp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02146" lvl="1" indent="0" algn="just"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Emp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Asg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Proj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02146" lvl="1" indent="0" algn="just"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Emp.Eno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Asg.Eno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02146" lvl="1" indent="0" algn="just">
              <a:buNone/>
            </a:pPr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Asg.Pno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Proj.Pno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02146" lvl="1" indent="0" algn="just">
              <a:buNone/>
            </a:pPr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Proj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Pname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=“CAD/CAM”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02146" lvl="1" indent="0" algn="just">
              <a:buNone/>
            </a:pPr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Asg.Dur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&gt;=36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02146" lvl="1" indent="0" algn="just">
              <a:buNone/>
            </a:pPr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Emp.Title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=“</a:t>
            </a:r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Mech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Engg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Not (</a:t>
            </a:r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Emp.Tilte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=“</a:t>
            </a:r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Mech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Engg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.”);</a:t>
            </a: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40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685800"/>
            <a:ext cx="8686800" cy="59435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447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685800"/>
            <a:ext cx="8839200" cy="60197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011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8839199" cy="601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2800" y="4419600"/>
            <a:ext cx="25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Generic Query Tree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7315200" y="4414684"/>
            <a:ext cx="15119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Reduced </a:t>
            </a:r>
          </a:p>
          <a:p>
            <a:r>
              <a:rPr lang="en-US" b="1" dirty="0" smtClean="0"/>
              <a:t>Query </a:t>
            </a:r>
            <a:r>
              <a:rPr lang="en-US" b="1" dirty="0"/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9576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762000"/>
            <a:ext cx="8915400" cy="594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22112" y="4060100"/>
            <a:ext cx="25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Generic Query Tree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765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8839200" cy="594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072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0"/>
            <a:ext cx="8839200" cy="586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5257800" y="1752600"/>
            <a:ext cx="15119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Reduced </a:t>
            </a:r>
          </a:p>
          <a:p>
            <a:r>
              <a:rPr lang="en-US" b="1" dirty="0" smtClean="0"/>
              <a:t>Query </a:t>
            </a:r>
            <a:r>
              <a:rPr lang="en-US" b="1" dirty="0"/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312162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/>
          <a:lstStyle/>
          <a:p>
            <a:r>
              <a:rPr lang="en-US" dirty="0" smtClean="0"/>
              <a:t>Distributed Query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4191000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Definition: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Transforms a high-level </a:t>
            </a:r>
            <a:r>
              <a:rPr lang="en-US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query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(of Relational Calculus/SQL) on a distributed database (i.e. a set of global relations) </a:t>
            </a:r>
            <a:r>
              <a:rPr lang="en-US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into an equivalent and Efficient Lower level Query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(of Relational Algebra) </a:t>
            </a:r>
            <a:r>
              <a:rPr lang="en-US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on Relation Fragments.</a:t>
            </a:r>
          </a:p>
          <a:p>
            <a:pPr algn="just">
              <a:buFont typeface="Wingdings" pitchFamily="2" charset="2"/>
              <a:buChar char="q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Distributed Query Processing is more complex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Fragmentation/Replication is more complex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Additional Communication costs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Parallel execution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79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762000"/>
            <a:ext cx="8839200" cy="58673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6769752" y="3810000"/>
            <a:ext cx="15119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Reduced </a:t>
            </a:r>
          </a:p>
          <a:p>
            <a:r>
              <a:rPr lang="en-US" b="1" dirty="0" smtClean="0"/>
              <a:t>Query </a:t>
            </a:r>
            <a:r>
              <a:rPr lang="en-US" b="1" dirty="0"/>
              <a:t>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38501" y="3886200"/>
            <a:ext cx="1962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Generic Query </a:t>
            </a:r>
          </a:p>
          <a:p>
            <a:pPr algn="ctr"/>
            <a:r>
              <a:rPr lang="en-US" b="1" dirty="0" smtClean="0"/>
              <a:t>Tree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9254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685800"/>
            <a:ext cx="8839200" cy="594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943600" y="2590800"/>
            <a:ext cx="1962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Generic Query </a:t>
            </a:r>
          </a:p>
          <a:p>
            <a:pPr algn="ctr"/>
            <a:r>
              <a:rPr lang="en-US" b="1" dirty="0" smtClean="0"/>
              <a:t>Tree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5425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33401"/>
            <a:ext cx="8839200" cy="61721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86000" y="4343400"/>
            <a:ext cx="15119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Reduced </a:t>
            </a:r>
          </a:p>
          <a:p>
            <a:r>
              <a:rPr lang="en-US" b="1" dirty="0" smtClean="0"/>
              <a:t>Query </a:t>
            </a:r>
            <a:r>
              <a:rPr lang="en-US" b="1" dirty="0"/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3245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0"/>
            <a:ext cx="8763000" cy="59435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597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0"/>
            <a:ext cx="8762999" cy="579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664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85800"/>
            <a:ext cx="8839199" cy="601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152400" y="3886200"/>
            <a:ext cx="8686799" cy="28194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4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83625" cy="1023938"/>
          </a:xfrm>
          <a:noFill/>
          <a:ln/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Step 3 – Global Query Optimization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562600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Input: 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Fragment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Query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Query Optimization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is the activity of choosing an efficient execution strategy among several alternatives for processing a query.</a:t>
            </a:r>
          </a:p>
          <a:p>
            <a:pPr algn="just">
              <a:lnSpc>
                <a:spcPct val="10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Same for both centralized and distributed dB System.</a:t>
            </a:r>
          </a:p>
          <a:p>
            <a:pPr algn="just">
              <a:lnSpc>
                <a:spcPct val="10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selected query execution strategy must minimize the cost of query processing.</a:t>
            </a:r>
          </a:p>
          <a:p>
            <a:pPr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distributed DBMS, the query execution cost is expressed as:</a:t>
            </a:r>
          </a:p>
          <a:p>
            <a:pPr marL="411480" lvl="1" indent="0" algn="ctr">
              <a:spcBef>
                <a:spcPct val="20000"/>
              </a:spcBef>
              <a:buNone/>
            </a:pPr>
            <a:r>
              <a:rPr lang="en-US" sz="22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Total of Local Processing cost(I/O cost and CPU Cost) + Communication Cost</a:t>
            </a:r>
          </a:p>
          <a:p>
            <a:pPr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Optimal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Query execution strategy is selected by a software module known as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Query Optimizer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which is represented by </a:t>
            </a:r>
            <a:r>
              <a:rPr lang="en-US" sz="2400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3 components: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Search Space, Optimization Strategy and Cost </a:t>
            </a:r>
            <a:r>
              <a:rPr lang="en-US" sz="2400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endParaRPr lang="en-US" sz="2400" dirty="0">
              <a:solidFill>
                <a:srgbClr val="280FB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47800" y="4490884"/>
            <a:ext cx="69342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107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73075" y="762000"/>
            <a:ext cx="8229600" cy="10698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Query Optimization Process</a:t>
            </a:r>
          </a:p>
        </p:txBody>
      </p:sp>
      <p:sp>
        <p:nvSpPr>
          <p:cNvPr id="143363" name="Rectangle 1027"/>
          <p:cNvSpPr>
            <a:spLocks noChangeArrowheads="1"/>
          </p:cNvSpPr>
          <p:nvPr/>
        </p:nvSpPr>
        <p:spPr bwMode="auto">
          <a:xfrm>
            <a:off x="3711575" y="2819400"/>
            <a:ext cx="1752600" cy="609600"/>
          </a:xfrm>
          <a:prstGeom prst="rect">
            <a:avLst/>
          </a:prstGeom>
          <a:solidFill>
            <a:srgbClr val="FAFD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64" name="Text Box 1028"/>
          <p:cNvSpPr txBox="1">
            <a:spLocks noChangeArrowheads="1"/>
          </p:cNvSpPr>
          <p:nvPr/>
        </p:nvSpPr>
        <p:spPr bwMode="auto">
          <a:xfrm>
            <a:off x="3762375" y="2809875"/>
            <a:ext cx="1619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AFD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Search Space</a:t>
            </a:r>
          </a:p>
          <a:p>
            <a:pPr algn="ctr"/>
            <a:r>
              <a:rPr lang="en-US"/>
              <a:t>Generation</a:t>
            </a:r>
          </a:p>
        </p:txBody>
      </p:sp>
      <p:sp>
        <p:nvSpPr>
          <p:cNvPr id="143367" name="Rectangle 1031"/>
          <p:cNvSpPr>
            <a:spLocks noChangeArrowheads="1"/>
          </p:cNvSpPr>
          <p:nvPr/>
        </p:nvSpPr>
        <p:spPr bwMode="auto">
          <a:xfrm>
            <a:off x="3711575" y="4505325"/>
            <a:ext cx="1752600" cy="609600"/>
          </a:xfrm>
          <a:prstGeom prst="rect">
            <a:avLst/>
          </a:prstGeom>
          <a:solidFill>
            <a:srgbClr val="FAFD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68" name="Text Box 1032"/>
          <p:cNvSpPr txBox="1">
            <a:spLocks noChangeArrowheads="1"/>
          </p:cNvSpPr>
          <p:nvPr/>
        </p:nvSpPr>
        <p:spPr bwMode="auto">
          <a:xfrm>
            <a:off x="4054475" y="4495800"/>
            <a:ext cx="1035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Search</a:t>
            </a:r>
          </a:p>
          <a:p>
            <a:pPr algn="ctr"/>
            <a:r>
              <a:rPr lang="en-US"/>
              <a:t>Strategy</a:t>
            </a:r>
          </a:p>
        </p:txBody>
      </p:sp>
      <p:sp>
        <p:nvSpPr>
          <p:cNvPr id="143369" name="Text Box 1033"/>
          <p:cNvSpPr txBox="1">
            <a:spLocks noChangeArrowheads="1"/>
          </p:cNvSpPr>
          <p:nvPr/>
        </p:nvSpPr>
        <p:spPr bwMode="auto">
          <a:xfrm>
            <a:off x="3668713" y="3781425"/>
            <a:ext cx="179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Equivalent QEP</a:t>
            </a:r>
          </a:p>
        </p:txBody>
      </p:sp>
      <p:sp>
        <p:nvSpPr>
          <p:cNvPr id="143370" name="Line 1034"/>
          <p:cNvSpPr>
            <a:spLocks noChangeShapeType="1"/>
          </p:cNvSpPr>
          <p:nvPr/>
        </p:nvSpPr>
        <p:spPr bwMode="auto">
          <a:xfrm>
            <a:off x="4572000" y="3429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71" name="Line 1035"/>
          <p:cNvSpPr>
            <a:spLocks noChangeShapeType="1"/>
          </p:cNvSpPr>
          <p:nvPr/>
        </p:nvSpPr>
        <p:spPr bwMode="auto">
          <a:xfrm>
            <a:off x="4572000" y="4125913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72" name="Line 1036"/>
          <p:cNvSpPr>
            <a:spLocks noChangeShapeType="1"/>
          </p:cNvSpPr>
          <p:nvPr/>
        </p:nvSpPr>
        <p:spPr bwMode="auto">
          <a:xfrm>
            <a:off x="4572000" y="2449513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73" name="Text Box 1037"/>
          <p:cNvSpPr txBox="1">
            <a:spLocks noChangeArrowheads="1"/>
          </p:cNvSpPr>
          <p:nvPr/>
        </p:nvSpPr>
        <p:spPr bwMode="auto">
          <a:xfrm>
            <a:off x="3879850" y="2057400"/>
            <a:ext cx="1377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Input Query</a:t>
            </a:r>
          </a:p>
        </p:txBody>
      </p:sp>
      <p:sp>
        <p:nvSpPr>
          <p:cNvPr id="143377" name="Line 1041"/>
          <p:cNvSpPr>
            <a:spLocks noChangeShapeType="1"/>
          </p:cNvSpPr>
          <p:nvPr/>
        </p:nvSpPr>
        <p:spPr bwMode="auto">
          <a:xfrm flipH="1">
            <a:off x="3330575" y="48006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78" name="Line 1042"/>
          <p:cNvSpPr>
            <a:spLocks noChangeShapeType="1"/>
          </p:cNvSpPr>
          <p:nvPr/>
        </p:nvSpPr>
        <p:spPr bwMode="auto">
          <a:xfrm flipV="1">
            <a:off x="3330575" y="3124200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80" name="Line 1044"/>
          <p:cNvSpPr>
            <a:spLocks noChangeShapeType="1"/>
          </p:cNvSpPr>
          <p:nvPr/>
        </p:nvSpPr>
        <p:spPr bwMode="auto">
          <a:xfrm>
            <a:off x="3330575" y="31242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81" name="Line 1045"/>
          <p:cNvSpPr>
            <a:spLocks noChangeShapeType="1"/>
          </p:cNvSpPr>
          <p:nvPr/>
        </p:nvSpPr>
        <p:spPr bwMode="auto">
          <a:xfrm flipH="1">
            <a:off x="5475288" y="31242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3385" name="Group 1049"/>
          <p:cNvGrpSpPr>
            <a:grpSpLocks/>
          </p:cNvGrpSpPr>
          <p:nvPr/>
        </p:nvGrpSpPr>
        <p:grpSpPr bwMode="auto">
          <a:xfrm>
            <a:off x="5834063" y="2819400"/>
            <a:ext cx="1550987" cy="612775"/>
            <a:chOff x="3707" y="1795"/>
            <a:chExt cx="977" cy="386"/>
          </a:xfrm>
        </p:grpSpPr>
        <p:sp>
          <p:nvSpPr>
            <p:cNvPr id="143383" name="Oval 1047"/>
            <p:cNvSpPr>
              <a:spLocks noChangeArrowheads="1"/>
            </p:cNvSpPr>
            <p:nvPr/>
          </p:nvSpPr>
          <p:spPr bwMode="auto">
            <a:xfrm>
              <a:off x="3727" y="1795"/>
              <a:ext cx="937" cy="37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384" name="Text Box 1048"/>
            <p:cNvSpPr txBox="1">
              <a:spLocks noChangeArrowheads="1"/>
            </p:cNvSpPr>
            <p:nvPr/>
          </p:nvSpPr>
          <p:spPr bwMode="auto">
            <a:xfrm>
              <a:off x="3707" y="1877"/>
              <a:ext cx="97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600"/>
                <a:t>Transformation</a:t>
              </a:r>
            </a:p>
            <a:p>
              <a:pPr algn="ctr">
                <a:lnSpc>
                  <a:spcPct val="80000"/>
                </a:lnSpc>
              </a:pPr>
              <a:r>
                <a:rPr lang="en-US" sz="1600"/>
                <a:t>Rules</a:t>
              </a:r>
            </a:p>
          </p:txBody>
        </p:sp>
      </p:grpSp>
      <p:sp>
        <p:nvSpPr>
          <p:cNvPr id="143390" name="Line 1054"/>
          <p:cNvSpPr>
            <a:spLocks noChangeShapeType="1"/>
          </p:cNvSpPr>
          <p:nvPr/>
        </p:nvSpPr>
        <p:spPr bwMode="auto">
          <a:xfrm flipH="1">
            <a:off x="5476875" y="48006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3394" name="Group 1058"/>
          <p:cNvGrpSpPr>
            <a:grpSpLocks/>
          </p:cNvGrpSpPr>
          <p:nvPr/>
        </p:nvGrpSpPr>
        <p:grpSpPr bwMode="auto">
          <a:xfrm>
            <a:off x="5867400" y="4495800"/>
            <a:ext cx="1487488" cy="588963"/>
            <a:chOff x="3696" y="2832"/>
            <a:chExt cx="937" cy="371"/>
          </a:xfrm>
        </p:grpSpPr>
        <p:sp>
          <p:nvSpPr>
            <p:cNvPr id="143392" name="Oval 1056"/>
            <p:cNvSpPr>
              <a:spLocks noChangeArrowheads="1"/>
            </p:cNvSpPr>
            <p:nvPr/>
          </p:nvSpPr>
          <p:spPr bwMode="auto">
            <a:xfrm>
              <a:off x="3696" y="2832"/>
              <a:ext cx="937" cy="37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393" name="Text Box 1057"/>
            <p:cNvSpPr txBox="1">
              <a:spLocks noChangeArrowheads="1"/>
            </p:cNvSpPr>
            <p:nvPr/>
          </p:nvSpPr>
          <p:spPr bwMode="auto">
            <a:xfrm>
              <a:off x="3783" y="2927"/>
              <a:ext cx="763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600"/>
                <a:t>Cost Model</a:t>
              </a:r>
            </a:p>
          </p:txBody>
        </p:sp>
      </p:grpSp>
      <p:sp>
        <p:nvSpPr>
          <p:cNvPr id="143395" name="Line 1059"/>
          <p:cNvSpPr>
            <a:spLocks noChangeShapeType="1"/>
          </p:cNvSpPr>
          <p:nvPr/>
        </p:nvSpPr>
        <p:spPr bwMode="auto">
          <a:xfrm>
            <a:off x="4572000" y="5116513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6" name="Text Box 1060"/>
          <p:cNvSpPr txBox="1">
            <a:spLocks noChangeArrowheads="1"/>
          </p:cNvSpPr>
          <p:nvPr/>
        </p:nvSpPr>
        <p:spPr bwMode="auto">
          <a:xfrm>
            <a:off x="3983038" y="5562600"/>
            <a:ext cx="118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Best QEP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57600" y="2895600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81527" y="4559448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85626" y="4369107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4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839200" cy="990600"/>
          </a:xfrm>
        </p:spPr>
        <p:txBody>
          <a:bodyPr/>
          <a:lstStyle/>
          <a:p>
            <a:r>
              <a:rPr lang="en-US" dirty="0" smtClean="0">
                <a:solidFill>
                  <a:srgbClr val="280FBB"/>
                </a:solidFill>
              </a:rPr>
              <a:t>a)Search Space</a:t>
            </a:r>
            <a:endParaRPr lang="en-US" dirty="0">
              <a:solidFill>
                <a:srgbClr val="280FB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355336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>
              <a:buClrTx/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Search Space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defined as the set of equivalent query trees for a given query that can be generated by using transformation rules.</a:t>
            </a:r>
          </a:p>
          <a:p>
            <a:pPr algn="just">
              <a:buClrTx/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Query Optimization, </a:t>
            </a:r>
            <a:r>
              <a:rPr lang="en-US" sz="2400" i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Join trees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particularly important, because </a:t>
            </a:r>
            <a:r>
              <a:rPr lang="en-US" sz="2400" i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they determine the join order of relations involved in a given query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which affects the performance of query Processing.</a:t>
            </a:r>
          </a:p>
          <a:p>
            <a:pPr algn="just">
              <a:buClrTx/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a given query involves 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many operators and many relations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then the 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search space is very large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because it contains a large number of equivalent query trees for the given query.</a:t>
            </a:r>
          </a:p>
          <a:p>
            <a:pPr algn="just">
              <a:buClrTx/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Hence, the query optimization process becomes more expensive than the actual execution, and therefore query optimizers typically impose some restrictions on the size of the search space to be considered.</a:t>
            </a:r>
          </a:p>
          <a:p>
            <a:pPr algn="just">
              <a:buClrTx/>
              <a:buFont typeface="Wingdings" pitchFamily="2" charset="2"/>
              <a:buChar char="q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Tx/>
              <a:buFont typeface="Wingdings" pitchFamily="2" charset="2"/>
              <a:buChar char="q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Tx/>
              <a:buFont typeface="Wingdings" pitchFamily="2" charset="2"/>
              <a:buChar char="q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8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" y="338138"/>
            <a:ext cx="8686800" cy="1066800"/>
          </a:xfrm>
          <a:noFill/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280FBB"/>
                </a:solidFill>
              </a:rPr>
              <a:t>a) Search </a:t>
            </a:r>
            <a:r>
              <a:rPr lang="en-US" dirty="0">
                <a:solidFill>
                  <a:srgbClr val="280FBB"/>
                </a:solidFill>
              </a:rPr>
              <a:t>Space</a:t>
            </a:r>
          </a:p>
        </p:txBody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52400" y="1381432"/>
            <a:ext cx="4876800" cy="2623831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284163" indent="-284163" algn="just">
              <a:buFont typeface="Monotype Sorts" pitchFamily="2" charset="2"/>
              <a:buChar char="n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Search space characterized by  alternative execution plans</a:t>
            </a:r>
          </a:p>
          <a:p>
            <a:pPr marL="166688" indent="114300" algn="just">
              <a:buFont typeface="Monotype Sorts" pitchFamily="2" charset="2"/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SELECT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ENAME,RESP</a:t>
            </a:r>
          </a:p>
          <a:p>
            <a:pPr marL="166688" indent="114300" algn="just">
              <a:buFont typeface="Monotype Sorts" pitchFamily="2" charset="2"/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FROM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EMP, ASG,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PROJ</a:t>
            </a:r>
          </a:p>
          <a:p>
            <a:pPr marL="166688" indent="114300" algn="just">
              <a:buFont typeface="Monotype Sorts" pitchFamily="2" charset="2"/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WHERE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EMP.ENO=ASG.ENO</a:t>
            </a:r>
          </a:p>
          <a:p>
            <a:pPr marL="166688" indent="114300" algn="just">
              <a:buFont typeface="Monotype Sorts" pitchFamily="2" charset="2"/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ASG.PNO=PROJ.PNO</a:t>
            </a:r>
          </a:p>
        </p:txBody>
      </p:sp>
      <p:sp>
        <p:nvSpPr>
          <p:cNvPr id="48132" name="Rectangle 1034"/>
          <p:cNvSpPr>
            <a:spLocks noChangeArrowheads="1"/>
          </p:cNvSpPr>
          <p:nvPr/>
        </p:nvSpPr>
        <p:spPr bwMode="auto">
          <a:xfrm>
            <a:off x="7924800" y="1981200"/>
            <a:ext cx="790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PROJ</a:t>
            </a:r>
          </a:p>
        </p:txBody>
      </p:sp>
      <p:sp>
        <p:nvSpPr>
          <p:cNvPr id="48133" name="Rectangle 1035"/>
          <p:cNvSpPr>
            <a:spLocks noChangeArrowheads="1"/>
          </p:cNvSpPr>
          <p:nvPr/>
        </p:nvSpPr>
        <p:spPr bwMode="auto">
          <a:xfrm>
            <a:off x="6781800" y="2514600"/>
            <a:ext cx="663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ASG</a:t>
            </a:r>
          </a:p>
        </p:txBody>
      </p:sp>
      <p:sp>
        <p:nvSpPr>
          <p:cNvPr id="48134" name="Rectangle 1036"/>
          <p:cNvSpPr>
            <a:spLocks noChangeArrowheads="1"/>
          </p:cNvSpPr>
          <p:nvPr/>
        </p:nvSpPr>
        <p:spPr bwMode="auto">
          <a:xfrm>
            <a:off x="5105400" y="2514600"/>
            <a:ext cx="676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EMP</a:t>
            </a:r>
          </a:p>
        </p:txBody>
      </p:sp>
      <p:sp>
        <p:nvSpPr>
          <p:cNvPr id="48135" name="Line 1037"/>
          <p:cNvSpPr>
            <a:spLocks noChangeShapeType="1"/>
          </p:cNvSpPr>
          <p:nvPr/>
        </p:nvSpPr>
        <p:spPr bwMode="auto">
          <a:xfrm flipV="1">
            <a:off x="6248400" y="16002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Line 1038"/>
          <p:cNvSpPr>
            <a:spLocks noChangeShapeType="1"/>
          </p:cNvSpPr>
          <p:nvPr/>
        </p:nvSpPr>
        <p:spPr bwMode="auto">
          <a:xfrm flipH="1" flipV="1">
            <a:off x="6459538" y="2149475"/>
            <a:ext cx="6985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Line 1040"/>
          <p:cNvSpPr>
            <a:spLocks noChangeShapeType="1"/>
          </p:cNvSpPr>
          <p:nvPr/>
        </p:nvSpPr>
        <p:spPr bwMode="auto">
          <a:xfrm flipH="1" flipV="1">
            <a:off x="7391400" y="1622425"/>
            <a:ext cx="85090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8" name="Line 1051"/>
          <p:cNvSpPr>
            <a:spLocks noChangeShapeType="1"/>
          </p:cNvSpPr>
          <p:nvPr/>
        </p:nvSpPr>
        <p:spPr bwMode="auto">
          <a:xfrm flipV="1">
            <a:off x="5410200" y="21336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9" name="Rectangle 1054"/>
          <p:cNvSpPr>
            <a:spLocks noChangeArrowheads="1"/>
          </p:cNvSpPr>
          <p:nvPr/>
        </p:nvSpPr>
        <p:spPr bwMode="auto">
          <a:xfrm>
            <a:off x="5029200" y="4267200"/>
            <a:ext cx="790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PROJ</a:t>
            </a:r>
          </a:p>
        </p:txBody>
      </p:sp>
      <p:sp>
        <p:nvSpPr>
          <p:cNvPr id="48140" name="Rectangle 1055"/>
          <p:cNvSpPr>
            <a:spLocks noChangeArrowheads="1"/>
          </p:cNvSpPr>
          <p:nvPr/>
        </p:nvSpPr>
        <p:spPr bwMode="auto">
          <a:xfrm>
            <a:off x="6781800" y="4313238"/>
            <a:ext cx="6635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ASG</a:t>
            </a:r>
          </a:p>
        </p:txBody>
      </p:sp>
      <p:sp>
        <p:nvSpPr>
          <p:cNvPr id="48141" name="Rectangle 1056"/>
          <p:cNvSpPr>
            <a:spLocks noChangeArrowheads="1"/>
          </p:cNvSpPr>
          <p:nvPr/>
        </p:nvSpPr>
        <p:spPr bwMode="auto">
          <a:xfrm>
            <a:off x="8001000" y="3733800"/>
            <a:ext cx="676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EMP</a:t>
            </a:r>
          </a:p>
        </p:txBody>
      </p:sp>
      <p:sp>
        <p:nvSpPr>
          <p:cNvPr id="48142" name="Line 1057"/>
          <p:cNvSpPr>
            <a:spLocks noChangeShapeType="1"/>
          </p:cNvSpPr>
          <p:nvPr/>
        </p:nvSpPr>
        <p:spPr bwMode="auto">
          <a:xfrm flipV="1">
            <a:off x="6248400" y="3398838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3" name="Line 1058"/>
          <p:cNvSpPr>
            <a:spLocks noChangeShapeType="1"/>
          </p:cNvSpPr>
          <p:nvPr/>
        </p:nvSpPr>
        <p:spPr bwMode="auto">
          <a:xfrm flipH="1" flipV="1">
            <a:off x="6459538" y="3948113"/>
            <a:ext cx="6985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4" name="Line 1059"/>
          <p:cNvSpPr>
            <a:spLocks noChangeShapeType="1"/>
          </p:cNvSpPr>
          <p:nvPr/>
        </p:nvSpPr>
        <p:spPr bwMode="auto">
          <a:xfrm flipH="1" flipV="1">
            <a:off x="7391400" y="3421063"/>
            <a:ext cx="85090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5" name="Line 1060"/>
          <p:cNvSpPr>
            <a:spLocks noChangeShapeType="1"/>
          </p:cNvSpPr>
          <p:nvPr/>
        </p:nvSpPr>
        <p:spPr bwMode="auto">
          <a:xfrm flipV="1">
            <a:off x="5410200" y="3932238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6" name="Rectangle 1063"/>
          <p:cNvSpPr>
            <a:spLocks noChangeArrowheads="1"/>
          </p:cNvSpPr>
          <p:nvPr/>
        </p:nvSpPr>
        <p:spPr bwMode="auto">
          <a:xfrm>
            <a:off x="5029200" y="6049963"/>
            <a:ext cx="7905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PROJ</a:t>
            </a:r>
          </a:p>
        </p:txBody>
      </p:sp>
      <p:sp>
        <p:nvSpPr>
          <p:cNvPr id="48147" name="Rectangle 1064"/>
          <p:cNvSpPr>
            <a:spLocks noChangeArrowheads="1"/>
          </p:cNvSpPr>
          <p:nvPr/>
        </p:nvSpPr>
        <p:spPr bwMode="auto">
          <a:xfrm>
            <a:off x="7947025" y="5503863"/>
            <a:ext cx="6635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ASG</a:t>
            </a:r>
          </a:p>
        </p:txBody>
      </p:sp>
      <p:sp>
        <p:nvSpPr>
          <p:cNvPr id="48148" name="Rectangle 1065"/>
          <p:cNvSpPr>
            <a:spLocks noChangeArrowheads="1"/>
          </p:cNvSpPr>
          <p:nvPr/>
        </p:nvSpPr>
        <p:spPr bwMode="auto">
          <a:xfrm>
            <a:off x="6858000" y="6073775"/>
            <a:ext cx="676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EMP</a:t>
            </a:r>
          </a:p>
        </p:txBody>
      </p:sp>
      <p:sp>
        <p:nvSpPr>
          <p:cNvPr id="48149" name="Line 1066"/>
          <p:cNvSpPr>
            <a:spLocks noChangeShapeType="1"/>
          </p:cNvSpPr>
          <p:nvPr/>
        </p:nvSpPr>
        <p:spPr bwMode="auto">
          <a:xfrm flipV="1">
            <a:off x="6248400" y="51816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0" name="Line 1067"/>
          <p:cNvSpPr>
            <a:spLocks noChangeShapeType="1"/>
          </p:cNvSpPr>
          <p:nvPr/>
        </p:nvSpPr>
        <p:spPr bwMode="auto">
          <a:xfrm flipH="1" flipV="1">
            <a:off x="6459538" y="5730875"/>
            <a:ext cx="6985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1" name="Line 1068"/>
          <p:cNvSpPr>
            <a:spLocks noChangeShapeType="1"/>
          </p:cNvSpPr>
          <p:nvPr/>
        </p:nvSpPr>
        <p:spPr bwMode="auto">
          <a:xfrm flipH="1" flipV="1">
            <a:off x="7391400" y="5203825"/>
            <a:ext cx="85090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2" name="Line 1069"/>
          <p:cNvSpPr>
            <a:spLocks noChangeShapeType="1"/>
          </p:cNvSpPr>
          <p:nvPr/>
        </p:nvSpPr>
        <p:spPr bwMode="auto">
          <a:xfrm flipV="1">
            <a:off x="5410200" y="57150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3" name="Rectangle 1070"/>
          <p:cNvSpPr>
            <a:spLocks noChangeArrowheads="1"/>
          </p:cNvSpPr>
          <p:nvPr/>
        </p:nvSpPr>
        <p:spPr bwMode="auto">
          <a:xfrm>
            <a:off x="6019800" y="5453063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Symbol" pitchFamily="18" charset="2"/>
              </a:rPr>
              <a:t></a:t>
            </a:r>
          </a:p>
        </p:txBody>
      </p:sp>
      <p:grpSp>
        <p:nvGrpSpPr>
          <p:cNvPr id="48154" name="Group 1071"/>
          <p:cNvGrpSpPr>
            <a:grpSpLocks/>
          </p:cNvGrpSpPr>
          <p:nvPr/>
        </p:nvGrpSpPr>
        <p:grpSpPr bwMode="auto">
          <a:xfrm>
            <a:off x="5943600" y="1905000"/>
            <a:ext cx="685800" cy="271463"/>
            <a:chOff x="4080" y="2784"/>
            <a:chExt cx="432" cy="171"/>
          </a:xfrm>
        </p:grpSpPr>
        <p:sp>
          <p:nvSpPr>
            <p:cNvPr id="48166" name="Rectangle 1072"/>
            <p:cNvSpPr>
              <a:spLocks noChangeArrowheads="1"/>
            </p:cNvSpPr>
            <p:nvPr/>
          </p:nvSpPr>
          <p:spPr bwMode="auto">
            <a:xfrm>
              <a:off x="4190" y="2784"/>
              <a:ext cx="322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r>
                <a:rPr lang="en-US" baseline="-25000">
                  <a:solidFill>
                    <a:srgbClr val="000000"/>
                  </a:solidFill>
                </a:rPr>
                <a:t>ENO</a:t>
              </a:r>
            </a:p>
          </p:txBody>
        </p:sp>
        <p:sp>
          <p:nvSpPr>
            <p:cNvPr id="48167" name="AutoShape 1073"/>
            <p:cNvSpPr>
              <a:spLocks noChangeArrowheads="1"/>
            </p:cNvSpPr>
            <p:nvPr/>
          </p:nvSpPr>
          <p:spPr bwMode="auto">
            <a:xfrm rot="-5400000">
              <a:off x="4116" y="2769"/>
              <a:ext cx="72" cy="144"/>
            </a:xfrm>
            <a:prstGeom prst="flowChartCollat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155" name="Group 1074"/>
          <p:cNvGrpSpPr>
            <a:grpSpLocks/>
          </p:cNvGrpSpPr>
          <p:nvPr/>
        </p:nvGrpSpPr>
        <p:grpSpPr bwMode="auto">
          <a:xfrm>
            <a:off x="6781800" y="3124200"/>
            <a:ext cx="685800" cy="271463"/>
            <a:chOff x="4080" y="2784"/>
            <a:chExt cx="432" cy="171"/>
          </a:xfrm>
        </p:grpSpPr>
        <p:sp>
          <p:nvSpPr>
            <p:cNvPr id="48164" name="Rectangle 1075"/>
            <p:cNvSpPr>
              <a:spLocks noChangeArrowheads="1"/>
            </p:cNvSpPr>
            <p:nvPr/>
          </p:nvSpPr>
          <p:spPr bwMode="auto">
            <a:xfrm>
              <a:off x="4190" y="2784"/>
              <a:ext cx="322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r>
                <a:rPr lang="en-US" baseline="-25000">
                  <a:solidFill>
                    <a:srgbClr val="000000"/>
                  </a:solidFill>
                </a:rPr>
                <a:t>ENO</a:t>
              </a:r>
            </a:p>
          </p:txBody>
        </p:sp>
        <p:sp>
          <p:nvSpPr>
            <p:cNvPr id="48165" name="AutoShape 1076"/>
            <p:cNvSpPr>
              <a:spLocks noChangeArrowheads="1"/>
            </p:cNvSpPr>
            <p:nvPr/>
          </p:nvSpPr>
          <p:spPr bwMode="auto">
            <a:xfrm rot="-5400000">
              <a:off x="4116" y="2769"/>
              <a:ext cx="72" cy="144"/>
            </a:xfrm>
            <a:prstGeom prst="flowChartCollat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156" name="Group 1077"/>
          <p:cNvGrpSpPr>
            <a:grpSpLocks/>
          </p:cNvGrpSpPr>
          <p:nvPr/>
        </p:nvGrpSpPr>
        <p:grpSpPr bwMode="auto">
          <a:xfrm>
            <a:off x="6781800" y="1371600"/>
            <a:ext cx="685800" cy="271463"/>
            <a:chOff x="4080" y="2784"/>
            <a:chExt cx="432" cy="171"/>
          </a:xfrm>
        </p:grpSpPr>
        <p:sp>
          <p:nvSpPr>
            <p:cNvPr id="48162" name="Rectangle 1078"/>
            <p:cNvSpPr>
              <a:spLocks noChangeArrowheads="1"/>
            </p:cNvSpPr>
            <p:nvPr/>
          </p:nvSpPr>
          <p:spPr bwMode="auto">
            <a:xfrm>
              <a:off x="4190" y="2784"/>
              <a:ext cx="322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r>
                <a:rPr lang="en-US" baseline="-25000">
                  <a:solidFill>
                    <a:srgbClr val="000000"/>
                  </a:solidFill>
                </a:rPr>
                <a:t>PNO</a:t>
              </a:r>
            </a:p>
          </p:txBody>
        </p:sp>
        <p:sp>
          <p:nvSpPr>
            <p:cNvPr id="48163" name="AutoShape 1079"/>
            <p:cNvSpPr>
              <a:spLocks noChangeArrowheads="1"/>
            </p:cNvSpPr>
            <p:nvPr/>
          </p:nvSpPr>
          <p:spPr bwMode="auto">
            <a:xfrm rot="-5400000">
              <a:off x="4116" y="2769"/>
              <a:ext cx="72" cy="144"/>
            </a:xfrm>
            <a:prstGeom prst="flowChartCollat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157" name="Group 1080"/>
          <p:cNvGrpSpPr>
            <a:grpSpLocks/>
          </p:cNvGrpSpPr>
          <p:nvPr/>
        </p:nvGrpSpPr>
        <p:grpSpPr bwMode="auto">
          <a:xfrm>
            <a:off x="5943600" y="3733800"/>
            <a:ext cx="685800" cy="271463"/>
            <a:chOff x="4080" y="2784"/>
            <a:chExt cx="432" cy="171"/>
          </a:xfrm>
        </p:grpSpPr>
        <p:sp>
          <p:nvSpPr>
            <p:cNvPr id="48160" name="Rectangle 1081"/>
            <p:cNvSpPr>
              <a:spLocks noChangeArrowheads="1"/>
            </p:cNvSpPr>
            <p:nvPr/>
          </p:nvSpPr>
          <p:spPr bwMode="auto">
            <a:xfrm>
              <a:off x="4190" y="2784"/>
              <a:ext cx="322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r>
                <a:rPr lang="en-US" baseline="-25000">
                  <a:solidFill>
                    <a:srgbClr val="000000"/>
                  </a:solidFill>
                </a:rPr>
                <a:t>PNO</a:t>
              </a:r>
            </a:p>
          </p:txBody>
        </p:sp>
        <p:sp>
          <p:nvSpPr>
            <p:cNvPr id="48161" name="AutoShape 1082"/>
            <p:cNvSpPr>
              <a:spLocks noChangeArrowheads="1"/>
            </p:cNvSpPr>
            <p:nvPr/>
          </p:nvSpPr>
          <p:spPr bwMode="auto">
            <a:xfrm rot="-5400000">
              <a:off x="4116" y="2769"/>
              <a:ext cx="72" cy="144"/>
            </a:xfrm>
            <a:prstGeom prst="flowChartCollat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58" name="Rectangle 1084"/>
          <p:cNvSpPr>
            <a:spLocks noChangeArrowheads="1"/>
          </p:cNvSpPr>
          <p:nvPr/>
        </p:nvSpPr>
        <p:spPr bwMode="auto">
          <a:xfrm>
            <a:off x="6956425" y="4876800"/>
            <a:ext cx="892175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r>
              <a:rPr lang="en-US" baseline="-25000">
                <a:solidFill>
                  <a:srgbClr val="000000"/>
                </a:solidFill>
              </a:rPr>
              <a:t>ENO,PNO</a:t>
            </a:r>
          </a:p>
        </p:txBody>
      </p:sp>
      <p:sp>
        <p:nvSpPr>
          <p:cNvPr id="48159" name="AutoShape 1085"/>
          <p:cNvSpPr>
            <a:spLocks noChangeArrowheads="1"/>
          </p:cNvSpPr>
          <p:nvPr/>
        </p:nvSpPr>
        <p:spPr bwMode="auto">
          <a:xfrm rot="-5400000">
            <a:off x="6838950" y="4852988"/>
            <a:ext cx="114300" cy="228600"/>
          </a:xfrm>
          <a:prstGeom prst="flowChartCollat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65014" y="4424273"/>
            <a:ext cx="4864186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de-DE" sz="2400" dirty="0">
                <a:latin typeface="Times New Roman" pitchFamily="18" charset="0"/>
                <a:cs typeface="Times New Roman" pitchFamily="18" charset="0"/>
              </a:rPr>
              <a:t>Join tree (c) which starts with a Cartesian product may have a much higher cost than other join trees</a:t>
            </a:r>
            <a:r>
              <a:rPr lang="de-DE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53316" y="103780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978076" y="297287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931651" y="4778931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503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066800"/>
          </a:xfrm>
        </p:spPr>
        <p:txBody>
          <a:bodyPr/>
          <a:lstStyle/>
          <a:p>
            <a:r>
              <a:rPr lang="en-US" dirty="0" smtClean="0"/>
              <a:t>Query Processing Example: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219200"/>
            <a:ext cx="8610600" cy="54101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72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4582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280FBB"/>
                </a:solidFill>
              </a:rPr>
              <a:t>a)Search </a:t>
            </a:r>
            <a:r>
              <a:rPr lang="en-US" dirty="0">
                <a:solidFill>
                  <a:srgbClr val="280FBB"/>
                </a:solidFill>
              </a:rPr>
              <a:t>Space</a:t>
            </a:r>
          </a:p>
        </p:txBody>
      </p:sp>
      <p:sp>
        <p:nvSpPr>
          <p:cNvPr id="49155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838200"/>
            <a:ext cx="8458200" cy="17526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Restrict by means of heuristics</a:t>
            </a:r>
          </a:p>
          <a:p>
            <a:pPr lvl="1"/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Perform unary operations before binary operations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Restrict the shape of the join tree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Consider only linear trees, ignore bushy ones</a:t>
            </a:r>
          </a:p>
        </p:txBody>
      </p:sp>
      <p:sp>
        <p:nvSpPr>
          <p:cNvPr id="49156" name="Rectangle 1032"/>
          <p:cNvSpPr>
            <a:spLocks noChangeArrowheads="1"/>
          </p:cNvSpPr>
          <p:nvPr/>
        </p:nvSpPr>
        <p:spPr bwMode="auto">
          <a:xfrm>
            <a:off x="1981200" y="6418263"/>
            <a:ext cx="430213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i="1">
                <a:solidFill>
                  <a:srgbClr val="000000"/>
                </a:solidFill>
              </a:rPr>
              <a:t>R</a:t>
            </a:r>
            <a:r>
              <a:rPr lang="en-US" baseline="-25000">
                <a:solidFill>
                  <a:srgbClr val="000000"/>
                </a:solidFill>
              </a:rPr>
              <a:t>2</a:t>
            </a:r>
            <a:endParaRPr lang="en-US" i="1">
              <a:solidFill>
                <a:srgbClr val="000000"/>
              </a:solidFill>
            </a:endParaRPr>
          </a:p>
        </p:txBody>
      </p:sp>
      <p:sp>
        <p:nvSpPr>
          <p:cNvPr id="49157" name="Rectangle 1033"/>
          <p:cNvSpPr>
            <a:spLocks noChangeArrowheads="1"/>
          </p:cNvSpPr>
          <p:nvPr/>
        </p:nvSpPr>
        <p:spPr bwMode="auto">
          <a:xfrm>
            <a:off x="775494" y="6533023"/>
            <a:ext cx="430212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</a:rPr>
              <a:t>R</a:t>
            </a:r>
            <a:r>
              <a:rPr lang="en-US" baseline="-25000" dirty="0">
                <a:solidFill>
                  <a:srgbClr val="000000"/>
                </a:solidFill>
              </a:rPr>
              <a:t>1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49158" name="Line 1037"/>
          <p:cNvSpPr>
            <a:spLocks noChangeShapeType="1"/>
          </p:cNvSpPr>
          <p:nvPr/>
        </p:nvSpPr>
        <p:spPr bwMode="auto">
          <a:xfrm flipV="1">
            <a:off x="990600" y="6096000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Line 1038"/>
          <p:cNvSpPr>
            <a:spLocks noChangeShapeType="1"/>
          </p:cNvSpPr>
          <p:nvPr/>
        </p:nvSpPr>
        <p:spPr bwMode="auto">
          <a:xfrm flipH="1" flipV="1">
            <a:off x="1676400" y="6003925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Line 1040"/>
          <p:cNvSpPr>
            <a:spLocks noChangeShapeType="1"/>
          </p:cNvSpPr>
          <p:nvPr/>
        </p:nvSpPr>
        <p:spPr bwMode="auto">
          <a:xfrm flipV="1">
            <a:off x="1620838" y="5345113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1" name="Rectangle 1041"/>
          <p:cNvSpPr>
            <a:spLocks noChangeArrowheads="1"/>
          </p:cNvSpPr>
          <p:nvPr/>
        </p:nvSpPr>
        <p:spPr bwMode="auto">
          <a:xfrm>
            <a:off x="2590800" y="5775325"/>
            <a:ext cx="4302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i="1">
                <a:solidFill>
                  <a:srgbClr val="000000"/>
                </a:solidFill>
              </a:rPr>
              <a:t>R</a:t>
            </a:r>
            <a:r>
              <a:rPr lang="en-US" baseline="-25000">
                <a:solidFill>
                  <a:srgbClr val="000000"/>
                </a:solidFill>
              </a:rPr>
              <a:t>3</a:t>
            </a:r>
            <a:endParaRPr lang="en-US" i="1">
              <a:solidFill>
                <a:srgbClr val="000000"/>
              </a:solidFill>
            </a:endParaRPr>
          </a:p>
        </p:txBody>
      </p:sp>
      <p:sp>
        <p:nvSpPr>
          <p:cNvPr id="49162" name="Line 1042"/>
          <p:cNvSpPr>
            <a:spLocks noChangeShapeType="1"/>
          </p:cNvSpPr>
          <p:nvPr/>
        </p:nvSpPr>
        <p:spPr bwMode="auto">
          <a:xfrm flipH="1" flipV="1">
            <a:off x="2286000" y="5360988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3" name="Line 1044"/>
          <p:cNvSpPr>
            <a:spLocks noChangeShapeType="1"/>
          </p:cNvSpPr>
          <p:nvPr/>
        </p:nvSpPr>
        <p:spPr bwMode="auto">
          <a:xfrm flipV="1">
            <a:off x="2286000" y="4691063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Rectangle 1045"/>
          <p:cNvSpPr>
            <a:spLocks noChangeArrowheads="1"/>
          </p:cNvSpPr>
          <p:nvPr/>
        </p:nvSpPr>
        <p:spPr bwMode="auto">
          <a:xfrm>
            <a:off x="3276600" y="5122863"/>
            <a:ext cx="430213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i="1">
                <a:solidFill>
                  <a:srgbClr val="000000"/>
                </a:solidFill>
              </a:rPr>
              <a:t>R</a:t>
            </a:r>
            <a:r>
              <a:rPr lang="en-US" baseline="-25000">
                <a:solidFill>
                  <a:srgbClr val="000000"/>
                </a:solidFill>
              </a:rPr>
              <a:t>4</a:t>
            </a:r>
            <a:endParaRPr lang="en-US" i="1">
              <a:solidFill>
                <a:srgbClr val="000000"/>
              </a:solidFill>
            </a:endParaRPr>
          </a:p>
        </p:txBody>
      </p:sp>
      <p:sp>
        <p:nvSpPr>
          <p:cNvPr id="49165" name="Line 1046"/>
          <p:cNvSpPr>
            <a:spLocks noChangeShapeType="1"/>
          </p:cNvSpPr>
          <p:nvPr/>
        </p:nvSpPr>
        <p:spPr bwMode="auto">
          <a:xfrm flipH="1" flipV="1">
            <a:off x="2971800" y="4708525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6" name="Text Box 1047"/>
          <p:cNvSpPr txBox="1">
            <a:spLocks noChangeArrowheads="1"/>
          </p:cNvSpPr>
          <p:nvPr/>
        </p:nvSpPr>
        <p:spPr bwMode="auto">
          <a:xfrm>
            <a:off x="1685977" y="4014490"/>
            <a:ext cx="25433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b="1" dirty="0"/>
              <a:t>Linear Join Tree</a:t>
            </a:r>
          </a:p>
        </p:txBody>
      </p:sp>
      <p:sp>
        <p:nvSpPr>
          <p:cNvPr id="49167" name="Rectangle 1049"/>
          <p:cNvSpPr>
            <a:spLocks noChangeArrowheads="1"/>
          </p:cNvSpPr>
          <p:nvPr/>
        </p:nvSpPr>
        <p:spPr bwMode="auto">
          <a:xfrm>
            <a:off x="5943600" y="6418263"/>
            <a:ext cx="430213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i="1">
                <a:solidFill>
                  <a:srgbClr val="000000"/>
                </a:solidFill>
              </a:rPr>
              <a:t>R</a:t>
            </a:r>
            <a:r>
              <a:rPr lang="en-US" baseline="-25000">
                <a:solidFill>
                  <a:srgbClr val="000000"/>
                </a:solidFill>
              </a:rPr>
              <a:t>2</a:t>
            </a:r>
            <a:endParaRPr lang="en-US" i="1">
              <a:solidFill>
                <a:srgbClr val="000000"/>
              </a:solidFill>
            </a:endParaRPr>
          </a:p>
        </p:txBody>
      </p:sp>
      <p:sp>
        <p:nvSpPr>
          <p:cNvPr id="49168" name="Rectangle 1050"/>
          <p:cNvSpPr>
            <a:spLocks noChangeArrowheads="1"/>
          </p:cNvSpPr>
          <p:nvPr/>
        </p:nvSpPr>
        <p:spPr bwMode="auto">
          <a:xfrm>
            <a:off x="4757738" y="6418263"/>
            <a:ext cx="430212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i="1">
                <a:solidFill>
                  <a:srgbClr val="000000"/>
                </a:solidFill>
              </a:rPr>
              <a:t>R</a:t>
            </a:r>
            <a:r>
              <a:rPr lang="en-US" baseline="-25000">
                <a:solidFill>
                  <a:srgbClr val="000000"/>
                </a:solidFill>
              </a:rPr>
              <a:t>1</a:t>
            </a:r>
            <a:endParaRPr lang="en-US" i="1">
              <a:solidFill>
                <a:srgbClr val="000000"/>
              </a:solidFill>
            </a:endParaRPr>
          </a:p>
        </p:txBody>
      </p:sp>
      <p:sp>
        <p:nvSpPr>
          <p:cNvPr id="49169" name="Line 1051"/>
          <p:cNvSpPr>
            <a:spLocks noChangeShapeType="1"/>
          </p:cNvSpPr>
          <p:nvPr/>
        </p:nvSpPr>
        <p:spPr bwMode="auto">
          <a:xfrm flipV="1">
            <a:off x="4953000" y="6003925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0" name="Line 1052"/>
          <p:cNvSpPr>
            <a:spLocks noChangeShapeType="1"/>
          </p:cNvSpPr>
          <p:nvPr/>
        </p:nvSpPr>
        <p:spPr bwMode="auto">
          <a:xfrm flipH="1" flipV="1">
            <a:off x="5638800" y="6003925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1" name="Rectangle 1054"/>
          <p:cNvSpPr>
            <a:spLocks noChangeArrowheads="1"/>
          </p:cNvSpPr>
          <p:nvPr/>
        </p:nvSpPr>
        <p:spPr bwMode="auto">
          <a:xfrm>
            <a:off x="7696200" y="6418263"/>
            <a:ext cx="430213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i="1">
                <a:solidFill>
                  <a:srgbClr val="000000"/>
                </a:solidFill>
              </a:rPr>
              <a:t>R</a:t>
            </a:r>
            <a:r>
              <a:rPr lang="en-US" baseline="-25000">
                <a:solidFill>
                  <a:srgbClr val="000000"/>
                </a:solidFill>
              </a:rPr>
              <a:t>4</a:t>
            </a:r>
            <a:endParaRPr lang="en-US" i="1">
              <a:solidFill>
                <a:srgbClr val="000000"/>
              </a:solidFill>
            </a:endParaRPr>
          </a:p>
        </p:txBody>
      </p:sp>
      <p:sp>
        <p:nvSpPr>
          <p:cNvPr id="49172" name="Rectangle 1055"/>
          <p:cNvSpPr>
            <a:spLocks noChangeArrowheads="1"/>
          </p:cNvSpPr>
          <p:nvPr/>
        </p:nvSpPr>
        <p:spPr bwMode="auto">
          <a:xfrm>
            <a:off x="6510338" y="6418263"/>
            <a:ext cx="430212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i="1">
                <a:solidFill>
                  <a:srgbClr val="000000"/>
                </a:solidFill>
              </a:rPr>
              <a:t>R</a:t>
            </a:r>
            <a:r>
              <a:rPr lang="en-US" baseline="-25000">
                <a:solidFill>
                  <a:srgbClr val="000000"/>
                </a:solidFill>
              </a:rPr>
              <a:t>3</a:t>
            </a:r>
            <a:endParaRPr lang="en-US" i="1">
              <a:solidFill>
                <a:srgbClr val="000000"/>
              </a:solidFill>
            </a:endParaRPr>
          </a:p>
        </p:txBody>
      </p:sp>
      <p:sp>
        <p:nvSpPr>
          <p:cNvPr id="49173" name="Line 1056"/>
          <p:cNvSpPr>
            <a:spLocks noChangeShapeType="1"/>
          </p:cNvSpPr>
          <p:nvPr/>
        </p:nvSpPr>
        <p:spPr bwMode="auto">
          <a:xfrm flipV="1">
            <a:off x="6705600" y="6003925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4" name="Line 1057"/>
          <p:cNvSpPr>
            <a:spLocks noChangeShapeType="1"/>
          </p:cNvSpPr>
          <p:nvPr/>
        </p:nvSpPr>
        <p:spPr bwMode="auto">
          <a:xfrm flipH="1" flipV="1">
            <a:off x="7391400" y="6003925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5" name="Line 1059"/>
          <p:cNvSpPr>
            <a:spLocks noChangeShapeType="1"/>
          </p:cNvSpPr>
          <p:nvPr/>
        </p:nvSpPr>
        <p:spPr bwMode="auto">
          <a:xfrm flipV="1">
            <a:off x="5562600" y="5165725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6" name="Line 1060"/>
          <p:cNvSpPr>
            <a:spLocks noChangeShapeType="1"/>
          </p:cNvSpPr>
          <p:nvPr/>
        </p:nvSpPr>
        <p:spPr bwMode="auto">
          <a:xfrm flipH="1" flipV="1">
            <a:off x="6553200" y="5165725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7" name="Text Box 1061"/>
          <p:cNvSpPr txBox="1">
            <a:spLocks noChangeArrowheads="1"/>
          </p:cNvSpPr>
          <p:nvPr/>
        </p:nvSpPr>
        <p:spPr bwMode="auto">
          <a:xfrm>
            <a:off x="5467133" y="4477692"/>
            <a:ext cx="25609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b="1" dirty="0"/>
              <a:t>Bushy Join Tree</a:t>
            </a:r>
          </a:p>
        </p:txBody>
      </p:sp>
      <p:sp>
        <p:nvSpPr>
          <p:cNvPr id="49178" name="AutoShape 1062"/>
          <p:cNvSpPr>
            <a:spLocks noChangeArrowheads="1"/>
          </p:cNvSpPr>
          <p:nvPr/>
        </p:nvSpPr>
        <p:spPr bwMode="auto">
          <a:xfrm rot="-5400000">
            <a:off x="7219950" y="5794375"/>
            <a:ext cx="114300" cy="228600"/>
          </a:xfrm>
          <a:prstGeom prst="flowChartCollat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9" name="AutoShape 1063"/>
          <p:cNvSpPr>
            <a:spLocks noChangeArrowheads="1"/>
          </p:cNvSpPr>
          <p:nvPr/>
        </p:nvSpPr>
        <p:spPr bwMode="auto">
          <a:xfrm rot="-5400000">
            <a:off x="5467350" y="5794375"/>
            <a:ext cx="114300" cy="228600"/>
          </a:xfrm>
          <a:prstGeom prst="flowChartCollat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0" name="AutoShape 1064"/>
          <p:cNvSpPr>
            <a:spLocks noChangeArrowheads="1"/>
          </p:cNvSpPr>
          <p:nvPr/>
        </p:nvSpPr>
        <p:spPr bwMode="auto">
          <a:xfrm rot="-5400000">
            <a:off x="6337300" y="4978400"/>
            <a:ext cx="114300" cy="228600"/>
          </a:xfrm>
          <a:prstGeom prst="flowChartCollat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1" name="AutoShape 1065"/>
          <p:cNvSpPr>
            <a:spLocks noChangeArrowheads="1"/>
          </p:cNvSpPr>
          <p:nvPr/>
        </p:nvSpPr>
        <p:spPr bwMode="auto">
          <a:xfrm rot="-5400000">
            <a:off x="2800350" y="4498975"/>
            <a:ext cx="114300" cy="228600"/>
          </a:xfrm>
          <a:prstGeom prst="flowChartCollat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2" name="AutoShape 1066"/>
          <p:cNvSpPr>
            <a:spLocks noChangeArrowheads="1"/>
          </p:cNvSpPr>
          <p:nvPr/>
        </p:nvSpPr>
        <p:spPr bwMode="auto">
          <a:xfrm rot="-5400000">
            <a:off x="2190750" y="5108575"/>
            <a:ext cx="114300" cy="228600"/>
          </a:xfrm>
          <a:prstGeom prst="flowChartCollat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3" name="AutoShape 1067"/>
          <p:cNvSpPr>
            <a:spLocks noChangeArrowheads="1"/>
          </p:cNvSpPr>
          <p:nvPr/>
        </p:nvSpPr>
        <p:spPr bwMode="auto">
          <a:xfrm rot="-5400000">
            <a:off x="1504950" y="5794375"/>
            <a:ext cx="114300" cy="228600"/>
          </a:xfrm>
          <a:prstGeom prst="flowChartCollat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5057" y="2784976"/>
            <a:ext cx="8458200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de-DE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 linear tree </a:t>
            </a:r>
            <a:r>
              <a:rPr lang="de-DE" b="1" dirty="0">
                <a:latin typeface="Times New Roman" pitchFamily="18" charset="0"/>
                <a:cs typeface="Times New Roman" pitchFamily="18" charset="0"/>
              </a:rPr>
              <a:t>– at least one operand of each operand node </a:t>
            </a:r>
            <a:r>
              <a:rPr lang="de-DE" b="1" dirty="0" smtClean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de-DE" b="1" dirty="0">
                <a:latin typeface="Times New Roman" pitchFamily="18" charset="0"/>
                <a:cs typeface="Times New Roman" pitchFamily="18" charset="0"/>
              </a:rPr>
              <a:t>base relation.</a:t>
            </a:r>
          </a:p>
          <a:p>
            <a:pPr algn="just"/>
            <a:r>
              <a:rPr lang="de-DE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 bushy tree </a:t>
            </a:r>
            <a:r>
              <a:rPr lang="de-DE" b="1" dirty="0">
                <a:latin typeface="Times New Roman" pitchFamily="18" charset="0"/>
                <a:cs typeface="Times New Roman" pitchFamily="18" charset="0"/>
              </a:rPr>
              <a:t>is more general and may have operators </a:t>
            </a:r>
            <a:r>
              <a:rPr lang="de-DE" b="1" dirty="0" smtClean="0">
                <a:latin typeface="Times New Roman" pitchFamily="18" charset="0"/>
                <a:cs typeface="Times New Roman" pitchFamily="18" charset="0"/>
              </a:rPr>
              <a:t>whose both </a:t>
            </a:r>
            <a:r>
              <a:rPr lang="de-DE" b="1" dirty="0">
                <a:latin typeface="Times New Roman" pitchFamily="18" charset="0"/>
                <a:cs typeface="Times New Roman" pitchFamily="18" charset="0"/>
              </a:rPr>
              <a:t>operands are intermediate operators. </a:t>
            </a:r>
          </a:p>
        </p:txBody>
      </p:sp>
    </p:spTree>
    <p:extLst>
      <p:ext uri="{BB962C8B-B14F-4D97-AF65-F5344CB8AC3E}">
        <p14:creationId xmlns:p14="http://schemas.microsoft.com/office/powerpoint/2010/main" val="306880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280FBB"/>
                </a:solidFill>
              </a:rPr>
              <a:t>b) Optimization </a:t>
            </a:r>
            <a:r>
              <a:rPr lang="en-US" dirty="0">
                <a:solidFill>
                  <a:srgbClr val="280FBB"/>
                </a:solidFill>
              </a:rPr>
              <a:t>Strategy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8839200" cy="13716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are 2 different kinds of optimization strategies, known as:</a:t>
            </a:r>
          </a:p>
          <a:p>
            <a:pPr marL="868680" lvl="1" indent="-457200" algn="just">
              <a:buClrTx/>
              <a:buFont typeface="+mj-lt"/>
              <a:buAutoNum type="arabicPeriod"/>
            </a:pPr>
            <a:r>
              <a:rPr lang="en-US" sz="2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Dynamic Optimization Strategy and </a:t>
            </a:r>
          </a:p>
          <a:p>
            <a:pPr marL="868680" lvl="1" indent="-457200" algn="just">
              <a:buClrTx/>
              <a:buFont typeface="+mj-lt"/>
              <a:buAutoNum type="arabicPeriod"/>
            </a:pPr>
            <a:r>
              <a:rPr lang="en-US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andomized Optimization Strategy</a:t>
            </a:r>
            <a:endParaRPr lang="en-US" sz="2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" y="2514600"/>
            <a:ext cx="4419600" cy="4191000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/>
              <a:t>Deterministic/ Dynamic</a:t>
            </a:r>
            <a:endParaRPr lang="en-US" sz="2000" dirty="0"/>
          </a:p>
          <a:p>
            <a:pPr algn="just">
              <a:buFont typeface="Wingdings" pitchFamily="2" charset="2"/>
              <a:buChar char="§"/>
            </a:pPr>
            <a:r>
              <a:rPr lang="en-US" sz="2000" dirty="0">
                <a:solidFill>
                  <a:srgbClr val="280FBB"/>
                </a:solidFill>
              </a:rPr>
              <a:t>Start from base relations and build plans by adding one relation at each </a:t>
            </a:r>
            <a:r>
              <a:rPr lang="en-US" sz="2000" dirty="0" smtClean="0">
                <a:solidFill>
                  <a:srgbClr val="280FBB"/>
                </a:solidFill>
              </a:rPr>
              <a:t>step until the complete plan is obtained.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b="1" dirty="0" smtClean="0"/>
              <a:t>Advantage:</a:t>
            </a:r>
            <a:r>
              <a:rPr lang="en-US" sz="2000" dirty="0" smtClean="0">
                <a:solidFill>
                  <a:srgbClr val="280FBB"/>
                </a:solidFill>
              </a:rPr>
              <a:t> it is comprehensive and ensures the best plan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b="1" dirty="0"/>
              <a:t>Disadvantage:</a:t>
            </a:r>
            <a:r>
              <a:rPr lang="en-US" sz="2000" dirty="0" smtClean="0">
                <a:solidFill>
                  <a:srgbClr val="280FBB"/>
                </a:solidFill>
              </a:rPr>
              <a:t> Performance of query is affected, because the query has to be parsed, validated and optimized each time before execution.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i="1" dirty="0" smtClean="0">
                <a:solidFill>
                  <a:srgbClr val="C00000"/>
                </a:solidFill>
              </a:rPr>
              <a:t>Suitable when no. of relations involved in query is less.</a:t>
            </a:r>
            <a:endParaRPr lang="en-US" sz="2000" i="1" dirty="0">
              <a:solidFill>
                <a:srgbClr val="C00000"/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0" y="2514600"/>
            <a:ext cx="4419600" cy="4191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2000" dirty="0" smtClean="0"/>
              <a:t>Randomized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280FBB"/>
                </a:solidFill>
              </a:rPr>
              <a:t>In this strategy, one or more start plans are built by a greedy strategy and then it tries to improve the start plan by visiting its neighbor.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b="1" dirty="0" smtClean="0"/>
              <a:t>Advantage:</a:t>
            </a:r>
            <a:r>
              <a:rPr lang="en-US" sz="2000" dirty="0" smtClean="0">
                <a:solidFill>
                  <a:srgbClr val="280FBB"/>
                </a:solidFill>
              </a:rPr>
              <a:t> Performance is better than other strategy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b="1" dirty="0" smtClean="0"/>
              <a:t>Disadvantage:</a:t>
            </a:r>
            <a:r>
              <a:rPr lang="en-US" sz="2000" dirty="0" smtClean="0">
                <a:solidFill>
                  <a:srgbClr val="280FBB"/>
                </a:solidFill>
              </a:rPr>
              <a:t> Does not ensure </a:t>
            </a:r>
            <a:r>
              <a:rPr lang="en-US" sz="2000" dirty="0">
                <a:solidFill>
                  <a:srgbClr val="280FBB"/>
                </a:solidFill>
              </a:rPr>
              <a:t>the best </a:t>
            </a:r>
            <a:r>
              <a:rPr lang="en-US" sz="2000" dirty="0" smtClean="0">
                <a:solidFill>
                  <a:srgbClr val="280FBB"/>
                </a:solidFill>
              </a:rPr>
              <a:t>execution plan</a:t>
            </a:r>
            <a:endParaRPr lang="en-US" sz="2000" dirty="0">
              <a:solidFill>
                <a:srgbClr val="280FBB"/>
              </a:solidFill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000" i="1" dirty="0" smtClean="0">
                <a:solidFill>
                  <a:srgbClr val="C00000"/>
                </a:solidFill>
              </a:rPr>
              <a:t>Suitable when no. of relations involved in query is more..</a:t>
            </a:r>
            <a:endParaRPr lang="en-US" sz="20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48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162800" cy="8763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280FBB"/>
                </a:solidFill>
              </a:rPr>
              <a:t>Optimization Search Strategies</a:t>
            </a:r>
          </a:p>
        </p:txBody>
      </p:sp>
      <p:sp>
        <p:nvSpPr>
          <p:cNvPr id="51203" name="Rectangle 1028"/>
          <p:cNvSpPr>
            <a:spLocks noGrp="1" noChangeArrowheads="1"/>
          </p:cNvSpPr>
          <p:nvPr>
            <p:ph type="body" sz="half" idx="1"/>
          </p:nvPr>
        </p:nvSpPr>
        <p:spPr>
          <a:xfrm>
            <a:off x="291306" y="952500"/>
            <a:ext cx="7162800" cy="53340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75000"/>
              <a:buFont typeface="Monotype Sorts" pitchFamily="2" charset="2"/>
              <a:buChar char=""/>
            </a:pP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Deterministic </a:t>
            </a:r>
            <a:endParaRPr lang="en-US" sz="2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04" name="Rectangle 1030"/>
          <p:cNvSpPr>
            <a:spLocks noChangeArrowheads="1"/>
          </p:cNvSpPr>
          <p:nvPr/>
        </p:nvSpPr>
        <p:spPr bwMode="auto">
          <a:xfrm>
            <a:off x="304800" y="3771900"/>
            <a:ext cx="86868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285750" indent="-285750"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75000"/>
              <a:buFont typeface="Monotype Sorts" pitchFamily="2" charset="2"/>
              <a:buChar char=""/>
            </a:pP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Randomized:  </a:t>
            </a:r>
            <a:r>
              <a:rPr lang="en-US" sz="2000" dirty="0" smtClean="0">
                <a:latin typeface="Century Schoolbook" pitchFamily="18" charset="0"/>
              </a:rPr>
              <a:t>One typical example  where exchanging 2 randomly chosen operand relations of the plan to get a next improved plan.</a:t>
            </a:r>
            <a:endParaRPr lang="en-US" sz="2000" dirty="0">
              <a:latin typeface="Century Schoolbook" pitchFamily="18" charset="0"/>
            </a:endParaRPr>
          </a:p>
        </p:txBody>
      </p:sp>
      <p:sp>
        <p:nvSpPr>
          <p:cNvPr id="51205" name="Rectangle 1032"/>
          <p:cNvSpPr>
            <a:spLocks noChangeArrowheads="1"/>
          </p:cNvSpPr>
          <p:nvPr/>
        </p:nvSpPr>
        <p:spPr bwMode="auto">
          <a:xfrm>
            <a:off x="7113588" y="3081338"/>
            <a:ext cx="430212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i="1">
                <a:solidFill>
                  <a:srgbClr val="000000"/>
                </a:solidFill>
              </a:rPr>
              <a:t>R</a:t>
            </a:r>
            <a:r>
              <a:rPr lang="en-US" baseline="-25000">
                <a:solidFill>
                  <a:srgbClr val="000000"/>
                </a:solidFill>
              </a:rPr>
              <a:t>2</a:t>
            </a:r>
            <a:endParaRPr lang="en-US" i="1">
              <a:solidFill>
                <a:srgbClr val="000000"/>
              </a:solidFill>
            </a:endParaRPr>
          </a:p>
        </p:txBody>
      </p:sp>
      <p:sp>
        <p:nvSpPr>
          <p:cNvPr id="51206" name="Rectangle 1033"/>
          <p:cNvSpPr>
            <a:spLocks noChangeArrowheads="1"/>
          </p:cNvSpPr>
          <p:nvPr/>
        </p:nvSpPr>
        <p:spPr bwMode="auto">
          <a:xfrm>
            <a:off x="5927725" y="3081338"/>
            <a:ext cx="430213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i="1">
                <a:solidFill>
                  <a:srgbClr val="000000"/>
                </a:solidFill>
              </a:rPr>
              <a:t>R</a:t>
            </a:r>
            <a:r>
              <a:rPr lang="en-US" baseline="-25000">
                <a:solidFill>
                  <a:srgbClr val="000000"/>
                </a:solidFill>
              </a:rPr>
              <a:t>1</a:t>
            </a:r>
            <a:endParaRPr lang="en-US" i="1">
              <a:solidFill>
                <a:srgbClr val="000000"/>
              </a:solidFill>
            </a:endParaRPr>
          </a:p>
        </p:txBody>
      </p:sp>
      <p:sp>
        <p:nvSpPr>
          <p:cNvPr id="51207" name="Line 1034"/>
          <p:cNvSpPr>
            <a:spLocks noChangeShapeType="1"/>
          </p:cNvSpPr>
          <p:nvPr/>
        </p:nvSpPr>
        <p:spPr bwMode="auto">
          <a:xfrm flipV="1">
            <a:off x="6122988" y="2667000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8" name="Line 1035"/>
          <p:cNvSpPr>
            <a:spLocks noChangeShapeType="1"/>
          </p:cNvSpPr>
          <p:nvPr/>
        </p:nvSpPr>
        <p:spPr bwMode="auto">
          <a:xfrm flipH="1" flipV="1">
            <a:off x="6808788" y="2667000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9" name="Line 1037"/>
          <p:cNvSpPr>
            <a:spLocks noChangeShapeType="1"/>
          </p:cNvSpPr>
          <p:nvPr/>
        </p:nvSpPr>
        <p:spPr bwMode="auto">
          <a:xfrm flipV="1">
            <a:off x="6753225" y="2008188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0" name="Rectangle 1038"/>
          <p:cNvSpPr>
            <a:spLocks noChangeArrowheads="1"/>
          </p:cNvSpPr>
          <p:nvPr/>
        </p:nvSpPr>
        <p:spPr bwMode="auto">
          <a:xfrm>
            <a:off x="7723188" y="2438400"/>
            <a:ext cx="430212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i="1">
                <a:solidFill>
                  <a:srgbClr val="000000"/>
                </a:solidFill>
              </a:rPr>
              <a:t>R</a:t>
            </a:r>
            <a:r>
              <a:rPr lang="en-US" baseline="-25000">
                <a:solidFill>
                  <a:srgbClr val="000000"/>
                </a:solidFill>
              </a:rPr>
              <a:t>3</a:t>
            </a:r>
            <a:endParaRPr lang="en-US" i="1">
              <a:solidFill>
                <a:srgbClr val="000000"/>
              </a:solidFill>
            </a:endParaRPr>
          </a:p>
        </p:txBody>
      </p:sp>
      <p:sp>
        <p:nvSpPr>
          <p:cNvPr id="51211" name="Line 1039"/>
          <p:cNvSpPr>
            <a:spLocks noChangeShapeType="1"/>
          </p:cNvSpPr>
          <p:nvPr/>
        </p:nvSpPr>
        <p:spPr bwMode="auto">
          <a:xfrm flipH="1" flipV="1">
            <a:off x="7418388" y="2024063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2" name="Line 1041"/>
          <p:cNvSpPr>
            <a:spLocks noChangeShapeType="1"/>
          </p:cNvSpPr>
          <p:nvPr/>
        </p:nvSpPr>
        <p:spPr bwMode="auto">
          <a:xfrm flipV="1">
            <a:off x="7418388" y="1354138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3" name="Rectangle 1042"/>
          <p:cNvSpPr>
            <a:spLocks noChangeArrowheads="1"/>
          </p:cNvSpPr>
          <p:nvPr/>
        </p:nvSpPr>
        <p:spPr bwMode="auto">
          <a:xfrm>
            <a:off x="8384357" y="1876836"/>
            <a:ext cx="430212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</a:rPr>
              <a:t>R</a:t>
            </a:r>
            <a:r>
              <a:rPr lang="en-US" baseline="-25000" dirty="0">
                <a:solidFill>
                  <a:srgbClr val="000000"/>
                </a:solidFill>
              </a:rPr>
              <a:t>4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51214" name="Line 1043"/>
          <p:cNvSpPr>
            <a:spLocks noChangeShapeType="1"/>
          </p:cNvSpPr>
          <p:nvPr/>
        </p:nvSpPr>
        <p:spPr bwMode="auto">
          <a:xfrm flipH="1" flipV="1">
            <a:off x="8104188" y="1371600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5" name="Rectangle 1045"/>
          <p:cNvSpPr>
            <a:spLocks noChangeArrowheads="1"/>
          </p:cNvSpPr>
          <p:nvPr/>
        </p:nvSpPr>
        <p:spPr bwMode="auto">
          <a:xfrm>
            <a:off x="2160588" y="3081338"/>
            <a:ext cx="430212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i="1">
                <a:solidFill>
                  <a:srgbClr val="000000"/>
                </a:solidFill>
              </a:rPr>
              <a:t>R</a:t>
            </a:r>
            <a:r>
              <a:rPr lang="en-US" baseline="-25000">
                <a:solidFill>
                  <a:srgbClr val="000000"/>
                </a:solidFill>
              </a:rPr>
              <a:t>2</a:t>
            </a:r>
            <a:endParaRPr lang="en-US" i="1">
              <a:solidFill>
                <a:srgbClr val="000000"/>
              </a:solidFill>
            </a:endParaRPr>
          </a:p>
        </p:txBody>
      </p:sp>
      <p:sp>
        <p:nvSpPr>
          <p:cNvPr id="51216" name="Rectangle 1046"/>
          <p:cNvSpPr>
            <a:spLocks noChangeArrowheads="1"/>
          </p:cNvSpPr>
          <p:nvPr/>
        </p:nvSpPr>
        <p:spPr bwMode="auto">
          <a:xfrm>
            <a:off x="974725" y="3081338"/>
            <a:ext cx="430213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i="1">
                <a:solidFill>
                  <a:srgbClr val="000000"/>
                </a:solidFill>
              </a:rPr>
              <a:t>R</a:t>
            </a:r>
            <a:r>
              <a:rPr lang="en-US" baseline="-25000">
                <a:solidFill>
                  <a:srgbClr val="000000"/>
                </a:solidFill>
              </a:rPr>
              <a:t>1</a:t>
            </a:r>
            <a:endParaRPr lang="en-US" i="1">
              <a:solidFill>
                <a:srgbClr val="000000"/>
              </a:solidFill>
            </a:endParaRPr>
          </a:p>
        </p:txBody>
      </p:sp>
      <p:sp>
        <p:nvSpPr>
          <p:cNvPr id="51217" name="Line 1047"/>
          <p:cNvSpPr>
            <a:spLocks noChangeShapeType="1"/>
          </p:cNvSpPr>
          <p:nvPr/>
        </p:nvSpPr>
        <p:spPr bwMode="auto">
          <a:xfrm flipV="1">
            <a:off x="1169988" y="2667000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8" name="Line 1048"/>
          <p:cNvSpPr>
            <a:spLocks noChangeShapeType="1"/>
          </p:cNvSpPr>
          <p:nvPr/>
        </p:nvSpPr>
        <p:spPr bwMode="auto">
          <a:xfrm flipH="1" flipV="1">
            <a:off x="1855788" y="2667000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9" name="Rectangle 1050"/>
          <p:cNvSpPr>
            <a:spLocks noChangeArrowheads="1"/>
          </p:cNvSpPr>
          <p:nvPr/>
        </p:nvSpPr>
        <p:spPr bwMode="auto">
          <a:xfrm>
            <a:off x="4654550" y="3081338"/>
            <a:ext cx="430213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i="1">
                <a:solidFill>
                  <a:srgbClr val="000000"/>
                </a:solidFill>
              </a:rPr>
              <a:t>R</a:t>
            </a:r>
            <a:r>
              <a:rPr lang="en-US" baseline="-25000">
                <a:solidFill>
                  <a:srgbClr val="000000"/>
                </a:solidFill>
              </a:rPr>
              <a:t>2</a:t>
            </a:r>
            <a:endParaRPr lang="en-US" i="1">
              <a:solidFill>
                <a:srgbClr val="000000"/>
              </a:solidFill>
            </a:endParaRPr>
          </a:p>
        </p:txBody>
      </p:sp>
      <p:sp>
        <p:nvSpPr>
          <p:cNvPr id="51220" name="Rectangle 1051"/>
          <p:cNvSpPr>
            <a:spLocks noChangeArrowheads="1"/>
          </p:cNvSpPr>
          <p:nvPr/>
        </p:nvSpPr>
        <p:spPr bwMode="auto">
          <a:xfrm>
            <a:off x="3468688" y="3081338"/>
            <a:ext cx="430212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i="1">
                <a:solidFill>
                  <a:srgbClr val="000000"/>
                </a:solidFill>
              </a:rPr>
              <a:t>R</a:t>
            </a:r>
            <a:r>
              <a:rPr lang="en-US" baseline="-25000">
                <a:solidFill>
                  <a:srgbClr val="000000"/>
                </a:solidFill>
              </a:rPr>
              <a:t>1</a:t>
            </a:r>
            <a:endParaRPr lang="en-US" i="1">
              <a:solidFill>
                <a:srgbClr val="000000"/>
              </a:solidFill>
            </a:endParaRPr>
          </a:p>
        </p:txBody>
      </p:sp>
      <p:sp>
        <p:nvSpPr>
          <p:cNvPr id="51221" name="Line 1052"/>
          <p:cNvSpPr>
            <a:spLocks noChangeShapeType="1"/>
          </p:cNvSpPr>
          <p:nvPr/>
        </p:nvSpPr>
        <p:spPr bwMode="auto">
          <a:xfrm flipV="1">
            <a:off x="3663950" y="2667000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2" name="Line 1053"/>
          <p:cNvSpPr>
            <a:spLocks noChangeShapeType="1"/>
          </p:cNvSpPr>
          <p:nvPr/>
        </p:nvSpPr>
        <p:spPr bwMode="auto">
          <a:xfrm flipH="1" flipV="1">
            <a:off x="4349750" y="2667000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3" name="Line 1055"/>
          <p:cNvSpPr>
            <a:spLocks noChangeShapeType="1"/>
          </p:cNvSpPr>
          <p:nvPr/>
        </p:nvSpPr>
        <p:spPr bwMode="auto">
          <a:xfrm flipV="1">
            <a:off x="4294188" y="2008188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4" name="Rectangle 1056"/>
          <p:cNvSpPr>
            <a:spLocks noChangeArrowheads="1"/>
          </p:cNvSpPr>
          <p:nvPr/>
        </p:nvSpPr>
        <p:spPr bwMode="auto">
          <a:xfrm>
            <a:off x="5264150" y="2438400"/>
            <a:ext cx="4302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i="1">
                <a:solidFill>
                  <a:srgbClr val="000000"/>
                </a:solidFill>
              </a:rPr>
              <a:t>R</a:t>
            </a:r>
            <a:r>
              <a:rPr lang="en-US" baseline="-25000">
                <a:solidFill>
                  <a:srgbClr val="000000"/>
                </a:solidFill>
              </a:rPr>
              <a:t>3</a:t>
            </a:r>
            <a:endParaRPr lang="en-US" i="1">
              <a:solidFill>
                <a:srgbClr val="000000"/>
              </a:solidFill>
            </a:endParaRPr>
          </a:p>
        </p:txBody>
      </p:sp>
      <p:sp>
        <p:nvSpPr>
          <p:cNvPr id="51225" name="Line 1057"/>
          <p:cNvSpPr>
            <a:spLocks noChangeShapeType="1"/>
          </p:cNvSpPr>
          <p:nvPr/>
        </p:nvSpPr>
        <p:spPr bwMode="auto">
          <a:xfrm flipH="1" flipV="1">
            <a:off x="4959350" y="2024063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6" name="AutoShape 1058"/>
          <p:cNvSpPr>
            <a:spLocks noChangeArrowheads="1"/>
          </p:cNvSpPr>
          <p:nvPr/>
        </p:nvSpPr>
        <p:spPr bwMode="auto">
          <a:xfrm>
            <a:off x="2693988" y="2362200"/>
            <a:ext cx="533400" cy="152400"/>
          </a:xfrm>
          <a:prstGeom prst="notchedRightArrow">
            <a:avLst>
              <a:gd name="adj1" fmla="val 50000"/>
              <a:gd name="adj2" fmla="val 875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7" name="AutoShape 1059"/>
          <p:cNvSpPr>
            <a:spLocks noChangeArrowheads="1"/>
          </p:cNvSpPr>
          <p:nvPr/>
        </p:nvSpPr>
        <p:spPr bwMode="auto">
          <a:xfrm>
            <a:off x="5818188" y="2362200"/>
            <a:ext cx="533400" cy="152400"/>
          </a:xfrm>
          <a:prstGeom prst="notchedRightArrow">
            <a:avLst>
              <a:gd name="adj1" fmla="val 50000"/>
              <a:gd name="adj2" fmla="val 875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8" name="Rectangle 1061"/>
          <p:cNvSpPr>
            <a:spLocks noChangeArrowheads="1"/>
          </p:cNvSpPr>
          <p:nvPr/>
        </p:nvSpPr>
        <p:spPr bwMode="auto">
          <a:xfrm>
            <a:off x="3048000" y="5976938"/>
            <a:ext cx="430213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i="1">
                <a:solidFill>
                  <a:srgbClr val="000000"/>
                </a:solidFill>
              </a:rPr>
              <a:t>R</a:t>
            </a:r>
            <a:r>
              <a:rPr lang="en-US" baseline="-25000">
                <a:solidFill>
                  <a:srgbClr val="000000"/>
                </a:solidFill>
              </a:rPr>
              <a:t>2</a:t>
            </a:r>
            <a:endParaRPr lang="en-US" i="1">
              <a:solidFill>
                <a:srgbClr val="000000"/>
              </a:solidFill>
            </a:endParaRPr>
          </a:p>
        </p:txBody>
      </p:sp>
      <p:sp>
        <p:nvSpPr>
          <p:cNvPr id="51229" name="Rectangle 1062"/>
          <p:cNvSpPr>
            <a:spLocks noChangeArrowheads="1"/>
          </p:cNvSpPr>
          <p:nvPr/>
        </p:nvSpPr>
        <p:spPr bwMode="auto">
          <a:xfrm>
            <a:off x="1862138" y="5976938"/>
            <a:ext cx="430212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i="1">
                <a:solidFill>
                  <a:srgbClr val="000000"/>
                </a:solidFill>
              </a:rPr>
              <a:t>R</a:t>
            </a:r>
            <a:r>
              <a:rPr lang="en-US" baseline="-25000">
                <a:solidFill>
                  <a:srgbClr val="000000"/>
                </a:solidFill>
              </a:rPr>
              <a:t>1</a:t>
            </a:r>
            <a:endParaRPr lang="en-US" i="1">
              <a:solidFill>
                <a:srgbClr val="000000"/>
              </a:solidFill>
            </a:endParaRPr>
          </a:p>
        </p:txBody>
      </p:sp>
      <p:sp>
        <p:nvSpPr>
          <p:cNvPr id="51230" name="Line 1063"/>
          <p:cNvSpPr>
            <a:spLocks noChangeShapeType="1"/>
          </p:cNvSpPr>
          <p:nvPr/>
        </p:nvSpPr>
        <p:spPr bwMode="auto">
          <a:xfrm flipV="1">
            <a:off x="2057400" y="5562600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1" name="Line 1064"/>
          <p:cNvSpPr>
            <a:spLocks noChangeShapeType="1"/>
          </p:cNvSpPr>
          <p:nvPr/>
        </p:nvSpPr>
        <p:spPr bwMode="auto">
          <a:xfrm flipH="1" flipV="1">
            <a:off x="2743200" y="5562600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2" name="Line 1066"/>
          <p:cNvSpPr>
            <a:spLocks noChangeShapeType="1"/>
          </p:cNvSpPr>
          <p:nvPr/>
        </p:nvSpPr>
        <p:spPr bwMode="auto">
          <a:xfrm flipV="1">
            <a:off x="2687638" y="4903788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3" name="Line 1067"/>
          <p:cNvSpPr>
            <a:spLocks noChangeShapeType="1"/>
          </p:cNvSpPr>
          <p:nvPr/>
        </p:nvSpPr>
        <p:spPr bwMode="auto">
          <a:xfrm flipH="1" flipV="1">
            <a:off x="3352800" y="4919663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4" name="Rectangle 1068"/>
          <p:cNvSpPr>
            <a:spLocks noChangeArrowheads="1"/>
          </p:cNvSpPr>
          <p:nvPr/>
        </p:nvSpPr>
        <p:spPr bwMode="auto">
          <a:xfrm>
            <a:off x="3657600" y="5334000"/>
            <a:ext cx="4302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i="1">
                <a:solidFill>
                  <a:srgbClr val="000000"/>
                </a:solidFill>
              </a:rPr>
              <a:t>R</a:t>
            </a:r>
            <a:r>
              <a:rPr lang="en-US" baseline="-25000">
                <a:solidFill>
                  <a:srgbClr val="000000"/>
                </a:solidFill>
              </a:rPr>
              <a:t>3</a:t>
            </a:r>
            <a:endParaRPr lang="en-US" i="1">
              <a:solidFill>
                <a:srgbClr val="000000"/>
              </a:solidFill>
            </a:endParaRPr>
          </a:p>
        </p:txBody>
      </p:sp>
      <p:sp>
        <p:nvSpPr>
          <p:cNvPr id="51235" name="Rectangle 1070"/>
          <p:cNvSpPr>
            <a:spLocks noChangeArrowheads="1"/>
          </p:cNvSpPr>
          <p:nvPr/>
        </p:nvSpPr>
        <p:spPr bwMode="auto">
          <a:xfrm>
            <a:off x="6096000" y="5976938"/>
            <a:ext cx="430213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i="1">
                <a:solidFill>
                  <a:srgbClr val="000000"/>
                </a:solidFill>
              </a:rPr>
              <a:t>R</a:t>
            </a:r>
            <a:r>
              <a:rPr lang="en-US" baseline="-25000">
                <a:solidFill>
                  <a:srgbClr val="000000"/>
                </a:solidFill>
              </a:rPr>
              <a:t>3</a:t>
            </a:r>
            <a:endParaRPr lang="en-US" i="1">
              <a:solidFill>
                <a:srgbClr val="000000"/>
              </a:solidFill>
            </a:endParaRPr>
          </a:p>
        </p:txBody>
      </p:sp>
      <p:sp>
        <p:nvSpPr>
          <p:cNvPr id="51236" name="Rectangle 1071"/>
          <p:cNvSpPr>
            <a:spLocks noChangeArrowheads="1"/>
          </p:cNvSpPr>
          <p:nvPr/>
        </p:nvSpPr>
        <p:spPr bwMode="auto">
          <a:xfrm>
            <a:off x="4910138" y="5976938"/>
            <a:ext cx="430212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i="1">
                <a:solidFill>
                  <a:srgbClr val="000000"/>
                </a:solidFill>
              </a:rPr>
              <a:t>R</a:t>
            </a:r>
            <a:r>
              <a:rPr lang="en-US" baseline="-25000">
                <a:solidFill>
                  <a:srgbClr val="000000"/>
                </a:solidFill>
              </a:rPr>
              <a:t>1</a:t>
            </a:r>
            <a:endParaRPr lang="en-US" i="1">
              <a:solidFill>
                <a:srgbClr val="000000"/>
              </a:solidFill>
            </a:endParaRPr>
          </a:p>
        </p:txBody>
      </p:sp>
      <p:sp>
        <p:nvSpPr>
          <p:cNvPr id="51237" name="Line 1072"/>
          <p:cNvSpPr>
            <a:spLocks noChangeShapeType="1"/>
          </p:cNvSpPr>
          <p:nvPr/>
        </p:nvSpPr>
        <p:spPr bwMode="auto">
          <a:xfrm flipV="1">
            <a:off x="5105400" y="5562600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8" name="Line 1073"/>
          <p:cNvSpPr>
            <a:spLocks noChangeShapeType="1"/>
          </p:cNvSpPr>
          <p:nvPr/>
        </p:nvSpPr>
        <p:spPr bwMode="auto">
          <a:xfrm flipH="1" flipV="1">
            <a:off x="5791200" y="5562600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9" name="Line 1075"/>
          <p:cNvSpPr>
            <a:spLocks noChangeShapeType="1"/>
          </p:cNvSpPr>
          <p:nvPr/>
        </p:nvSpPr>
        <p:spPr bwMode="auto">
          <a:xfrm flipV="1">
            <a:off x="5735638" y="4903788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0" name="Line 1076"/>
          <p:cNvSpPr>
            <a:spLocks noChangeShapeType="1"/>
          </p:cNvSpPr>
          <p:nvPr/>
        </p:nvSpPr>
        <p:spPr bwMode="auto">
          <a:xfrm flipH="1" flipV="1">
            <a:off x="6400800" y="4919663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1" name="Rectangle 1077"/>
          <p:cNvSpPr>
            <a:spLocks noChangeArrowheads="1"/>
          </p:cNvSpPr>
          <p:nvPr/>
        </p:nvSpPr>
        <p:spPr bwMode="auto">
          <a:xfrm>
            <a:off x="6705600" y="5334000"/>
            <a:ext cx="4302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i="1">
                <a:solidFill>
                  <a:srgbClr val="000000"/>
                </a:solidFill>
              </a:rPr>
              <a:t>R</a:t>
            </a:r>
            <a:r>
              <a:rPr lang="en-US" baseline="-25000">
                <a:solidFill>
                  <a:srgbClr val="000000"/>
                </a:solidFill>
              </a:rPr>
              <a:t>2</a:t>
            </a:r>
            <a:endParaRPr lang="en-US" i="1">
              <a:solidFill>
                <a:srgbClr val="000000"/>
              </a:solidFill>
            </a:endParaRPr>
          </a:p>
        </p:txBody>
      </p:sp>
      <p:sp>
        <p:nvSpPr>
          <p:cNvPr id="51242" name="AutoShape 1078"/>
          <p:cNvSpPr>
            <a:spLocks noChangeArrowheads="1"/>
          </p:cNvSpPr>
          <p:nvPr/>
        </p:nvSpPr>
        <p:spPr bwMode="auto">
          <a:xfrm>
            <a:off x="4305300" y="5257800"/>
            <a:ext cx="533400" cy="152400"/>
          </a:xfrm>
          <a:prstGeom prst="notchedRightArrow">
            <a:avLst>
              <a:gd name="adj1" fmla="val 50000"/>
              <a:gd name="adj2" fmla="val 875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3" name="AutoShape 1079"/>
          <p:cNvSpPr>
            <a:spLocks noChangeArrowheads="1"/>
          </p:cNvSpPr>
          <p:nvPr/>
        </p:nvSpPr>
        <p:spPr bwMode="auto">
          <a:xfrm rot="-5400000">
            <a:off x="6229350" y="4743450"/>
            <a:ext cx="114300" cy="228600"/>
          </a:xfrm>
          <a:prstGeom prst="flowChartCollat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4" name="AutoShape 1080"/>
          <p:cNvSpPr>
            <a:spLocks noChangeArrowheads="1"/>
          </p:cNvSpPr>
          <p:nvPr/>
        </p:nvSpPr>
        <p:spPr bwMode="auto">
          <a:xfrm rot="-5400000">
            <a:off x="5619750" y="5353050"/>
            <a:ext cx="114300" cy="228600"/>
          </a:xfrm>
          <a:prstGeom prst="flowChartCollat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5" name="AutoShape 1081"/>
          <p:cNvSpPr>
            <a:spLocks noChangeArrowheads="1"/>
          </p:cNvSpPr>
          <p:nvPr/>
        </p:nvSpPr>
        <p:spPr bwMode="auto">
          <a:xfrm rot="-5400000">
            <a:off x="2571750" y="5353050"/>
            <a:ext cx="114300" cy="228600"/>
          </a:xfrm>
          <a:prstGeom prst="flowChartCollat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6" name="AutoShape 1082"/>
          <p:cNvSpPr>
            <a:spLocks noChangeArrowheads="1"/>
          </p:cNvSpPr>
          <p:nvPr/>
        </p:nvSpPr>
        <p:spPr bwMode="auto">
          <a:xfrm rot="-5400000">
            <a:off x="3181350" y="4667250"/>
            <a:ext cx="114300" cy="228600"/>
          </a:xfrm>
          <a:prstGeom prst="flowChartCollat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7" name="AutoShape 1083"/>
          <p:cNvSpPr>
            <a:spLocks noChangeArrowheads="1"/>
          </p:cNvSpPr>
          <p:nvPr/>
        </p:nvSpPr>
        <p:spPr bwMode="auto">
          <a:xfrm rot="-5400000">
            <a:off x="1657350" y="2457450"/>
            <a:ext cx="114300" cy="228600"/>
          </a:xfrm>
          <a:prstGeom prst="flowChartCollat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8" name="AutoShape 1084"/>
          <p:cNvSpPr>
            <a:spLocks noChangeArrowheads="1"/>
          </p:cNvSpPr>
          <p:nvPr/>
        </p:nvSpPr>
        <p:spPr bwMode="auto">
          <a:xfrm rot="-5400000">
            <a:off x="4171950" y="2457450"/>
            <a:ext cx="114300" cy="228600"/>
          </a:xfrm>
          <a:prstGeom prst="flowChartCollat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9" name="AutoShape 1085"/>
          <p:cNvSpPr>
            <a:spLocks noChangeArrowheads="1"/>
          </p:cNvSpPr>
          <p:nvPr/>
        </p:nvSpPr>
        <p:spPr bwMode="auto">
          <a:xfrm rot="-5400000">
            <a:off x="4781550" y="1771650"/>
            <a:ext cx="114300" cy="228600"/>
          </a:xfrm>
          <a:prstGeom prst="flowChartCollat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0" name="AutoShape 1086"/>
          <p:cNvSpPr>
            <a:spLocks noChangeArrowheads="1"/>
          </p:cNvSpPr>
          <p:nvPr/>
        </p:nvSpPr>
        <p:spPr bwMode="auto">
          <a:xfrm rot="-5400000">
            <a:off x="6610350" y="2457450"/>
            <a:ext cx="114300" cy="228600"/>
          </a:xfrm>
          <a:prstGeom prst="flowChartCollat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1" name="AutoShape 1087"/>
          <p:cNvSpPr>
            <a:spLocks noChangeArrowheads="1"/>
          </p:cNvSpPr>
          <p:nvPr/>
        </p:nvSpPr>
        <p:spPr bwMode="auto">
          <a:xfrm rot="-5400000">
            <a:off x="7296150" y="1771650"/>
            <a:ext cx="114300" cy="228600"/>
          </a:xfrm>
          <a:prstGeom prst="flowChartCollat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2" name="AutoShape 1088"/>
          <p:cNvSpPr>
            <a:spLocks noChangeArrowheads="1"/>
          </p:cNvSpPr>
          <p:nvPr/>
        </p:nvSpPr>
        <p:spPr bwMode="auto">
          <a:xfrm rot="-5400000">
            <a:off x="7905750" y="1162050"/>
            <a:ext cx="114300" cy="228600"/>
          </a:xfrm>
          <a:prstGeom prst="flowChartCollat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81000"/>
            <a:ext cx="7737231" cy="5984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de-DE" dirty="0" smtClean="0">
                <a:solidFill>
                  <a:srgbClr val="280FBB"/>
                </a:solidFill>
              </a:rPr>
              <a:t>c) Distributed </a:t>
            </a:r>
            <a:r>
              <a:rPr lang="de-DE" dirty="0">
                <a:solidFill>
                  <a:srgbClr val="280FBB"/>
                </a:solidFill>
              </a:rPr>
              <a:t>Cost Model</a:t>
            </a:r>
            <a:endParaRPr lang="en-US" dirty="0">
              <a:solidFill>
                <a:srgbClr val="280FBB"/>
              </a:solidFill>
            </a:endParaRPr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312" y="995364"/>
            <a:ext cx="8862646" cy="5710236"/>
          </a:xfr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just">
              <a:lnSpc>
                <a:spcPct val="110000"/>
              </a:lnSpc>
            </a:pPr>
            <a:r>
              <a:rPr lang="de-DE" sz="3100" b="1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de-DE" sz="3100" b="1" dirty="0" smtClean="0">
                <a:latin typeface="Times New Roman" pitchFamily="18" charset="0"/>
                <a:cs typeface="Times New Roman" pitchFamily="18" charset="0"/>
              </a:rPr>
              <a:t>optimizer‘s </a:t>
            </a:r>
            <a:r>
              <a:rPr lang="de-DE" sz="3100" b="1" dirty="0">
                <a:latin typeface="Times New Roman" pitchFamily="18" charset="0"/>
                <a:cs typeface="Times New Roman" pitchFamily="18" charset="0"/>
              </a:rPr>
              <a:t>cost model includes:</a:t>
            </a:r>
          </a:p>
          <a:p>
            <a:pPr lvl="1" algn="just">
              <a:lnSpc>
                <a:spcPct val="110000"/>
              </a:lnSpc>
            </a:pPr>
            <a:r>
              <a:rPr lang="de-DE" sz="3100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Cost functions to predict the cost of operators</a:t>
            </a:r>
          </a:p>
          <a:p>
            <a:pPr lvl="1" algn="just">
              <a:lnSpc>
                <a:spcPct val="110000"/>
              </a:lnSpc>
            </a:pPr>
            <a:r>
              <a:rPr lang="de-DE" sz="3100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Statistics and base data and formulas to evaluate the sizes of intermediate results</a:t>
            </a:r>
            <a:r>
              <a:rPr lang="de-DE" sz="3100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lnSpc>
                <a:spcPct val="110000"/>
              </a:lnSpc>
            </a:pPr>
            <a:endParaRPr lang="de-DE" sz="3100" dirty="0">
              <a:solidFill>
                <a:srgbClr val="280FBB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31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Cost Functions 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can be expressed with respect to either the total time or the response time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 algn="just">
              <a:lnSpc>
                <a:spcPct val="110000"/>
              </a:lnSpc>
            </a:pPr>
            <a:r>
              <a:rPr lang="en-US" sz="3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1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TOTAL TIME </a:t>
            </a:r>
            <a:r>
              <a:rPr lang="en-US" sz="3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3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sum of all time (cost) components, </a:t>
            </a:r>
            <a:endParaRPr lang="en-US" sz="3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10000"/>
              </a:lnSpc>
            </a:pPr>
            <a:r>
              <a:rPr lang="en-US" sz="3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sz="31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RESPONSE TIME </a:t>
            </a:r>
            <a:r>
              <a:rPr lang="en-US" sz="3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3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elapsed time from the initiation to the completion of the query</a:t>
            </a:r>
            <a:r>
              <a:rPr lang="en-US" sz="3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lnSpc>
                <a:spcPct val="110000"/>
              </a:lnSpc>
            </a:pPr>
            <a:endParaRPr lang="en-US" sz="3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10000"/>
              </a:lnSpc>
            </a:pPr>
            <a:r>
              <a:rPr lang="en-US" sz="3100" b="1" dirty="0" err="1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Total_time</a:t>
            </a:r>
            <a:r>
              <a:rPr lang="en-US" sz="31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 = T</a:t>
            </a:r>
            <a:r>
              <a:rPr lang="en-US" sz="3100" b="1" baseline="-25000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en-US" sz="31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 * #</a:t>
            </a:r>
            <a:r>
              <a:rPr lang="en-US" sz="3100" b="1" dirty="0" err="1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insts</a:t>
            </a:r>
            <a:r>
              <a:rPr lang="en-US" sz="31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 + T</a:t>
            </a:r>
            <a:r>
              <a:rPr lang="en-US" sz="3100" b="1" baseline="-25000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en-US" sz="31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 * #I/</a:t>
            </a:r>
            <a:r>
              <a:rPr lang="en-US" sz="3100" b="1" dirty="0" err="1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US" sz="31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 + T</a:t>
            </a:r>
            <a:r>
              <a:rPr lang="en-US" sz="3100" b="1" baseline="-25000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sz="31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 * #</a:t>
            </a:r>
            <a:r>
              <a:rPr lang="en-US" sz="3100" b="1" dirty="0" err="1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msgs</a:t>
            </a:r>
            <a:r>
              <a:rPr lang="en-US" sz="31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 + T</a:t>
            </a:r>
            <a:r>
              <a:rPr lang="en-US" sz="3100" b="1" baseline="-25000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31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 * #bytes</a:t>
            </a:r>
          </a:p>
          <a:p>
            <a:pPr lvl="2" algn="just">
              <a:lnSpc>
                <a:spcPct val="110000"/>
              </a:lnSpc>
            </a:pPr>
            <a:r>
              <a:rPr lang="en-US" sz="31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100" baseline="-25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CPU </a:t>
            </a:r>
            <a:r>
              <a:rPr lang="en-US" sz="31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31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the time of a CPU instruction</a:t>
            </a:r>
          </a:p>
          <a:p>
            <a:pPr lvl="2" algn="just">
              <a:lnSpc>
                <a:spcPct val="110000"/>
              </a:lnSpc>
            </a:pPr>
            <a:r>
              <a:rPr lang="en-US" sz="31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100" i="1" baseline="-25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en-US" sz="31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31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time of a disk I/O</a:t>
            </a:r>
          </a:p>
          <a:p>
            <a:pPr lvl="2" algn="just">
              <a:lnSpc>
                <a:spcPct val="110000"/>
              </a:lnSpc>
            </a:pPr>
            <a:r>
              <a:rPr lang="en-US" sz="31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100" i="1" baseline="-25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sz="31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31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fixed time of initiating and receiving a message</a:t>
            </a:r>
          </a:p>
          <a:p>
            <a:pPr lvl="2" algn="just">
              <a:lnSpc>
                <a:spcPct val="110000"/>
              </a:lnSpc>
            </a:pPr>
            <a:r>
              <a:rPr lang="en-US" sz="31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100" i="1" baseline="-25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31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31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time it takes to transmit a data unit from one site to </a:t>
            </a:r>
            <a:r>
              <a:rPr lang="en-US" sz="31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another</a:t>
            </a:r>
          </a:p>
        </p:txBody>
      </p:sp>
    </p:spTree>
    <p:extLst>
      <p:ext uri="{BB962C8B-B14F-4D97-AF65-F5344CB8AC3E}">
        <p14:creationId xmlns:p14="http://schemas.microsoft.com/office/powerpoint/2010/main" val="262604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0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0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0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0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0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0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20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0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20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20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0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20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20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205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205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7529" y="228600"/>
            <a:ext cx="8757871" cy="6953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de-AT" dirty="0">
                <a:solidFill>
                  <a:srgbClr val="280FBB"/>
                </a:solidFill>
              </a:rPr>
              <a:t>Cost Function (cont.)</a:t>
            </a:r>
            <a:endParaRPr lang="en-US" dirty="0">
              <a:solidFill>
                <a:srgbClr val="280FBB"/>
              </a:solidFill>
            </a:endParaRPr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02566" cy="5713414"/>
          </a:xfr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de-AT" sz="2400" dirty="0">
                <a:latin typeface="Times New Roman" pitchFamily="18" charset="0"/>
                <a:cs typeface="Times New Roman" pitchFamily="18" charset="0"/>
              </a:rPr>
              <a:t>When the response time of the query is the objective function of the optimizer, parallel local processing and parallel communications must also be considered.</a:t>
            </a:r>
          </a:p>
          <a:p>
            <a:pPr lvl="1" algn="just"/>
            <a:r>
              <a:rPr lang="de-AT" sz="1600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Response_time = </a:t>
            </a:r>
            <a:r>
              <a:rPr lang="en-US" sz="1600" b="1" i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600" b="1" i="1" baseline="-25000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en-US" sz="1600" b="1" i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 * </a:t>
            </a:r>
            <a:r>
              <a:rPr lang="en-US" sz="1600" b="1" i="1" dirty="0" err="1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seq</a:t>
            </a:r>
            <a:r>
              <a:rPr lang="en-US" sz="1600" b="1" i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_#</a:t>
            </a:r>
            <a:r>
              <a:rPr lang="en-US" sz="1600" b="1" i="1" dirty="0" err="1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insts</a:t>
            </a:r>
            <a:r>
              <a:rPr lang="en-US" sz="1600" b="1" i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 + T</a:t>
            </a:r>
            <a:r>
              <a:rPr lang="en-US" sz="1600" b="1" i="1" baseline="-25000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en-US" sz="1600" b="1" i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 * </a:t>
            </a:r>
            <a:r>
              <a:rPr lang="en-US" sz="1600" b="1" i="1" dirty="0" err="1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seq</a:t>
            </a:r>
            <a:r>
              <a:rPr lang="en-US" sz="1600" b="1" i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_#I/</a:t>
            </a:r>
            <a:r>
              <a:rPr lang="en-US" sz="1600" b="1" i="1" dirty="0" err="1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US" sz="1600" b="1" i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 + T</a:t>
            </a:r>
            <a:r>
              <a:rPr lang="en-US" sz="1600" b="1" i="1" baseline="-25000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sz="1600" b="1" i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 * </a:t>
            </a:r>
            <a:r>
              <a:rPr lang="en-US" sz="1600" b="1" i="1" dirty="0" err="1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seq</a:t>
            </a:r>
            <a:r>
              <a:rPr lang="en-US" sz="1600" b="1" i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_#</a:t>
            </a:r>
            <a:r>
              <a:rPr lang="en-US" sz="1600" b="1" i="1" dirty="0" err="1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msgs</a:t>
            </a:r>
            <a:r>
              <a:rPr lang="en-US" sz="1600" b="1" i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 + T</a:t>
            </a:r>
            <a:r>
              <a:rPr lang="en-US" sz="1600" b="1" i="1" baseline="-25000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1600" b="1" i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 * </a:t>
            </a:r>
            <a:r>
              <a:rPr lang="en-US" sz="1600" b="1" i="1" dirty="0" err="1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seq</a:t>
            </a:r>
            <a:r>
              <a:rPr lang="en-US" sz="1600" b="1" i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_#bytes</a:t>
            </a:r>
            <a:endParaRPr lang="en-US" b="1" i="1" dirty="0">
              <a:solidFill>
                <a:srgbClr val="280FBB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de-AT" dirty="0" smtClean="0">
              <a:solidFill>
                <a:srgbClr val="280FBB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de-AT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de-AT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2597" name="Text Box 5"/>
          <p:cNvSpPr txBox="1">
            <a:spLocks noChangeArrowheads="1"/>
          </p:cNvSpPr>
          <p:nvPr/>
        </p:nvSpPr>
        <p:spPr bwMode="auto">
          <a:xfrm>
            <a:off x="2603989" y="2841625"/>
            <a:ext cx="67114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AT" sz="1400" b="1"/>
              <a:t>Site 1</a:t>
            </a:r>
            <a:endParaRPr lang="en-US" sz="1400" b="1"/>
          </a:p>
        </p:txBody>
      </p:sp>
      <p:sp>
        <p:nvSpPr>
          <p:cNvPr id="622598" name="Oval 6"/>
          <p:cNvSpPr>
            <a:spLocks noChangeArrowheads="1"/>
          </p:cNvSpPr>
          <p:nvPr/>
        </p:nvSpPr>
        <p:spPr bwMode="auto">
          <a:xfrm>
            <a:off x="2513135" y="2749551"/>
            <a:ext cx="844062" cy="4873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2599" name="Text Box 7"/>
          <p:cNvSpPr txBox="1">
            <a:spLocks noChangeArrowheads="1"/>
          </p:cNvSpPr>
          <p:nvPr/>
        </p:nvSpPr>
        <p:spPr bwMode="auto">
          <a:xfrm>
            <a:off x="2686051" y="3849688"/>
            <a:ext cx="69762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AT" sz="1400" b="1"/>
              <a:t>Site 2</a:t>
            </a:r>
            <a:endParaRPr lang="en-US" sz="1400" b="1"/>
          </a:p>
        </p:txBody>
      </p:sp>
      <p:sp>
        <p:nvSpPr>
          <p:cNvPr id="622600" name="Text Box 8"/>
          <p:cNvSpPr txBox="1">
            <a:spLocks noChangeArrowheads="1"/>
          </p:cNvSpPr>
          <p:nvPr/>
        </p:nvSpPr>
        <p:spPr bwMode="auto">
          <a:xfrm>
            <a:off x="4695093" y="3451225"/>
            <a:ext cx="69762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AT" sz="1400" b="1"/>
              <a:t>Site 3</a:t>
            </a:r>
            <a:endParaRPr lang="en-US" sz="1400" b="1"/>
          </a:p>
        </p:txBody>
      </p:sp>
      <p:sp>
        <p:nvSpPr>
          <p:cNvPr id="622602" name="Oval 10"/>
          <p:cNvSpPr>
            <a:spLocks noChangeArrowheads="1"/>
          </p:cNvSpPr>
          <p:nvPr/>
        </p:nvSpPr>
        <p:spPr bwMode="auto">
          <a:xfrm>
            <a:off x="2603989" y="3756026"/>
            <a:ext cx="844062" cy="4873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2603" name="Oval 11"/>
          <p:cNvSpPr>
            <a:spLocks noChangeArrowheads="1"/>
          </p:cNvSpPr>
          <p:nvPr/>
        </p:nvSpPr>
        <p:spPr bwMode="auto">
          <a:xfrm>
            <a:off x="4610100" y="3362326"/>
            <a:ext cx="844062" cy="4873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2604" name="Line 12"/>
          <p:cNvSpPr>
            <a:spLocks noChangeShapeType="1"/>
          </p:cNvSpPr>
          <p:nvPr/>
        </p:nvSpPr>
        <p:spPr bwMode="auto">
          <a:xfrm>
            <a:off x="3357197" y="3024189"/>
            <a:ext cx="1337896" cy="4270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2605" name="Line 13"/>
          <p:cNvSpPr>
            <a:spLocks noChangeShapeType="1"/>
          </p:cNvSpPr>
          <p:nvPr/>
        </p:nvSpPr>
        <p:spPr bwMode="auto">
          <a:xfrm flipV="1">
            <a:off x="3448051" y="3657600"/>
            <a:ext cx="1162050" cy="3317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2606" name="Text Box 14"/>
          <p:cNvSpPr txBox="1">
            <a:spLocks noChangeArrowheads="1"/>
          </p:cNvSpPr>
          <p:nvPr/>
        </p:nvSpPr>
        <p:spPr bwMode="auto">
          <a:xfrm>
            <a:off x="3763108" y="2932113"/>
            <a:ext cx="80823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AT" sz="1400" b="1"/>
              <a:t>x units</a:t>
            </a:r>
            <a:endParaRPr lang="en-US" sz="1400" b="1"/>
          </a:p>
        </p:txBody>
      </p:sp>
      <p:sp>
        <p:nvSpPr>
          <p:cNvPr id="622607" name="Text Box 15"/>
          <p:cNvSpPr txBox="1">
            <a:spLocks noChangeArrowheads="1"/>
          </p:cNvSpPr>
          <p:nvPr/>
        </p:nvSpPr>
        <p:spPr bwMode="auto">
          <a:xfrm>
            <a:off x="3763108" y="3849688"/>
            <a:ext cx="8034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AT" sz="1400" b="1"/>
              <a:t>y units</a:t>
            </a:r>
            <a:endParaRPr lang="en-US" sz="1400" b="1"/>
          </a:p>
        </p:txBody>
      </p:sp>
      <p:sp>
        <p:nvSpPr>
          <p:cNvPr id="622609" name="Text Box 17"/>
          <p:cNvSpPr txBox="1">
            <a:spLocks noChangeArrowheads="1"/>
          </p:cNvSpPr>
          <p:nvPr/>
        </p:nvSpPr>
        <p:spPr bwMode="auto">
          <a:xfrm>
            <a:off x="275492" y="4275499"/>
            <a:ext cx="8639908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de-AT" sz="1800" dirty="0">
                <a:latin typeface="Times New Roman" pitchFamily="18" charset="0"/>
                <a:cs typeface="Times New Roman" pitchFamily="18" charset="0"/>
              </a:rPr>
              <a:t>Most early distributed DBMSs designed for wide area networks have ignored the </a:t>
            </a:r>
            <a:r>
              <a:rPr lang="de-AT" sz="1800" dirty="0" smtClean="0">
                <a:latin typeface="Times New Roman" pitchFamily="18" charset="0"/>
                <a:cs typeface="Times New Roman" pitchFamily="18" charset="0"/>
              </a:rPr>
              <a:t>local </a:t>
            </a:r>
            <a:r>
              <a:rPr lang="de-AT" sz="1800" dirty="0">
                <a:latin typeface="Times New Roman" pitchFamily="18" charset="0"/>
                <a:cs typeface="Times New Roman" pitchFamily="18" charset="0"/>
              </a:rPr>
              <a:t>processing cost and concentrate on minimizing the communication cost.</a:t>
            </a:r>
          </a:p>
          <a:p>
            <a:endParaRPr lang="de-AT" sz="1800" dirty="0"/>
          </a:p>
          <a:p>
            <a:r>
              <a:rPr lang="de-AT" sz="1800" dirty="0"/>
              <a:t>	</a:t>
            </a:r>
            <a:r>
              <a:rPr lang="de-AT" sz="1800" b="1" i="1" dirty="0"/>
              <a:t>Total_time = 2 *</a:t>
            </a:r>
            <a:r>
              <a:rPr lang="de-AT" sz="1800" b="1" dirty="0"/>
              <a:t> </a:t>
            </a:r>
            <a:r>
              <a:rPr lang="en-US" sz="1800" b="1" i="1" dirty="0"/>
              <a:t>T</a:t>
            </a:r>
            <a:r>
              <a:rPr lang="en-US" sz="1800" b="1" i="1" baseline="-25000" dirty="0"/>
              <a:t>MSG</a:t>
            </a:r>
            <a:r>
              <a:rPr lang="de-AT" sz="1800" b="1" dirty="0"/>
              <a:t> + </a:t>
            </a:r>
            <a:r>
              <a:rPr lang="en-US" sz="1800" b="1" i="1" dirty="0"/>
              <a:t>T</a:t>
            </a:r>
            <a:r>
              <a:rPr lang="en-US" sz="1800" b="1" i="1" baseline="-25000" dirty="0"/>
              <a:t>TR</a:t>
            </a:r>
            <a:r>
              <a:rPr lang="de-AT" sz="1800" b="1" i="1" dirty="0"/>
              <a:t> * (x +y)</a:t>
            </a:r>
          </a:p>
          <a:p>
            <a:endParaRPr lang="de-AT" sz="1800" b="1" i="1" dirty="0"/>
          </a:p>
          <a:p>
            <a:r>
              <a:rPr lang="de-AT" sz="1800" b="1" i="1" dirty="0"/>
              <a:t>	Respone_time = max { </a:t>
            </a:r>
            <a:r>
              <a:rPr lang="en-US" sz="1800" b="1" i="1" dirty="0"/>
              <a:t>T</a:t>
            </a:r>
            <a:r>
              <a:rPr lang="en-US" sz="1800" b="1" i="1" baseline="-25000" dirty="0"/>
              <a:t>MSG</a:t>
            </a:r>
            <a:r>
              <a:rPr lang="de-AT" sz="1800" b="1" dirty="0"/>
              <a:t> + </a:t>
            </a:r>
            <a:r>
              <a:rPr lang="en-US" sz="1800" b="1" i="1" dirty="0"/>
              <a:t>T</a:t>
            </a:r>
            <a:r>
              <a:rPr lang="en-US" sz="1800" b="1" i="1" baseline="-25000" dirty="0"/>
              <a:t>TR</a:t>
            </a:r>
            <a:r>
              <a:rPr lang="de-AT" sz="1800" b="1" i="1" dirty="0"/>
              <a:t> * x, </a:t>
            </a:r>
            <a:r>
              <a:rPr lang="en-US" sz="1800" b="1" i="1" dirty="0"/>
              <a:t>T</a:t>
            </a:r>
            <a:r>
              <a:rPr lang="en-US" sz="1800" b="1" i="1" baseline="-25000" dirty="0"/>
              <a:t>MSG</a:t>
            </a:r>
            <a:r>
              <a:rPr lang="de-AT" sz="1800" b="1" dirty="0"/>
              <a:t> + </a:t>
            </a:r>
            <a:r>
              <a:rPr lang="en-US" sz="1800" b="1" i="1" dirty="0"/>
              <a:t>T</a:t>
            </a:r>
            <a:r>
              <a:rPr lang="en-US" sz="1800" b="1" i="1" baseline="-25000" dirty="0"/>
              <a:t>TR</a:t>
            </a:r>
            <a:r>
              <a:rPr lang="de-AT" sz="1800" b="1" i="1" dirty="0"/>
              <a:t> * y }</a:t>
            </a:r>
          </a:p>
          <a:p>
            <a:endParaRPr lang="de-AT" sz="1800" b="1" i="1" dirty="0"/>
          </a:p>
          <a:p>
            <a:r>
              <a:rPr lang="de-AT" sz="1800" b="1" dirty="0" smtClean="0"/>
              <a:t>                since </a:t>
            </a:r>
            <a:r>
              <a:rPr lang="de-AT" sz="1800" b="1" dirty="0"/>
              <a:t>the transfers can be done in parallel.</a:t>
            </a:r>
            <a:endParaRPr lang="en-US" sz="1800" b="1" dirty="0"/>
          </a:p>
        </p:txBody>
      </p:sp>
      <p:sp>
        <p:nvSpPr>
          <p:cNvPr id="622610" name="Line 18"/>
          <p:cNvSpPr>
            <a:spLocks noChangeShapeType="1"/>
          </p:cNvSpPr>
          <p:nvPr/>
        </p:nvSpPr>
        <p:spPr bwMode="auto">
          <a:xfrm>
            <a:off x="476251" y="2566989"/>
            <a:ext cx="8147538" cy="28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A1E18-B292-4795-8120-15494AFE4CAE}" type="slidenum">
              <a:rPr lang="en-US"/>
              <a:pPr/>
              <a:t>55</a:t>
            </a:fld>
            <a:endParaRPr lang="en-US"/>
          </a:p>
        </p:txBody>
      </p:sp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609600"/>
            <a:ext cx="7737231" cy="69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de-AT" dirty="0">
                <a:solidFill>
                  <a:srgbClr val="280FBB"/>
                </a:solidFill>
              </a:rPr>
              <a:t>Cost Function (cont.)</a:t>
            </a:r>
            <a:endParaRPr lang="en-US" dirty="0">
              <a:solidFill>
                <a:srgbClr val="280FBB"/>
              </a:solidFill>
            </a:endParaRPr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1460500"/>
            <a:ext cx="8686800" cy="4635500"/>
          </a:xfr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de-AT" dirty="0">
                <a:latin typeface="Times New Roman" pitchFamily="18" charset="0"/>
                <a:cs typeface="Times New Roman" pitchFamily="18" charset="0"/>
              </a:rPr>
              <a:t>Minimizing response time is achieved by increasing the degree of parallel execution.</a:t>
            </a:r>
          </a:p>
          <a:p>
            <a:pPr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de-AT" dirty="0">
                <a:latin typeface="Times New Roman" pitchFamily="18" charset="0"/>
                <a:cs typeface="Times New Roman" pitchFamily="18" charset="0"/>
              </a:rPr>
              <a:t>This does not imply that the total time is also minimized. </a:t>
            </a:r>
          </a:p>
          <a:p>
            <a:pPr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de-AT" dirty="0">
                <a:latin typeface="Times New Roman" pitchFamily="18" charset="0"/>
                <a:cs typeface="Times New Roman" pitchFamily="18" charset="0"/>
              </a:rPr>
              <a:t>On contrary, it can increase the total time, for example by having more parallel local processing (often includes synchronization overhead) and transmissions.</a:t>
            </a:r>
          </a:p>
          <a:p>
            <a:pPr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de-AT" dirty="0">
                <a:latin typeface="Times New Roman" pitchFamily="18" charset="0"/>
                <a:cs typeface="Times New Roman" pitchFamily="18" charset="0"/>
              </a:rPr>
              <a:t>Minimizing the total time implies that the utilization of the resources improves, thus increasing the system throughput.</a:t>
            </a:r>
          </a:p>
          <a:p>
            <a:pPr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de-AT" dirty="0">
                <a:latin typeface="Times New Roman" pitchFamily="18" charset="0"/>
                <a:cs typeface="Times New Roman" pitchFamily="18" charset="0"/>
              </a:rPr>
              <a:t>In practice, a compromise between the total and response times is desired.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33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610600" cy="619125"/>
          </a:xfrm>
          <a:noFill/>
          <a:ln/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Step 4 – Local </a:t>
            </a:r>
            <a:r>
              <a:rPr lang="en-US" b="1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Query Optimization</a:t>
            </a:r>
            <a:endParaRPr lang="en-US" b="1" dirty="0">
              <a:solidFill>
                <a:srgbClr val="280FB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3124200"/>
          </a:xfrm>
          <a:noFill/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00000"/>
              </a:lnSpc>
              <a:spcBef>
                <a:spcPct val="60000"/>
              </a:spcBef>
              <a:buFont typeface="Monotype Sorts" pitchFamily="2" charset="2"/>
              <a:buNone/>
            </a:pPr>
            <a:r>
              <a:rPr lang="en-US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Input: </a:t>
            </a:r>
            <a:r>
              <a:rPr lang="en-US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Best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Global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xecution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chedule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  <a:spcBef>
                <a:spcPct val="60000"/>
              </a:spcBef>
              <a:buFont typeface="Wingdings" pitchFamily="2" charset="2"/>
              <a:buChar char="q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Select the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Best </a:t>
            </a:r>
            <a:r>
              <a:rPr lang="en-US" sz="2600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Access Path</a:t>
            </a:r>
          </a:p>
          <a:p>
            <a:pPr algn="just">
              <a:spcBef>
                <a:spcPct val="60000"/>
              </a:spcBef>
              <a:buFont typeface="Wingdings" pitchFamily="2" charset="2"/>
              <a:buChar char="q"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Local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Query Optimization </a:t>
            </a:r>
            <a:r>
              <a:rPr lang="en-US" sz="26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is the utmost important because the distributed query is fragmented into several sub queries each of which is processed at local site in a centralized way.</a:t>
            </a:r>
          </a:p>
          <a:p>
            <a:pPr algn="just">
              <a:lnSpc>
                <a:spcPct val="100000"/>
              </a:lnSpc>
              <a:spcBef>
                <a:spcPct val="60000"/>
              </a:spcBef>
              <a:buFont typeface="Wingdings" pitchFamily="2" charset="2"/>
              <a:buChar char="q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Centralized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ptimization Techniques- </a:t>
            </a:r>
            <a:r>
              <a:rPr lang="en-US" sz="2600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INGRES Algorithm</a:t>
            </a:r>
          </a:p>
        </p:txBody>
      </p:sp>
    </p:spTree>
    <p:extLst>
      <p:ext uri="{BB962C8B-B14F-4D97-AF65-F5344CB8AC3E}">
        <p14:creationId xmlns:p14="http://schemas.microsoft.com/office/powerpoint/2010/main" val="2233907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52FD9F0E-64BF-4112-8206-AC3F383DCBF4}" type="slidenum">
              <a:rPr lang="en-US" altLang="zh-CN"/>
              <a:pPr/>
              <a:t>57</a:t>
            </a:fld>
            <a:r>
              <a:rPr lang="en-US" altLang="zh-CN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381000"/>
            <a:ext cx="8229600" cy="106680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zh-CN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INGRES – General Strategy</a:t>
            </a:r>
            <a:endParaRPr lang="zh-CN" altLang="en-US" b="1" dirty="0">
              <a:solidFill>
                <a:srgbClr val="280FB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3827" name="Content Placeholder 2"/>
          <p:cNvSpPr>
            <a:spLocks noGrp="1"/>
          </p:cNvSpPr>
          <p:nvPr>
            <p:ph idx="4294967295"/>
          </p:nvPr>
        </p:nvSpPr>
        <p:spPr>
          <a:xfrm>
            <a:off x="152400" y="1524000"/>
            <a:ext cx="8763000" cy="4343400"/>
          </a:xfrm>
          <a:ln>
            <a:solidFill>
              <a:schemeClr val="tx1"/>
            </a:solidFill>
          </a:ln>
        </p:spPr>
        <p:txBody>
          <a:bodyPr lIns="91440" tIns="45720" rIns="91440" bIns="45720"/>
          <a:lstStyle/>
          <a:p>
            <a:pPr marL="539750" indent="-457200" algn="just" eaLnBrk="1" hangingPunct="1">
              <a:buFont typeface="Wingdings" pitchFamily="2" charset="2"/>
              <a:buChar char="q"/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Decompose a </a:t>
            </a:r>
            <a:r>
              <a:rPr lang="en-US" altLang="zh-CN" sz="3200" dirty="0">
                <a:solidFill>
                  <a:schemeClr val="accent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</a:t>
            </a:r>
            <a:r>
              <a:rPr lang="en-US" altLang="zh-CN" sz="3200" dirty="0" smtClean="0">
                <a:solidFill>
                  <a:schemeClr val="accent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ultivariable query</a:t>
            </a:r>
            <a:r>
              <a:rPr lang="en-US" altLang="zh-CN" sz="3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into a sequence of </a:t>
            </a:r>
            <a:r>
              <a:rPr lang="en-US" altLang="zh-CN" sz="3200" dirty="0">
                <a:solidFill>
                  <a:schemeClr val="accent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</a:t>
            </a:r>
            <a:r>
              <a:rPr lang="en-US" altLang="zh-CN" sz="3200" dirty="0" smtClean="0">
                <a:solidFill>
                  <a:schemeClr val="accent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ono-variable queries</a:t>
            </a:r>
            <a:r>
              <a:rPr lang="en-US" altLang="zh-CN" sz="3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with a  </a:t>
            </a:r>
            <a:r>
              <a:rPr lang="en-US" altLang="zh-CN" sz="3200" dirty="0" smtClean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common </a:t>
            </a:r>
            <a:r>
              <a:rPr lang="en-US" altLang="zh-CN" sz="3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variable </a:t>
            </a:r>
          </a:p>
          <a:p>
            <a:pPr marL="539750" indent="-457200" algn="just" eaLnBrk="1" hangingPunct="1">
              <a:buFont typeface="Wingdings" pitchFamily="2" charset="2"/>
              <a:buChar char="q"/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Process each by an one variable query processor</a:t>
            </a:r>
          </a:p>
          <a:p>
            <a:pPr lvl="1" algn="just" eaLnBrk="1" hangingPunct="1">
              <a:buFont typeface="Wingdings" pitchFamily="2" charset="2"/>
              <a:buChar char="q"/>
            </a:pPr>
            <a:r>
              <a:rPr lang="en-US" altLang="zh-CN" sz="2800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Choose an initial execution plan (heuristics)</a:t>
            </a:r>
          </a:p>
          <a:p>
            <a:pPr lvl="1" algn="just" eaLnBrk="1" hangingPunct="1">
              <a:buFont typeface="Wingdings" pitchFamily="2" charset="2"/>
              <a:buChar char="q"/>
            </a:pPr>
            <a:r>
              <a:rPr lang="en-US" altLang="zh-CN" sz="2800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Order the rest by considering intermediate relation sizes</a:t>
            </a:r>
          </a:p>
          <a:p>
            <a:pPr marL="539750" indent="-457200" algn="just" eaLnBrk="1" hangingPunct="1">
              <a:buFont typeface="Wingdings" pitchFamily="2" charset="2"/>
              <a:buChar char="q"/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No statistical information is maintained.</a:t>
            </a:r>
            <a:endParaRPr lang="zh-CN" altLang="en-US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17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0559E7A1-50AC-4221-9F33-0FF4E59BBACB}" type="slidenum">
              <a:rPr lang="en-US" altLang="zh-CN"/>
              <a:pPr/>
              <a:t>58</a:t>
            </a:fld>
            <a:r>
              <a:rPr lang="en-US" altLang="zh-CN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" y="304800"/>
            <a:ext cx="8229600" cy="106680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zh-CN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INGRES - Decomposition</a:t>
            </a:r>
            <a:endParaRPr lang="zh-CN" altLang="en-US" b="1" dirty="0">
              <a:solidFill>
                <a:srgbClr val="280FB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399"/>
            <a:ext cx="8610599" cy="52578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639097" y="2819400"/>
            <a:ext cx="2133600" cy="6096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44012" y="4267200"/>
            <a:ext cx="2937387" cy="762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9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CD781308-8109-4778-A626-1A9E4836D75B}" type="slidenum">
              <a:rPr lang="en-US" altLang="zh-CN"/>
              <a:pPr/>
              <a:t>59</a:t>
            </a:fld>
            <a:r>
              <a:rPr lang="en-US" altLang="zh-CN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457200"/>
            <a:ext cx="8686800" cy="1066800"/>
          </a:xfrm>
        </p:spPr>
        <p:txBody>
          <a:bodyPr anchor="ctr">
            <a:noAutofit/>
          </a:bodyPr>
          <a:lstStyle/>
          <a:p>
            <a:pPr eaLnBrk="1" hangingPunct="1"/>
            <a:r>
              <a:rPr lang="en-US" altLang="zh-CN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INGRES – Detachment</a:t>
            </a:r>
            <a:endParaRPr lang="zh-CN" altLang="en-US" b="1" dirty="0">
              <a:solidFill>
                <a:srgbClr val="280FB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686800" cy="510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188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066800"/>
          </a:xfrm>
        </p:spPr>
        <p:txBody>
          <a:bodyPr/>
          <a:lstStyle/>
          <a:p>
            <a:r>
              <a:rPr lang="en-US" dirty="0"/>
              <a:t>Query Processing Example: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8610600" cy="533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313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720D21E7-41C3-4D67-B3D8-77FE34A0B629}" type="slidenum">
              <a:rPr lang="en-US" altLang="zh-CN"/>
              <a:pPr/>
              <a:t>60</a:t>
            </a:fld>
            <a:r>
              <a:rPr lang="en-US" altLang="zh-CN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381000"/>
            <a:ext cx="8229600" cy="1066800"/>
          </a:xfrm>
        </p:spPr>
        <p:txBody>
          <a:bodyPr anchor="ctr">
            <a:noAutofit/>
          </a:bodyPr>
          <a:lstStyle/>
          <a:p>
            <a:pPr eaLnBrk="1" hangingPunct="1"/>
            <a:r>
              <a:rPr lang="en-US" altLang="zh-CN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INGRES – Detachment (cont.)</a:t>
            </a:r>
            <a:endParaRPr lang="zh-CN" altLang="en-US" b="1" dirty="0">
              <a:solidFill>
                <a:srgbClr val="280FB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8763000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285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5D584FB-14AA-46A8-BD7F-CA3788E8FAC7}" type="slidenum">
              <a:rPr lang="en-US" altLang="zh-CN"/>
              <a:pPr/>
              <a:t>61</a:t>
            </a:fld>
            <a:r>
              <a:rPr lang="en-US" altLang="zh-CN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838200"/>
            <a:ext cx="8229600" cy="1066800"/>
          </a:xfrm>
        </p:spPr>
        <p:txBody>
          <a:bodyPr anchor="ctr">
            <a:noAutofit/>
          </a:bodyPr>
          <a:lstStyle/>
          <a:p>
            <a:pPr eaLnBrk="1" hangingPunct="1"/>
            <a:r>
              <a:rPr lang="en-US" altLang="zh-CN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INGRES – Detachment (cont.)</a:t>
            </a:r>
            <a:endParaRPr lang="zh-CN" altLang="en-US" b="1" dirty="0">
              <a:solidFill>
                <a:srgbClr val="280FB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8949" name="Rectangle 6"/>
          <p:cNvSpPr>
            <a:spLocks noChangeArrowheads="1"/>
          </p:cNvSpPr>
          <p:nvPr/>
        </p:nvSpPr>
        <p:spPr bwMode="auto">
          <a:xfrm>
            <a:off x="457200" y="1905000"/>
            <a:ext cx="8382000" cy="20431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3200" dirty="0" smtClean="0">
                <a:solidFill>
                  <a:srgbClr val="0000CC"/>
                </a:solidFill>
                <a:ea typeface="宋体" pitchFamily="2" charset="-122"/>
                <a:cs typeface="Times New Roman" pitchFamily="18" charset="0"/>
              </a:rPr>
              <a:t>Note:</a:t>
            </a:r>
            <a:endParaRPr lang="en-US" altLang="zh-CN" sz="3200" dirty="0">
              <a:solidFill>
                <a:srgbClr val="0000CC"/>
              </a:solidFill>
              <a:ea typeface="宋体" pitchFamily="2" charset="-122"/>
              <a:cs typeface="Times New Roman" pitchFamily="18" charset="0"/>
            </a:endParaRPr>
          </a:p>
          <a:p>
            <a:pPr algn="l"/>
            <a:endParaRPr lang="en-US" altLang="zh-CN" sz="2800" dirty="0">
              <a:solidFill>
                <a:srgbClr val="000000"/>
              </a:solidFill>
              <a:ea typeface="宋体" pitchFamily="2" charset="-122"/>
              <a:cs typeface="Times New Roman" pitchFamily="18" charset="0"/>
            </a:endParaRPr>
          </a:p>
          <a:p>
            <a:pPr algn="l">
              <a:buFont typeface="Arial" charset="0"/>
              <a:buChar char="•"/>
            </a:pPr>
            <a:r>
              <a:rPr lang="en-US" altLang="zh-CN" sz="2800" i="1" dirty="0">
                <a:solidFill>
                  <a:srgbClr val="000000"/>
                </a:solidFill>
                <a:latin typeface="Arial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  <a:ea typeface="宋体" pitchFamily="2" charset="-122"/>
                <a:cs typeface="Times New Roman" pitchFamily="18" charset="0"/>
              </a:rPr>
              <a:t>Query </a:t>
            </a:r>
            <a:r>
              <a:rPr lang="en-US" altLang="zh-CN" sz="2800" i="1" dirty="0">
                <a:solidFill>
                  <a:srgbClr val="000000"/>
                </a:solidFill>
                <a:latin typeface="Arial" charset="0"/>
                <a:ea typeface="宋体" pitchFamily="2" charset="-122"/>
                <a:cs typeface="Times New Roman" pitchFamily="18" charset="0"/>
              </a:rPr>
              <a:t>q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  <a:ea typeface="宋体" pitchFamily="2" charset="-122"/>
                <a:cs typeface="Times New Roman" pitchFamily="18" charset="0"/>
              </a:rPr>
              <a:t> is decomposed into</a:t>
            </a:r>
            <a:r>
              <a:rPr lang="en-US" altLang="zh-CN" sz="2800" i="1" dirty="0">
                <a:solidFill>
                  <a:srgbClr val="000000"/>
                </a:solidFill>
                <a:latin typeface="Arial" charset="0"/>
                <a:ea typeface="宋体" pitchFamily="2" charset="-122"/>
                <a:cs typeface="Times New Roman" pitchFamily="18" charset="0"/>
              </a:rPr>
              <a:t>  q’ 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i="1" dirty="0">
                <a:solidFill>
                  <a:srgbClr val="000000"/>
                </a:solidFill>
                <a:latin typeface="Arial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zh-CN" sz="2800" i="1" dirty="0">
                <a:solidFill>
                  <a:srgbClr val="000000"/>
                </a:solidFill>
                <a:latin typeface="Arial" charset="0"/>
                <a:ea typeface="宋体" pitchFamily="2" charset="-122"/>
                <a:cs typeface="Times New Roman" pitchFamily="18" charset="0"/>
              </a:rPr>
              <a:t>q’’</a:t>
            </a:r>
          </a:p>
          <a:p>
            <a:pPr algn="l">
              <a:buFont typeface="Arial" charset="0"/>
              <a:buChar char="•"/>
            </a:pPr>
            <a:r>
              <a:rPr lang="en-US" altLang="zh-CN" sz="2800" i="1" dirty="0">
                <a:solidFill>
                  <a:srgbClr val="000000"/>
                </a:solidFill>
                <a:latin typeface="Arial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  <a:ea typeface="宋体" pitchFamily="2" charset="-122"/>
                <a:cs typeface="Times New Roman" pitchFamily="18" charset="0"/>
              </a:rPr>
              <a:t>It is an optimized  sequence of query execution</a:t>
            </a:r>
            <a:r>
              <a:rPr lang="en-US" altLang="zh-CN" sz="40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3364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A6D84679-BC9B-4DC3-A02F-E286360F8619}" type="slidenum">
              <a:rPr lang="en-US" altLang="zh-CN"/>
              <a:pPr/>
              <a:t>62</a:t>
            </a:fld>
            <a:r>
              <a:rPr lang="en-US" altLang="zh-CN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73626" y="538316"/>
            <a:ext cx="8229600" cy="1066800"/>
          </a:xfrm>
        </p:spPr>
        <p:txBody>
          <a:bodyPr anchor="ctr">
            <a:noAutofit/>
          </a:bodyPr>
          <a:lstStyle/>
          <a:p>
            <a:pPr eaLnBrk="1" hangingPunct="1"/>
            <a:r>
              <a:rPr lang="en-US" altLang="zh-CN" b="1" dirty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INGRES – Detachment Example</a:t>
            </a:r>
            <a:endParaRPr lang="zh-CN" altLang="en-US" b="1" dirty="0">
              <a:solidFill>
                <a:srgbClr val="280FB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9974" name="Rectangle 5"/>
          <p:cNvSpPr>
            <a:spLocks noChangeArrowheads="1"/>
          </p:cNvSpPr>
          <p:nvPr/>
        </p:nvSpPr>
        <p:spPr bwMode="auto">
          <a:xfrm>
            <a:off x="381000" y="1600200"/>
            <a:ext cx="8305800" cy="338554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dirty="0">
                <a:solidFill>
                  <a:srgbClr val="0000CC"/>
                </a:solidFill>
                <a:latin typeface="Arial" charset="0"/>
                <a:ea typeface="宋体" pitchFamily="2" charset="-122"/>
                <a:cs typeface="Times New Roman" pitchFamily="18" charset="0"/>
              </a:rPr>
              <a:t>Original query </a:t>
            </a:r>
            <a:r>
              <a:rPr lang="en-US" altLang="zh-CN" sz="2800" i="1" dirty="0">
                <a:solidFill>
                  <a:srgbClr val="0000CC"/>
                </a:solidFill>
                <a:latin typeface="Arial" charset="0"/>
                <a:ea typeface="宋体" pitchFamily="2" charset="-122"/>
                <a:cs typeface="Times New Roman" pitchFamily="18" charset="0"/>
              </a:rPr>
              <a:t>q</a:t>
            </a:r>
            <a:r>
              <a:rPr lang="en-US" altLang="zh-CN" sz="2800" i="1" baseline="-25000" dirty="0">
                <a:solidFill>
                  <a:srgbClr val="0000CC"/>
                </a:solidFill>
                <a:latin typeface="Arial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800" dirty="0">
                <a:solidFill>
                  <a:srgbClr val="0000CC"/>
                </a:solidFill>
                <a:latin typeface="Arial" charset="0"/>
                <a:ea typeface="宋体" pitchFamily="2" charset="-122"/>
                <a:cs typeface="Times New Roman" pitchFamily="18" charset="0"/>
              </a:rPr>
              <a:t> </a:t>
            </a:r>
          </a:p>
          <a:p>
            <a:pPr algn="l"/>
            <a:endParaRPr lang="en-US" altLang="zh-CN" sz="2800" dirty="0">
              <a:solidFill>
                <a:srgbClr val="0000CC"/>
              </a:solidFill>
              <a:latin typeface="Arial" charset="0"/>
              <a:ea typeface="宋体" pitchFamily="2" charset="-122"/>
              <a:cs typeface="Times New Roman" pitchFamily="18" charset="0"/>
            </a:endParaRPr>
          </a:p>
          <a:p>
            <a:pPr algn="l"/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 </a:t>
            </a:r>
            <a:r>
              <a:rPr lang="en-US" altLang="zh-CN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E.ENAME </a:t>
            </a:r>
            <a:endParaRPr lang="en-US" altLang="zh-CN" b="1" dirty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algn="l"/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FROM</a:t>
            </a: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	EMP E, ASG G, PROJ J</a:t>
            </a:r>
          </a:p>
          <a:p>
            <a:pPr algn="l"/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WHERE	</a:t>
            </a: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E.ENO=G.ENO 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AND</a:t>
            </a:r>
          </a:p>
          <a:p>
            <a:pPr algn="l"/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	J.PNO=G.PNO 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AND</a:t>
            </a:r>
            <a:endParaRPr lang="en-US" altLang="zh-CN" b="1" dirty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algn="l"/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J.PNAME=“CAD/CAM”</a:t>
            </a:r>
          </a:p>
          <a:p>
            <a:pPr algn="l"/>
            <a:endParaRPr lang="en-US" altLang="zh-CN" dirty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algn="l"/>
            <a:r>
              <a:rPr lang="en-US" altLang="zh-CN" sz="3200" i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q</a:t>
            </a:r>
            <a:r>
              <a:rPr lang="en-US" altLang="zh-CN" sz="3200" baseline="-250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3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can be decomposed into </a:t>
            </a:r>
            <a:r>
              <a:rPr lang="en-US" altLang="zh-CN" sz="3200" i="1" dirty="0">
                <a:solidFill>
                  <a:srgbClr val="000000"/>
                </a:solidFill>
                <a:ea typeface="宋体" pitchFamily="2" charset="-122"/>
              </a:rPr>
              <a:t>q</a:t>
            </a:r>
            <a:r>
              <a:rPr lang="en-US" altLang="zh-CN" sz="3200" baseline="-25000" dirty="0">
                <a:solidFill>
                  <a:srgbClr val="000000"/>
                </a:solidFill>
                <a:ea typeface="宋体" pitchFamily="2" charset="-122"/>
              </a:rPr>
              <a:t>11</a:t>
            </a:r>
            <a:r>
              <a:rPr lang="en-US" altLang="zh-CN" sz="32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i="1" dirty="0">
                <a:solidFill>
                  <a:srgbClr val="000000"/>
                </a:solidFill>
                <a:ea typeface="宋体" pitchFamily="2" charset="-122"/>
              </a:rPr>
              <a:t>q</a:t>
            </a:r>
            <a:r>
              <a:rPr lang="en-US" altLang="zh-CN" sz="3200" baseline="-25000" dirty="0">
                <a:solidFill>
                  <a:srgbClr val="000000"/>
                </a:solidFill>
                <a:ea typeface="宋体" pitchFamily="2" charset="-122"/>
              </a:rPr>
              <a:t>12</a:t>
            </a:r>
            <a:r>
              <a:rPr lang="en-US" altLang="zh-CN" sz="32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i="1" dirty="0">
                <a:solidFill>
                  <a:srgbClr val="000000"/>
                </a:solidFill>
                <a:ea typeface="宋体" pitchFamily="2" charset="-122"/>
              </a:rPr>
              <a:t>q</a:t>
            </a:r>
            <a:r>
              <a:rPr lang="en-US" altLang="zh-CN" sz="3200" baseline="-25000" dirty="0">
                <a:solidFill>
                  <a:srgbClr val="000000"/>
                </a:solidFill>
                <a:ea typeface="宋体" pitchFamily="2" charset="-122"/>
              </a:rPr>
              <a:t>13</a:t>
            </a:r>
          </a:p>
          <a:p>
            <a:pPr algn="l"/>
            <a:endParaRPr lang="en-US" altLang="zh-CN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020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BC1F0E1-9704-431C-83AB-8560A195B4F4}" type="slidenum">
              <a:rPr lang="en-US" altLang="zh-CN"/>
              <a:pPr/>
              <a:t>63</a:t>
            </a:fld>
            <a:r>
              <a:rPr lang="en-US" altLang="zh-CN"/>
              <a:t> </a:t>
            </a:r>
          </a:p>
        </p:txBody>
      </p:sp>
      <p:sp>
        <p:nvSpPr>
          <p:cNvPr id="340997" name="Rectangle 5"/>
          <p:cNvSpPr>
            <a:spLocks noChangeArrowheads="1"/>
          </p:cNvSpPr>
          <p:nvPr/>
        </p:nvSpPr>
        <p:spPr bwMode="auto">
          <a:xfrm>
            <a:off x="533400" y="2133600"/>
            <a:ext cx="7848600" cy="413959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 i="1" dirty="0">
                <a:solidFill>
                  <a:srgbClr val="0000CC"/>
                </a:solidFill>
                <a:latin typeface="Arial" charset="0"/>
                <a:ea typeface="宋体" pitchFamily="2" charset="-122"/>
                <a:cs typeface="Times New Roman" pitchFamily="18" charset="0"/>
              </a:rPr>
              <a:t>q</a:t>
            </a:r>
            <a:r>
              <a:rPr lang="en-US" altLang="zh-CN" sz="2800" baseline="-25000" dirty="0">
                <a:solidFill>
                  <a:srgbClr val="0000CC"/>
                </a:solidFill>
                <a:latin typeface="Arial" charset="0"/>
                <a:ea typeface="宋体" pitchFamily="2" charset="-122"/>
                <a:cs typeface="Times New Roman" pitchFamily="18" charset="0"/>
              </a:rPr>
              <a:t>11 </a:t>
            </a:r>
            <a:r>
              <a:rPr lang="en-US" altLang="zh-CN" sz="2800" dirty="0">
                <a:solidFill>
                  <a:srgbClr val="0000CC"/>
                </a:solidFill>
                <a:latin typeface="Arial" charset="0"/>
                <a:ea typeface="宋体" pitchFamily="2" charset="-122"/>
                <a:cs typeface="Times New Roman" pitchFamily="18" charset="0"/>
              </a:rPr>
              <a:t>and </a:t>
            </a:r>
            <a:r>
              <a:rPr lang="en-US" altLang="zh-CN" sz="2800" i="1" dirty="0">
                <a:solidFill>
                  <a:srgbClr val="0000CC"/>
                </a:solidFill>
                <a:latin typeface="Arial" charset="0"/>
                <a:ea typeface="宋体" pitchFamily="2" charset="-122"/>
                <a:cs typeface="Times New Roman" pitchFamily="18" charset="0"/>
              </a:rPr>
              <a:t>q’</a:t>
            </a:r>
            <a:r>
              <a:rPr lang="en-US" altLang="zh-CN" sz="2800" dirty="0">
                <a:solidFill>
                  <a:srgbClr val="0000CC"/>
                </a:solidFill>
                <a:latin typeface="Arial" charset="0"/>
                <a:ea typeface="宋体" pitchFamily="2" charset="-122"/>
                <a:cs typeface="Times New Roman" pitchFamily="18" charset="0"/>
              </a:rPr>
              <a:t> such that </a:t>
            </a:r>
            <a:r>
              <a:rPr lang="en-US" altLang="zh-CN" sz="2800" i="1" dirty="0">
                <a:solidFill>
                  <a:srgbClr val="0000CC"/>
                </a:solidFill>
                <a:latin typeface="Arial" charset="0"/>
                <a:ea typeface="宋体" pitchFamily="2" charset="-122"/>
                <a:cs typeface="Times New Roman" pitchFamily="18" charset="0"/>
              </a:rPr>
              <a:t>q</a:t>
            </a:r>
            <a:r>
              <a:rPr lang="en-US" altLang="zh-CN" sz="2800" dirty="0">
                <a:solidFill>
                  <a:srgbClr val="0000CC"/>
                </a:solidFill>
                <a:latin typeface="Arial" charset="0"/>
                <a:ea typeface="宋体" pitchFamily="2" charset="-122"/>
                <a:cs typeface="Times New Roman" pitchFamily="18" charset="0"/>
              </a:rPr>
              <a:t> =</a:t>
            </a:r>
            <a:r>
              <a:rPr lang="en-US" altLang="zh-CN" sz="2800" baseline="-25000" dirty="0">
                <a:solidFill>
                  <a:srgbClr val="0000CC"/>
                </a:solidFill>
                <a:latin typeface="Arial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i="1" dirty="0">
                <a:solidFill>
                  <a:srgbClr val="0000CC"/>
                </a:solidFill>
                <a:latin typeface="Arial" charset="0"/>
                <a:ea typeface="宋体" pitchFamily="2" charset="-122"/>
                <a:cs typeface="Times New Roman" pitchFamily="18" charset="0"/>
              </a:rPr>
              <a:t>q</a:t>
            </a:r>
            <a:r>
              <a:rPr lang="en-US" altLang="zh-CN" sz="2800" baseline="-25000" dirty="0">
                <a:solidFill>
                  <a:srgbClr val="0000CC"/>
                </a:solidFill>
                <a:latin typeface="Arial" charset="0"/>
                <a:ea typeface="宋体" pitchFamily="2" charset="-122"/>
                <a:cs typeface="Times New Roman" pitchFamily="18" charset="0"/>
              </a:rPr>
              <a:t>11</a:t>
            </a:r>
            <a:r>
              <a:rPr lang="en-US" altLang="zh-CN" sz="2800" dirty="0">
                <a:solidFill>
                  <a:srgbClr val="0000CC"/>
                </a:solidFill>
                <a:latin typeface="Arial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aseline="-25000" dirty="0">
                <a:solidFill>
                  <a:srgbClr val="0000CC"/>
                </a:solidFill>
                <a:latin typeface="Arial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i="1" dirty="0">
                <a:solidFill>
                  <a:srgbClr val="0000CC"/>
                </a:solidFill>
                <a:latin typeface="Arial" charset="0"/>
                <a:ea typeface="宋体" pitchFamily="2" charset="-122"/>
                <a:cs typeface="Times New Roman" pitchFamily="18" charset="0"/>
              </a:rPr>
              <a:t>q’</a:t>
            </a:r>
            <a:r>
              <a:rPr lang="en-US" altLang="zh-CN" sz="5400" baseline="-25000" dirty="0">
                <a:ea typeface="宋体" pitchFamily="2" charset="-122"/>
                <a:cs typeface="Times New Roman" pitchFamily="18" charset="0"/>
              </a:rPr>
              <a:t> </a:t>
            </a:r>
          </a:p>
          <a:p>
            <a:pPr algn="l"/>
            <a:endParaRPr lang="en-US" altLang="zh-CN" sz="900" i="1" dirty="0">
              <a:solidFill>
                <a:srgbClr val="000000"/>
              </a:solidFill>
              <a:ea typeface="宋体" pitchFamily="2" charset="-122"/>
              <a:cs typeface="Times New Roman" pitchFamily="18" charset="0"/>
            </a:endParaRPr>
          </a:p>
          <a:p>
            <a:pPr algn="l"/>
            <a:r>
              <a:rPr lang="en-US" altLang="zh-CN" sz="2800" i="1" dirty="0">
                <a:solidFill>
                  <a:srgbClr val="0000CC"/>
                </a:solidFill>
                <a:latin typeface="Arial" charset="0"/>
                <a:ea typeface="宋体" pitchFamily="2" charset="-122"/>
                <a:cs typeface="Times New Roman" pitchFamily="18" charset="0"/>
              </a:rPr>
              <a:t>q</a:t>
            </a:r>
            <a:r>
              <a:rPr lang="en-US" altLang="zh-CN" sz="2800" baseline="-25000" dirty="0">
                <a:solidFill>
                  <a:srgbClr val="0000CC"/>
                </a:solidFill>
                <a:latin typeface="Arial" charset="0"/>
                <a:ea typeface="宋体" pitchFamily="2" charset="-122"/>
                <a:cs typeface="Times New Roman" pitchFamily="18" charset="0"/>
              </a:rPr>
              <a:t>11:</a:t>
            </a:r>
            <a:r>
              <a:rPr lang="en-US" altLang="zh-CN" sz="4000" baseline="-250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 </a:t>
            </a:r>
          </a:p>
          <a:p>
            <a:pPr lvl="2" algn="l"/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SELECT	</a:t>
            </a: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J.PNO INTO </a:t>
            </a:r>
            <a:r>
              <a:rPr lang="en-US" altLang="zh-CN" b="1" dirty="0">
                <a:solidFill>
                  <a:schemeClr val="accent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JVAR</a:t>
            </a:r>
          </a:p>
          <a:p>
            <a:pPr lvl="2" algn="l"/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FROM	</a:t>
            </a: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PROJ J</a:t>
            </a:r>
          </a:p>
          <a:p>
            <a:pPr lvl="2" algn="l"/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WHERE		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PNAME=“CAD/CAM”</a:t>
            </a:r>
          </a:p>
          <a:p>
            <a:pPr algn="l"/>
            <a:r>
              <a:rPr lang="en-US" altLang="zh-CN" sz="2800" i="1" dirty="0">
                <a:solidFill>
                  <a:srgbClr val="0000CC"/>
                </a:solidFill>
                <a:latin typeface="Arial" charset="0"/>
                <a:ea typeface="宋体" pitchFamily="2" charset="-122"/>
                <a:cs typeface="Times New Roman" pitchFamily="18" charset="0"/>
              </a:rPr>
              <a:t>q’</a:t>
            </a:r>
            <a:r>
              <a:rPr lang="en-US" altLang="zh-CN" sz="2800" dirty="0">
                <a:solidFill>
                  <a:srgbClr val="0000CC"/>
                </a:solidFill>
                <a:latin typeface="Arial" charset="0"/>
                <a:ea typeface="宋体" pitchFamily="2" charset="-122"/>
                <a:cs typeface="Times New Roman" pitchFamily="18" charset="0"/>
              </a:rPr>
              <a:t>:</a:t>
            </a:r>
          </a:p>
          <a:p>
            <a:pPr lvl="2" algn="l"/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SELECT</a:t>
            </a: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E.ENAME</a:t>
            </a:r>
          </a:p>
          <a:p>
            <a:pPr lvl="2" algn="l"/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FROM</a:t>
            </a: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EMP E, ASG G, </a:t>
            </a:r>
            <a:r>
              <a:rPr lang="en-US" altLang="zh-CN" b="1" dirty="0">
                <a:solidFill>
                  <a:schemeClr val="accent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JVAR</a:t>
            </a:r>
          </a:p>
          <a:p>
            <a:pPr lvl="2" algn="l"/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WHERE	</a:t>
            </a: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E.ENO=G.ENO</a:t>
            </a:r>
          </a:p>
          <a:p>
            <a:pPr lvl="2" algn="l"/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AND</a:t>
            </a: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G.PNO=</a:t>
            </a:r>
            <a:r>
              <a:rPr lang="en-US" altLang="zh-CN" b="1" dirty="0">
                <a:solidFill>
                  <a:schemeClr val="accent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JVAR</a:t>
            </a: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.PNO</a:t>
            </a:r>
          </a:p>
          <a:p>
            <a:pPr algn="l"/>
            <a:endParaRPr lang="en-US" altLang="zh-CN" dirty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algn="l"/>
            <a:endParaRPr lang="en-US" altLang="zh-CN" dirty="0">
              <a:solidFill>
                <a:srgbClr val="FF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340998" name="内容占位符 6"/>
          <p:cNvSpPr>
            <a:spLocks noGrp="1"/>
          </p:cNvSpPr>
          <p:nvPr>
            <p:ph idx="4294967295"/>
          </p:nvPr>
        </p:nvSpPr>
        <p:spPr>
          <a:xfrm>
            <a:off x="228600" y="1524000"/>
            <a:ext cx="8305800" cy="798513"/>
          </a:xfrm>
        </p:spPr>
        <p:txBody>
          <a:bodyPr lIns="91440" tIns="45720" rIns="91440" bIns="45720"/>
          <a:lstStyle/>
          <a:p>
            <a:pPr marL="365125" indent="-282575"/>
            <a:r>
              <a:rPr lang="en-US" altLang="zh-CN" dirty="0" smtClean="0">
                <a:ea typeface="宋体" pitchFamily="2" charset="-122"/>
              </a:rPr>
              <a:t>First use the one variable predicate to get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365125" indent="-282575"/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2" name="Title 1"/>
          <p:cNvSpPr>
            <a:spLocks/>
          </p:cNvSpPr>
          <p:nvPr/>
        </p:nvSpPr>
        <p:spPr bwMode="auto">
          <a:xfrm>
            <a:off x="0" y="381000"/>
            <a:ext cx="9144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l"/>
            <a:r>
              <a:rPr lang="en-US" altLang="zh-CN" sz="4000" b="1">
                <a:solidFill>
                  <a:srgbClr val="000099"/>
                </a:solidFill>
                <a:latin typeface="Book Antiqua" pitchFamily="18" charset="0"/>
                <a:ea typeface="宋体" pitchFamily="2" charset="-122"/>
              </a:rPr>
              <a:t>INGRES – Detachment Example (</a:t>
            </a:r>
            <a:r>
              <a:rPr lang="en-US" altLang="zh-CN" sz="4000" b="1" i="1">
                <a:solidFill>
                  <a:srgbClr val="000099"/>
                </a:solidFill>
                <a:latin typeface="Book Antiqua" pitchFamily="18" charset="0"/>
                <a:ea typeface="宋体" pitchFamily="2" charset="-122"/>
              </a:rPr>
              <a:t>cont</a:t>
            </a:r>
            <a:r>
              <a:rPr lang="en-US" altLang="zh-CN" sz="4000" b="1">
                <a:solidFill>
                  <a:srgbClr val="000099"/>
                </a:solidFill>
                <a:latin typeface="Book Antiqua" pitchFamily="18" charset="0"/>
                <a:ea typeface="宋体" pitchFamily="2" charset="-122"/>
              </a:rPr>
              <a:t>.)</a:t>
            </a:r>
            <a:endParaRPr lang="zh-CN" altLang="en-US" sz="4000" b="1">
              <a:solidFill>
                <a:srgbClr val="000099"/>
              </a:solidFill>
              <a:latin typeface="Book Antiqua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416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70C11509-F504-445D-A475-148515210669}" type="slidenum">
              <a:rPr lang="en-US" altLang="zh-CN"/>
              <a:pPr/>
              <a:t>64</a:t>
            </a:fld>
            <a:r>
              <a:rPr lang="en-US" altLang="zh-CN"/>
              <a:t> </a:t>
            </a:r>
          </a:p>
        </p:txBody>
      </p:sp>
      <p:sp>
        <p:nvSpPr>
          <p:cNvPr id="342019" name="Content Placeholder 2"/>
          <p:cNvSpPr>
            <a:spLocks noGrp="1"/>
          </p:cNvSpPr>
          <p:nvPr>
            <p:ph idx="4294967295"/>
          </p:nvPr>
        </p:nvSpPr>
        <p:spPr>
          <a:xfrm>
            <a:off x="152400" y="1447800"/>
            <a:ext cx="8686800" cy="4572000"/>
          </a:xfrm>
        </p:spPr>
        <p:txBody>
          <a:bodyPr lIns="91440" tIns="45720" rIns="91440" bIns="45720"/>
          <a:lstStyle/>
          <a:p>
            <a:pPr marL="365125" indent="-282575" eaLnBrk="1" hangingPunct="1"/>
            <a:r>
              <a:rPr lang="en-US" altLang="zh-CN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Then </a:t>
            </a:r>
            <a:r>
              <a:rPr lang="en-US" altLang="zh-CN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q’</a:t>
            </a:r>
            <a:r>
              <a:rPr lang="en-US" altLang="zh-CN" i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is further decomposed into </a:t>
            </a:r>
            <a:r>
              <a:rPr lang="en-US" altLang="zh-CN" i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q</a:t>
            </a:r>
            <a:r>
              <a:rPr lang="en-US" altLang="zh-CN" baseline="-2500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12</a:t>
            </a:r>
            <a:r>
              <a:rPr lang="en-US" altLang="zh-CN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q</a:t>
            </a:r>
            <a:r>
              <a:rPr lang="en-US" altLang="zh-CN" baseline="-2500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13</a:t>
            </a:r>
          </a:p>
        </p:txBody>
      </p:sp>
      <p:sp>
        <p:nvSpPr>
          <p:cNvPr id="342022" name="Rectangle 5"/>
          <p:cNvSpPr>
            <a:spLocks noChangeArrowheads="1"/>
          </p:cNvSpPr>
          <p:nvPr/>
        </p:nvSpPr>
        <p:spPr bwMode="auto">
          <a:xfrm>
            <a:off x="2262188" y="2714625"/>
            <a:ext cx="5643562" cy="26574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b="1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SELECT</a:t>
            </a:r>
            <a:r>
              <a:rPr lang="en-US" altLang="zh-CN" b="1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G.ENO INTO</a:t>
            </a:r>
            <a:r>
              <a:rPr lang="en-US" altLang="zh-CN" b="1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b="1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GVAR</a:t>
            </a:r>
          </a:p>
          <a:p>
            <a:pPr algn="l"/>
            <a:r>
              <a:rPr lang="en-US" altLang="zh-CN" b="1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FROM	</a:t>
            </a:r>
            <a:r>
              <a:rPr lang="en-US" altLang="zh-CN" b="1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ASG G, JVAR</a:t>
            </a:r>
          </a:p>
          <a:p>
            <a:pPr algn="l"/>
            <a:r>
              <a:rPr lang="en-US" altLang="zh-CN" b="1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WHERE	</a:t>
            </a:r>
            <a:r>
              <a:rPr lang="en-US" altLang="zh-CN" b="1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G.PNO=JVAR.PNO</a:t>
            </a:r>
          </a:p>
          <a:p>
            <a:pPr algn="l"/>
            <a:endParaRPr lang="en-US" altLang="zh-CN" b="1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algn="l"/>
            <a:r>
              <a:rPr lang="en-US" altLang="zh-CN" b="1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SELECT	</a:t>
            </a:r>
            <a:r>
              <a:rPr lang="en-US" altLang="zh-CN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E.ENAME </a:t>
            </a:r>
          </a:p>
          <a:p>
            <a:pPr algn="l"/>
            <a:r>
              <a:rPr lang="en-US" altLang="zh-CN" b="1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FROM		</a:t>
            </a:r>
            <a:r>
              <a:rPr lang="en-US" altLang="zh-CN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EMP E,</a:t>
            </a:r>
            <a:r>
              <a:rPr lang="en-US" altLang="zh-CN" b="1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b="1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GVAR</a:t>
            </a:r>
          </a:p>
          <a:p>
            <a:pPr algn="l"/>
            <a:r>
              <a:rPr lang="en-US" altLang="zh-CN" b="1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WHERE		</a:t>
            </a:r>
            <a:r>
              <a:rPr lang="en-US" altLang="zh-CN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E.ENO=GVAR.ENO</a:t>
            </a:r>
          </a:p>
        </p:txBody>
      </p:sp>
      <p:sp>
        <p:nvSpPr>
          <p:cNvPr id="342023" name="Rectangle 6"/>
          <p:cNvSpPr>
            <a:spLocks noChangeArrowheads="1"/>
          </p:cNvSpPr>
          <p:nvPr/>
        </p:nvSpPr>
        <p:spPr bwMode="auto">
          <a:xfrm>
            <a:off x="1371600" y="2895600"/>
            <a:ext cx="603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i="1">
                <a:solidFill>
                  <a:srgbClr val="0000CC"/>
                </a:solidFill>
                <a:ea typeface="宋体" pitchFamily="2" charset="-122"/>
                <a:cs typeface="Times New Roman" pitchFamily="18" charset="0"/>
              </a:rPr>
              <a:t>q</a:t>
            </a:r>
            <a:r>
              <a:rPr lang="en-US" altLang="zh-CN" sz="2800" baseline="-25000">
                <a:solidFill>
                  <a:srgbClr val="0000CC"/>
                </a:solidFill>
                <a:ea typeface="宋体" pitchFamily="2" charset="-122"/>
                <a:cs typeface="Times New Roman" pitchFamily="18" charset="0"/>
              </a:rPr>
              <a:t>12</a:t>
            </a:r>
          </a:p>
        </p:txBody>
      </p:sp>
      <p:sp>
        <p:nvSpPr>
          <p:cNvPr id="342024" name="Rectangle 7"/>
          <p:cNvSpPr>
            <a:spLocks noChangeArrowheads="1"/>
          </p:cNvSpPr>
          <p:nvPr/>
        </p:nvSpPr>
        <p:spPr bwMode="auto">
          <a:xfrm>
            <a:off x="1447800" y="4419600"/>
            <a:ext cx="603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i="1">
                <a:solidFill>
                  <a:srgbClr val="0000CC"/>
                </a:solidFill>
                <a:ea typeface="宋体" pitchFamily="2" charset="-122"/>
                <a:cs typeface="Times New Roman" pitchFamily="18" charset="0"/>
              </a:rPr>
              <a:t>q</a:t>
            </a:r>
            <a:r>
              <a:rPr lang="en-US" altLang="zh-CN" sz="2800" baseline="-25000">
                <a:solidFill>
                  <a:srgbClr val="0000CC"/>
                </a:solidFill>
                <a:ea typeface="宋体" pitchFamily="2" charset="-122"/>
                <a:cs typeface="Times New Roman" pitchFamily="18" charset="0"/>
              </a:rPr>
              <a:t>13</a:t>
            </a:r>
          </a:p>
        </p:txBody>
      </p:sp>
      <p:sp>
        <p:nvSpPr>
          <p:cNvPr id="2" name="Title 1"/>
          <p:cNvSpPr>
            <a:spLocks/>
          </p:cNvSpPr>
          <p:nvPr/>
        </p:nvSpPr>
        <p:spPr bwMode="auto">
          <a:xfrm>
            <a:off x="0" y="381000"/>
            <a:ext cx="9144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l"/>
            <a:r>
              <a:rPr lang="en-US" altLang="zh-CN" sz="4000" b="1" dirty="0">
                <a:solidFill>
                  <a:srgbClr val="000099"/>
                </a:solidFill>
                <a:latin typeface="Book Antiqua" pitchFamily="18" charset="0"/>
                <a:ea typeface="宋体" pitchFamily="2" charset="-122"/>
              </a:rPr>
              <a:t>INGRES – Detachment Example (</a:t>
            </a:r>
            <a:r>
              <a:rPr lang="en-US" altLang="zh-CN" sz="4000" b="1" i="1" dirty="0">
                <a:solidFill>
                  <a:srgbClr val="000099"/>
                </a:solidFill>
                <a:latin typeface="Book Antiqua" pitchFamily="18" charset="0"/>
                <a:ea typeface="宋体" pitchFamily="2" charset="-122"/>
              </a:rPr>
              <a:t>cont</a:t>
            </a:r>
            <a:r>
              <a:rPr lang="en-US" altLang="zh-CN" sz="4000" b="1" dirty="0">
                <a:solidFill>
                  <a:srgbClr val="000099"/>
                </a:solidFill>
                <a:latin typeface="Book Antiqua" pitchFamily="18" charset="0"/>
                <a:ea typeface="宋体" pitchFamily="2" charset="-122"/>
              </a:rPr>
              <a:t>.)</a:t>
            </a:r>
            <a:endParaRPr lang="zh-CN" altLang="en-US" sz="4000" b="1" dirty="0">
              <a:solidFill>
                <a:srgbClr val="000099"/>
              </a:solidFill>
              <a:latin typeface="Book Antiqua" pitchFamily="18" charset="0"/>
              <a:ea typeface="宋体" pitchFamily="2" charset="-122"/>
            </a:endParaRPr>
          </a:p>
        </p:txBody>
      </p:sp>
      <p:sp>
        <p:nvSpPr>
          <p:cNvPr id="342026" name="Rectangle 10"/>
          <p:cNvSpPr>
            <a:spLocks noChangeArrowheads="1"/>
          </p:cNvSpPr>
          <p:nvPr/>
        </p:nvSpPr>
        <p:spPr bwMode="auto">
          <a:xfrm>
            <a:off x="609600" y="5670550"/>
            <a:ext cx="7315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i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q</a:t>
            </a:r>
            <a:r>
              <a:rPr lang="en-US" altLang="zh-CN" sz="2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11</a:t>
            </a:r>
            <a:r>
              <a:rPr lang="en-US" altLang="zh-CN" sz="2800">
                <a:solidFill>
                  <a:srgbClr val="0000D2"/>
                </a:solidFill>
                <a:latin typeface="Arial" charset="0"/>
                <a:ea typeface="宋体" pitchFamily="2" charset="-122"/>
              </a:rPr>
              <a:t> is a mono-variable query</a:t>
            </a:r>
          </a:p>
          <a:p>
            <a:pPr algn="l"/>
            <a:r>
              <a:rPr lang="en-US" altLang="zh-CN" sz="2800" i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q</a:t>
            </a:r>
            <a:r>
              <a:rPr lang="en-US" altLang="zh-CN" sz="2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12</a:t>
            </a:r>
            <a:r>
              <a:rPr lang="en-US" altLang="zh-CN" sz="2800">
                <a:solidFill>
                  <a:srgbClr val="0000D2"/>
                </a:solidFill>
                <a:latin typeface="Arial" charset="0"/>
                <a:ea typeface="宋体" pitchFamily="2" charset="-122"/>
              </a:rPr>
              <a:t> and </a:t>
            </a:r>
            <a:r>
              <a:rPr lang="en-US" altLang="zh-CN" sz="2800" i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q</a:t>
            </a:r>
            <a:r>
              <a:rPr lang="en-US" altLang="zh-CN" sz="2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13</a:t>
            </a:r>
            <a:r>
              <a:rPr lang="en-US" altLang="zh-CN" sz="2800">
                <a:solidFill>
                  <a:srgbClr val="0000D2"/>
                </a:solidFill>
                <a:latin typeface="Arial" charset="0"/>
                <a:ea typeface="宋体" pitchFamily="2" charset="-122"/>
              </a:rPr>
              <a:t> are subject to tuple substitution</a:t>
            </a:r>
          </a:p>
        </p:txBody>
      </p:sp>
    </p:spTree>
    <p:extLst>
      <p:ext uri="{BB962C8B-B14F-4D97-AF65-F5344CB8AC3E}">
        <p14:creationId xmlns:p14="http://schemas.microsoft.com/office/powerpoint/2010/main" val="253250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912AF5F-BFCD-4AF0-B913-71B07E1B1141}" type="slidenum">
              <a:rPr lang="en-US" altLang="zh-CN"/>
              <a:pPr/>
              <a:t>65</a:t>
            </a:fld>
            <a:r>
              <a:rPr lang="en-US" altLang="zh-CN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457200"/>
            <a:ext cx="8458200" cy="106680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zh-CN" b="1" dirty="0">
                <a:solidFill>
                  <a:srgbClr val="000099"/>
                </a:solidFill>
                <a:latin typeface="Book Antiqua" pitchFamily="18" charset="0"/>
                <a:ea typeface="宋体" pitchFamily="2" charset="-122"/>
                <a:cs typeface="+mn-cs"/>
              </a:rPr>
              <a:t>Tuple Substitution </a:t>
            </a:r>
            <a:endParaRPr lang="zh-CN" altLang="en-US" b="1" dirty="0">
              <a:solidFill>
                <a:srgbClr val="000099"/>
              </a:solidFill>
              <a:latin typeface="Book Antiqua" pitchFamily="18" charset="0"/>
              <a:ea typeface="宋体" pitchFamily="2" charset="-122"/>
              <a:cs typeface="+mn-cs"/>
            </a:endParaRPr>
          </a:p>
        </p:txBody>
      </p:sp>
      <p:sp>
        <p:nvSpPr>
          <p:cNvPr id="343043" name="Content Placeholder 2"/>
          <p:cNvSpPr>
            <a:spLocks noGrp="1"/>
          </p:cNvSpPr>
          <p:nvPr>
            <p:ph idx="4294967295"/>
          </p:nvPr>
        </p:nvSpPr>
        <p:spPr>
          <a:xfrm>
            <a:off x="152400" y="1524000"/>
            <a:ext cx="8686800" cy="4572000"/>
          </a:xfrm>
        </p:spPr>
        <p:txBody>
          <a:bodyPr lIns="91440" tIns="45720" rIns="91440" bIns="45720"/>
          <a:lstStyle/>
          <a:p>
            <a:pPr marL="365125" indent="-282575" eaLnBrk="1" hangingPunct="1"/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Assume GVAR has two tuples only: &lt;E1&gt; and &lt;E2&gt;, then </a:t>
            </a:r>
            <a:r>
              <a:rPr lang="en-US" altLang="zh-CN" i="1" dirty="0" smtClean="0">
                <a:ea typeface="宋体" pitchFamily="2" charset="-122"/>
                <a:cs typeface="Times New Roman" pitchFamily="18" charset="0"/>
              </a:rPr>
              <a:t>q</a:t>
            </a:r>
            <a:r>
              <a:rPr lang="en-US" altLang="zh-CN" baseline="-25000" dirty="0" smtClean="0">
                <a:ea typeface="宋体" pitchFamily="2" charset="-122"/>
                <a:cs typeface="Times New Roman" pitchFamily="18" charset="0"/>
              </a:rPr>
              <a:t>13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becomes:</a:t>
            </a:r>
          </a:p>
        </p:txBody>
      </p:sp>
      <p:sp>
        <p:nvSpPr>
          <p:cNvPr id="343047" name="Rectangle 5"/>
          <p:cNvSpPr>
            <a:spLocks noChangeArrowheads="1"/>
          </p:cNvSpPr>
          <p:nvPr/>
        </p:nvSpPr>
        <p:spPr bwMode="auto">
          <a:xfrm>
            <a:off x="1600200" y="3333750"/>
            <a:ext cx="5643563" cy="26574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SELECT</a:t>
            </a: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EMP.ENAME</a:t>
            </a:r>
            <a:endParaRPr lang="en-US" altLang="zh-CN" b="1" dirty="0">
              <a:solidFill>
                <a:srgbClr val="0070C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algn="l"/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FROM	</a:t>
            </a: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EMP</a:t>
            </a:r>
          </a:p>
          <a:p>
            <a:pPr algn="l"/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WHERE	</a:t>
            </a: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EMP.ENO = “E1”</a:t>
            </a:r>
          </a:p>
          <a:p>
            <a:pPr algn="l"/>
            <a:endParaRPr lang="en-US" altLang="zh-CN" b="1" dirty="0">
              <a:solidFill>
                <a:srgbClr val="0066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algn="l"/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SELECT</a:t>
            </a: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EMP.ENAME</a:t>
            </a:r>
            <a:endParaRPr lang="en-US" altLang="zh-CN" b="1" dirty="0">
              <a:solidFill>
                <a:srgbClr val="0070C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algn="l"/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FROM	</a:t>
            </a: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EMP</a:t>
            </a:r>
          </a:p>
          <a:p>
            <a:pPr algn="l"/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WHERE	</a:t>
            </a: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EMP.ENO = “E2”</a:t>
            </a:r>
          </a:p>
        </p:txBody>
      </p:sp>
      <p:sp>
        <p:nvSpPr>
          <p:cNvPr id="343048" name="Rectangle 6"/>
          <p:cNvSpPr>
            <a:spLocks noChangeArrowheads="1"/>
          </p:cNvSpPr>
          <p:nvPr/>
        </p:nvSpPr>
        <p:spPr bwMode="auto">
          <a:xfrm>
            <a:off x="785813" y="3276600"/>
            <a:ext cx="723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i="1">
                <a:solidFill>
                  <a:srgbClr val="0000CC"/>
                </a:solidFill>
                <a:ea typeface="宋体" pitchFamily="2" charset="-122"/>
                <a:cs typeface="Times New Roman" pitchFamily="18" charset="0"/>
              </a:rPr>
              <a:t>q</a:t>
            </a:r>
            <a:r>
              <a:rPr lang="en-US" altLang="zh-CN" sz="2800" baseline="-25000">
                <a:solidFill>
                  <a:srgbClr val="0000CC"/>
                </a:solidFill>
                <a:ea typeface="宋体" pitchFamily="2" charset="-122"/>
                <a:cs typeface="Times New Roman" pitchFamily="18" charset="0"/>
              </a:rPr>
              <a:t>131</a:t>
            </a:r>
          </a:p>
        </p:txBody>
      </p:sp>
      <p:sp>
        <p:nvSpPr>
          <p:cNvPr id="343049" name="Rectangle 7"/>
          <p:cNvSpPr>
            <a:spLocks noChangeArrowheads="1"/>
          </p:cNvSpPr>
          <p:nvPr/>
        </p:nvSpPr>
        <p:spPr bwMode="auto">
          <a:xfrm>
            <a:off x="762000" y="4800600"/>
            <a:ext cx="723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i="1">
                <a:solidFill>
                  <a:srgbClr val="0000CC"/>
                </a:solidFill>
                <a:ea typeface="宋体" pitchFamily="2" charset="-122"/>
                <a:cs typeface="Times New Roman" pitchFamily="18" charset="0"/>
              </a:rPr>
              <a:t>q</a:t>
            </a:r>
            <a:r>
              <a:rPr lang="en-US" altLang="zh-CN" sz="2800" baseline="-25000">
                <a:solidFill>
                  <a:srgbClr val="0000CC"/>
                </a:solidFill>
                <a:ea typeface="宋体" pitchFamily="2" charset="-122"/>
                <a:cs typeface="Times New Roman" pitchFamily="18" charset="0"/>
              </a:rPr>
              <a:t>132</a:t>
            </a:r>
          </a:p>
        </p:txBody>
      </p:sp>
    </p:spTree>
    <p:extLst>
      <p:ext uri="{BB962C8B-B14F-4D97-AF65-F5344CB8AC3E}">
        <p14:creationId xmlns:p14="http://schemas.microsoft.com/office/powerpoint/2010/main" val="328849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763000" cy="1066800"/>
          </a:xfrm>
        </p:spPr>
        <p:txBody>
          <a:bodyPr>
            <a:noAutofit/>
          </a:bodyPr>
          <a:lstStyle/>
          <a:p>
            <a:pPr algn="just"/>
            <a:r>
              <a:rPr lang="en-US" b="1" dirty="0">
                <a:solidFill>
                  <a:srgbClr val="000099"/>
                </a:solidFill>
                <a:latin typeface="Book Antiqua" pitchFamily="18" charset="0"/>
                <a:ea typeface="宋体" pitchFamily="2" charset="-122"/>
                <a:cs typeface="+mn-cs"/>
              </a:rPr>
              <a:t>Example on </a:t>
            </a:r>
            <a:r>
              <a:rPr lang="en-US" b="1" dirty="0" smtClean="0">
                <a:solidFill>
                  <a:srgbClr val="000099"/>
                </a:solidFill>
                <a:latin typeface="Book Antiqua" pitchFamily="18" charset="0"/>
                <a:ea typeface="宋体" pitchFamily="2" charset="-122"/>
                <a:cs typeface="+mn-cs"/>
              </a:rPr>
              <a:t>INGRESS </a:t>
            </a:r>
            <a:r>
              <a:rPr lang="en-US" b="1" dirty="0">
                <a:solidFill>
                  <a:srgbClr val="000099"/>
                </a:solidFill>
                <a:latin typeface="Book Antiqua" pitchFamily="18" charset="0"/>
                <a:ea typeface="宋体" pitchFamily="2" charset="-122"/>
                <a:cs typeface="+mn-cs"/>
              </a:rPr>
              <a:t>Algorithm : (Centralized)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52600"/>
            <a:ext cx="8991600" cy="4325112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Given the Relational Schema: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Student(</a:t>
            </a:r>
            <a:r>
              <a:rPr lang="en-US" u="sng" dirty="0" err="1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sreg_no</a:t>
            </a:r>
            <a:r>
              <a:rPr lang="en-US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sname</a:t>
            </a:r>
            <a:r>
              <a:rPr lang="en-US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, street, city, </a:t>
            </a:r>
            <a:r>
              <a:rPr lang="en-US" dirty="0" err="1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course_id</a:t>
            </a:r>
            <a:r>
              <a:rPr lang="en-US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Course (</a:t>
            </a:r>
            <a:r>
              <a:rPr lang="en-US" u="sng" dirty="0" err="1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Course_id</a:t>
            </a:r>
            <a:r>
              <a:rPr lang="en-US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cname</a:t>
            </a:r>
            <a:r>
              <a:rPr lang="en-US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, duration, fees)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Teacher (</a:t>
            </a:r>
            <a:r>
              <a:rPr lang="en-US" u="sng" dirty="0" err="1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T_id</a:t>
            </a:r>
            <a:r>
              <a:rPr lang="en-US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err="1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, designation, salary, </a:t>
            </a:r>
            <a:r>
              <a:rPr lang="en-US" dirty="0" err="1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Course_id</a:t>
            </a:r>
            <a:r>
              <a:rPr lang="en-US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SQL Query:</a:t>
            </a:r>
          </a:p>
          <a:p>
            <a:pPr marL="411480" lvl="1" indent="0" algn="just">
              <a:buNone/>
            </a:pPr>
            <a:r>
              <a:rPr lang="en-US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Select  </a:t>
            </a:r>
            <a:r>
              <a:rPr lang="en-US" dirty="0" err="1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err="1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Tname</a:t>
            </a:r>
            <a:endParaRPr lang="en-US" dirty="0" smtClean="0">
              <a:solidFill>
                <a:srgbClr val="280FBB"/>
              </a:solidFill>
              <a:latin typeface="Times New Roman" pitchFamily="18" charset="0"/>
              <a:cs typeface="Times New Roman" pitchFamily="18" charset="0"/>
            </a:endParaRPr>
          </a:p>
          <a:p>
            <a:pPr marL="411480" lvl="1" indent="0" algn="just">
              <a:buNone/>
            </a:pPr>
            <a:r>
              <a:rPr lang="en-US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From   Student S, Course C, Teacher T</a:t>
            </a:r>
          </a:p>
          <a:p>
            <a:pPr marL="411480" lvl="1" indent="0" algn="just">
              <a:buNone/>
            </a:pPr>
            <a:r>
              <a:rPr lang="en-US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dirty="0" err="1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err="1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.course_id</a:t>
            </a:r>
            <a:r>
              <a:rPr lang="en-US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 err="1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C.Course_id</a:t>
            </a:r>
            <a:r>
              <a:rPr lang="en-US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 marL="411480" lvl="1" indent="0" algn="just">
              <a:buNone/>
            </a:pPr>
            <a:r>
              <a:rPr lang="en-US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dirty="0" err="1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err="1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.course_id</a:t>
            </a:r>
            <a:r>
              <a:rPr lang="en-US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 err="1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T.course_id</a:t>
            </a:r>
            <a:r>
              <a:rPr lang="en-US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 marL="411480" lvl="1" indent="0" algn="just">
              <a:buNone/>
            </a:pPr>
            <a:r>
              <a:rPr lang="en-US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dirty="0" err="1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C.Duration</a:t>
            </a:r>
            <a:r>
              <a:rPr lang="en-US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=4;</a:t>
            </a:r>
          </a:p>
          <a:p>
            <a:pPr lvl="1"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3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610600" cy="1066800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dirty="0">
                <a:solidFill>
                  <a:srgbClr val="000099"/>
                </a:solidFill>
                <a:latin typeface="Book Antiqua" pitchFamily="18" charset="0"/>
                <a:ea typeface="宋体" pitchFamily="2" charset="-122"/>
              </a:rPr>
              <a:t>Example on INGRESS Algorithm : (Centralized</a:t>
            </a:r>
            <a:r>
              <a:rPr lang="en-US" b="1" dirty="0" smtClean="0">
                <a:solidFill>
                  <a:srgbClr val="000099"/>
                </a:solidFill>
                <a:latin typeface="Book Antiqua" pitchFamily="18" charset="0"/>
                <a:ea typeface="宋体" pitchFamily="2" charset="-122"/>
              </a:rPr>
              <a:t>)- </a:t>
            </a:r>
            <a:r>
              <a:rPr lang="en-US" b="1" dirty="0" smtClean="0">
                <a:solidFill>
                  <a:srgbClr val="C00000"/>
                </a:solidFill>
                <a:latin typeface="Book Antiqua" pitchFamily="18" charset="0"/>
                <a:ea typeface="宋体" pitchFamily="2" charset="-122"/>
              </a:rPr>
              <a:t>Detachment Step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5029200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571500" indent="-457200"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s.sname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t.tname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student s, course c, teacher 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s.course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-id=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c.course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-id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c.course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-id=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t.course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-id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c.duration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=4;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71500" indent="-457200"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Q1: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select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c.course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-id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into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from course where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c.duration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=4;</a:t>
            </a:r>
          </a:p>
          <a:p>
            <a:pPr marL="571500" indent="-457200"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Q2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s.sname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t.tname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student s,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teacher 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s.course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-id=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cvar.course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-id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cvar.course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-id=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t.course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-id;</a:t>
            </a:r>
          </a:p>
          <a:p>
            <a:pPr marL="571500" indent="-457200"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Q21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selecct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t.tname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t.course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-id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into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from teacher,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t.course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-id=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cvar.course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-id;</a:t>
            </a:r>
          </a:p>
          <a:p>
            <a:pPr marL="571500" indent="-457200"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Q22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select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s.sname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student s,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s.course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-id=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tvar.course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-id;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4550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839200" cy="1066800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dirty="0">
                <a:solidFill>
                  <a:srgbClr val="000099"/>
                </a:solidFill>
                <a:latin typeface="Book Antiqua" pitchFamily="18" charset="0"/>
                <a:ea typeface="宋体" pitchFamily="2" charset="-122"/>
              </a:rPr>
              <a:t>Example on INGRESS Algorithm : (Centralized)- </a:t>
            </a:r>
            <a:r>
              <a:rPr lang="en-US" b="1" dirty="0" smtClean="0">
                <a:solidFill>
                  <a:srgbClr val="C00000"/>
                </a:solidFill>
                <a:latin typeface="Book Antiqua" pitchFamily="18" charset="0"/>
                <a:ea typeface="宋体" pitchFamily="2" charset="-122"/>
              </a:rPr>
              <a:t>Tuple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763000" cy="4325112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Q22: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select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s.sname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from student s,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where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s.course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-id=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tvar.course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-id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For three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courses, if Course-id given as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C01,C02,C03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sname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from student where </a:t>
            </a: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student.course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-id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=“C01”;</a:t>
            </a:r>
            <a:endParaRPr lang="en-US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sname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from student where </a:t>
            </a: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student.course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-id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=“C02”;</a:t>
            </a:r>
            <a:endParaRPr lang="en-US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sname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from student where </a:t>
            </a: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student.couse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-id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=“C03”;</a:t>
            </a:r>
            <a:endParaRPr lang="en-IN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7076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2438400"/>
            <a:ext cx="7772400" cy="1362075"/>
          </a:xfrm>
        </p:spPr>
        <p:txBody>
          <a:bodyPr/>
          <a:lstStyle/>
          <a:p>
            <a:pPr algn="ctr"/>
            <a:r>
              <a:rPr lang="en-US" sz="8800" dirty="0" smtClean="0">
                <a:solidFill>
                  <a:srgbClr val="280FBB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8800" dirty="0">
              <a:solidFill>
                <a:srgbClr val="280FBB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44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839200" cy="1066800"/>
          </a:xfrm>
        </p:spPr>
        <p:txBody>
          <a:bodyPr/>
          <a:lstStyle/>
          <a:p>
            <a:r>
              <a:rPr lang="en-US" dirty="0"/>
              <a:t>Query Processing Example: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0"/>
            <a:ext cx="8839200" cy="666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33550"/>
            <a:ext cx="8839200" cy="5048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34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066800"/>
          </a:xfrm>
        </p:spPr>
        <p:txBody>
          <a:bodyPr/>
          <a:lstStyle/>
          <a:p>
            <a:r>
              <a:rPr lang="en-US" dirty="0" smtClean="0"/>
              <a:t>Cost of Alternatives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066800"/>
            <a:ext cx="8839200" cy="56387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182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1066800"/>
          </a:xfrm>
        </p:spPr>
        <p:txBody>
          <a:bodyPr/>
          <a:lstStyle/>
          <a:p>
            <a:r>
              <a:rPr lang="en-US" dirty="0" smtClean="0"/>
              <a:t>Query Optimization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686800" cy="556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595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1023</TotalTime>
  <Words>2939</Words>
  <Application>Microsoft Office PowerPoint</Application>
  <PresentationFormat>On-screen Show (4:3)</PresentationFormat>
  <Paragraphs>447</Paragraphs>
  <Slides>69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Urban</vt:lpstr>
      <vt:lpstr>Chapter 5</vt:lpstr>
      <vt:lpstr>Outline:</vt:lpstr>
      <vt:lpstr>Concepts of Query Processing</vt:lpstr>
      <vt:lpstr>Distributed Query Processing</vt:lpstr>
      <vt:lpstr>Query Processing Example:</vt:lpstr>
      <vt:lpstr>Query Processing Example:</vt:lpstr>
      <vt:lpstr>Query Processing Example:</vt:lpstr>
      <vt:lpstr>Cost of Alternatives</vt:lpstr>
      <vt:lpstr>Query Optimization</vt:lpstr>
      <vt:lpstr>Objectives of Distributed Query Processing</vt:lpstr>
      <vt:lpstr>Phases in Distributed Query Processing</vt:lpstr>
      <vt:lpstr>Phases in Distributed Query Processing</vt:lpstr>
      <vt:lpstr>Step-1: Query Decomposition</vt:lpstr>
      <vt:lpstr>Step 1 - Query Decomposition (cont.)</vt:lpstr>
      <vt:lpstr>Step 1: Query Decomposition              - Normalization</vt:lpstr>
      <vt:lpstr>Step 1: Query Decomposition              - Normalization</vt:lpstr>
      <vt:lpstr>Step 1: Query Decomposition                                         - Example of Normalization</vt:lpstr>
      <vt:lpstr>Step 1: Query Decomposition              - Analysis</vt:lpstr>
      <vt:lpstr>2) Analysis (cont.)- Syntactic Incorrectness </vt:lpstr>
      <vt:lpstr>2) Analysis (cont.)</vt:lpstr>
      <vt:lpstr>Step 1: Query Decomposition              - Analysis</vt:lpstr>
      <vt:lpstr>Example: Employee-Project</vt:lpstr>
      <vt:lpstr>Step 1: Query Decomposition              - Example Analysis</vt:lpstr>
      <vt:lpstr>Step 1: Query Decomposition              - Example Analysis</vt:lpstr>
      <vt:lpstr>Step 1: Query Decomposition              - Simplification</vt:lpstr>
      <vt:lpstr>Step 1: Query Decomposition              - Example Simplification</vt:lpstr>
      <vt:lpstr>Step 1: Query Decomposition              -Query Restructuring</vt:lpstr>
      <vt:lpstr>Step 1: Query Decomposition Query Restructuring- Transformation Rules</vt:lpstr>
      <vt:lpstr>Step 1: Query Decomposition Query Restructuring- Transformation Rules</vt:lpstr>
      <vt:lpstr>Step 1: Query Decomposition              -Query Restructuring</vt:lpstr>
      <vt:lpstr>Step 1: Query Decomposition              -Query Restructuring</vt:lpstr>
      <vt:lpstr>Step 1: Query Decomposition              -Query Restructuring</vt:lpstr>
      <vt:lpstr>Example on Step 1: Query Decomposition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3 – Global Query Optimization</vt:lpstr>
      <vt:lpstr>Query Optimization Process</vt:lpstr>
      <vt:lpstr>a)Search Space</vt:lpstr>
      <vt:lpstr>a) Search Space</vt:lpstr>
      <vt:lpstr>a)Search Space</vt:lpstr>
      <vt:lpstr>b) Optimization Strategy</vt:lpstr>
      <vt:lpstr>Optimization Search Strategies</vt:lpstr>
      <vt:lpstr>c) Distributed Cost Model</vt:lpstr>
      <vt:lpstr>Cost Function (cont.)</vt:lpstr>
      <vt:lpstr>Cost Function (cont.)</vt:lpstr>
      <vt:lpstr>Step 4 – Local Query Optimization</vt:lpstr>
      <vt:lpstr>INGRES – General Strategy</vt:lpstr>
      <vt:lpstr>INGRES - Decomposition</vt:lpstr>
      <vt:lpstr>INGRES – Detachment</vt:lpstr>
      <vt:lpstr>INGRES – Detachment (cont.)</vt:lpstr>
      <vt:lpstr>INGRES – Detachment (cont.)</vt:lpstr>
      <vt:lpstr>INGRES – Detachment Example</vt:lpstr>
      <vt:lpstr>PowerPoint Presentation</vt:lpstr>
      <vt:lpstr>PowerPoint Presentation</vt:lpstr>
      <vt:lpstr>Tuple Substitution </vt:lpstr>
      <vt:lpstr>Example on INGRESS Algorithm : (Centralized)</vt:lpstr>
      <vt:lpstr>Example on INGRESS Algorithm : (Centralized)- Detachment Step</vt:lpstr>
      <vt:lpstr>Example on INGRESS Algorithm : (Centralized)- Tuple Substitution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Safa Hamdare</dc:creator>
  <cp:lastModifiedBy>Safa</cp:lastModifiedBy>
  <cp:revision>69</cp:revision>
  <dcterms:created xsi:type="dcterms:W3CDTF">2006-08-16T00:00:00Z</dcterms:created>
  <dcterms:modified xsi:type="dcterms:W3CDTF">2015-04-09T07:37:44Z</dcterms:modified>
</cp:coreProperties>
</file>