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71" r:id="rId15"/>
    <p:sldId id="273" r:id="rId16"/>
    <p:sldId id="272" r:id="rId17"/>
    <p:sldId id="270"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6C1F0E-0A2F-4C73-BCA9-CA12FF3BC2C3}" type="datetimeFigureOut">
              <a:rPr lang="en-US" smtClean="0"/>
              <a:t>4/9/2015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A4578-4C34-4436-82AB-B5E415740B4C}" type="slidenum">
              <a:rPr lang="en-US" smtClean="0"/>
              <a:t>‹#›</a:t>
            </a:fld>
            <a:endParaRPr lang="en-US"/>
          </a:p>
        </p:txBody>
      </p:sp>
    </p:spTree>
    <p:extLst>
      <p:ext uri="{BB962C8B-B14F-4D97-AF65-F5344CB8AC3E}">
        <p14:creationId xmlns:p14="http://schemas.microsoft.com/office/powerpoint/2010/main" val="1886518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772400" cy="1470025"/>
          </a:xfrm>
        </p:spPr>
        <p:txBody>
          <a:bodyPr>
            <a:normAutofit/>
          </a:bodyPr>
          <a:lstStyle/>
          <a:p>
            <a:r>
              <a:rPr lang="en-US" sz="5400" b="1" dirty="0" smtClean="0">
                <a:latin typeface="Times New Roman" pitchFamily="18" charset="0"/>
                <a:cs typeface="Times New Roman" pitchFamily="18" charset="0"/>
              </a:rPr>
              <a:t>Chapter 6</a:t>
            </a:r>
            <a:endParaRPr lang="en-US" sz="5400" b="1"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2971800"/>
            <a:ext cx="7086600" cy="1752600"/>
          </a:xfrm>
        </p:spPr>
        <p:txBody>
          <a:bodyPr>
            <a:normAutofit/>
          </a:bodyPr>
          <a:lstStyle/>
          <a:p>
            <a:r>
              <a:rPr lang="en-US" sz="5400" dirty="0" smtClean="0">
                <a:solidFill>
                  <a:srgbClr val="C00000"/>
                </a:solidFill>
                <a:latin typeface="Times New Roman" pitchFamily="18" charset="0"/>
                <a:cs typeface="Times New Roman" pitchFamily="18" charset="0"/>
              </a:rPr>
              <a:t>Heterogeneous Database</a:t>
            </a:r>
            <a:endParaRPr lang="en-US" sz="5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68438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22" name="Picture 2" descr="FIG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28675"/>
            <a:ext cx="8738419" cy="51296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440323" name="Group 3"/>
          <p:cNvGrpSpPr>
            <a:grpSpLocks/>
          </p:cNvGrpSpPr>
          <p:nvPr/>
        </p:nvGrpSpPr>
        <p:grpSpPr bwMode="auto">
          <a:xfrm>
            <a:off x="533400" y="3352800"/>
            <a:ext cx="7788275" cy="1482725"/>
            <a:chOff x="470" y="2282"/>
            <a:chExt cx="4906" cy="934"/>
          </a:xfrm>
        </p:grpSpPr>
        <p:sp>
          <p:nvSpPr>
            <p:cNvPr id="440324" name="Rectangle 4"/>
            <p:cNvSpPr>
              <a:spLocks noChangeArrowheads="1"/>
            </p:cNvSpPr>
            <p:nvPr/>
          </p:nvSpPr>
          <p:spPr bwMode="auto">
            <a:xfrm>
              <a:off x="528" y="2592"/>
              <a:ext cx="4848" cy="624"/>
            </a:xfrm>
            <a:prstGeom prst="rect">
              <a:avLst/>
            </a:prstGeom>
            <a:noFill/>
            <a:ln w="190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25" name="Text Box 5"/>
            <p:cNvSpPr txBox="1">
              <a:spLocks noChangeArrowheads="1"/>
            </p:cNvSpPr>
            <p:nvPr/>
          </p:nvSpPr>
          <p:spPr bwMode="auto">
            <a:xfrm>
              <a:off x="470" y="2282"/>
              <a:ext cx="1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990000"/>
                  </a:solidFill>
                  <a:latin typeface="Times New Roman" pitchFamily="18" charset="0"/>
                </a:rPr>
                <a:t>Identical DBMSs</a:t>
              </a:r>
            </a:p>
          </p:txBody>
        </p:sp>
      </p:grpSp>
      <p:sp>
        <p:nvSpPr>
          <p:cNvPr id="440326" name="Text Box 6"/>
          <p:cNvSpPr txBox="1">
            <a:spLocks noChangeArrowheads="1"/>
          </p:cNvSpPr>
          <p:nvPr/>
        </p:nvSpPr>
        <p:spPr bwMode="auto">
          <a:xfrm>
            <a:off x="1157288" y="76200"/>
            <a:ext cx="7010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dirty="0" smtClean="0">
                <a:solidFill>
                  <a:srgbClr val="000000"/>
                </a:solidFill>
                <a:latin typeface="Arial" pitchFamily="34" charset="0"/>
              </a:rPr>
              <a:t> </a:t>
            </a:r>
            <a:r>
              <a:rPr lang="en-US" sz="4400" dirty="0">
                <a:solidFill>
                  <a:srgbClr val="000000"/>
                </a:solidFill>
                <a:latin typeface="Times New Roman" pitchFamily="18" charset="0"/>
                <a:cs typeface="Times New Roman" pitchFamily="18" charset="0"/>
              </a:rPr>
              <a:t>Homogeneous Database</a:t>
            </a:r>
          </a:p>
        </p:txBody>
      </p:sp>
    </p:spTree>
    <p:extLst>
      <p:ext uri="{BB962C8B-B14F-4D97-AF65-F5344CB8AC3E}">
        <p14:creationId xmlns:p14="http://schemas.microsoft.com/office/powerpoint/2010/main" val="157967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23"/>
                                        </p:tgtEl>
                                        <p:attrNameLst>
                                          <p:attrName>style.visibility</p:attrName>
                                        </p:attrNameLst>
                                      </p:cBhvr>
                                      <p:to>
                                        <p:strVal val="visible"/>
                                      </p:to>
                                    </p:set>
                                    <p:animEffect transition="in" filter="blinds(horizontal)">
                                      <p:cBhvr>
                                        <p:cTn id="7" dur="500"/>
                                        <p:tgtEl>
                                          <p:spTgt spid="440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0"/>
            <a:ext cx="8229600" cy="1143000"/>
          </a:xfrm>
        </p:spPr>
        <p:txBody>
          <a:bodyPr>
            <a:normAutofit/>
          </a:bodyPr>
          <a:lstStyle/>
          <a:p>
            <a:r>
              <a:rPr lang="en-US" sz="4000" dirty="0" smtClean="0">
                <a:solidFill>
                  <a:schemeClr val="tx1"/>
                </a:solidFill>
              </a:rPr>
              <a:t>Features of Heterogeneous </a:t>
            </a:r>
            <a:r>
              <a:rPr lang="en-US" sz="4000" dirty="0">
                <a:solidFill>
                  <a:schemeClr val="tx1"/>
                </a:solidFill>
              </a:rPr>
              <a:t>DDBMS</a:t>
            </a:r>
          </a:p>
        </p:txBody>
      </p:sp>
      <p:sp>
        <p:nvSpPr>
          <p:cNvPr id="180227" name="Rectangle 3"/>
          <p:cNvSpPr>
            <a:spLocks noGrp="1" noChangeArrowheads="1"/>
          </p:cNvSpPr>
          <p:nvPr>
            <p:ph type="body" idx="1"/>
          </p:nvPr>
        </p:nvSpPr>
        <p:spPr>
          <a:xfrm>
            <a:off x="457200" y="990600"/>
            <a:ext cx="8534400" cy="5085735"/>
          </a:xfrm>
          <a:ln>
            <a:solidFill>
              <a:schemeClr val="tx1"/>
            </a:solidFill>
          </a:ln>
        </p:spPr>
        <p:txBody>
          <a:bodyPr>
            <a:noAutofit/>
          </a:bodyPr>
          <a:lstStyle/>
          <a:p>
            <a:pPr marL="624078" indent="-514350" algn="just">
              <a:buSzPct val="100000"/>
              <a:buFont typeface="+mj-lt"/>
              <a:buAutoNum type="arabicPeriod"/>
            </a:pPr>
            <a:r>
              <a:rPr lang="en-US" sz="2800" dirty="0">
                <a:latin typeface="Times New Roman" pitchFamily="18" charset="0"/>
                <a:cs typeface="Times New Roman" pitchFamily="18" charset="0"/>
              </a:rPr>
              <a:t>Sites may run different DBMS products, with possibly different underlying data models. </a:t>
            </a:r>
          </a:p>
          <a:p>
            <a:pPr marL="624078" indent="-514350" algn="just">
              <a:buSzPct val="100000"/>
              <a:buFont typeface="+mj-lt"/>
              <a:buAutoNum type="arabicPeriod"/>
            </a:pPr>
            <a:r>
              <a:rPr lang="en-US" sz="2800" dirty="0">
                <a:latin typeface="Times New Roman" pitchFamily="18" charset="0"/>
                <a:cs typeface="Times New Roman" pitchFamily="18" charset="0"/>
              </a:rPr>
              <a:t>Occurs when sites have implemented their own databases and integration is considered later. </a:t>
            </a:r>
          </a:p>
          <a:p>
            <a:pPr marL="624078" indent="-514350" algn="just">
              <a:buSzPct val="100000"/>
              <a:buFont typeface="+mj-lt"/>
              <a:buAutoNum type="arabicPeriod"/>
            </a:pPr>
            <a:r>
              <a:rPr lang="en-US" sz="2800" dirty="0">
                <a:latin typeface="Times New Roman" pitchFamily="18" charset="0"/>
                <a:cs typeface="Times New Roman" pitchFamily="18" charset="0"/>
              </a:rPr>
              <a:t>Translations required to allow for:</a:t>
            </a:r>
          </a:p>
          <a:p>
            <a:pPr marL="861822" lvl="2" indent="-514350" algn="just">
              <a:spcBef>
                <a:spcPts val="400"/>
              </a:spcBef>
              <a:buClrTx/>
              <a:buFont typeface="Wingdings" pitchFamily="2" charset="2"/>
              <a:buChar char="§"/>
            </a:pPr>
            <a:r>
              <a:rPr lang="en-US" sz="2600" dirty="0">
                <a:latin typeface="Times New Roman" pitchFamily="18" charset="0"/>
                <a:cs typeface="Times New Roman" pitchFamily="18" charset="0"/>
              </a:rPr>
              <a:t>Different hardware.</a:t>
            </a:r>
          </a:p>
          <a:p>
            <a:pPr marL="861822" lvl="2" indent="-514350" algn="just">
              <a:spcBef>
                <a:spcPts val="400"/>
              </a:spcBef>
              <a:buClrTx/>
              <a:buFont typeface="Wingdings" pitchFamily="2" charset="2"/>
              <a:buChar char="§"/>
            </a:pPr>
            <a:r>
              <a:rPr lang="en-US" sz="2600" dirty="0">
                <a:latin typeface="Times New Roman" pitchFamily="18" charset="0"/>
                <a:cs typeface="Times New Roman" pitchFamily="18" charset="0"/>
              </a:rPr>
              <a:t>Different DBMS products.</a:t>
            </a:r>
          </a:p>
          <a:p>
            <a:pPr marL="861822" lvl="2" indent="-514350" algn="just">
              <a:spcBef>
                <a:spcPts val="400"/>
              </a:spcBef>
              <a:buClrTx/>
              <a:buFont typeface="Wingdings" pitchFamily="2" charset="2"/>
              <a:buChar char="§"/>
            </a:pPr>
            <a:r>
              <a:rPr lang="en-US" sz="2600" dirty="0">
                <a:latin typeface="Times New Roman" pitchFamily="18" charset="0"/>
                <a:cs typeface="Times New Roman" pitchFamily="18" charset="0"/>
              </a:rPr>
              <a:t>Different hardware and different DBMS products</a:t>
            </a:r>
            <a:r>
              <a:rPr lang="en-US" sz="2600" dirty="0" smtClean="0">
                <a:latin typeface="Times New Roman" pitchFamily="18" charset="0"/>
                <a:cs typeface="Times New Roman" pitchFamily="18" charset="0"/>
              </a:rPr>
              <a:t>.</a:t>
            </a:r>
          </a:p>
          <a:p>
            <a:pPr marL="624078" indent="-514350" algn="just">
              <a:buSzPct val="100000"/>
              <a:buFont typeface="+mj-lt"/>
              <a:buAutoNum type="arabicPeriod"/>
            </a:pPr>
            <a:r>
              <a:rPr lang="en-US" sz="2800" dirty="0">
                <a:latin typeface="Times New Roman" pitchFamily="18" charset="0"/>
                <a:cs typeface="Times New Roman" pitchFamily="18" charset="0"/>
              </a:rPr>
              <a:t>Local access is done using the local DBMS and schema</a:t>
            </a:r>
          </a:p>
          <a:p>
            <a:pPr marL="624078" indent="-514350" algn="just">
              <a:buSzPct val="100000"/>
              <a:buFont typeface="+mj-lt"/>
              <a:buAutoNum type="arabicPeriod"/>
            </a:pPr>
            <a:r>
              <a:rPr lang="en-US" sz="2800" dirty="0">
                <a:latin typeface="Times New Roman" pitchFamily="18" charset="0"/>
                <a:cs typeface="Times New Roman" pitchFamily="18" charset="0"/>
              </a:rPr>
              <a:t>Remote access is done using the global </a:t>
            </a:r>
            <a:r>
              <a:rPr lang="en-US" sz="2800" dirty="0" smtClean="0">
                <a:latin typeface="Times New Roman" pitchFamily="18" charset="0"/>
                <a:cs typeface="Times New Roman" pitchFamily="18" charset="0"/>
              </a:rPr>
              <a:t>schema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763483028"/>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AEBA48BA-945C-4ADE-9FC7-B04F8A2F7AC4}" type="slidenum">
              <a:rPr lang="en-US"/>
              <a:pPr/>
              <a:t>12</a:t>
            </a:fld>
            <a:endParaRPr lang="en-US"/>
          </a:p>
        </p:txBody>
      </p:sp>
      <p:pic>
        <p:nvPicPr>
          <p:cNvPr id="442370" name="Picture 2" descr="FIG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458200" cy="5715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42371" name="Rectangle 3"/>
          <p:cNvSpPr>
            <a:spLocks noGrp="1" noChangeArrowheads="1"/>
          </p:cNvSpPr>
          <p:nvPr>
            <p:ph type="title"/>
          </p:nvPr>
        </p:nvSpPr>
        <p:spPr>
          <a:xfrm>
            <a:off x="152400" y="304800"/>
            <a:ext cx="9144000" cy="762000"/>
          </a:xfrm>
        </p:spPr>
        <p:txBody>
          <a:bodyPr>
            <a:noAutofit/>
          </a:bodyPr>
          <a:lstStyle/>
          <a:p>
            <a:r>
              <a:rPr lang="en-US" sz="4400" dirty="0">
                <a:solidFill>
                  <a:srgbClr val="000000"/>
                </a:solidFill>
                <a:latin typeface="Times New Roman" pitchFamily="18" charset="0"/>
                <a:ea typeface="+mn-ea"/>
                <a:cs typeface="Times New Roman" pitchFamily="18" charset="0"/>
              </a:rPr>
              <a:t>Typical Heterogeneous Environment</a:t>
            </a:r>
            <a:br>
              <a:rPr lang="en-US" sz="4400" dirty="0">
                <a:solidFill>
                  <a:srgbClr val="000000"/>
                </a:solidFill>
                <a:latin typeface="Times New Roman" pitchFamily="18" charset="0"/>
                <a:ea typeface="+mn-ea"/>
                <a:cs typeface="Times New Roman" pitchFamily="18" charset="0"/>
              </a:rPr>
            </a:br>
            <a:endParaRPr lang="en-US" sz="4400" dirty="0">
              <a:solidFill>
                <a:srgbClr val="000000"/>
              </a:solidFill>
              <a:latin typeface="Times New Roman" pitchFamily="18" charset="0"/>
              <a:ea typeface="+mn-ea"/>
              <a:cs typeface="Times New Roman" pitchFamily="18" charset="0"/>
            </a:endParaRPr>
          </a:p>
        </p:txBody>
      </p:sp>
      <p:grpSp>
        <p:nvGrpSpPr>
          <p:cNvPr id="442372" name="Group 4"/>
          <p:cNvGrpSpPr>
            <a:grpSpLocks/>
          </p:cNvGrpSpPr>
          <p:nvPr/>
        </p:nvGrpSpPr>
        <p:grpSpPr bwMode="auto">
          <a:xfrm>
            <a:off x="438150" y="3775075"/>
            <a:ext cx="8229600" cy="1482725"/>
            <a:chOff x="470" y="2282"/>
            <a:chExt cx="4906" cy="934"/>
          </a:xfrm>
        </p:grpSpPr>
        <p:sp>
          <p:nvSpPr>
            <p:cNvPr id="442373" name="Rectangle 5"/>
            <p:cNvSpPr>
              <a:spLocks noChangeArrowheads="1"/>
            </p:cNvSpPr>
            <p:nvPr/>
          </p:nvSpPr>
          <p:spPr bwMode="auto">
            <a:xfrm>
              <a:off x="528" y="2592"/>
              <a:ext cx="4848" cy="624"/>
            </a:xfrm>
            <a:prstGeom prst="rect">
              <a:avLst/>
            </a:prstGeom>
            <a:noFill/>
            <a:ln w="190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4" name="Text Box 6"/>
            <p:cNvSpPr txBox="1">
              <a:spLocks noChangeArrowheads="1"/>
            </p:cNvSpPr>
            <p:nvPr/>
          </p:nvSpPr>
          <p:spPr bwMode="auto">
            <a:xfrm>
              <a:off x="470" y="2282"/>
              <a:ext cx="1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990000"/>
                  </a:solidFill>
                  <a:latin typeface="Times New Roman" pitchFamily="18" charset="0"/>
                </a:rPr>
                <a:t>Non-identical DBMSs</a:t>
              </a:r>
            </a:p>
          </p:txBody>
        </p:sp>
      </p:grpSp>
    </p:spTree>
    <p:extLst>
      <p:ext uri="{BB962C8B-B14F-4D97-AF65-F5344CB8AC3E}">
        <p14:creationId xmlns:p14="http://schemas.microsoft.com/office/powerpoint/2010/main" val="1633059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linds(horizontal)">
                                      <p:cBhvr>
                                        <p:cTn id="7" dur="500"/>
                                        <p:tgtEl>
                                          <p:spTgt spid="442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2400" y="274638"/>
            <a:ext cx="8763000" cy="1143000"/>
          </a:xfrm>
        </p:spPr>
        <p:txBody>
          <a:bodyPr>
            <a:normAutofit fontScale="90000"/>
          </a:bodyPr>
          <a:lstStyle/>
          <a:p>
            <a:pPr eaLnBrk="1" hangingPunct="1"/>
            <a:r>
              <a:rPr lang="en-US" altLang="en-US" sz="4000" smtClean="0">
                <a:latin typeface="Times New Roman" charset="0"/>
                <a:cs typeface="Times New Roman" charset="0"/>
              </a:rPr>
              <a:t>Difference between Homogeneous &amp; Heterogeneous Database System.</a:t>
            </a:r>
          </a:p>
        </p:txBody>
      </p:sp>
      <p:sp>
        <p:nvSpPr>
          <p:cNvPr id="3" name="Content Placeholder 2"/>
          <p:cNvSpPr>
            <a:spLocks noGrp="1"/>
          </p:cNvSpPr>
          <p:nvPr>
            <p:ph idx="1"/>
          </p:nvPr>
        </p:nvSpPr>
        <p:spPr>
          <a:xfrm>
            <a:off x="152400" y="1905000"/>
            <a:ext cx="8839200" cy="4343400"/>
          </a:xfrm>
          <a:ln>
            <a:solidFill>
              <a:schemeClr val="tx1"/>
            </a:solidFill>
          </a:ln>
        </p:spPr>
        <p:txBody>
          <a:bodyPr/>
          <a:lstStyle/>
          <a:p>
            <a:pPr algn="just" eaLnBrk="1" hangingPunct="1">
              <a:buFont typeface="Wingdings" pitchFamily="2" charset="2"/>
              <a:buChar char="q"/>
              <a:defRPr/>
            </a:pPr>
            <a:r>
              <a:rPr lang="en-US" b="1" dirty="0">
                <a:solidFill>
                  <a:srgbClr val="C00000"/>
                </a:solidFill>
                <a:latin typeface="Times New Roman" pitchFamily="18" charset="0"/>
                <a:cs typeface="Times New Roman" pitchFamily="18" charset="0"/>
              </a:rPr>
              <a:t>Homogeneous </a:t>
            </a:r>
            <a:r>
              <a:rPr lang="en-US" b="1" dirty="0" smtClean="0">
                <a:solidFill>
                  <a:srgbClr val="C00000"/>
                </a:solidFill>
                <a:latin typeface="Times New Roman" pitchFamily="18" charset="0"/>
                <a:cs typeface="Times New Roman" pitchFamily="18" charset="0"/>
              </a:rPr>
              <a:t>System: </a:t>
            </a:r>
            <a:r>
              <a:rPr lang="en-US" dirty="0">
                <a:latin typeface="Times New Roman" pitchFamily="18" charset="0"/>
                <a:cs typeface="Times New Roman" pitchFamily="18" charset="0"/>
              </a:rPr>
              <a:t>means its a system copy with all the database tables from one system to another system of same kind, like same </a:t>
            </a:r>
            <a:r>
              <a:rPr lang="en-US" dirty="0" smtClean="0">
                <a:latin typeface="Times New Roman" pitchFamily="18" charset="0"/>
                <a:cs typeface="Times New Roman" pitchFamily="18" charset="0"/>
              </a:rPr>
              <a:t>OS/</a:t>
            </a:r>
            <a:r>
              <a:rPr lang="en-US" dirty="0" err="1">
                <a:latin typeface="Times New Roman" pitchFamily="18" charset="0"/>
                <a:cs typeface="Times New Roman" pitchFamily="18" charset="0"/>
              </a:rPr>
              <a:t>D</a:t>
            </a:r>
            <a:r>
              <a:rPr lang="en-US" dirty="0" err="1" smtClean="0">
                <a:latin typeface="Times New Roman" pitchFamily="18" charset="0"/>
                <a:cs typeface="Times New Roman" pitchFamily="18" charset="0"/>
              </a:rPr>
              <a:t>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 both system</a:t>
            </a:r>
            <a:r>
              <a:rPr lang="en-US" dirty="0" smtClean="0">
                <a:latin typeface="Times New Roman" pitchFamily="18" charset="0"/>
                <a:cs typeface="Times New Roman" pitchFamily="18" charset="0"/>
              </a:rPr>
              <a:t>.</a:t>
            </a:r>
          </a:p>
          <a:p>
            <a:pPr marL="0" indent="0" algn="just" eaLnBrk="1" hangingPunct="1">
              <a:buFontTx/>
              <a:buNone/>
              <a:defRPr/>
            </a:pPr>
            <a:endParaRPr lang="en-US" sz="2400" dirty="0" smtClean="0">
              <a:latin typeface="Times New Roman" pitchFamily="18" charset="0"/>
              <a:cs typeface="Times New Roman" pitchFamily="18" charset="0"/>
            </a:endParaRPr>
          </a:p>
          <a:p>
            <a:pPr algn="just" eaLnBrk="1" hangingPunct="1">
              <a:buFont typeface="Wingdings" pitchFamily="2" charset="2"/>
              <a:buChar char="q"/>
              <a:defRPr/>
            </a:pPr>
            <a:r>
              <a:rPr lang="en-US" b="1" dirty="0" smtClean="0">
                <a:solidFill>
                  <a:srgbClr val="C00000"/>
                </a:solidFill>
                <a:latin typeface="Times New Roman" pitchFamily="18" charset="0"/>
                <a:cs typeface="Times New Roman" pitchFamily="18" charset="0"/>
              </a:rPr>
              <a:t>Heterogeneous System</a:t>
            </a:r>
            <a:r>
              <a:rPr lang="en-US" dirty="0" smtClean="0">
                <a:solidFill>
                  <a:srgbClr val="C0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means </a:t>
            </a:r>
            <a:r>
              <a:rPr lang="en-US" dirty="0">
                <a:latin typeface="Times New Roman" pitchFamily="18" charset="0"/>
                <a:cs typeface="Times New Roman" pitchFamily="18" charset="0"/>
              </a:rPr>
              <a:t>copy from one system to another system of a different kind, like different </a:t>
            </a:r>
            <a:r>
              <a:rPr lang="en-US" dirty="0" smtClean="0">
                <a:latin typeface="Times New Roman" pitchFamily="18" charset="0"/>
                <a:cs typeface="Times New Roman" pitchFamily="18" charset="0"/>
              </a:rPr>
              <a:t>OS/</a:t>
            </a:r>
            <a:r>
              <a:rPr lang="en-US" dirty="0" err="1" smtClean="0">
                <a:latin typeface="Times New Roman" pitchFamily="18" charset="0"/>
                <a:cs typeface="Times New Roman" pitchFamily="18" charset="0"/>
              </a:rPr>
              <a:t>Db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either of those.</a:t>
            </a:r>
          </a:p>
          <a:p>
            <a:pPr eaLnBrk="1" hangingPunct="1">
              <a:defRPr/>
            </a:pPr>
            <a:endParaRPr lang="en-US" dirty="0"/>
          </a:p>
        </p:txBody>
      </p:sp>
    </p:spTree>
    <p:extLst>
      <p:ext uri="{BB962C8B-B14F-4D97-AF65-F5344CB8AC3E}">
        <p14:creationId xmlns:p14="http://schemas.microsoft.com/office/powerpoint/2010/main" val="3268155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98987788"/>
              </p:ext>
            </p:extLst>
          </p:nvPr>
        </p:nvGraphicFramePr>
        <p:xfrm>
          <a:off x="228600" y="76200"/>
          <a:ext cx="8763000" cy="6700626"/>
        </p:xfrm>
        <a:graphic>
          <a:graphicData uri="http://schemas.openxmlformats.org/drawingml/2006/table">
            <a:tbl>
              <a:tblPr firstRow="1" bandRow="1">
                <a:tableStyleId>{5DA37D80-6434-44D0-A028-1B22A696006F}</a:tableStyleId>
              </a:tblPr>
              <a:tblGrid>
                <a:gridCol w="3733800"/>
                <a:gridCol w="5029200"/>
              </a:tblGrid>
              <a:tr h="513186">
                <a:tc>
                  <a:txBody>
                    <a:bodyPr/>
                    <a:lstStyle/>
                    <a:p>
                      <a:pPr algn="ctr"/>
                      <a:r>
                        <a:rPr lang="en-US" sz="2000" dirty="0" smtClean="0"/>
                        <a:t>Homogeneous</a:t>
                      </a:r>
                      <a:r>
                        <a:rPr lang="en-US" sz="2000" baseline="0" dirty="0" smtClean="0"/>
                        <a:t> System</a:t>
                      </a:r>
                      <a:endParaRPr lang="en-US" sz="2000" dirty="0">
                        <a:solidFill>
                          <a:schemeClr val="tx1"/>
                        </a:solidFill>
                        <a:latin typeface="Times New Roman" pitchFamily="18" charset="0"/>
                        <a:cs typeface="Times New Roman" pitchFamily="18" charset="0"/>
                      </a:endParaRPr>
                    </a:p>
                  </a:txBody>
                  <a:tcPr/>
                </a:tc>
                <a:tc>
                  <a:txBody>
                    <a:bodyPr/>
                    <a:lstStyle/>
                    <a:p>
                      <a:pPr algn="ctr"/>
                      <a:r>
                        <a:rPr lang="en-US" sz="2000" dirty="0" smtClean="0"/>
                        <a:t>Heterogeneous System</a:t>
                      </a:r>
                      <a:endParaRPr lang="en-US" sz="2000" dirty="0">
                        <a:solidFill>
                          <a:schemeClr val="tx1"/>
                        </a:solidFill>
                        <a:latin typeface="Times New Roman" pitchFamily="18" charset="0"/>
                        <a:cs typeface="Times New Roman" pitchFamily="18" charset="0"/>
                      </a:endParaRPr>
                    </a:p>
                  </a:txBody>
                  <a:tcPr/>
                </a:tc>
              </a:tr>
              <a:tr h="1239415">
                <a:tc>
                  <a:txBody>
                    <a:bodyPr/>
                    <a:lstStyle/>
                    <a:p>
                      <a:pPr algn="just"/>
                      <a:r>
                        <a:rPr lang="en-US" sz="1800" b="0" i="0" kern="1200" dirty="0" smtClean="0">
                          <a:solidFill>
                            <a:schemeClr val="tx1"/>
                          </a:solidFill>
                          <a:effectLst/>
                          <a:latin typeface="Times New Roman" pitchFamily="18" charset="0"/>
                          <a:ea typeface="+mn-ea"/>
                          <a:cs typeface="Times New Roman" pitchFamily="18" charset="0"/>
                        </a:rPr>
                        <a:t>In homogeneous DDBMS, all sites use the same DBMS product</a:t>
                      </a:r>
                      <a:endParaRPr lang="en-US" sz="1800" b="0" i="0" kern="1200" dirty="0">
                        <a:solidFill>
                          <a:schemeClr val="tx1"/>
                        </a:solidFill>
                        <a:effectLst/>
                        <a:latin typeface="Times New Roman" pitchFamily="18" charset="0"/>
                        <a:ea typeface="+mn-ea"/>
                        <a:cs typeface="Times New Roman" pitchFamily="18" charset="0"/>
                      </a:endParaRPr>
                    </a:p>
                  </a:txBody>
                  <a:tcPr/>
                </a:tc>
                <a:tc>
                  <a:txBody>
                    <a:bodyPr/>
                    <a:lstStyle/>
                    <a:p>
                      <a:pPr marL="0" algn="just" defTabSz="914400" rtl="0" eaLnBrk="1" latinLnBrk="0" hangingPunct="1"/>
                      <a:r>
                        <a:rPr lang="en-US" sz="1800" b="0" i="0" kern="1200" dirty="0" smtClean="0">
                          <a:solidFill>
                            <a:schemeClr val="tx1"/>
                          </a:solidFill>
                          <a:effectLst/>
                          <a:latin typeface="Times New Roman" pitchFamily="18" charset="0"/>
                          <a:ea typeface="+mn-ea"/>
                          <a:cs typeface="Times New Roman" pitchFamily="18" charset="0"/>
                        </a:rPr>
                        <a:t>In heterogeneous DDBMS, all sites may run different DBMS products, which need not to be based on the same underlying data model and so the system may be composed of RDBMS, ORDBMS and OODBMS products.</a:t>
                      </a:r>
                      <a:endParaRPr lang="en-US" sz="1800" b="0" i="0" kern="1200" dirty="0">
                        <a:solidFill>
                          <a:schemeClr val="tx1"/>
                        </a:solidFill>
                        <a:effectLst/>
                        <a:latin typeface="Times New Roman" pitchFamily="18" charset="0"/>
                        <a:ea typeface="+mn-ea"/>
                        <a:cs typeface="Times New Roman" pitchFamily="18" charset="0"/>
                      </a:endParaRPr>
                    </a:p>
                  </a:txBody>
                  <a:tcPr/>
                </a:tc>
              </a:tr>
              <a:tr h="2250123">
                <a:tc>
                  <a:txBody>
                    <a:bodyPr/>
                    <a:lstStyle/>
                    <a:p>
                      <a:pPr algn="just"/>
                      <a:r>
                        <a:rPr lang="en-US" sz="1800" b="0" i="0" kern="1200" dirty="0" smtClean="0">
                          <a:solidFill>
                            <a:schemeClr val="tx1"/>
                          </a:solidFill>
                          <a:effectLst/>
                          <a:latin typeface="Times New Roman" pitchFamily="18" charset="0"/>
                          <a:ea typeface="+mn-ea"/>
                          <a:cs typeface="Times New Roman" pitchFamily="18" charset="0"/>
                        </a:rPr>
                        <a:t>In homogeneous DDBMS, the query processing and Query Evaluation are fast.</a:t>
                      </a:r>
                    </a:p>
                  </a:txBody>
                  <a:tcPr/>
                </a:tc>
                <a:tc>
                  <a:txBody>
                    <a:bodyPr/>
                    <a:lstStyle/>
                    <a:p>
                      <a:pPr marL="0" algn="just" defTabSz="914400" rtl="0" eaLnBrk="1" latinLnBrk="0" hangingPunct="1"/>
                      <a:r>
                        <a:rPr lang="en-US" sz="1800" b="0" i="0" kern="1200" dirty="0" smtClean="0">
                          <a:solidFill>
                            <a:schemeClr val="tx1"/>
                          </a:solidFill>
                          <a:effectLst/>
                          <a:latin typeface="Times New Roman" pitchFamily="18" charset="0"/>
                          <a:ea typeface="+mn-ea"/>
                          <a:cs typeface="Times New Roman" pitchFamily="18" charset="0"/>
                        </a:rPr>
                        <a:t>As various sites use different versions of a database, the query processing and query evaluation tasks consume more time in comparison with the homogenous database systems. Due to the difference in the architecture of DBMS, you need to transform a request to the format that is required by a system. This result into the increase in the overhead cost and the performance of DBMS may also decreases. An alternative to solve such a problem is to use gateways.</a:t>
                      </a:r>
                    </a:p>
                  </a:txBody>
                  <a:tcPr/>
                </a:tc>
              </a:tr>
              <a:tr h="51318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Times New Roman" pitchFamily="18" charset="0"/>
                          <a:ea typeface="+mn-ea"/>
                          <a:cs typeface="Times New Roman" pitchFamily="18" charset="0"/>
                        </a:rPr>
                        <a:t>Homogenous DDBMS is implemented in a planned manner in which the site is implemented and integrated to create DDBMS at the same time.</a:t>
                      </a:r>
                    </a:p>
                  </a:txBody>
                  <a:tcPr/>
                </a:tc>
                <a:tc>
                  <a:txBody>
                    <a:bodyPr/>
                    <a:lstStyle/>
                    <a:p>
                      <a:pPr marL="0" algn="just" defTabSz="914400" rtl="0" eaLnBrk="1" latinLnBrk="0" hangingPunct="1"/>
                      <a:r>
                        <a:rPr lang="en-US" sz="1800" b="0" i="0" kern="1200" dirty="0" smtClean="0">
                          <a:solidFill>
                            <a:schemeClr val="tx1"/>
                          </a:solidFill>
                          <a:effectLst/>
                          <a:latin typeface="Times New Roman" pitchFamily="18" charset="0"/>
                          <a:ea typeface="+mn-ea"/>
                          <a:cs typeface="Times New Roman" pitchFamily="18" charset="0"/>
                        </a:rPr>
                        <a:t>In heterogeneous database, site establishment is done first followed with integration.</a:t>
                      </a:r>
                      <a:endParaRPr lang="en-US" sz="1800" b="0" i="0" kern="1200" dirty="0">
                        <a:solidFill>
                          <a:schemeClr val="tx1"/>
                        </a:solidFill>
                        <a:effectLst/>
                        <a:latin typeface="Times New Roman" pitchFamily="18" charset="0"/>
                        <a:ea typeface="+mn-ea"/>
                        <a:cs typeface="Times New Roman" pitchFamily="18" charset="0"/>
                      </a:endParaRPr>
                    </a:p>
                  </a:txBody>
                  <a:tcPr/>
                </a:tc>
              </a:tr>
              <a:tr h="513186">
                <a:tc>
                  <a:txBody>
                    <a:bodyPr/>
                    <a:lstStyle/>
                    <a:p>
                      <a:pPr algn="l"/>
                      <a:r>
                        <a:rPr lang="en-US" sz="2000" dirty="0" smtClean="0">
                          <a:solidFill>
                            <a:schemeClr val="tx1"/>
                          </a:solidFill>
                          <a:latin typeface="Times New Roman" pitchFamily="18" charset="0"/>
                          <a:cs typeface="Times New Roman" pitchFamily="18" charset="0"/>
                        </a:rPr>
                        <a:t>Various commercial products are available in the market.</a:t>
                      </a:r>
                      <a:endParaRPr lang="en-US" sz="2000" dirty="0">
                        <a:solidFill>
                          <a:schemeClr val="tx1"/>
                        </a:solidFill>
                        <a:latin typeface="Times New Roman" pitchFamily="18" charset="0"/>
                        <a:cs typeface="Times New Roman" pitchFamily="18" charset="0"/>
                      </a:endParaRPr>
                    </a:p>
                  </a:txBody>
                  <a:tcPr/>
                </a:tc>
                <a:tc>
                  <a:txBody>
                    <a:bodyPr/>
                    <a:lstStyle/>
                    <a:p>
                      <a:pPr marL="0" algn="l" defTabSz="914400" rtl="0" eaLnBrk="1" latinLnBrk="0" hangingPunct="1"/>
                      <a:r>
                        <a:rPr lang="en-US" sz="1800" b="0" i="0" kern="1200" dirty="0" smtClean="0">
                          <a:solidFill>
                            <a:schemeClr val="tx1"/>
                          </a:solidFill>
                          <a:effectLst/>
                          <a:latin typeface="Times New Roman" pitchFamily="18" charset="0"/>
                          <a:ea typeface="+mn-ea"/>
                          <a:cs typeface="Times New Roman" pitchFamily="18" charset="0"/>
                        </a:rPr>
                        <a:t>Such</a:t>
                      </a:r>
                      <a:r>
                        <a:rPr lang="en-US" sz="1800" b="0" i="0" kern="1200" baseline="0" dirty="0" smtClean="0">
                          <a:solidFill>
                            <a:schemeClr val="tx1"/>
                          </a:solidFill>
                          <a:effectLst/>
                          <a:latin typeface="Times New Roman" pitchFamily="18" charset="0"/>
                          <a:ea typeface="+mn-ea"/>
                          <a:cs typeface="Times New Roman" pitchFamily="18" charset="0"/>
                        </a:rPr>
                        <a:t> database are used as a Research Protocol in the market.</a:t>
                      </a:r>
                      <a:endParaRPr lang="en-US" sz="1800" b="0" i="0" kern="1200" dirty="0">
                        <a:solidFill>
                          <a:schemeClr val="tx1"/>
                        </a:solidFill>
                        <a:effectLst/>
                        <a:latin typeface="Times New Roman" pitchFamily="18" charset="0"/>
                        <a:ea typeface="+mn-ea"/>
                        <a:cs typeface="Times New Roman" pitchFamily="18" charset="0"/>
                      </a:endParaRPr>
                    </a:p>
                  </a:txBody>
                  <a:tcPr/>
                </a:tc>
              </a:tr>
            </a:tbl>
          </a:graphicData>
        </a:graphic>
      </p:graphicFrame>
    </p:spTree>
    <p:extLst>
      <p:ext uri="{BB962C8B-B14F-4D97-AF65-F5344CB8AC3E}">
        <p14:creationId xmlns:p14="http://schemas.microsoft.com/office/powerpoint/2010/main" val="295995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000" dirty="0" smtClean="0"/>
              <a:t>Database Integration</a:t>
            </a:r>
            <a:endParaRPr lang="en-US" sz="6000" dirty="0"/>
          </a:p>
        </p:txBody>
      </p:sp>
    </p:spTree>
    <p:extLst>
      <p:ext uri="{BB962C8B-B14F-4D97-AF65-F5344CB8AC3E}">
        <p14:creationId xmlns:p14="http://schemas.microsoft.com/office/powerpoint/2010/main" val="129673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Schema Integration</a:t>
            </a:r>
          </a:p>
        </p:txBody>
      </p:sp>
      <p:sp>
        <p:nvSpPr>
          <p:cNvPr id="3" name="Content Placeholder 2"/>
          <p:cNvSpPr>
            <a:spLocks noGrp="1"/>
          </p:cNvSpPr>
          <p:nvPr>
            <p:ph idx="1"/>
          </p:nvPr>
        </p:nvSpPr>
        <p:spPr>
          <a:xfrm>
            <a:off x="152400" y="1828800"/>
            <a:ext cx="8915400" cy="4876800"/>
          </a:xfrm>
          <a:ln>
            <a:solidFill>
              <a:schemeClr val="tx1"/>
            </a:solidFill>
          </a:ln>
        </p:spPr>
        <p:txBody>
          <a:bodyPr/>
          <a:lstStyle/>
          <a:p>
            <a:pPr algn="just">
              <a:buFont typeface="Wingdings" pitchFamily="2" charset="2"/>
              <a:buChar char="q"/>
              <a:defRPr/>
            </a:pPr>
            <a:r>
              <a:rPr lang="en-US" sz="2400" b="1" dirty="0" smtClean="0">
                <a:latin typeface="Times New Roman" pitchFamily="18" charset="0"/>
                <a:cs typeface="Times New Roman" pitchFamily="18" charset="0"/>
              </a:rPr>
              <a:t>When two database schemas are designed by different designers using different user requirement, the resulting Schemas will often present contrasting views of the same data.</a:t>
            </a:r>
          </a:p>
          <a:p>
            <a:pPr algn="just">
              <a:buFont typeface="Wingdings" pitchFamily="2" charset="2"/>
              <a:buChar char="q"/>
              <a:defRPr/>
            </a:pPr>
            <a:endParaRPr lang="en-US" sz="2400" dirty="0">
              <a:latin typeface="Times New Roman" pitchFamily="18" charset="0"/>
              <a:cs typeface="Times New Roman" pitchFamily="18" charset="0"/>
            </a:endParaRPr>
          </a:p>
          <a:p>
            <a:pPr algn="just">
              <a:buFont typeface="Wingdings" pitchFamily="2" charset="2"/>
              <a:buChar char="q"/>
              <a:defRPr/>
            </a:pPr>
            <a:r>
              <a:rPr lang="en-US" sz="2400" dirty="0" smtClean="0">
                <a:latin typeface="Times New Roman" pitchFamily="18" charset="0"/>
                <a:cs typeface="Times New Roman" pitchFamily="18" charset="0"/>
              </a:rPr>
              <a:t>This situation might occur in an organization that allows different departments to have different rules as to how employees are allocated to projects. </a:t>
            </a:r>
          </a:p>
          <a:p>
            <a:pPr marL="0" indent="0" algn="just">
              <a:buFontTx/>
              <a:buNone/>
              <a:defRPr/>
            </a:pPr>
            <a:endParaRPr lang="en-US" sz="2400" dirty="0" smtClean="0">
              <a:latin typeface="Times New Roman" pitchFamily="18" charset="0"/>
              <a:cs typeface="Times New Roman" pitchFamily="18" charset="0"/>
            </a:endParaRPr>
          </a:p>
          <a:p>
            <a:pPr algn="just">
              <a:buFont typeface="Wingdings" pitchFamily="2" charset="2"/>
              <a:buChar char="q"/>
              <a:defRPr/>
            </a:pPr>
            <a:r>
              <a:rPr lang="en-US" sz="2400" b="1" dirty="0" smtClean="0">
                <a:solidFill>
                  <a:srgbClr val="FF0000"/>
                </a:solidFill>
                <a:latin typeface="Times New Roman" pitchFamily="18" charset="0"/>
                <a:cs typeface="Times New Roman" pitchFamily="18" charset="0"/>
              </a:rPr>
              <a:t>For example</a:t>
            </a:r>
            <a:r>
              <a:rPr lang="en-US" sz="2400" dirty="0" smtClean="0">
                <a:latin typeface="Times New Roman" pitchFamily="18" charset="0"/>
                <a:cs typeface="Times New Roman" pitchFamily="18" charset="0"/>
              </a:rPr>
              <a:t>, </a:t>
            </a:r>
            <a:r>
              <a:rPr lang="en-US" sz="2400" i="1" dirty="0" smtClean="0">
                <a:solidFill>
                  <a:schemeClr val="accent2">
                    <a:lumMod val="75000"/>
                  </a:schemeClr>
                </a:solidFill>
                <a:latin typeface="Times New Roman" pitchFamily="18" charset="0"/>
                <a:cs typeface="Times New Roman" pitchFamily="18" charset="0"/>
              </a:rPr>
              <a:t>in one department employees may be assigned to projects while in another department employees may not be considered to be directly related to a project</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485269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r>
              <a:rPr lang="en-US" altLang="en-US" dirty="0" smtClean="0"/>
              <a:t>Schema Integration Example</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036638"/>
            <a:ext cx="9144000" cy="4600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638800"/>
            <a:ext cx="9144000" cy="1154113"/>
          </a:xfrm>
          <a:prstGeom prst="rect">
            <a:avLst/>
          </a:prstGeom>
          <a:solidFill>
            <a:schemeClr val="accent1">
              <a:lumMod val="75000"/>
            </a:schemeClr>
          </a:solidFill>
          <a:ln>
            <a:solidFill>
              <a:schemeClr val="tx1"/>
            </a:solidFill>
          </a:ln>
        </p:spPr>
        <p:txBody>
          <a:bodyPr>
            <a:spAutoFit/>
          </a:bodyPr>
          <a:lstStyle/>
          <a:p>
            <a:pPr algn="just">
              <a:defRPr/>
            </a:pPr>
            <a:r>
              <a:rPr lang="en-US" sz="2300" dirty="0">
                <a:solidFill>
                  <a:srgbClr val="C00000"/>
                </a:solidFill>
                <a:latin typeface="Times New Roman" pitchFamily="18" charset="0"/>
                <a:cs typeface="Times New Roman" pitchFamily="18" charset="0"/>
              </a:rPr>
              <a:t>In the example above, the relationship between employee and project in one database is represented as a relationships between employee, department and project in another database.</a:t>
            </a:r>
          </a:p>
        </p:txBody>
      </p:sp>
    </p:spTree>
    <p:extLst>
      <p:ext uri="{BB962C8B-B14F-4D97-AF65-F5344CB8AC3E}">
        <p14:creationId xmlns:p14="http://schemas.microsoft.com/office/powerpoint/2010/main" val="4286181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48800" cy="1143000"/>
          </a:xfrm>
        </p:spPr>
        <p:txBody>
          <a:bodyPr>
            <a:noAutofit/>
          </a:bodyPr>
          <a:lstStyle/>
          <a:p>
            <a:r>
              <a:rPr lang="en-US" sz="3600" dirty="0"/>
              <a:t>Query Processing Issues </a:t>
            </a:r>
            <a:r>
              <a:rPr lang="en-US" sz="3600" dirty="0" smtClean="0"/>
              <a:t>in Heterogeneous Database</a:t>
            </a:r>
            <a:endParaRPr lang="en-US" sz="3600" dirty="0"/>
          </a:p>
        </p:txBody>
      </p:sp>
      <p:sp>
        <p:nvSpPr>
          <p:cNvPr id="3" name="Content Placeholder 2"/>
          <p:cNvSpPr>
            <a:spLocks noGrp="1"/>
          </p:cNvSpPr>
          <p:nvPr>
            <p:ph idx="1"/>
          </p:nvPr>
        </p:nvSpPr>
        <p:spPr>
          <a:xfrm>
            <a:off x="152400" y="1143000"/>
            <a:ext cx="8763000" cy="5562600"/>
          </a:xfrm>
          <a:ln>
            <a:solidFill>
              <a:schemeClr val="tx1"/>
            </a:solidFill>
          </a:ln>
        </p:spPr>
        <p:txBody>
          <a:bodyPr>
            <a:normAutofit fontScale="70000" lnSpcReduction="20000"/>
          </a:bodyPr>
          <a:lstStyle/>
          <a:p>
            <a:pPr algn="just">
              <a:buFont typeface="Wingdings" pitchFamily="2" charset="2"/>
              <a:buChar char="q"/>
            </a:pPr>
            <a:r>
              <a:rPr lang="en-US" sz="3600" b="1" dirty="0">
                <a:solidFill>
                  <a:srgbClr val="C00000"/>
                </a:solidFill>
                <a:latin typeface="Times New Roman" pitchFamily="18" charset="0"/>
                <a:cs typeface="Times New Roman" pitchFamily="18" charset="0"/>
              </a:rPr>
              <a:t>Several issues in query processing in a heterogeneous database</a:t>
            </a:r>
          </a:p>
          <a:p>
            <a:pPr marL="742950" indent="-742950" algn="just">
              <a:buFont typeface="+mj-lt"/>
              <a:buAutoNum type="arabicPeriod"/>
            </a:pPr>
            <a:r>
              <a:rPr lang="en-US" sz="3600" b="1" dirty="0">
                <a:latin typeface="Times New Roman" pitchFamily="18" charset="0"/>
                <a:cs typeface="Times New Roman" pitchFamily="18" charset="0"/>
              </a:rPr>
              <a:t>Schema translation</a:t>
            </a:r>
          </a:p>
          <a:p>
            <a:pPr lvl="1" algn="just"/>
            <a:r>
              <a:rPr lang="en-US" sz="3100" dirty="0">
                <a:latin typeface="Times New Roman" pitchFamily="18" charset="0"/>
                <a:cs typeface="Times New Roman" pitchFamily="18" charset="0"/>
              </a:rPr>
              <a:t>Write a </a:t>
            </a:r>
            <a:r>
              <a:rPr lang="en-US" sz="3100" b="1" dirty="0">
                <a:latin typeface="Times New Roman" pitchFamily="18" charset="0"/>
                <a:cs typeface="Times New Roman" pitchFamily="18" charset="0"/>
              </a:rPr>
              <a:t>wrapper</a:t>
            </a:r>
            <a:r>
              <a:rPr lang="en-US" sz="3100" dirty="0">
                <a:latin typeface="Times New Roman" pitchFamily="18" charset="0"/>
                <a:cs typeface="Times New Roman" pitchFamily="18" charset="0"/>
              </a:rPr>
              <a:t> for each data source to translate data to a global schema</a:t>
            </a:r>
          </a:p>
          <a:p>
            <a:pPr lvl="1" algn="just"/>
            <a:r>
              <a:rPr lang="en-US" sz="3100" dirty="0">
                <a:latin typeface="Times New Roman" pitchFamily="18" charset="0"/>
                <a:cs typeface="Times New Roman" pitchFamily="18" charset="0"/>
              </a:rPr>
              <a:t>Wrappers must also translate updates on global schema to updates on local schema</a:t>
            </a:r>
          </a:p>
          <a:p>
            <a:pPr marL="742950" indent="-742950" algn="just">
              <a:buFont typeface="+mj-lt"/>
              <a:buAutoNum type="arabicPeriod"/>
            </a:pPr>
            <a:r>
              <a:rPr lang="en-US" sz="3600" b="1" dirty="0">
                <a:latin typeface="Times New Roman" pitchFamily="18" charset="0"/>
                <a:cs typeface="Times New Roman" pitchFamily="18" charset="0"/>
              </a:rPr>
              <a:t>Limited query capabilities</a:t>
            </a:r>
          </a:p>
          <a:p>
            <a:pPr lvl="1" algn="just"/>
            <a:r>
              <a:rPr lang="en-US" sz="3100" dirty="0">
                <a:latin typeface="Times New Roman" pitchFamily="18" charset="0"/>
                <a:cs typeface="Times New Roman" pitchFamily="18" charset="0"/>
              </a:rPr>
              <a:t>Some data sources allow only restricted forms of selections</a:t>
            </a:r>
          </a:p>
          <a:p>
            <a:pPr lvl="2" algn="just"/>
            <a:r>
              <a:rPr lang="en-US" sz="2600" dirty="0">
                <a:latin typeface="Times New Roman" pitchFamily="18" charset="0"/>
                <a:cs typeface="Times New Roman" pitchFamily="18" charset="0"/>
              </a:rPr>
              <a:t>E.g. web forms, flat file data sources</a:t>
            </a:r>
          </a:p>
          <a:p>
            <a:pPr lvl="1" algn="just"/>
            <a:r>
              <a:rPr lang="en-US" sz="3100" dirty="0">
                <a:latin typeface="Times New Roman" pitchFamily="18" charset="0"/>
                <a:cs typeface="Times New Roman" pitchFamily="18" charset="0"/>
              </a:rPr>
              <a:t>Queries have to be broken up and processed partly at the source and partly at a different site</a:t>
            </a:r>
          </a:p>
          <a:p>
            <a:pPr marL="742950" indent="-742950" algn="just">
              <a:buFont typeface="+mj-lt"/>
              <a:buAutoNum type="arabicPeriod"/>
            </a:pPr>
            <a:r>
              <a:rPr lang="en-US" sz="3600" b="1" dirty="0">
                <a:latin typeface="Times New Roman" pitchFamily="18" charset="0"/>
                <a:cs typeface="Times New Roman" pitchFamily="18" charset="0"/>
              </a:rPr>
              <a:t>Removal of duplicate information when sites have overlapping information</a:t>
            </a:r>
          </a:p>
          <a:p>
            <a:pPr lvl="1" algn="just"/>
            <a:r>
              <a:rPr lang="en-US" sz="3100" dirty="0">
                <a:latin typeface="Times New Roman" pitchFamily="18" charset="0"/>
                <a:cs typeface="Times New Roman" pitchFamily="18" charset="0"/>
              </a:rPr>
              <a:t>Decide which sites to execute query</a:t>
            </a:r>
          </a:p>
          <a:p>
            <a:pPr marL="742950" indent="-742950" algn="just">
              <a:buFont typeface="+mj-lt"/>
              <a:buAutoNum type="arabicPeriod"/>
            </a:pPr>
            <a:r>
              <a:rPr lang="en-US" sz="3600" b="1" dirty="0">
                <a:latin typeface="Times New Roman" pitchFamily="18" charset="0"/>
                <a:cs typeface="Times New Roman" pitchFamily="18" charset="0"/>
              </a:rPr>
              <a:t>Global query </a:t>
            </a:r>
            <a:r>
              <a:rPr lang="en-US" sz="3600" b="1" dirty="0">
                <a:latin typeface="Times New Roman" pitchFamily="18" charset="0"/>
                <a:cs typeface="Times New Roman" pitchFamily="18" charset="0"/>
              </a:rPr>
              <a:t>optimization</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16071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16175"/>
            <a:ext cx="7772400" cy="1470025"/>
          </a:xfrm>
        </p:spPr>
        <p:txBody>
          <a:bodyPr>
            <a:normAutofit/>
          </a:bodyPr>
          <a:lstStyle/>
          <a:p>
            <a:r>
              <a:rPr lang="en-US" sz="6600" b="1" dirty="0" smtClean="0"/>
              <a:t>Thank You</a:t>
            </a:r>
            <a:endParaRPr lang="en-US" sz="6600" b="1" dirty="0"/>
          </a:p>
        </p:txBody>
      </p:sp>
    </p:spTree>
    <p:extLst>
      <p:ext uri="{BB962C8B-B14F-4D97-AF65-F5344CB8AC3E}">
        <p14:creationId xmlns:p14="http://schemas.microsoft.com/office/powerpoint/2010/main" val="64392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458200" cy="3505200"/>
          </a:xfrm>
          <a:ln>
            <a:solidFill>
              <a:schemeClr val="tx1"/>
            </a:solidFill>
          </a:ln>
        </p:spPr>
        <p:txBody>
          <a:bodyPr/>
          <a:lstStyle/>
          <a:p>
            <a:pPr algn="just">
              <a:buFont typeface="Wingdings" pitchFamily="2" charset="2"/>
              <a:buChar char="q"/>
            </a:pPr>
            <a:r>
              <a:rPr lang="en-US" dirty="0" smtClean="0">
                <a:latin typeface="Times New Roman" pitchFamily="18" charset="0"/>
                <a:cs typeface="Times New Roman" pitchFamily="18" charset="0"/>
              </a:rPr>
              <a:t>Architecture of Heterogeneous Database</a:t>
            </a:r>
          </a:p>
          <a:p>
            <a:pPr algn="just">
              <a:buFont typeface="Wingdings" pitchFamily="2" charset="2"/>
              <a:buChar char="q"/>
            </a:pPr>
            <a:r>
              <a:rPr lang="en-US" dirty="0" smtClean="0">
                <a:latin typeface="Times New Roman" pitchFamily="18" charset="0"/>
                <a:cs typeface="Times New Roman" pitchFamily="18" charset="0"/>
              </a:rPr>
              <a:t>Database Integration</a:t>
            </a:r>
          </a:p>
          <a:p>
            <a:pPr lvl="1" algn="just">
              <a:buFont typeface="Wingdings" pitchFamily="2" charset="2"/>
              <a:buChar char="§"/>
            </a:pPr>
            <a:r>
              <a:rPr lang="en-US" dirty="0" smtClean="0">
                <a:latin typeface="Times New Roman" pitchFamily="18" charset="0"/>
                <a:cs typeface="Times New Roman" pitchFamily="18" charset="0"/>
              </a:rPr>
              <a:t>Schema Translation and </a:t>
            </a:r>
          </a:p>
          <a:p>
            <a:pPr lvl="1" algn="just">
              <a:buFont typeface="Wingdings" pitchFamily="2" charset="2"/>
              <a:buChar char="§"/>
            </a:pPr>
            <a:r>
              <a:rPr lang="en-US" dirty="0" smtClean="0">
                <a:latin typeface="Times New Roman" pitchFamily="18" charset="0"/>
                <a:cs typeface="Times New Roman" pitchFamily="18" charset="0"/>
              </a:rPr>
              <a:t>Schema Integration</a:t>
            </a:r>
          </a:p>
          <a:p>
            <a:pPr algn="just">
              <a:buFont typeface="Wingdings" pitchFamily="2" charset="2"/>
              <a:buChar char="q"/>
            </a:pPr>
            <a:r>
              <a:rPr lang="en-US" dirty="0" smtClean="0">
                <a:latin typeface="Times New Roman" pitchFamily="18" charset="0"/>
                <a:cs typeface="Times New Roman" pitchFamily="18" charset="0"/>
              </a:rPr>
              <a:t>Query Processing Issues in Heterogeneous Database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2852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Types of Database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438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19100" y="-76200"/>
            <a:ext cx="8229600" cy="914400"/>
          </a:xfrm>
        </p:spPr>
        <p:txBody>
          <a:bodyPr/>
          <a:lstStyle/>
          <a:p>
            <a:r>
              <a:rPr lang="en-US" altLang="en-US" smtClean="0"/>
              <a:t>Centralized Database</a:t>
            </a:r>
          </a:p>
        </p:txBody>
      </p:sp>
      <p:pic>
        <p:nvPicPr>
          <p:cNvPr id="4099" name="Picture 2" descr="http://blogs.manageengine.com/image/501000000041033/architec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915400" cy="4876800"/>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pic>
      <p:sp>
        <p:nvSpPr>
          <p:cNvPr id="4100" name="TextBox 2"/>
          <p:cNvSpPr txBox="1">
            <a:spLocks noChangeArrowheads="1"/>
          </p:cNvSpPr>
          <p:nvPr/>
        </p:nvSpPr>
        <p:spPr bwMode="auto">
          <a:xfrm>
            <a:off x="152400" y="685800"/>
            <a:ext cx="8915400" cy="1323975"/>
          </a:xfrm>
          <a:prstGeom prst="rect">
            <a:avLst/>
          </a:prstGeom>
          <a:solidFill>
            <a:srgbClr val="658BE1"/>
          </a:solidFill>
          <a:ln w="9525">
            <a:solidFill>
              <a:schemeClr val="tx1"/>
            </a:solidFill>
            <a:miter lim="800000"/>
            <a:headEnd/>
            <a:tailEnd/>
          </a:ln>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just"/>
            <a:r>
              <a:rPr lang="en-US" altLang="en-US" sz="2000">
                <a:latin typeface="Times New Roman" charset="0"/>
                <a:cs typeface="Times New Roman" charset="0"/>
              </a:rPr>
              <a:t>A </a:t>
            </a:r>
            <a:r>
              <a:rPr lang="en-US" altLang="en-US" sz="2000" b="1">
                <a:latin typeface="Times New Roman" charset="0"/>
                <a:cs typeface="Times New Roman" charset="0"/>
              </a:rPr>
              <a:t>centralized database</a:t>
            </a:r>
            <a:r>
              <a:rPr lang="en-US" altLang="en-US" sz="2000">
                <a:latin typeface="Times New Roman" charset="0"/>
                <a:cs typeface="Times New Roman" charset="0"/>
              </a:rPr>
              <a:t> (sometimes abbreviated CDB) is a </a:t>
            </a:r>
            <a:r>
              <a:rPr lang="en-US" altLang="en-US" sz="2000" b="1">
                <a:latin typeface="Times New Roman" charset="0"/>
                <a:cs typeface="Times New Roman" charset="0"/>
              </a:rPr>
              <a:t>database </a:t>
            </a:r>
            <a:r>
              <a:rPr lang="en-US" altLang="en-US" sz="2000">
                <a:latin typeface="Times New Roman" charset="0"/>
                <a:cs typeface="Times New Roman" charset="0"/>
              </a:rPr>
              <a:t>that is located, </a:t>
            </a:r>
          </a:p>
          <a:p>
            <a:pPr algn="just"/>
            <a:r>
              <a:rPr lang="en-US" altLang="en-US" sz="2000">
                <a:latin typeface="Times New Roman" charset="0"/>
                <a:cs typeface="Times New Roman" charset="0"/>
              </a:rPr>
              <a:t>stored, and maintained in a single location. This location is most often a central computer or </a:t>
            </a:r>
            <a:r>
              <a:rPr lang="en-US" altLang="en-US" sz="2000" b="1">
                <a:latin typeface="Times New Roman" charset="0"/>
                <a:cs typeface="Times New Roman" charset="0"/>
              </a:rPr>
              <a:t>database</a:t>
            </a:r>
            <a:r>
              <a:rPr lang="en-US" altLang="en-US" sz="2000">
                <a:latin typeface="Times New Roman" charset="0"/>
                <a:cs typeface="Times New Roman" charset="0"/>
              </a:rPr>
              <a:t> system, for example a desktop or server CPU, or a mainframe computer.</a:t>
            </a:r>
          </a:p>
        </p:txBody>
      </p:sp>
    </p:spTree>
    <p:extLst>
      <p:ext uri="{BB962C8B-B14F-4D97-AF65-F5344CB8AC3E}">
        <p14:creationId xmlns:p14="http://schemas.microsoft.com/office/powerpoint/2010/main" val="2447625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28600"/>
            <a:ext cx="8229600" cy="1143000"/>
          </a:xfrm>
        </p:spPr>
        <p:txBody>
          <a:bodyPr/>
          <a:lstStyle/>
          <a:p>
            <a:r>
              <a:rPr lang="en-US" altLang="en-US" smtClean="0"/>
              <a:t>Distributed Database</a:t>
            </a:r>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17750"/>
            <a:ext cx="8915400" cy="446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TextBox 4"/>
          <p:cNvSpPr txBox="1">
            <a:spLocks noChangeArrowheads="1"/>
          </p:cNvSpPr>
          <p:nvPr/>
        </p:nvSpPr>
        <p:spPr bwMode="auto">
          <a:xfrm>
            <a:off x="152400" y="685800"/>
            <a:ext cx="8915400" cy="1631950"/>
          </a:xfrm>
          <a:prstGeom prst="rect">
            <a:avLst/>
          </a:prstGeom>
          <a:solidFill>
            <a:srgbClr val="658BE1"/>
          </a:solidFill>
          <a:ln w="9525">
            <a:solidFill>
              <a:schemeClr val="tx1"/>
            </a:solidFill>
            <a:miter lim="800000"/>
            <a:headEnd/>
            <a:tailEnd/>
          </a:ln>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just"/>
            <a:r>
              <a:rPr lang="en-US" altLang="en-US" sz="2000">
                <a:latin typeface="Times New Roman" charset="0"/>
                <a:cs typeface="Times New Roman" charset="0"/>
              </a:rPr>
              <a:t>A </a:t>
            </a:r>
            <a:r>
              <a:rPr lang="en-US" altLang="en-US" sz="2000" b="1">
                <a:latin typeface="Times New Roman" charset="0"/>
                <a:cs typeface="Times New Roman" charset="0"/>
              </a:rPr>
              <a:t>distributed database</a:t>
            </a:r>
            <a:r>
              <a:rPr lang="en-US" altLang="en-US" sz="2000">
                <a:latin typeface="Times New Roman" charset="0"/>
                <a:cs typeface="Times New Roman" charset="0"/>
              </a:rPr>
              <a:t> is a </a:t>
            </a:r>
            <a:r>
              <a:rPr lang="en-US" altLang="en-US" sz="2000" b="1">
                <a:latin typeface="Times New Roman" charset="0"/>
                <a:cs typeface="Times New Roman" charset="0"/>
              </a:rPr>
              <a:t>database</a:t>
            </a:r>
            <a:r>
              <a:rPr lang="en-US" altLang="en-US" sz="2000">
                <a:latin typeface="Times New Roman" charset="0"/>
                <a:cs typeface="Times New Roman" charset="0"/>
              </a:rPr>
              <a:t> that is under the control of a central </a:t>
            </a:r>
            <a:r>
              <a:rPr lang="en-US" altLang="en-US" sz="2000" b="1">
                <a:latin typeface="Times New Roman" charset="0"/>
                <a:cs typeface="Times New Roman" charset="0"/>
              </a:rPr>
              <a:t>database</a:t>
            </a:r>
            <a:r>
              <a:rPr lang="en-US" altLang="en-US" sz="2000">
                <a:latin typeface="Times New Roman" charset="0"/>
                <a:cs typeface="Times New Roman" charset="0"/>
              </a:rPr>
              <a:t> management system (DBMS) in which storage devices are not all attached to a common CPU. It may be stored in multiple computers located in the same physical location, or may be dispersed over a network of interconnected computers.</a:t>
            </a:r>
            <a:endParaRPr lang="en-US" altLang="en-US" sz="2400">
              <a:latin typeface="Times New Roman" charset="0"/>
              <a:cs typeface="Times New Roman" charset="0"/>
            </a:endParaRPr>
          </a:p>
        </p:txBody>
      </p:sp>
    </p:spTree>
    <p:extLst>
      <p:ext uri="{BB962C8B-B14F-4D97-AF65-F5344CB8AC3E}">
        <p14:creationId xmlns:p14="http://schemas.microsoft.com/office/powerpoint/2010/main" val="1716160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2400" y="-152400"/>
            <a:ext cx="8915400" cy="1143000"/>
          </a:xfrm>
        </p:spPr>
        <p:txBody>
          <a:bodyPr/>
          <a:lstStyle/>
          <a:p>
            <a:r>
              <a:rPr lang="en-US" altLang="en-US" sz="4000" smtClean="0"/>
              <a:t>Distributed Database Architecture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62150"/>
            <a:ext cx="8915400" cy="4667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a:spLocks noChangeArrowheads="1"/>
          </p:cNvSpPr>
          <p:nvPr/>
        </p:nvSpPr>
        <p:spPr bwMode="auto">
          <a:xfrm>
            <a:off x="152400" y="685800"/>
            <a:ext cx="8915400" cy="1323975"/>
          </a:xfrm>
          <a:prstGeom prst="rect">
            <a:avLst/>
          </a:prstGeom>
          <a:solidFill>
            <a:srgbClr val="658BE1"/>
          </a:solidFill>
          <a:ln w="9525">
            <a:solidFill>
              <a:srgbClr val="000099"/>
            </a:solidFill>
            <a:miter lim="800000"/>
            <a:headEnd/>
            <a:tailEnd/>
          </a:ln>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altLang="en-US" sz="2000">
                <a:solidFill>
                  <a:srgbClr val="C00000"/>
                </a:solidFill>
                <a:latin typeface="Times New Roman" charset="0"/>
                <a:cs typeface="Times New Roman" charset="0"/>
              </a:rPr>
              <a:t>A distributed database consists of a single logical database that is split into a number of partitions and fragments. Each Partitions is stored on one or more computers under the control of a separate DBMS, with computer connected by a communication network.</a:t>
            </a:r>
          </a:p>
        </p:txBody>
      </p:sp>
      <p:cxnSp>
        <p:nvCxnSpPr>
          <p:cNvPr id="5" name="Straight Arrow Connector 4"/>
          <p:cNvCxnSpPr/>
          <p:nvPr/>
        </p:nvCxnSpPr>
        <p:spPr>
          <a:xfrm flipH="1" flipV="1">
            <a:off x="5486400" y="3886200"/>
            <a:ext cx="2667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3903663" y="3733800"/>
            <a:ext cx="1658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800" b="1">
                <a:solidFill>
                  <a:srgbClr val="C00000"/>
                </a:solidFill>
                <a:latin typeface="Times New Roman" charset="0"/>
                <a:cs typeface="Times New Roman" charset="0"/>
              </a:rPr>
              <a:t>Fragmentation</a:t>
            </a:r>
          </a:p>
        </p:txBody>
      </p:sp>
    </p:spTree>
    <p:extLst>
      <p:ext uri="{BB962C8B-B14F-4D97-AF65-F5344CB8AC3E}">
        <p14:creationId xmlns:p14="http://schemas.microsoft.com/office/powerpoint/2010/main" val="166185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9225" y="152401"/>
            <a:ext cx="8537575" cy="1055688"/>
          </a:xfrm>
          <a:noFill/>
          <a:ln/>
        </p:spPr>
        <p:txBody>
          <a:bodyPr>
            <a:normAutofit/>
          </a:bodyPr>
          <a:lstStyle/>
          <a:p>
            <a:r>
              <a:rPr lang="en-US" dirty="0">
                <a:solidFill>
                  <a:schemeClr val="tx1"/>
                </a:solidFill>
              </a:rPr>
              <a:t>Distributed DBMS </a:t>
            </a:r>
            <a:r>
              <a:rPr lang="en-US" dirty="0" smtClean="0">
                <a:solidFill>
                  <a:schemeClr val="tx1"/>
                </a:solidFill>
              </a:rPr>
              <a:t>Design Problems</a:t>
            </a:r>
            <a:endParaRPr lang="en-US" dirty="0"/>
          </a:p>
        </p:txBody>
      </p:sp>
      <p:sp>
        <p:nvSpPr>
          <p:cNvPr id="6147" name="Rectangle 3"/>
          <p:cNvSpPr>
            <a:spLocks noGrp="1" noChangeArrowheads="1"/>
          </p:cNvSpPr>
          <p:nvPr>
            <p:ph type="body" idx="1"/>
          </p:nvPr>
        </p:nvSpPr>
        <p:spPr>
          <a:xfrm>
            <a:off x="381000" y="1219200"/>
            <a:ext cx="8534400" cy="5029200"/>
          </a:xfrm>
          <a:noFill/>
          <a:ln>
            <a:solidFill>
              <a:schemeClr val="tx1"/>
            </a:solidFill>
          </a:ln>
        </p:spPr>
        <p:txBody>
          <a:bodyPr>
            <a:noAutofit/>
          </a:bodyPr>
          <a:lstStyle/>
          <a:p>
            <a:pPr algn="just">
              <a:lnSpc>
                <a:spcPct val="100000"/>
              </a:lnSpc>
              <a:spcBef>
                <a:spcPts val="0"/>
              </a:spcBef>
            </a:pPr>
            <a:r>
              <a:rPr lang="en-US" sz="2800" b="1" dirty="0">
                <a:latin typeface="Times New Roman" pitchFamily="18" charset="0"/>
                <a:cs typeface="Times New Roman" pitchFamily="18" charset="0"/>
              </a:rPr>
              <a:t>In the general </a:t>
            </a:r>
            <a:r>
              <a:rPr lang="en-US" sz="2800" b="1" dirty="0" smtClean="0">
                <a:latin typeface="Times New Roman" pitchFamily="18" charset="0"/>
                <a:cs typeface="Times New Roman" pitchFamily="18" charset="0"/>
              </a:rPr>
              <a:t>setting:</a:t>
            </a:r>
          </a:p>
          <a:p>
            <a:pPr lvl="1" algn="just">
              <a:spcBef>
                <a:spcPts val="0"/>
              </a:spcBef>
            </a:pPr>
            <a:r>
              <a:rPr lang="en-US" sz="3200" dirty="0" smtClean="0">
                <a:latin typeface="Times New Roman" pitchFamily="18" charset="0"/>
                <a:cs typeface="Times New Roman" pitchFamily="18" charset="0"/>
              </a:rPr>
              <a:t>Making </a:t>
            </a:r>
            <a:r>
              <a:rPr lang="en-US" sz="3200" dirty="0">
                <a:latin typeface="Times New Roman" pitchFamily="18" charset="0"/>
                <a:cs typeface="Times New Roman" pitchFamily="18" charset="0"/>
              </a:rPr>
              <a:t>decisions </a:t>
            </a:r>
            <a:r>
              <a:rPr lang="en-US" sz="2800" dirty="0">
                <a:latin typeface="Times New Roman" pitchFamily="18" charset="0"/>
                <a:cs typeface="Times New Roman" pitchFamily="18" charset="0"/>
              </a:rPr>
              <a:t>about the placement of </a:t>
            </a:r>
            <a:r>
              <a:rPr lang="en-US" sz="2800" b="1" i="1" dirty="0">
                <a:solidFill>
                  <a:srgbClr val="FF0000"/>
                </a:solidFill>
                <a:latin typeface="Times New Roman" pitchFamily="18" charset="0"/>
                <a:cs typeface="Times New Roman" pitchFamily="18" charset="0"/>
              </a:rPr>
              <a:t>data</a:t>
            </a:r>
            <a:r>
              <a:rPr lang="en-US" sz="2800" dirty="0">
                <a:latin typeface="Times New Roman" pitchFamily="18" charset="0"/>
                <a:cs typeface="Times New Roman" pitchFamily="18" charset="0"/>
              </a:rPr>
              <a:t> and </a:t>
            </a:r>
            <a:r>
              <a:rPr lang="en-US" sz="2800" b="1" i="1" dirty="0">
                <a:solidFill>
                  <a:srgbClr val="FF0000"/>
                </a:solidFill>
                <a:latin typeface="Times New Roman" pitchFamily="18" charset="0"/>
                <a:cs typeface="Times New Roman" pitchFamily="18" charset="0"/>
              </a:rPr>
              <a:t>programs</a:t>
            </a:r>
            <a:r>
              <a:rPr lang="en-US" sz="2800" dirty="0">
                <a:latin typeface="Times New Roman" pitchFamily="18" charset="0"/>
                <a:cs typeface="Times New Roman" pitchFamily="18" charset="0"/>
              </a:rPr>
              <a:t> across the sites of a computer network as well as possibly designing the network itself</a:t>
            </a:r>
            <a:r>
              <a:rPr lang="en-US" sz="2800" dirty="0" smtClean="0">
                <a:latin typeface="Times New Roman" pitchFamily="18" charset="0"/>
                <a:cs typeface="Times New Roman" pitchFamily="18" charset="0"/>
              </a:rPr>
              <a:t>.</a:t>
            </a:r>
          </a:p>
          <a:p>
            <a:pPr lvl="1" algn="just">
              <a:spcBef>
                <a:spcPts val="0"/>
              </a:spcBef>
            </a:pPr>
            <a:endParaRPr lang="en-US" sz="2400" dirty="0">
              <a:latin typeface="Times New Roman" pitchFamily="18" charset="0"/>
              <a:cs typeface="Times New Roman" pitchFamily="18" charset="0"/>
            </a:endParaRPr>
          </a:p>
          <a:p>
            <a:pPr algn="just">
              <a:lnSpc>
                <a:spcPct val="100000"/>
              </a:lnSpc>
              <a:spcBef>
                <a:spcPts val="0"/>
              </a:spcBef>
            </a:pPr>
            <a:r>
              <a:rPr lang="en-US" sz="2800" b="1" dirty="0">
                <a:latin typeface="Times New Roman" pitchFamily="18" charset="0"/>
                <a:cs typeface="Times New Roman" pitchFamily="18" charset="0"/>
              </a:rPr>
              <a:t>In Distributed DBMS, the placement of applications entails</a:t>
            </a:r>
          </a:p>
          <a:p>
            <a:pPr lvl="1" algn="just">
              <a:spcBef>
                <a:spcPts val="0"/>
              </a:spcBef>
            </a:pPr>
            <a:r>
              <a:rPr lang="en-US" sz="3200" dirty="0">
                <a:latin typeface="Times New Roman" pitchFamily="18" charset="0"/>
                <a:cs typeface="Times New Roman" pitchFamily="18" charset="0"/>
              </a:rPr>
              <a:t>P</a:t>
            </a:r>
            <a:r>
              <a:rPr lang="en-US" sz="3200" dirty="0" smtClean="0">
                <a:latin typeface="Times New Roman" pitchFamily="18" charset="0"/>
                <a:cs typeface="Times New Roman" pitchFamily="18" charset="0"/>
              </a:rPr>
              <a:t>lacement </a:t>
            </a:r>
            <a:r>
              <a:rPr lang="en-US" sz="3200" dirty="0">
                <a:latin typeface="Times New Roman" pitchFamily="18" charset="0"/>
                <a:cs typeface="Times New Roman" pitchFamily="18" charset="0"/>
              </a:rPr>
              <a:t>of the distributed DBMS software; and</a:t>
            </a:r>
          </a:p>
          <a:p>
            <a:pPr lvl="1" algn="just">
              <a:spcBef>
                <a:spcPts val="0"/>
              </a:spcBef>
            </a:pPr>
            <a:r>
              <a:rPr lang="en-US" sz="3200" dirty="0">
                <a:latin typeface="Times New Roman" pitchFamily="18" charset="0"/>
                <a:cs typeface="Times New Roman" pitchFamily="18" charset="0"/>
              </a:rPr>
              <a:t>P</a:t>
            </a:r>
            <a:r>
              <a:rPr lang="en-US" sz="3200" dirty="0" smtClean="0">
                <a:latin typeface="Times New Roman" pitchFamily="18" charset="0"/>
                <a:cs typeface="Times New Roman" pitchFamily="18" charset="0"/>
              </a:rPr>
              <a:t>lacement </a:t>
            </a:r>
            <a:r>
              <a:rPr lang="en-US" sz="3200" dirty="0">
                <a:latin typeface="Times New Roman" pitchFamily="18" charset="0"/>
                <a:cs typeface="Times New Roman" pitchFamily="18" charset="0"/>
              </a:rPr>
              <a:t>of the applications that run on the </a:t>
            </a:r>
            <a:r>
              <a:rPr lang="en-US" sz="2800" dirty="0">
                <a:latin typeface="Times New Roman" pitchFamily="18" charset="0"/>
                <a:cs typeface="Times New Roman" pitchFamily="18" charset="0"/>
              </a:rPr>
              <a:t>database</a:t>
            </a:r>
          </a:p>
        </p:txBody>
      </p:sp>
    </p:spTree>
    <p:extLst>
      <p:ext uri="{BB962C8B-B14F-4D97-AF65-F5344CB8AC3E}">
        <p14:creationId xmlns:p14="http://schemas.microsoft.com/office/powerpoint/2010/main" val="906873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4" end="4"/>
                                            </p:txEl>
                                          </p:spTgt>
                                        </p:tgtEl>
                                        <p:attrNameLst>
                                          <p:attrName>style.visibility</p:attrName>
                                        </p:attrNameLst>
                                      </p:cBhvr>
                                      <p:to>
                                        <p:strVal val="visible"/>
                                      </p:to>
                                    </p:set>
                                    <p:animEffect transition="in" filter="fade">
                                      <p:cBhvr>
                                        <p:cTn id="12" dur="500"/>
                                        <p:tgtEl>
                                          <p:spTgt spid="6147">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animEffect transition="in" filter="fade">
                                      <p:cBhvr>
                                        <p:cTn id="15"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533400"/>
            <a:ext cx="8763000" cy="1143000"/>
          </a:xfrm>
        </p:spPr>
        <p:txBody>
          <a:bodyPr>
            <a:normAutofit/>
          </a:bodyPr>
          <a:lstStyle/>
          <a:p>
            <a:r>
              <a:rPr lang="en-US" sz="4000" dirty="0" smtClean="0">
                <a:solidFill>
                  <a:schemeClr val="tx1"/>
                </a:solidFill>
              </a:rPr>
              <a:t>Types </a:t>
            </a:r>
            <a:r>
              <a:rPr lang="en-US" sz="4000" dirty="0">
                <a:solidFill>
                  <a:schemeClr val="tx1"/>
                </a:solidFill>
              </a:rPr>
              <a:t>of </a:t>
            </a:r>
            <a:r>
              <a:rPr lang="en-US" sz="4000" dirty="0" smtClean="0">
                <a:solidFill>
                  <a:schemeClr val="tx1"/>
                </a:solidFill>
              </a:rPr>
              <a:t>Distributed DBMS:</a:t>
            </a:r>
            <a:endParaRPr lang="en-US" sz="4000"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152400" y="1676400"/>
            <a:ext cx="8844116" cy="3124200"/>
          </a:xfrm>
          <a:ln>
            <a:solidFill>
              <a:schemeClr val="tx1"/>
            </a:solidFill>
          </a:ln>
        </p:spPr>
        <p:txBody>
          <a:bodyPr/>
          <a:lstStyle/>
          <a:p>
            <a:pPr marL="624078" indent="-514350" algn="just" eaLnBrk="1" hangingPunct="1">
              <a:buSzPct val="100000"/>
              <a:buFont typeface="+mj-lt"/>
              <a:buAutoNum type="arabicPeriod"/>
              <a:defRPr/>
            </a:pPr>
            <a:r>
              <a:rPr lang="en-US" sz="2800" b="1" dirty="0">
                <a:solidFill>
                  <a:srgbClr val="C00000"/>
                </a:solidFill>
                <a:latin typeface="Times New Roman" pitchFamily="18" charset="0"/>
                <a:cs typeface="Times New Roman" pitchFamily="18" charset="0"/>
              </a:rPr>
              <a:t>Homogeneous </a:t>
            </a:r>
            <a:r>
              <a:rPr lang="en-US" sz="2800" b="1" dirty="0" smtClean="0">
                <a:solidFill>
                  <a:srgbClr val="C00000"/>
                </a:solidFill>
                <a:latin typeface="Times New Roman" pitchFamily="18" charset="0"/>
                <a:cs typeface="Times New Roman" pitchFamily="18" charset="0"/>
              </a:rPr>
              <a:t>System: </a:t>
            </a:r>
            <a:r>
              <a:rPr lang="en-US" sz="2800" dirty="0">
                <a:latin typeface="Times New Roman" pitchFamily="18" charset="0"/>
                <a:cs typeface="Times New Roman" pitchFamily="18" charset="0"/>
              </a:rPr>
              <a:t>means its a system copy with all the database tables from one system to another system of same kind, like same </a:t>
            </a:r>
            <a:r>
              <a:rPr lang="en-US" sz="2800" dirty="0" smtClean="0">
                <a:latin typeface="Times New Roman" pitchFamily="18" charset="0"/>
                <a:cs typeface="Times New Roman" pitchFamily="18" charset="0"/>
              </a:rPr>
              <a:t>OS/</a:t>
            </a:r>
            <a:r>
              <a:rPr lang="en-US" sz="2800" dirty="0" err="1">
                <a:latin typeface="Times New Roman" pitchFamily="18" charset="0"/>
                <a:cs typeface="Times New Roman" pitchFamily="18" charset="0"/>
              </a:rPr>
              <a:t>D</a:t>
            </a:r>
            <a:r>
              <a:rPr lang="en-US" sz="2800" dirty="0" err="1"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on both </a:t>
            </a:r>
            <a:r>
              <a:rPr lang="en-US" sz="2800" dirty="0" smtClean="0">
                <a:latin typeface="Times New Roman" pitchFamily="18" charset="0"/>
                <a:cs typeface="Times New Roman" pitchFamily="18" charset="0"/>
              </a:rPr>
              <a:t>system.</a:t>
            </a:r>
          </a:p>
          <a:p>
            <a:pPr marL="624078" indent="-514350" algn="just" eaLnBrk="1" hangingPunct="1">
              <a:buSzPct val="100000"/>
              <a:buFont typeface="+mj-lt"/>
              <a:buAutoNum type="arabicPeriod"/>
              <a:defRPr/>
            </a:pPr>
            <a:r>
              <a:rPr lang="en-US" sz="2800" b="1" dirty="0" smtClean="0">
                <a:solidFill>
                  <a:srgbClr val="C00000"/>
                </a:solidFill>
                <a:latin typeface="Times New Roman" pitchFamily="18" charset="0"/>
                <a:cs typeface="Times New Roman" pitchFamily="18" charset="0"/>
              </a:rPr>
              <a:t>Heterogeneous System</a:t>
            </a:r>
            <a:r>
              <a:rPr lang="en-US" sz="2800" dirty="0" smtClean="0">
                <a:solidFill>
                  <a:srgbClr val="C0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means </a:t>
            </a:r>
            <a:r>
              <a:rPr lang="en-US" sz="2800" dirty="0">
                <a:latin typeface="Times New Roman" pitchFamily="18" charset="0"/>
                <a:cs typeface="Times New Roman" pitchFamily="18" charset="0"/>
              </a:rPr>
              <a:t>copy from one system to another system of a different kind, like different </a:t>
            </a:r>
            <a:r>
              <a:rPr lang="en-US" sz="2800" dirty="0" smtClean="0">
                <a:latin typeface="Times New Roman" pitchFamily="18" charset="0"/>
                <a:cs typeface="Times New Roman" pitchFamily="18" charset="0"/>
              </a:rPr>
              <a:t>OS/</a:t>
            </a:r>
            <a:r>
              <a:rPr lang="en-US" sz="2800" dirty="0" err="1" smtClean="0">
                <a:latin typeface="Times New Roman" pitchFamily="18" charset="0"/>
                <a:cs typeface="Times New Roman" pitchFamily="18" charset="0"/>
              </a:rPr>
              <a:t>Db</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in either of those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79421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465ADD-14CB-4FFA-A39D-769C99202F10}" type="slidenum">
              <a:rPr lang="en-GB"/>
              <a:pPr/>
              <a:t>9</a:t>
            </a:fld>
            <a:endParaRPr lang="en-GB"/>
          </a:p>
        </p:txBody>
      </p:sp>
      <p:sp>
        <p:nvSpPr>
          <p:cNvPr id="179202" name="Rectangle 2"/>
          <p:cNvSpPr>
            <a:spLocks noGrp="1" noChangeArrowheads="1"/>
          </p:cNvSpPr>
          <p:nvPr>
            <p:ph type="title"/>
          </p:nvPr>
        </p:nvSpPr>
        <p:spPr/>
        <p:txBody>
          <a:bodyPr>
            <a:normAutofit/>
          </a:bodyPr>
          <a:lstStyle/>
          <a:p>
            <a:pPr algn="just"/>
            <a:r>
              <a:rPr lang="en-US" sz="4000" dirty="0">
                <a:solidFill>
                  <a:schemeClr val="tx1"/>
                </a:solidFill>
              </a:rPr>
              <a:t>Features</a:t>
            </a:r>
            <a:r>
              <a:rPr lang="en-US" sz="2900" b="1" dirty="0" smtClean="0"/>
              <a:t> </a:t>
            </a:r>
            <a:r>
              <a:rPr lang="en-US" sz="4000" dirty="0">
                <a:solidFill>
                  <a:schemeClr val="tx1"/>
                </a:solidFill>
              </a:rPr>
              <a:t>of Homogeneous DDBMS</a:t>
            </a:r>
          </a:p>
        </p:txBody>
      </p:sp>
      <p:sp>
        <p:nvSpPr>
          <p:cNvPr id="179203" name="Rectangle 3"/>
          <p:cNvSpPr>
            <a:spLocks noGrp="1" noChangeArrowheads="1"/>
          </p:cNvSpPr>
          <p:nvPr>
            <p:ph type="body" idx="1"/>
          </p:nvPr>
        </p:nvSpPr>
        <p:spPr>
          <a:xfrm>
            <a:off x="533400" y="1403555"/>
            <a:ext cx="8305800" cy="3625645"/>
          </a:xfrm>
          <a:ln>
            <a:solidFill>
              <a:schemeClr val="tx1"/>
            </a:solidFill>
          </a:ln>
        </p:spPr>
        <p:txBody>
          <a:bodyPr>
            <a:normAutofit/>
          </a:bodyPr>
          <a:lstStyle/>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All sites use same DBMS product. </a:t>
            </a: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Much easier to design and manage. </a:t>
            </a: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Approach provides incremental growth and allows increased </a:t>
            </a:r>
            <a:r>
              <a:rPr lang="en-US" sz="2800" dirty="0" smtClean="0">
                <a:latin typeface="Times New Roman" pitchFamily="18" charset="0"/>
                <a:cs typeface="Times New Roman" pitchFamily="18" charset="0"/>
              </a:rPr>
              <a:t>performance.</a:t>
            </a: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All access is through one, global </a:t>
            </a:r>
            <a:r>
              <a:rPr lang="en-US" sz="2800" dirty="0" smtClean="0">
                <a:latin typeface="Times New Roman" pitchFamily="18" charset="0"/>
                <a:cs typeface="Times New Roman" pitchFamily="18" charset="0"/>
              </a:rPr>
              <a:t>schema.</a:t>
            </a:r>
            <a:endParaRPr lang="en-US" sz="2800" dirty="0">
              <a:latin typeface="Times New Roman" pitchFamily="18" charset="0"/>
              <a:cs typeface="Times New Roman" pitchFamily="18" charset="0"/>
            </a:endParaRPr>
          </a:p>
          <a:p>
            <a:pPr marL="624078" indent="-514350" algn="just">
              <a:buClr>
                <a:schemeClr val="accent1">
                  <a:lumMod val="75000"/>
                </a:schemeClr>
              </a:buClr>
              <a:buSzPct val="100000"/>
              <a:buFont typeface="+mj-lt"/>
              <a:buAutoNum type="arabicPeriod"/>
            </a:pPr>
            <a:r>
              <a:rPr lang="en-US" sz="2800" dirty="0">
                <a:latin typeface="Times New Roman" pitchFamily="18" charset="0"/>
                <a:cs typeface="Times New Roman" pitchFamily="18" charset="0"/>
              </a:rPr>
              <a:t>The global schema is the union of all the local </a:t>
            </a:r>
            <a:r>
              <a:rPr lang="en-US" sz="2800" dirty="0" smtClean="0">
                <a:latin typeface="Times New Roman" pitchFamily="18" charset="0"/>
                <a:cs typeface="Times New Roman" pitchFamily="18" charset="0"/>
              </a:rPr>
              <a:t>schema.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019847807"/>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799</Words>
  <Application>Microsoft Office PowerPoint</Application>
  <PresentationFormat>On-screen Show (4:3)</PresentationFormat>
  <Paragraphs>84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Chapter 6</vt:lpstr>
      <vt:lpstr>Outline</vt:lpstr>
      <vt:lpstr>Introduction to Types of Database</vt:lpstr>
      <vt:lpstr>Centralized Database</vt:lpstr>
      <vt:lpstr>Distributed Database</vt:lpstr>
      <vt:lpstr>Distributed Database Architecture</vt:lpstr>
      <vt:lpstr>Distributed DBMS Design Problems</vt:lpstr>
      <vt:lpstr>Types of Distributed DBMS:</vt:lpstr>
      <vt:lpstr>Features of Homogeneous DDBMS</vt:lpstr>
      <vt:lpstr>PowerPoint Presentation</vt:lpstr>
      <vt:lpstr>Features of Heterogeneous DDBMS</vt:lpstr>
      <vt:lpstr>Typical Heterogeneous Environment </vt:lpstr>
      <vt:lpstr>Difference between Homogeneous &amp; Heterogeneous Database System.</vt:lpstr>
      <vt:lpstr>PowerPoint Presentation</vt:lpstr>
      <vt:lpstr>Database Integration</vt:lpstr>
      <vt:lpstr>Schema Integration</vt:lpstr>
      <vt:lpstr>Schema Integration Example</vt:lpstr>
      <vt:lpstr>Query Processing Issues in Heterogeneous Database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Safa Hamdare</dc:creator>
  <cp:lastModifiedBy>Safa</cp:lastModifiedBy>
  <cp:revision>9</cp:revision>
  <dcterms:created xsi:type="dcterms:W3CDTF">2006-08-16T00:00:00Z</dcterms:created>
  <dcterms:modified xsi:type="dcterms:W3CDTF">2015-04-09T08:02:44Z</dcterms:modified>
</cp:coreProperties>
</file>