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84" r:id="rId18"/>
    <p:sldId id="273" r:id="rId19"/>
    <p:sldId id="282" r:id="rId20"/>
    <p:sldId id="283" r:id="rId21"/>
    <p:sldId id="276" r:id="rId22"/>
    <p:sldId id="277" r:id="rId23"/>
    <p:sldId id="278" r:id="rId24"/>
    <p:sldId id="280" r:id="rId25"/>
    <p:sldId id="285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 autoAdjust="0"/>
    <p:restoredTop sz="94660" autoAdjust="0"/>
  </p:normalViewPr>
  <p:slideViewPr>
    <p:cSldViewPr>
      <p:cViewPr>
        <p:scale>
          <a:sx n="50" d="100"/>
          <a:sy n="50" d="100"/>
        </p:scale>
        <p:origin x="-1674" y="-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77E95-1A12-42BA-8B5E-7C84EC511D82}" type="doc">
      <dgm:prSet loTypeId="urn:microsoft.com/office/officeart/2005/8/layout/radial5" loCatId="cycle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32E215-24D1-4110-95B5-9B11F3B28174}">
      <dgm:prSet phldrT="[Text]"/>
      <dgm:spPr/>
      <dgm:t>
        <a:bodyPr/>
        <a:lstStyle/>
        <a:p>
          <a:r>
            <a:rPr lang="en-US" dirty="0" smtClean="0"/>
            <a:t>Deccan plateau</a:t>
          </a:r>
          <a:endParaRPr lang="en-US" dirty="0"/>
        </a:p>
      </dgm:t>
    </dgm:pt>
    <dgm:pt modelId="{C6F62476-F21E-48A0-AFA9-2AB52AD88875}" type="parTrans" cxnId="{386863F5-EA52-49F6-92A2-D62E942F80E0}">
      <dgm:prSet/>
      <dgm:spPr/>
      <dgm:t>
        <a:bodyPr/>
        <a:lstStyle/>
        <a:p>
          <a:endParaRPr lang="en-US"/>
        </a:p>
      </dgm:t>
    </dgm:pt>
    <dgm:pt modelId="{CFF5FB60-7708-4995-8C3B-61C480541AF0}" type="sibTrans" cxnId="{386863F5-EA52-49F6-92A2-D62E942F80E0}">
      <dgm:prSet/>
      <dgm:spPr/>
      <dgm:t>
        <a:bodyPr/>
        <a:lstStyle/>
        <a:p>
          <a:endParaRPr lang="en-US"/>
        </a:p>
      </dgm:t>
    </dgm:pt>
    <dgm:pt modelId="{17DFA103-0DF6-4554-AF1D-2B47941ABD51}">
      <dgm:prSet phldrT="[Text]" custT="1"/>
      <dgm:spPr/>
      <dgm:t>
        <a:bodyPr/>
        <a:lstStyle/>
        <a:p>
          <a:r>
            <a:rPr lang="en-US" sz="2400" dirty="0" smtClean="0">
              <a:latin typeface="Matura MT Script Capitals" pitchFamily="66" charset="0"/>
            </a:rPr>
            <a:t>Maharashtra plateau</a:t>
          </a:r>
          <a:endParaRPr lang="en-US" sz="2400" dirty="0">
            <a:latin typeface="Matura MT Script Capitals" pitchFamily="66" charset="0"/>
          </a:endParaRPr>
        </a:p>
      </dgm:t>
    </dgm:pt>
    <dgm:pt modelId="{6C63D75A-6439-473A-81C6-6D3B5FAE68EE}" type="parTrans" cxnId="{ECCBD066-6815-4CC0-887C-89E69C191EAF}">
      <dgm:prSet/>
      <dgm:spPr/>
      <dgm:t>
        <a:bodyPr/>
        <a:lstStyle/>
        <a:p>
          <a:endParaRPr lang="en-US" dirty="0"/>
        </a:p>
      </dgm:t>
    </dgm:pt>
    <dgm:pt modelId="{C636EBE4-8A25-4591-ACF4-C0F54F2ECB53}" type="sibTrans" cxnId="{ECCBD066-6815-4CC0-887C-89E69C191EAF}">
      <dgm:prSet/>
      <dgm:spPr/>
      <dgm:t>
        <a:bodyPr/>
        <a:lstStyle/>
        <a:p>
          <a:endParaRPr lang="en-US"/>
        </a:p>
      </dgm:t>
    </dgm:pt>
    <dgm:pt modelId="{F29EC872-14FC-4BA8-BC89-7A960B6969AC}">
      <dgm:prSet phldrT="[Text]" custT="1"/>
      <dgm:spPr/>
      <dgm:t>
        <a:bodyPr/>
        <a:lstStyle/>
        <a:p>
          <a:r>
            <a:rPr lang="en-US" sz="2000" dirty="0" smtClean="0">
              <a:latin typeface="Matura MT Script Capitals" pitchFamily="66" charset="0"/>
            </a:rPr>
            <a:t>Satpuda and Mahadeo Maikal Plateau</a:t>
          </a:r>
          <a:endParaRPr lang="en-US" sz="2000" dirty="0">
            <a:latin typeface="Matura MT Script Capitals" pitchFamily="66" charset="0"/>
          </a:endParaRPr>
        </a:p>
      </dgm:t>
    </dgm:pt>
    <dgm:pt modelId="{5862F8A8-835B-492F-ADAF-6623009174D5}" type="parTrans" cxnId="{70D0AE99-757D-4D65-9132-4B7379F468B8}">
      <dgm:prSet/>
      <dgm:spPr/>
      <dgm:t>
        <a:bodyPr/>
        <a:lstStyle/>
        <a:p>
          <a:endParaRPr lang="en-US" dirty="0"/>
        </a:p>
      </dgm:t>
    </dgm:pt>
    <dgm:pt modelId="{9B47B601-E6B6-42DD-913E-9A9AB063378E}" type="sibTrans" cxnId="{70D0AE99-757D-4D65-9132-4B7379F468B8}">
      <dgm:prSet/>
      <dgm:spPr/>
      <dgm:t>
        <a:bodyPr/>
        <a:lstStyle/>
        <a:p>
          <a:endParaRPr lang="en-US"/>
        </a:p>
      </dgm:t>
    </dgm:pt>
    <dgm:pt modelId="{38906625-7E4C-4E21-9199-04C640324ACE}">
      <dgm:prSet phldrT="[Text]" custT="1"/>
      <dgm:spPr/>
      <dgm:t>
        <a:bodyPr/>
        <a:lstStyle/>
        <a:p>
          <a:r>
            <a:rPr lang="en-US" sz="2400" dirty="0" smtClean="0">
              <a:latin typeface="Matura MT Script Capitals" pitchFamily="66" charset="0"/>
            </a:rPr>
            <a:t>Karnataka- Telangana plateau</a:t>
          </a:r>
          <a:endParaRPr lang="en-US" sz="2400" dirty="0">
            <a:latin typeface="Matura MT Script Capitals" pitchFamily="66" charset="0"/>
          </a:endParaRPr>
        </a:p>
      </dgm:t>
    </dgm:pt>
    <dgm:pt modelId="{0C870173-8343-43B2-B894-5EC5560B5A9D}" type="parTrans" cxnId="{2276F3A2-F33F-43B1-A3C1-E41207C49B2B}">
      <dgm:prSet/>
      <dgm:spPr/>
      <dgm:t>
        <a:bodyPr/>
        <a:lstStyle/>
        <a:p>
          <a:endParaRPr lang="en-US" dirty="0"/>
        </a:p>
      </dgm:t>
    </dgm:pt>
    <dgm:pt modelId="{8379DDFD-BC55-4A90-B85F-6AF4415B6813}" type="sibTrans" cxnId="{2276F3A2-F33F-43B1-A3C1-E41207C49B2B}">
      <dgm:prSet/>
      <dgm:spPr/>
      <dgm:t>
        <a:bodyPr/>
        <a:lstStyle/>
        <a:p>
          <a:endParaRPr lang="en-US"/>
        </a:p>
      </dgm:t>
    </dgm:pt>
    <dgm:pt modelId="{AEF3BB58-C74B-43D7-85B7-09FD3A7B1DF7}">
      <dgm:prSet phldrT="[Text]" custT="1"/>
      <dgm:spPr/>
      <dgm:t>
        <a:bodyPr/>
        <a:lstStyle/>
        <a:p>
          <a:r>
            <a:rPr lang="en-US" sz="2400" dirty="0" smtClean="0">
              <a:latin typeface="Matura MT Script Capitals" pitchFamily="66" charset="0"/>
            </a:rPr>
            <a:t>Eastern plateau</a:t>
          </a:r>
          <a:endParaRPr lang="en-US" sz="2400" dirty="0">
            <a:latin typeface="Matura MT Script Capitals" pitchFamily="66" charset="0"/>
          </a:endParaRPr>
        </a:p>
      </dgm:t>
    </dgm:pt>
    <dgm:pt modelId="{66158AAB-5F94-4388-96A3-85082413D255}" type="parTrans" cxnId="{A9D65B81-C19E-4338-AB37-376EE73A6301}">
      <dgm:prSet/>
      <dgm:spPr/>
      <dgm:t>
        <a:bodyPr/>
        <a:lstStyle/>
        <a:p>
          <a:endParaRPr lang="en-US" dirty="0"/>
        </a:p>
      </dgm:t>
    </dgm:pt>
    <dgm:pt modelId="{B5F739DD-EE32-48CE-BEC1-1A31E2210330}" type="sibTrans" cxnId="{A9D65B81-C19E-4338-AB37-376EE73A6301}">
      <dgm:prSet/>
      <dgm:spPr/>
      <dgm:t>
        <a:bodyPr/>
        <a:lstStyle/>
        <a:p>
          <a:endParaRPr lang="en-US"/>
        </a:p>
      </dgm:t>
    </dgm:pt>
    <dgm:pt modelId="{CC9CB6FC-169C-4FC4-9D3E-86328B22BE8D}" type="pres">
      <dgm:prSet presAssocID="{B8777E95-1A12-42BA-8B5E-7C84EC511D8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9DFCDE-C7EF-4D49-90AF-455E1E0E53BF}" type="pres">
      <dgm:prSet presAssocID="{3C32E215-24D1-4110-95B5-9B11F3B28174}" presName="centerShape" presStyleLbl="node0" presStyleIdx="0" presStyleCnt="1"/>
      <dgm:spPr/>
      <dgm:t>
        <a:bodyPr/>
        <a:lstStyle/>
        <a:p>
          <a:endParaRPr lang="en-IN"/>
        </a:p>
      </dgm:t>
    </dgm:pt>
    <dgm:pt modelId="{F7680D40-67F1-4548-89E0-16D7481217CB}" type="pres">
      <dgm:prSet presAssocID="{6C63D75A-6439-473A-81C6-6D3B5FAE68EE}" presName="parTrans" presStyleLbl="sibTrans2D1" presStyleIdx="0" presStyleCnt="4"/>
      <dgm:spPr/>
      <dgm:t>
        <a:bodyPr/>
        <a:lstStyle/>
        <a:p>
          <a:endParaRPr lang="en-IN"/>
        </a:p>
      </dgm:t>
    </dgm:pt>
    <dgm:pt modelId="{4F45DA5F-3664-4FBE-883E-7E26BF1BCB67}" type="pres">
      <dgm:prSet presAssocID="{6C63D75A-6439-473A-81C6-6D3B5FAE68EE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715593A7-5520-426A-9B60-DD34D3A65145}" type="pres">
      <dgm:prSet presAssocID="{17DFA103-0DF6-4554-AF1D-2B47941ABD51}" presName="node" presStyleLbl="node1" presStyleIdx="0" presStyleCnt="4" custScaleX="3964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05D67-239E-4DDF-957C-2DD704936446}" type="pres">
      <dgm:prSet presAssocID="{5862F8A8-835B-492F-ADAF-6623009174D5}" presName="parTrans" presStyleLbl="sibTrans2D1" presStyleIdx="1" presStyleCnt="4"/>
      <dgm:spPr/>
      <dgm:t>
        <a:bodyPr/>
        <a:lstStyle/>
        <a:p>
          <a:endParaRPr lang="en-IN"/>
        </a:p>
      </dgm:t>
    </dgm:pt>
    <dgm:pt modelId="{685EE206-6506-4AE4-AA46-7CD90DA2C02F}" type="pres">
      <dgm:prSet presAssocID="{5862F8A8-835B-492F-ADAF-6623009174D5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4EF4E42C-FF7A-452E-9CC2-90BA6426CA66}" type="pres">
      <dgm:prSet presAssocID="{F29EC872-14FC-4BA8-BC89-7A960B6969AC}" presName="node" presStyleLbl="node1" presStyleIdx="1" presStyleCnt="4" custScaleX="168491" custScaleY="340963" custRadScaleRad="192965" custRadScaleInc="-1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DF3E0-029C-43E5-9325-9E32E122C2A7}" type="pres">
      <dgm:prSet presAssocID="{0C870173-8343-43B2-B894-5EC5560B5A9D}" presName="parTrans" presStyleLbl="sibTrans2D1" presStyleIdx="2" presStyleCnt="4"/>
      <dgm:spPr/>
      <dgm:t>
        <a:bodyPr/>
        <a:lstStyle/>
        <a:p>
          <a:endParaRPr lang="en-IN"/>
        </a:p>
      </dgm:t>
    </dgm:pt>
    <dgm:pt modelId="{1415FC76-AC90-4BE3-87AB-E88073AD6DFF}" type="pres">
      <dgm:prSet presAssocID="{0C870173-8343-43B2-B894-5EC5560B5A9D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4B53ABF5-3605-456B-8A34-1D84EFC93191}" type="pres">
      <dgm:prSet presAssocID="{38906625-7E4C-4E21-9199-04C640324ACE}" presName="node" presStyleLbl="node1" presStyleIdx="2" presStyleCnt="4" custScaleX="3964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1E89A-757B-46D3-8FD2-0113A610E611}" type="pres">
      <dgm:prSet presAssocID="{66158AAB-5F94-4388-96A3-85082413D255}" presName="parTrans" presStyleLbl="sibTrans2D1" presStyleIdx="3" presStyleCnt="4"/>
      <dgm:spPr/>
      <dgm:t>
        <a:bodyPr/>
        <a:lstStyle/>
        <a:p>
          <a:endParaRPr lang="en-IN"/>
        </a:p>
      </dgm:t>
    </dgm:pt>
    <dgm:pt modelId="{6CED132E-7C70-485F-BAAC-598B302904A2}" type="pres">
      <dgm:prSet presAssocID="{66158AAB-5F94-4388-96A3-85082413D255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1968B077-6256-4A33-BBDD-94D494F6CB28}" type="pres">
      <dgm:prSet presAssocID="{AEF3BB58-C74B-43D7-85B7-09FD3A7B1DF7}" presName="node" presStyleLbl="node1" presStyleIdx="3" presStyleCnt="4" custScaleX="137862" custScaleY="346195" custRadScaleRad="181047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A901DE-81F7-433D-A09D-00D0B4F18924}" type="presOf" srcId="{3C32E215-24D1-4110-95B5-9B11F3B28174}" destId="{829DFCDE-C7EF-4D49-90AF-455E1E0E53BF}" srcOrd="0" destOrd="0" presId="urn:microsoft.com/office/officeart/2005/8/layout/radial5"/>
    <dgm:cxn modelId="{9FEA0796-C02F-4AEC-B4A0-3A82DB56D0A0}" type="presOf" srcId="{0C870173-8343-43B2-B894-5EC5560B5A9D}" destId="{1415FC76-AC90-4BE3-87AB-E88073AD6DFF}" srcOrd="1" destOrd="0" presId="urn:microsoft.com/office/officeart/2005/8/layout/radial5"/>
    <dgm:cxn modelId="{70D0AE99-757D-4D65-9132-4B7379F468B8}" srcId="{3C32E215-24D1-4110-95B5-9B11F3B28174}" destId="{F29EC872-14FC-4BA8-BC89-7A960B6969AC}" srcOrd="1" destOrd="0" parTransId="{5862F8A8-835B-492F-ADAF-6623009174D5}" sibTransId="{9B47B601-E6B6-42DD-913E-9A9AB063378E}"/>
    <dgm:cxn modelId="{A49A9652-04BD-4E25-B17A-232F4603ABE9}" type="presOf" srcId="{66158AAB-5F94-4388-96A3-85082413D255}" destId="{F2C1E89A-757B-46D3-8FD2-0113A610E611}" srcOrd="0" destOrd="0" presId="urn:microsoft.com/office/officeart/2005/8/layout/radial5"/>
    <dgm:cxn modelId="{A9D65B81-C19E-4338-AB37-376EE73A6301}" srcId="{3C32E215-24D1-4110-95B5-9B11F3B28174}" destId="{AEF3BB58-C74B-43D7-85B7-09FD3A7B1DF7}" srcOrd="3" destOrd="0" parTransId="{66158AAB-5F94-4388-96A3-85082413D255}" sibTransId="{B5F739DD-EE32-48CE-BEC1-1A31E2210330}"/>
    <dgm:cxn modelId="{6F5649DD-1AE9-4264-93AA-4D8D683A1CFE}" type="presOf" srcId="{66158AAB-5F94-4388-96A3-85082413D255}" destId="{6CED132E-7C70-485F-BAAC-598B302904A2}" srcOrd="1" destOrd="0" presId="urn:microsoft.com/office/officeart/2005/8/layout/radial5"/>
    <dgm:cxn modelId="{C00CF74C-0270-4096-B312-5D47D64A765A}" type="presOf" srcId="{0C870173-8343-43B2-B894-5EC5560B5A9D}" destId="{EB2DF3E0-029C-43E5-9325-9E32E122C2A7}" srcOrd="0" destOrd="0" presId="urn:microsoft.com/office/officeart/2005/8/layout/radial5"/>
    <dgm:cxn modelId="{2276F3A2-F33F-43B1-A3C1-E41207C49B2B}" srcId="{3C32E215-24D1-4110-95B5-9B11F3B28174}" destId="{38906625-7E4C-4E21-9199-04C640324ACE}" srcOrd="2" destOrd="0" parTransId="{0C870173-8343-43B2-B894-5EC5560B5A9D}" sibTransId="{8379DDFD-BC55-4A90-B85F-6AF4415B6813}"/>
    <dgm:cxn modelId="{C4B2BE8B-B5C5-40FA-ACA7-7B4F99907D1C}" type="presOf" srcId="{5862F8A8-835B-492F-ADAF-6623009174D5}" destId="{6A205D67-239E-4DDF-957C-2DD704936446}" srcOrd="0" destOrd="0" presId="urn:microsoft.com/office/officeart/2005/8/layout/radial5"/>
    <dgm:cxn modelId="{ECCBD066-6815-4CC0-887C-89E69C191EAF}" srcId="{3C32E215-24D1-4110-95B5-9B11F3B28174}" destId="{17DFA103-0DF6-4554-AF1D-2B47941ABD51}" srcOrd="0" destOrd="0" parTransId="{6C63D75A-6439-473A-81C6-6D3B5FAE68EE}" sibTransId="{C636EBE4-8A25-4591-ACF4-C0F54F2ECB53}"/>
    <dgm:cxn modelId="{EF3F60D7-360C-4B76-BCFD-022200A9F3B8}" type="presOf" srcId="{5862F8A8-835B-492F-ADAF-6623009174D5}" destId="{685EE206-6506-4AE4-AA46-7CD90DA2C02F}" srcOrd="1" destOrd="0" presId="urn:microsoft.com/office/officeart/2005/8/layout/radial5"/>
    <dgm:cxn modelId="{B21E1F8B-1ACC-4D32-BE23-E3D9FFBBA7C6}" type="presOf" srcId="{6C63D75A-6439-473A-81C6-6D3B5FAE68EE}" destId="{F7680D40-67F1-4548-89E0-16D7481217CB}" srcOrd="0" destOrd="0" presId="urn:microsoft.com/office/officeart/2005/8/layout/radial5"/>
    <dgm:cxn modelId="{60A64258-E7F5-4D88-AEC9-F0412910F642}" type="presOf" srcId="{F29EC872-14FC-4BA8-BC89-7A960B6969AC}" destId="{4EF4E42C-FF7A-452E-9CC2-90BA6426CA66}" srcOrd="0" destOrd="0" presId="urn:microsoft.com/office/officeart/2005/8/layout/radial5"/>
    <dgm:cxn modelId="{386863F5-EA52-49F6-92A2-D62E942F80E0}" srcId="{B8777E95-1A12-42BA-8B5E-7C84EC511D82}" destId="{3C32E215-24D1-4110-95B5-9B11F3B28174}" srcOrd="0" destOrd="0" parTransId="{C6F62476-F21E-48A0-AFA9-2AB52AD88875}" sibTransId="{CFF5FB60-7708-4995-8C3B-61C480541AF0}"/>
    <dgm:cxn modelId="{6168784D-C3DB-4278-B8EC-8252E55D5E11}" type="presOf" srcId="{6C63D75A-6439-473A-81C6-6D3B5FAE68EE}" destId="{4F45DA5F-3664-4FBE-883E-7E26BF1BCB67}" srcOrd="1" destOrd="0" presId="urn:microsoft.com/office/officeart/2005/8/layout/radial5"/>
    <dgm:cxn modelId="{C0B9DBA8-361B-432C-94FE-C495D48E1AFE}" type="presOf" srcId="{AEF3BB58-C74B-43D7-85B7-09FD3A7B1DF7}" destId="{1968B077-6256-4A33-BBDD-94D494F6CB28}" srcOrd="0" destOrd="0" presId="urn:microsoft.com/office/officeart/2005/8/layout/radial5"/>
    <dgm:cxn modelId="{AD2E7FCE-D24A-43E1-9B18-30C78A571ABB}" type="presOf" srcId="{17DFA103-0DF6-4554-AF1D-2B47941ABD51}" destId="{715593A7-5520-426A-9B60-DD34D3A65145}" srcOrd="0" destOrd="0" presId="urn:microsoft.com/office/officeart/2005/8/layout/radial5"/>
    <dgm:cxn modelId="{8C1B504D-3321-4572-A1A5-4BA34AAB8662}" type="presOf" srcId="{38906625-7E4C-4E21-9199-04C640324ACE}" destId="{4B53ABF5-3605-456B-8A34-1D84EFC93191}" srcOrd="0" destOrd="0" presId="urn:microsoft.com/office/officeart/2005/8/layout/radial5"/>
    <dgm:cxn modelId="{FB2C5057-03D3-4438-8F0A-4F1623F666CB}" type="presOf" srcId="{B8777E95-1A12-42BA-8B5E-7C84EC511D82}" destId="{CC9CB6FC-169C-4FC4-9D3E-86328B22BE8D}" srcOrd="0" destOrd="0" presId="urn:microsoft.com/office/officeart/2005/8/layout/radial5"/>
    <dgm:cxn modelId="{8D280955-B1CF-440F-A7E1-6D9BF5306F48}" type="presParOf" srcId="{CC9CB6FC-169C-4FC4-9D3E-86328B22BE8D}" destId="{829DFCDE-C7EF-4D49-90AF-455E1E0E53BF}" srcOrd="0" destOrd="0" presId="urn:microsoft.com/office/officeart/2005/8/layout/radial5"/>
    <dgm:cxn modelId="{09E179A6-18FE-4BB0-AB61-724D03EE99E7}" type="presParOf" srcId="{CC9CB6FC-169C-4FC4-9D3E-86328B22BE8D}" destId="{F7680D40-67F1-4548-89E0-16D7481217CB}" srcOrd="1" destOrd="0" presId="urn:microsoft.com/office/officeart/2005/8/layout/radial5"/>
    <dgm:cxn modelId="{4E35E907-E7F9-457B-9B91-50DF722C6981}" type="presParOf" srcId="{F7680D40-67F1-4548-89E0-16D7481217CB}" destId="{4F45DA5F-3664-4FBE-883E-7E26BF1BCB67}" srcOrd="0" destOrd="0" presId="urn:microsoft.com/office/officeart/2005/8/layout/radial5"/>
    <dgm:cxn modelId="{39812CE5-930A-4889-ADA2-F47B30E3F9B7}" type="presParOf" srcId="{CC9CB6FC-169C-4FC4-9D3E-86328B22BE8D}" destId="{715593A7-5520-426A-9B60-DD34D3A65145}" srcOrd="2" destOrd="0" presId="urn:microsoft.com/office/officeart/2005/8/layout/radial5"/>
    <dgm:cxn modelId="{4D9F3098-0D95-4F55-8B81-E0422DB92C26}" type="presParOf" srcId="{CC9CB6FC-169C-4FC4-9D3E-86328B22BE8D}" destId="{6A205D67-239E-4DDF-957C-2DD704936446}" srcOrd="3" destOrd="0" presId="urn:microsoft.com/office/officeart/2005/8/layout/radial5"/>
    <dgm:cxn modelId="{C2BAE365-A311-4D55-A267-C003B0DC30D3}" type="presParOf" srcId="{6A205D67-239E-4DDF-957C-2DD704936446}" destId="{685EE206-6506-4AE4-AA46-7CD90DA2C02F}" srcOrd="0" destOrd="0" presId="urn:microsoft.com/office/officeart/2005/8/layout/radial5"/>
    <dgm:cxn modelId="{C5C2EEA8-18BE-4C9A-B72E-C7F4BA7FD3BF}" type="presParOf" srcId="{CC9CB6FC-169C-4FC4-9D3E-86328B22BE8D}" destId="{4EF4E42C-FF7A-452E-9CC2-90BA6426CA66}" srcOrd="4" destOrd="0" presId="urn:microsoft.com/office/officeart/2005/8/layout/radial5"/>
    <dgm:cxn modelId="{81D8EA45-0FFA-4B50-B594-7CE02897CED5}" type="presParOf" srcId="{CC9CB6FC-169C-4FC4-9D3E-86328B22BE8D}" destId="{EB2DF3E0-029C-43E5-9325-9E32E122C2A7}" srcOrd="5" destOrd="0" presId="urn:microsoft.com/office/officeart/2005/8/layout/radial5"/>
    <dgm:cxn modelId="{54FE82C9-0804-4A96-BFA4-2915FE2FD8F7}" type="presParOf" srcId="{EB2DF3E0-029C-43E5-9325-9E32E122C2A7}" destId="{1415FC76-AC90-4BE3-87AB-E88073AD6DFF}" srcOrd="0" destOrd="0" presId="urn:microsoft.com/office/officeart/2005/8/layout/radial5"/>
    <dgm:cxn modelId="{3AAAD084-2825-4E1B-90B3-3A49B49F4C4D}" type="presParOf" srcId="{CC9CB6FC-169C-4FC4-9D3E-86328B22BE8D}" destId="{4B53ABF5-3605-456B-8A34-1D84EFC93191}" srcOrd="6" destOrd="0" presId="urn:microsoft.com/office/officeart/2005/8/layout/radial5"/>
    <dgm:cxn modelId="{6091053A-339E-4C43-A096-93CAEAB4F662}" type="presParOf" srcId="{CC9CB6FC-169C-4FC4-9D3E-86328B22BE8D}" destId="{F2C1E89A-757B-46D3-8FD2-0113A610E611}" srcOrd="7" destOrd="0" presId="urn:microsoft.com/office/officeart/2005/8/layout/radial5"/>
    <dgm:cxn modelId="{A80A00C8-E4FB-4D63-820A-6FC2030FDE1B}" type="presParOf" srcId="{F2C1E89A-757B-46D3-8FD2-0113A610E611}" destId="{6CED132E-7C70-485F-BAAC-598B302904A2}" srcOrd="0" destOrd="0" presId="urn:microsoft.com/office/officeart/2005/8/layout/radial5"/>
    <dgm:cxn modelId="{87D23448-E00E-4143-BE31-5F690CD7119A}" type="presParOf" srcId="{CC9CB6FC-169C-4FC4-9D3E-86328B22BE8D}" destId="{1968B077-6256-4A33-BBDD-94D494F6CB28}" srcOrd="8" destOrd="0" presId="urn:microsoft.com/office/officeart/2005/8/layout/radial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B3D1E-CEFA-4FF6-B0F1-A0647D1305C2}" type="doc">
      <dgm:prSet loTypeId="urn:microsoft.com/office/officeart/2005/8/layout/radial5" loCatId="cycle" qsTypeId="urn:microsoft.com/office/officeart/2005/8/quickstyle/3d6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9FA7B46-C8C9-4453-B813-33C24B317664}">
      <dgm:prSet phldrT="[Text]"/>
      <dgm:spPr/>
      <dgm:t>
        <a:bodyPr/>
        <a:lstStyle/>
        <a:p>
          <a:r>
            <a:rPr lang="en-US" dirty="0" smtClean="0"/>
            <a:t>Eastern plateau</a:t>
          </a:r>
          <a:endParaRPr lang="en-US" dirty="0"/>
        </a:p>
      </dgm:t>
    </dgm:pt>
    <dgm:pt modelId="{5D7BA8E1-D742-474B-B259-EC63467FA071}" type="parTrans" cxnId="{73E1D520-8BCA-4598-9F98-F19D870E07D9}">
      <dgm:prSet/>
      <dgm:spPr/>
      <dgm:t>
        <a:bodyPr/>
        <a:lstStyle/>
        <a:p>
          <a:endParaRPr lang="en-US"/>
        </a:p>
      </dgm:t>
    </dgm:pt>
    <dgm:pt modelId="{88AE28A1-8470-451E-9892-C1EBDACC7C0A}" type="sibTrans" cxnId="{73E1D520-8BCA-4598-9F98-F19D870E07D9}">
      <dgm:prSet/>
      <dgm:spPr/>
      <dgm:t>
        <a:bodyPr/>
        <a:lstStyle/>
        <a:p>
          <a:endParaRPr lang="en-US"/>
        </a:p>
      </dgm:t>
    </dgm:pt>
    <dgm:pt modelId="{7173C1F1-3FD0-4F00-A159-47A9029A802B}">
      <dgm:prSet phldrT="[Text]" custT="1"/>
      <dgm:spPr/>
      <dgm:t>
        <a:bodyPr/>
        <a:lstStyle/>
        <a:p>
          <a:r>
            <a:rPr lang="en-US" sz="2400" dirty="0" smtClean="0">
              <a:latin typeface="Matura MT Script Capitals" pitchFamily="66" charset="0"/>
            </a:rPr>
            <a:t>Dandakaranya</a:t>
          </a:r>
          <a:endParaRPr lang="en-US" sz="2400" dirty="0">
            <a:latin typeface="Matura MT Script Capitals" pitchFamily="66" charset="0"/>
          </a:endParaRPr>
        </a:p>
      </dgm:t>
    </dgm:pt>
    <dgm:pt modelId="{CF0E5270-88FF-45AE-9753-6BF719542580}" type="parTrans" cxnId="{352742E5-7320-43B8-AE51-408161931107}">
      <dgm:prSet/>
      <dgm:spPr/>
      <dgm:t>
        <a:bodyPr/>
        <a:lstStyle/>
        <a:p>
          <a:endParaRPr lang="en-US" dirty="0"/>
        </a:p>
      </dgm:t>
    </dgm:pt>
    <dgm:pt modelId="{D346A8A2-0911-422D-9626-9C8296FAE3FF}" type="sibTrans" cxnId="{352742E5-7320-43B8-AE51-408161931107}">
      <dgm:prSet/>
      <dgm:spPr/>
      <dgm:t>
        <a:bodyPr/>
        <a:lstStyle/>
        <a:p>
          <a:endParaRPr lang="en-US"/>
        </a:p>
      </dgm:t>
    </dgm:pt>
    <dgm:pt modelId="{79FA0F8D-9D43-49C6-892A-4DF4F2AA56D4}">
      <dgm:prSet phldrT="[Text]" custT="1"/>
      <dgm:spPr/>
      <dgm:t>
        <a:bodyPr/>
        <a:lstStyle/>
        <a:p>
          <a:r>
            <a:rPr lang="en-US" sz="2000" dirty="0" smtClean="0">
              <a:latin typeface="Matura MT Script Capitals" pitchFamily="66" charset="0"/>
            </a:rPr>
            <a:t>Garhjat Hills</a:t>
          </a:r>
          <a:endParaRPr lang="en-US" sz="2000" dirty="0">
            <a:latin typeface="Matura MT Script Capitals" pitchFamily="66" charset="0"/>
          </a:endParaRPr>
        </a:p>
      </dgm:t>
    </dgm:pt>
    <dgm:pt modelId="{B01D2FB1-E5F8-4C5C-B9A2-2A91E2C7306F}" type="parTrans" cxnId="{016AA9C1-9920-499E-8324-2296F026CF33}">
      <dgm:prSet/>
      <dgm:spPr/>
      <dgm:t>
        <a:bodyPr/>
        <a:lstStyle/>
        <a:p>
          <a:endParaRPr lang="en-US" dirty="0"/>
        </a:p>
      </dgm:t>
    </dgm:pt>
    <dgm:pt modelId="{5326A3E8-68C2-4D1F-834A-A6A858F70BA1}" type="sibTrans" cxnId="{016AA9C1-9920-499E-8324-2296F026CF33}">
      <dgm:prSet/>
      <dgm:spPr/>
      <dgm:t>
        <a:bodyPr/>
        <a:lstStyle/>
        <a:p>
          <a:endParaRPr lang="en-US"/>
        </a:p>
      </dgm:t>
    </dgm:pt>
    <dgm:pt modelId="{E4B476BE-232C-4FED-910F-F17634C367C9}">
      <dgm:prSet phldrT="[Text]" custT="1"/>
      <dgm:spPr/>
      <dgm:t>
        <a:bodyPr/>
        <a:lstStyle/>
        <a:p>
          <a:r>
            <a:rPr lang="en-US" sz="1800" dirty="0" smtClean="0">
              <a:latin typeface="Matura MT Script Capitals" pitchFamily="66" charset="0"/>
            </a:rPr>
            <a:t>Mahanadi Basin</a:t>
          </a:r>
          <a:endParaRPr lang="en-US" sz="1800" dirty="0">
            <a:latin typeface="Matura MT Script Capitals" pitchFamily="66" charset="0"/>
          </a:endParaRPr>
        </a:p>
      </dgm:t>
    </dgm:pt>
    <dgm:pt modelId="{6D73B952-4469-466C-835C-3A1B3F78F59D}" type="parTrans" cxnId="{7AD469EE-5669-4FAD-8DFE-4D03506B9C3B}">
      <dgm:prSet/>
      <dgm:spPr/>
      <dgm:t>
        <a:bodyPr/>
        <a:lstStyle/>
        <a:p>
          <a:endParaRPr lang="en-US" dirty="0"/>
        </a:p>
      </dgm:t>
    </dgm:pt>
    <dgm:pt modelId="{E0E34675-0E31-436D-BCA1-0555A03C2D73}" type="sibTrans" cxnId="{7AD469EE-5669-4FAD-8DFE-4D03506B9C3B}">
      <dgm:prSet/>
      <dgm:spPr/>
      <dgm:t>
        <a:bodyPr/>
        <a:lstStyle/>
        <a:p>
          <a:endParaRPr lang="en-US"/>
        </a:p>
      </dgm:t>
    </dgm:pt>
    <dgm:pt modelId="{0368D925-B1DB-4142-84D4-CF151734B46C}" type="pres">
      <dgm:prSet presAssocID="{AF0B3D1E-CEFA-4FF6-B0F1-A0647D1305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EFE24A-2265-4D3F-8698-DD56C21CA84C}" type="pres">
      <dgm:prSet presAssocID="{D9FA7B46-C8C9-4453-B813-33C24B317664}" presName="centerShape" presStyleLbl="node0" presStyleIdx="0" presStyleCnt="1"/>
      <dgm:spPr/>
      <dgm:t>
        <a:bodyPr/>
        <a:lstStyle/>
        <a:p>
          <a:endParaRPr lang="en-US"/>
        </a:p>
      </dgm:t>
    </dgm:pt>
    <dgm:pt modelId="{2BF654B9-B83E-4450-8D1A-C45F87C4734D}" type="pres">
      <dgm:prSet presAssocID="{CF0E5270-88FF-45AE-9753-6BF719542580}" presName="parTrans" presStyleLbl="sibTrans2D1" presStyleIdx="0" presStyleCnt="3"/>
      <dgm:spPr/>
      <dgm:t>
        <a:bodyPr/>
        <a:lstStyle/>
        <a:p>
          <a:endParaRPr lang="en-US"/>
        </a:p>
      </dgm:t>
    </dgm:pt>
    <dgm:pt modelId="{939BFEA6-F16F-4318-8849-ECD9687CB067}" type="pres">
      <dgm:prSet presAssocID="{CF0E5270-88FF-45AE-9753-6BF71954258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47F67F6-9179-4751-AE99-A6C7341C4FF7}" type="pres">
      <dgm:prSet presAssocID="{7173C1F1-3FD0-4F00-A159-47A9029A80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E1082-A38D-4F27-8CB3-4A2EC4268946}" type="pres">
      <dgm:prSet presAssocID="{B01D2FB1-E5F8-4C5C-B9A2-2A91E2C7306F}" presName="parTrans" presStyleLbl="sibTrans2D1" presStyleIdx="1" presStyleCnt="3"/>
      <dgm:spPr/>
      <dgm:t>
        <a:bodyPr/>
        <a:lstStyle/>
        <a:p>
          <a:endParaRPr lang="en-US"/>
        </a:p>
      </dgm:t>
    </dgm:pt>
    <dgm:pt modelId="{EF547314-F213-47F3-9EB4-505EE6848F11}" type="pres">
      <dgm:prSet presAssocID="{B01D2FB1-E5F8-4C5C-B9A2-2A91E2C7306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6315E41-86FB-438A-AE65-F597B62B6A3A}" type="pres">
      <dgm:prSet presAssocID="{79FA0F8D-9D43-49C6-892A-4DF4F2AA56D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3EAF5-1B10-4227-BD2F-7C914FAA66F3}" type="pres">
      <dgm:prSet presAssocID="{6D73B952-4469-466C-835C-3A1B3F78F59D}" presName="parTrans" presStyleLbl="sibTrans2D1" presStyleIdx="2" presStyleCnt="3"/>
      <dgm:spPr/>
      <dgm:t>
        <a:bodyPr/>
        <a:lstStyle/>
        <a:p>
          <a:endParaRPr lang="en-US"/>
        </a:p>
      </dgm:t>
    </dgm:pt>
    <dgm:pt modelId="{08891549-FA07-47C6-BEFB-262CFC576295}" type="pres">
      <dgm:prSet presAssocID="{6D73B952-4469-466C-835C-3A1B3F78F59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9FDE741-E7C6-4F99-8425-9964BD0A77EF}" type="pres">
      <dgm:prSet presAssocID="{E4B476BE-232C-4FED-910F-F17634C367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742E5-7320-43B8-AE51-408161931107}" srcId="{D9FA7B46-C8C9-4453-B813-33C24B317664}" destId="{7173C1F1-3FD0-4F00-A159-47A9029A802B}" srcOrd="0" destOrd="0" parTransId="{CF0E5270-88FF-45AE-9753-6BF719542580}" sibTransId="{D346A8A2-0911-422D-9626-9C8296FAE3FF}"/>
    <dgm:cxn modelId="{016AA9C1-9920-499E-8324-2296F026CF33}" srcId="{D9FA7B46-C8C9-4453-B813-33C24B317664}" destId="{79FA0F8D-9D43-49C6-892A-4DF4F2AA56D4}" srcOrd="1" destOrd="0" parTransId="{B01D2FB1-E5F8-4C5C-B9A2-2A91E2C7306F}" sibTransId="{5326A3E8-68C2-4D1F-834A-A6A858F70BA1}"/>
    <dgm:cxn modelId="{03A541C6-F532-48C8-BC37-094AF76A3806}" type="presOf" srcId="{CF0E5270-88FF-45AE-9753-6BF719542580}" destId="{939BFEA6-F16F-4318-8849-ECD9687CB067}" srcOrd="1" destOrd="0" presId="urn:microsoft.com/office/officeart/2005/8/layout/radial5"/>
    <dgm:cxn modelId="{7AD469EE-5669-4FAD-8DFE-4D03506B9C3B}" srcId="{D9FA7B46-C8C9-4453-B813-33C24B317664}" destId="{E4B476BE-232C-4FED-910F-F17634C367C9}" srcOrd="2" destOrd="0" parTransId="{6D73B952-4469-466C-835C-3A1B3F78F59D}" sibTransId="{E0E34675-0E31-436D-BCA1-0555A03C2D73}"/>
    <dgm:cxn modelId="{73E1D520-8BCA-4598-9F98-F19D870E07D9}" srcId="{AF0B3D1E-CEFA-4FF6-B0F1-A0647D1305C2}" destId="{D9FA7B46-C8C9-4453-B813-33C24B317664}" srcOrd="0" destOrd="0" parTransId="{5D7BA8E1-D742-474B-B259-EC63467FA071}" sibTransId="{88AE28A1-8470-451E-9892-C1EBDACC7C0A}"/>
    <dgm:cxn modelId="{467ACE7E-3E76-4A7A-AE42-EEED76CD526B}" type="presOf" srcId="{D9FA7B46-C8C9-4453-B813-33C24B317664}" destId="{5BEFE24A-2265-4D3F-8698-DD56C21CA84C}" srcOrd="0" destOrd="0" presId="urn:microsoft.com/office/officeart/2005/8/layout/radial5"/>
    <dgm:cxn modelId="{479F715B-557B-4D52-9BE3-A3743D530EBA}" type="presOf" srcId="{AF0B3D1E-CEFA-4FF6-B0F1-A0647D1305C2}" destId="{0368D925-B1DB-4142-84D4-CF151734B46C}" srcOrd="0" destOrd="0" presId="urn:microsoft.com/office/officeart/2005/8/layout/radial5"/>
    <dgm:cxn modelId="{964DBFA5-153A-4E4D-A690-2B1DAB6B2E8B}" type="presOf" srcId="{7173C1F1-3FD0-4F00-A159-47A9029A802B}" destId="{947F67F6-9179-4751-AE99-A6C7341C4FF7}" srcOrd="0" destOrd="0" presId="urn:microsoft.com/office/officeart/2005/8/layout/radial5"/>
    <dgm:cxn modelId="{52C6C6B3-7D02-42A3-89E4-8FE35DA09C9B}" type="presOf" srcId="{B01D2FB1-E5F8-4C5C-B9A2-2A91E2C7306F}" destId="{EF547314-F213-47F3-9EB4-505EE6848F11}" srcOrd="1" destOrd="0" presId="urn:microsoft.com/office/officeart/2005/8/layout/radial5"/>
    <dgm:cxn modelId="{FF3438EF-3429-4291-8C99-34E9B6F645CF}" type="presOf" srcId="{CF0E5270-88FF-45AE-9753-6BF719542580}" destId="{2BF654B9-B83E-4450-8D1A-C45F87C4734D}" srcOrd="0" destOrd="0" presId="urn:microsoft.com/office/officeart/2005/8/layout/radial5"/>
    <dgm:cxn modelId="{11952CEF-5B81-417B-94C8-741BC2FAEEEE}" type="presOf" srcId="{79FA0F8D-9D43-49C6-892A-4DF4F2AA56D4}" destId="{D6315E41-86FB-438A-AE65-F597B62B6A3A}" srcOrd="0" destOrd="0" presId="urn:microsoft.com/office/officeart/2005/8/layout/radial5"/>
    <dgm:cxn modelId="{18EB5451-2EAC-4CFA-A54B-366F7E71D85A}" type="presOf" srcId="{6D73B952-4469-466C-835C-3A1B3F78F59D}" destId="{08891549-FA07-47C6-BEFB-262CFC576295}" srcOrd="1" destOrd="0" presId="urn:microsoft.com/office/officeart/2005/8/layout/radial5"/>
    <dgm:cxn modelId="{55CD33D0-7504-45F1-99DB-CF471F6B7723}" type="presOf" srcId="{E4B476BE-232C-4FED-910F-F17634C367C9}" destId="{B9FDE741-E7C6-4F99-8425-9964BD0A77EF}" srcOrd="0" destOrd="0" presId="urn:microsoft.com/office/officeart/2005/8/layout/radial5"/>
    <dgm:cxn modelId="{06A53C09-AC9D-4BAD-AB90-AE904DD9D1F7}" type="presOf" srcId="{6D73B952-4469-466C-835C-3A1B3F78F59D}" destId="{C723EAF5-1B10-4227-BD2F-7C914FAA66F3}" srcOrd="0" destOrd="0" presId="urn:microsoft.com/office/officeart/2005/8/layout/radial5"/>
    <dgm:cxn modelId="{1DB1947A-813E-4B0F-8D2E-C1684F03BD9D}" type="presOf" srcId="{B01D2FB1-E5F8-4C5C-B9A2-2A91E2C7306F}" destId="{1A6E1082-A38D-4F27-8CB3-4A2EC4268946}" srcOrd="0" destOrd="0" presId="urn:microsoft.com/office/officeart/2005/8/layout/radial5"/>
    <dgm:cxn modelId="{11C2787C-DFD0-48C2-AD0E-07851099A057}" type="presParOf" srcId="{0368D925-B1DB-4142-84D4-CF151734B46C}" destId="{5BEFE24A-2265-4D3F-8698-DD56C21CA84C}" srcOrd="0" destOrd="0" presId="urn:microsoft.com/office/officeart/2005/8/layout/radial5"/>
    <dgm:cxn modelId="{8EA6315C-EBBE-46B4-B608-3E3A9A75A946}" type="presParOf" srcId="{0368D925-B1DB-4142-84D4-CF151734B46C}" destId="{2BF654B9-B83E-4450-8D1A-C45F87C4734D}" srcOrd="1" destOrd="0" presId="urn:microsoft.com/office/officeart/2005/8/layout/radial5"/>
    <dgm:cxn modelId="{BCBADF0A-03C0-4141-8182-951B9131AE81}" type="presParOf" srcId="{2BF654B9-B83E-4450-8D1A-C45F87C4734D}" destId="{939BFEA6-F16F-4318-8849-ECD9687CB067}" srcOrd="0" destOrd="0" presId="urn:microsoft.com/office/officeart/2005/8/layout/radial5"/>
    <dgm:cxn modelId="{CA3E2620-7C05-4CF4-AF37-309350B0FD4B}" type="presParOf" srcId="{0368D925-B1DB-4142-84D4-CF151734B46C}" destId="{947F67F6-9179-4751-AE99-A6C7341C4FF7}" srcOrd="2" destOrd="0" presId="urn:microsoft.com/office/officeart/2005/8/layout/radial5"/>
    <dgm:cxn modelId="{630F4CA9-FF62-416A-A0EC-865A07561C89}" type="presParOf" srcId="{0368D925-B1DB-4142-84D4-CF151734B46C}" destId="{1A6E1082-A38D-4F27-8CB3-4A2EC4268946}" srcOrd="3" destOrd="0" presId="urn:microsoft.com/office/officeart/2005/8/layout/radial5"/>
    <dgm:cxn modelId="{B3DD697D-ECA6-4C7B-94B6-6EF24B932D0E}" type="presParOf" srcId="{1A6E1082-A38D-4F27-8CB3-4A2EC4268946}" destId="{EF547314-F213-47F3-9EB4-505EE6848F11}" srcOrd="0" destOrd="0" presId="urn:microsoft.com/office/officeart/2005/8/layout/radial5"/>
    <dgm:cxn modelId="{2815AE73-DD42-4DF1-B5C0-407A96A7E799}" type="presParOf" srcId="{0368D925-B1DB-4142-84D4-CF151734B46C}" destId="{D6315E41-86FB-438A-AE65-F597B62B6A3A}" srcOrd="4" destOrd="0" presId="urn:microsoft.com/office/officeart/2005/8/layout/radial5"/>
    <dgm:cxn modelId="{A359DFC3-B250-4F94-B189-35A676C58E8D}" type="presParOf" srcId="{0368D925-B1DB-4142-84D4-CF151734B46C}" destId="{C723EAF5-1B10-4227-BD2F-7C914FAA66F3}" srcOrd="5" destOrd="0" presId="urn:microsoft.com/office/officeart/2005/8/layout/radial5"/>
    <dgm:cxn modelId="{B92C3BA8-36BF-4C06-A93A-063C47B5E974}" type="presParOf" srcId="{C723EAF5-1B10-4227-BD2F-7C914FAA66F3}" destId="{08891549-FA07-47C6-BEFB-262CFC576295}" srcOrd="0" destOrd="0" presId="urn:microsoft.com/office/officeart/2005/8/layout/radial5"/>
    <dgm:cxn modelId="{E7C593D4-0922-422F-811E-72E0EAF950F4}" type="presParOf" srcId="{0368D925-B1DB-4142-84D4-CF151734B46C}" destId="{B9FDE741-E7C6-4F99-8425-9964BD0A77EF}" srcOrd="6" destOrd="0" presId="urn:microsoft.com/office/officeart/2005/8/layout/radial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73C6A-356D-40D0-BFAA-080F92E6086D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4A507B-8B28-4F75-8C5A-182EDF0CBD17}">
      <dgm:prSet phldrT="[Text]"/>
      <dgm:spPr/>
      <dgm:t>
        <a:bodyPr/>
        <a:lstStyle/>
        <a:p>
          <a:r>
            <a:rPr lang="en-US" dirty="0" smtClean="0">
              <a:latin typeface="Matura MT Script Capitals" pitchFamily="66" charset="0"/>
            </a:rPr>
            <a:t>Tropical Evergreen Forests</a:t>
          </a:r>
          <a:endParaRPr lang="en-US" dirty="0">
            <a:latin typeface="Matura MT Script Capitals" pitchFamily="66" charset="0"/>
          </a:endParaRPr>
        </a:p>
      </dgm:t>
    </dgm:pt>
    <dgm:pt modelId="{4168F787-0CAF-411B-AE93-446F62195CF9}" type="parTrans" cxnId="{1049326A-CDE0-4ACF-8974-D02D898AE1ED}">
      <dgm:prSet/>
      <dgm:spPr/>
      <dgm:t>
        <a:bodyPr/>
        <a:lstStyle/>
        <a:p>
          <a:endParaRPr lang="en-US"/>
        </a:p>
      </dgm:t>
    </dgm:pt>
    <dgm:pt modelId="{D074E5AC-041E-438A-8249-224EEFDDCD86}" type="sibTrans" cxnId="{1049326A-CDE0-4ACF-8974-D02D898AE1ED}">
      <dgm:prSet/>
      <dgm:spPr/>
      <dgm:t>
        <a:bodyPr/>
        <a:lstStyle/>
        <a:p>
          <a:endParaRPr lang="en-US"/>
        </a:p>
      </dgm:t>
    </dgm:pt>
    <dgm:pt modelId="{21623C15-2F8C-4CB0-BA9A-5EDA7556518B}">
      <dgm:prSet phldrT="[Text]"/>
      <dgm:spPr/>
      <dgm:t>
        <a:bodyPr/>
        <a:lstStyle/>
        <a:p>
          <a:r>
            <a:rPr lang="en-US" dirty="0" smtClean="0">
              <a:latin typeface="Matura MT Script Capitals" pitchFamily="66" charset="0"/>
            </a:rPr>
            <a:t>Tropical Moist Deciduous Forests</a:t>
          </a:r>
          <a:endParaRPr lang="en-US" dirty="0">
            <a:latin typeface="Matura MT Script Capitals" pitchFamily="66" charset="0"/>
          </a:endParaRPr>
        </a:p>
      </dgm:t>
    </dgm:pt>
    <dgm:pt modelId="{DEE8076B-924F-4FD0-8FB4-81A45B45B089}" type="parTrans" cxnId="{4E76D8EC-F9B7-4D7F-A621-8EFF2113538E}">
      <dgm:prSet/>
      <dgm:spPr/>
      <dgm:t>
        <a:bodyPr/>
        <a:lstStyle/>
        <a:p>
          <a:endParaRPr lang="en-US"/>
        </a:p>
      </dgm:t>
    </dgm:pt>
    <dgm:pt modelId="{D5ACE855-BD5E-42A5-8311-1157DFAD252B}" type="sibTrans" cxnId="{4E76D8EC-F9B7-4D7F-A621-8EFF2113538E}">
      <dgm:prSet/>
      <dgm:spPr/>
      <dgm:t>
        <a:bodyPr/>
        <a:lstStyle/>
        <a:p>
          <a:endParaRPr lang="en-US"/>
        </a:p>
      </dgm:t>
    </dgm:pt>
    <dgm:pt modelId="{23D0C86B-88B0-45CF-9A91-07C598FE57BA}">
      <dgm:prSet phldrT="[Text]"/>
      <dgm:spPr/>
      <dgm:t>
        <a:bodyPr/>
        <a:lstStyle/>
        <a:p>
          <a:r>
            <a:rPr lang="en-US" dirty="0" smtClean="0">
              <a:latin typeface="Matura MT Script Capitals" pitchFamily="66" charset="0"/>
            </a:rPr>
            <a:t>Tropical Dry Deciduous Forests</a:t>
          </a:r>
          <a:endParaRPr lang="en-US" dirty="0">
            <a:latin typeface="Matura MT Script Capitals" pitchFamily="66" charset="0"/>
          </a:endParaRPr>
        </a:p>
      </dgm:t>
    </dgm:pt>
    <dgm:pt modelId="{197EBF8E-E59E-4B7A-A4A6-8AE3E61E5C47}" type="parTrans" cxnId="{BDD65323-521B-4EA6-BC03-BFB67971658F}">
      <dgm:prSet/>
      <dgm:spPr/>
      <dgm:t>
        <a:bodyPr/>
        <a:lstStyle/>
        <a:p>
          <a:endParaRPr lang="en-US"/>
        </a:p>
      </dgm:t>
    </dgm:pt>
    <dgm:pt modelId="{C4F2376C-284C-425C-B129-E30BF2704382}" type="sibTrans" cxnId="{BDD65323-521B-4EA6-BC03-BFB67971658F}">
      <dgm:prSet/>
      <dgm:spPr/>
      <dgm:t>
        <a:bodyPr/>
        <a:lstStyle/>
        <a:p>
          <a:endParaRPr lang="en-US"/>
        </a:p>
      </dgm:t>
    </dgm:pt>
    <dgm:pt modelId="{7AB054B6-E6A8-44EA-8353-559C0F1001E7}">
      <dgm:prSet phldrT="[Text]"/>
      <dgm:spPr/>
      <dgm:t>
        <a:bodyPr/>
        <a:lstStyle/>
        <a:p>
          <a:r>
            <a:rPr lang="en-US" dirty="0" smtClean="0">
              <a:latin typeface="Matura MT Script Capitals" pitchFamily="66" charset="0"/>
            </a:rPr>
            <a:t>Thorny Scrub Forests</a:t>
          </a:r>
          <a:endParaRPr lang="en-US" dirty="0">
            <a:latin typeface="Matura MT Script Capitals" pitchFamily="66" charset="0"/>
          </a:endParaRPr>
        </a:p>
      </dgm:t>
    </dgm:pt>
    <dgm:pt modelId="{0DF69648-915A-41B3-8C5F-10E42E31EC24}" type="parTrans" cxnId="{ECC8FA02-0AF1-4FD9-A267-FDF914D8475E}">
      <dgm:prSet/>
      <dgm:spPr/>
      <dgm:t>
        <a:bodyPr/>
        <a:lstStyle/>
        <a:p>
          <a:endParaRPr lang="en-US"/>
        </a:p>
      </dgm:t>
    </dgm:pt>
    <dgm:pt modelId="{00E5A032-EB3B-409E-ADAE-F8677022CD4C}" type="sibTrans" cxnId="{ECC8FA02-0AF1-4FD9-A267-FDF914D8475E}">
      <dgm:prSet/>
      <dgm:spPr/>
      <dgm:t>
        <a:bodyPr/>
        <a:lstStyle/>
        <a:p>
          <a:endParaRPr lang="en-US"/>
        </a:p>
      </dgm:t>
    </dgm:pt>
    <dgm:pt modelId="{B588AF5C-9A7C-4B7F-A866-E59410CB1AC1}" type="pres">
      <dgm:prSet presAssocID="{EE373C6A-356D-40D0-BFAA-080F92E6086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514C1-2666-4B35-B06E-D86F1CD863A8}" type="pres">
      <dgm:prSet presAssocID="{EE373C6A-356D-40D0-BFAA-080F92E6086D}" presName="diamond" presStyleLbl="bgShp" presStyleIdx="0" presStyleCnt="1" custLinFactNeighborX="-2041"/>
      <dgm:spPr/>
    </dgm:pt>
    <dgm:pt modelId="{079DDEC5-3DC2-4CA7-8DE3-715B0273F62D}" type="pres">
      <dgm:prSet presAssocID="{EE373C6A-356D-40D0-BFAA-080F92E6086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9BF94-3D57-4C15-9496-B6C678A33F79}" type="pres">
      <dgm:prSet presAssocID="{EE373C6A-356D-40D0-BFAA-080F92E6086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0AAE2-AF00-460A-8BC9-C09B7C763BF4}" type="pres">
      <dgm:prSet presAssocID="{EE373C6A-356D-40D0-BFAA-080F92E6086D}" presName="quad3" presStyleLbl="node1" presStyleIdx="2" presStyleCnt="4" custLinFactNeighborX="-3427" custLinFactNeighborY="-12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ACBC6-E193-4CA9-897C-F9868BFE37C3}" type="pres">
      <dgm:prSet presAssocID="{EE373C6A-356D-40D0-BFAA-080F92E6086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8FA02-0AF1-4FD9-A267-FDF914D8475E}" srcId="{EE373C6A-356D-40D0-BFAA-080F92E6086D}" destId="{7AB054B6-E6A8-44EA-8353-559C0F1001E7}" srcOrd="3" destOrd="0" parTransId="{0DF69648-915A-41B3-8C5F-10E42E31EC24}" sibTransId="{00E5A032-EB3B-409E-ADAE-F8677022CD4C}"/>
    <dgm:cxn modelId="{74DC0D60-3997-4504-90EE-C9280A025F7B}" type="presOf" srcId="{354A507B-8B28-4F75-8C5A-182EDF0CBD17}" destId="{079DDEC5-3DC2-4CA7-8DE3-715B0273F62D}" srcOrd="0" destOrd="0" presId="urn:microsoft.com/office/officeart/2005/8/layout/matrix3"/>
    <dgm:cxn modelId="{4E76D8EC-F9B7-4D7F-A621-8EFF2113538E}" srcId="{EE373C6A-356D-40D0-BFAA-080F92E6086D}" destId="{21623C15-2F8C-4CB0-BA9A-5EDA7556518B}" srcOrd="1" destOrd="0" parTransId="{DEE8076B-924F-4FD0-8FB4-81A45B45B089}" sibTransId="{D5ACE855-BD5E-42A5-8311-1157DFAD252B}"/>
    <dgm:cxn modelId="{CBE08BBB-E32C-4359-B563-97322A44D2C5}" type="presOf" srcId="{23D0C86B-88B0-45CF-9A91-07C598FE57BA}" destId="{8850AAE2-AF00-460A-8BC9-C09B7C763BF4}" srcOrd="0" destOrd="0" presId="urn:microsoft.com/office/officeart/2005/8/layout/matrix3"/>
    <dgm:cxn modelId="{7D213D81-DE67-4484-860A-35F7757FC461}" type="presOf" srcId="{21623C15-2F8C-4CB0-BA9A-5EDA7556518B}" destId="{8C39BF94-3D57-4C15-9496-B6C678A33F79}" srcOrd="0" destOrd="0" presId="urn:microsoft.com/office/officeart/2005/8/layout/matrix3"/>
    <dgm:cxn modelId="{01DB307A-B865-4942-9E97-CA04CD726D1C}" type="presOf" srcId="{7AB054B6-E6A8-44EA-8353-559C0F1001E7}" destId="{32CACBC6-E193-4CA9-897C-F9868BFE37C3}" srcOrd="0" destOrd="0" presId="urn:microsoft.com/office/officeart/2005/8/layout/matrix3"/>
    <dgm:cxn modelId="{1049326A-CDE0-4ACF-8974-D02D898AE1ED}" srcId="{EE373C6A-356D-40D0-BFAA-080F92E6086D}" destId="{354A507B-8B28-4F75-8C5A-182EDF0CBD17}" srcOrd="0" destOrd="0" parTransId="{4168F787-0CAF-411B-AE93-446F62195CF9}" sibTransId="{D074E5AC-041E-438A-8249-224EEFDDCD86}"/>
    <dgm:cxn modelId="{B0DABC61-3547-402D-98B2-2E0CE49913C9}" type="presOf" srcId="{EE373C6A-356D-40D0-BFAA-080F92E6086D}" destId="{B588AF5C-9A7C-4B7F-A866-E59410CB1AC1}" srcOrd="0" destOrd="0" presId="urn:microsoft.com/office/officeart/2005/8/layout/matrix3"/>
    <dgm:cxn modelId="{BDD65323-521B-4EA6-BC03-BFB67971658F}" srcId="{EE373C6A-356D-40D0-BFAA-080F92E6086D}" destId="{23D0C86B-88B0-45CF-9A91-07C598FE57BA}" srcOrd="2" destOrd="0" parTransId="{197EBF8E-E59E-4B7A-A4A6-8AE3E61E5C47}" sibTransId="{C4F2376C-284C-425C-B129-E30BF2704382}"/>
    <dgm:cxn modelId="{E1859CBD-AB7F-41B3-BAD1-6E179ACF0723}" type="presParOf" srcId="{B588AF5C-9A7C-4B7F-A866-E59410CB1AC1}" destId="{B5A514C1-2666-4B35-B06E-D86F1CD863A8}" srcOrd="0" destOrd="0" presId="urn:microsoft.com/office/officeart/2005/8/layout/matrix3"/>
    <dgm:cxn modelId="{F82FF331-82BA-498F-9CC0-6D5743469A88}" type="presParOf" srcId="{B588AF5C-9A7C-4B7F-A866-E59410CB1AC1}" destId="{079DDEC5-3DC2-4CA7-8DE3-715B0273F62D}" srcOrd="1" destOrd="0" presId="urn:microsoft.com/office/officeart/2005/8/layout/matrix3"/>
    <dgm:cxn modelId="{9FC367AC-F036-461D-8502-3DF64278BECB}" type="presParOf" srcId="{B588AF5C-9A7C-4B7F-A866-E59410CB1AC1}" destId="{8C39BF94-3D57-4C15-9496-B6C678A33F79}" srcOrd="2" destOrd="0" presId="urn:microsoft.com/office/officeart/2005/8/layout/matrix3"/>
    <dgm:cxn modelId="{FC0134E3-7C4F-43DB-811F-666B162DD643}" type="presParOf" srcId="{B588AF5C-9A7C-4B7F-A866-E59410CB1AC1}" destId="{8850AAE2-AF00-460A-8BC9-C09B7C763BF4}" srcOrd="3" destOrd="0" presId="urn:microsoft.com/office/officeart/2005/8/layout/matrix3"/>
    <dgm:cxn modelId="{1C284044-4F60-4817-98A0-069B24A79AC3}" type="presParOf" srcId="{B588AF5C-9A7C-4B7F-A866-E59410CB1AC1}" destId="{32CACBC6-E193-4CA9-897C-F9868BFE37C3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4A540-D0FD-4C39-9C7B-5CDAF0F7E1A9}" type="datetimeFigureOut">
              <a:rPr lang="en-US" smtClean="0"/>
              <a:pPr/>
              <a:t>1/26/2015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FD73-085F-4BDA-AFA0-08C24E04C1A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CFD73-085F-4BDA-AFA0-08C24E04C1A9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44989-B433-4C9C-95B0-3A31F6A16F24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7F1492-824B-45D0-9F92-174C711CF55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imgres?imgurl=http://upload.wikimedia.org/wikipedia/commons/6/66/Agasthiyamalai_range_and_Tirunelveli_rainshadow.jpg&amp;imgrefurl=http://en.wikipedia.org/wiki/Climate_of_India&amp;h=960&amp;w=1280&amp;tbnid=yccEtJhvRw4TEM:&amp;zoom=1&amp;docid=0RzKWPcgLHLBFM&amp;ei=CqqWVPmZHci2uATv-IDQCQ&amp;tbm=isch&amp;ved=0CCkQMygNMA0&amp;iact=rc&amp;uact=3&amp;dur=1022&amp;page=2&amp;start=9&amp;ndsp=11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search.yahoo.com/images/view;_ylt=AwrTcYSbpZZUr7YALtCJzbkF;_ylu=X3oDMTIyYnRra2c5BHNlYwNzcgRzbGsDaW1nBG9pZAMwNmUxNDNjZWY0Zjk1ODcyY2E2MzgzMDBiNzY4NzQ1YQRncG9zAzMEaXQDYmluZw--?.origin=&amp;back=https://images.search.yahoo.com/yhs/search?p=deccan+plateau&amp;type=ie.10.w8.hp.18-02.xx.avg._.1214tb&amp;fr2=piv-web&amp;hsimp=yhs-fh_lsonswrow&amp;hspart=avg&amp;tab=organic&amp;ri=3&amp;w=800&amp;h=533&amp;imgurl=i1.trekearth.com/photos/137448/deccan_plateau.jpg&amp;rurl=http://www.trekearth.com/gallery/Asia/India/West/Maharashtra/Aurangabad/photo1360677.htm&amp;size=143.3KB&amp;name=%3cb%3eDeccan+Plateau%3c/b%3e+by+bornav&amp;p=deccan+plateau&amp;oid=06e143cef4f95872ca638300b768745a&amp;fr2=piv-web&amp;fr=&amp;tt=%3cb%3eDeccan+Plateau%3c/b%3e+by+bornav&amp;b=0&amp;ni=21&amp;no=3&amp;ts=&amp;tab=organic&amp;sigr=12oc67su6&amp;sigb=151ir31au&amp;sigi=11hs4g5lq&amp;sigt=10vm3q67u&amp;sign=10vm3q67u&amp;.crumb=f/zR/sghA6I&amp;fr2=piv-web&amp;hsimp=yhs-fh_lsonswrow&amp;hspart=avg&amp;type=ie.10.w8.hp.18-02.xx.avg._.1214tb" TargetMode="Externa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6" Type="http://schemas.openxmlformats.org/officeDocument/2006/relationships/image" Target="../media/image6.jpeg"/><Relationship Id="rId5" Type="http://schemas.openxmlformats.org/officeDocument/2006/relationships/hyperlink" Target="https://images.search.yahoo.com/images/view;_ylt=AwrTcXJMppZUGhwAUhGJzbkF;_ylu=X3oDMTIyOGxlcGhnBHNlYwNzcgRzbGsDaW1nBG9pZANkZDViODRjNDUzOWY0OTlmZTBlMGNlOTAzNTk1MDg1NQRncG9zAzEEaXQDYmluZw--?.origin=&amp;back=https://images.search.yahoo.com/yhs/search?p=maharashtra+plateau&amp;n=60&amp;ei=UTF-8&amp;type=ie.10.w8.hp.18-02.xx.avg._.1214tb&amp;fr=yhs-avg-fh_lsonswrow&amp;fr2=sb-top-images.search.yahoo.com&amp;hsimp=yhs-fh_lsonswrow&amp;hspart=avg&amp;tab=organic&amp;ri=1&amp;w=490&amp;h=326&amp;imgurl=www.placesnearpune.com/images/kaas_plateau_maharashtra_valley_flowers_satara_11.jpg&amp;rurl=http://www.placesnearpune.com/2010/09/kaas-plateau-maharashtra-valley-of-flowers/&amp;size=113.4KB&amp;name=Kaas+%3cb%3ePlateau%3c/b%3e+%E2%80%93+%3cb%3eMaharashtra%3c/b%3e%E2%80%99s+Valley+of+flowers&amp;p=maharashtra+plateau&amp;oid=dd5b84c4539f499fe0e0ce9035950855&amp;fr2=sb-top-images.search.yahoo.com&amp;fr=yhs-avg-fh_lsonswrow&amp;tt=Kaas+%3cb%3ePlateau%3c/b%3e+%E2%80%93+%3cb%3eMaharashtra%3c/b%3e%E2%80%99s+Valley+of+flowers&amp;b=0&amp;ni=72&amp;no=1&amp;ts=&amp;tab=organic&amp;sigr=12h07tb15&amp;sigb=1736s2u9u&amp;sigi=12ja4ffda&amp;sigt=12066oglb&amp;sign=12066oglb&amp;.crumb=f/zR/sghA6I&amp;fr=yhs-avg-fh_lsonswrow&amp;fr2=sb-top-images.search.yahoo.com&amp;hsimp=yhs-fh_lsonswrow&amp;hspart=avg&amp;type=ie.10.w8.hp.18-02.xx.avg._.1214tb" TargetMode="Externa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n.wikipedia.org/wiki/File:Pachmarhi_valley_Madhya_Pradesh_INDIA.jp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co.in/imgres?imgurl=http://giriraj12ghumakkar.files.wordpress.com/2012/01/satpura-mountain-ranges1.jpg&amp;imgrefurl=http://ashokkoul.blogspot.com/2012/06/panchmarhi-satpuran-hills.html&amp;h=326&amp;w=500&amp;tbnid=C17UN6FAUNMv-M:&amp;zoom=1&amp;docid=qoY6QHAwmfB4BM&amp;ei=1KiWVLvPHIOruQTVoIG4CQ&amp;tbm=isch&amp;ved=0CD0QMygUMBQ&amp;iact=rc&amp;uact=3&amp;dur=221&amp;page=2&amp;start=12&amp;ndsp=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images.search.yahoo.com/images/view;_ylt=AwrTcXfQppZUFpIAzEiJzbkF;_ylu=X3oDMTIzMWNndnJxBHNlYwNzcgRzbGsDaW1nBG9pZAM5YTE3NGIxYTk1MjUyYzYyZTVlNWYyNDU3MWZiZDMxNQRncG9zAzM1BGl0A2Jpbmc-?.origin=&amp;back=https://images.search.yahoo.com/yhs/search?p=eastern+plateau&amp;n=60&amp;ei=UTF-8&amp;type=ie.10.w8.hp.18-02.xx.avg._.1214tb&amp;fr=yhs-avg-fh_lsonswrow&amp;fr2=sb-top-images.search.yahoo.com&amp;hsimp=yhs-fh_lsonswrow&amp;hspart=avg&amp;tab=organic&amp;ri=35&amp;w=550&amp;h=367&amp;imgurl=images4.wikia.nocookie.net/__cb20110719205856/jpfanon/images/1/19/Waterberg-plateau.jpg&amp;rurl=http://niul.org/gallery/plateau-in-africa&amp;size=66.8KB&amp;name=%3cb%3ePlateau%3c/b%3e+In+Africa&amp;p=eastern+plateau&amp;oid=9a174b1a95252c62e5e5f24571fbd315&amp;fr2=sb-top-images.search.yahoo.com&amp;fr=yhs-avg-fh_lsonswrow&amp;tt=%3cb%3ePlateau%3c/b%3e+In+Africa&amp;b=0&amp;ni=72&amp;no=35&amp;ts=&amp;tab=organic&amp;sigr=1194lh619&amp;sigb=1708avisi&amp;sigi=12nv7rdio&amp;sigt=10o86q9q4&amp;sign=10o86q9q4&amp;.crumb=f/zR/sghA6I&amp;fr=yhs-avg-fh_lsonswrow&amp;fr2=sb-top-images.search.yahoo.com&amp;hsimp=yhs-fh_lsonswrow&amp;hspart=avg&amp;type=ie.10.w8.hp.18-02.xx.avg._.1214t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images.search.yahoo.com/images/view;_ylt=AwrTcX2TppZU8YYA2MGJzbkF;_ylu=X3oDMTIzZmsxYjF1BHNlYwNzcgRzbGsDaW1nBG9pZAMyMzBiODUzMmRkNGI0ZDU1OTU2OWZmNjlmZDkxMmU0MQRncG9zAzYyBGl0A2Jpbmc-?.origin=&amp;back=https://images.search.yahoo.com/yhs/search?p=maharashtra+plateau&amp;n=60&amp;ei=UTF-8&amp;type=ie.10.w8.hp.18-02.xx.avg._.1214tb&amp;fr=yhs-avg-fh_lsonswrow&amp;fr2=sb-top-images.search.yahoo.com&amp;hsimp=yhs-fh_lsonswrow&amp;hspart=avg&amp;spos=12&amp;nost=1&amp;tab=organic&amp;ri=62&amp;w=640&amp;h=426&amp;imgurl=4.bp.blogspot.com/-X7f0S1Hq4kY/VEucT1FnTSI/AAAAAAAAFY4/7fsOLVbOGbc/s1600/TMI+Trek+to+Matheran+Via+Garbett+Plateau+on+28th+July+2013.jpg&amp;rurl=http://www.trekmatesindia.com/2014/10/tmi-one-day-matheran-descend-trek-via.html&amp;size=65.2KB&amp;name=Picsfrom+Mathew+Padinjath)&amp;p=maharashtra+plateau&amp;oid=230b8532dd4b4d559569ff69fd912e41&amp;fr2=sb-top-images.search.yahoo.com&amp;fr=yhs-avg-fh_lsonswrow&amp;tt=Picsfrom+Mathew+Padinjath)&amp;b=61&amp;ni=21&amp;no=62&amp;ts=&amp;tab=organic&amp;sigr=12gvhr885&amp;sigb=17jmmg1mk&amp;sigi=147cjqt4r&amp;sigt=10q59qhlt&amp;sign=10q59qhlt&amp;.crumb=f/zR/sghA6I&amp;fr=yhs-avg-fh_lsonswrow&amp;fr2=sb-top-images.search.yahoo.com&amp;hsimp=yhs-fh_lsonswrow&amp;hspart=avg&amp;type=ie.10.w8.hp.18-02.xx.avg._.1214t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images.search.yahoo.com/images/view;_ylt=AwrTcXbtp5ZUPYYAexuJzbkF;_ylu=X3oDMTIzaTBvY3ZrBHNlYwNzcgRzbGsDaW1nBG9pZANhNTQwOGZmZDBkMmIxNmI2N2E3NmU2MzNiNDliZjRjMARncG9zAzI1BGl0A2Jpbmc-?.origin=&amp;back=https://images.search.yahoo.com/yhs/search?p=karnataka+and+telagana+plateau&amp;n=60&amp;ei=UTF-8&amp;type=ie.10.w8.hp.18-02.xx.avg._.1214tb&amp;fr=yhs-avg-fh_lsonswrow&amp;fr2=sb-top-images.search.yahoo.com&amp;hsimp=yhs-fh_lsonswrow&amp;hspart=avg&amp;tab=organic&amp;ri=25&amp;w=990&amp;h=353&amp;imgurl=upload.wikimedia.org/wikipedia/commons/thumb/f/fa/Kollimalai.jpg/990px-Kollimalai.jpg&amp;rurl=http://en.wikipedia.org/wiki/Eastern_Ghats&amp;size=107.7KB&amp;name=view+of+Eastern+Ghats+at+Kollimalai(+Kolli+Hills+),+Tamil+Nadu&amp;p=karnataka+and+telangana+plateau&amp;oid=a5408ffd0d2b16b67a76e633b49bf4c0&amp;fr2=sb-top-images.search.yahoo.com&amp;fr=yhs-avg-fh_lsonswrow&amp;rw=karnataka+and+telangana+plateau&amp;tt=view+of+Eastern+Ghats+at+Kollimalai(+Kolli+Hills+),+Tamil+Nadu&amp;b=0&amp;ni=72&amp;no=25&amp;ts=&amp;tab=organic&amp;sigr=11alnu673&amp;sigb=17fivao8a&amp;sigi=12lpmm6c0&amp;sigt=11uu066ar&amp;sign=11uu066ar&amp;.crumb=f/zR/sghA6I&amp;fr=yhs-avg-fh_lsonswrow&amp;fr2=sb-top-images.search.yahoo.com&amp;hsimp=yhs-fh_lsonswrow&amp;hspart=avg&amp;type=ie.10.w8.hp.18-02.xx.avg._.1214t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search.yahoo.com/images/view;_ylt=AwrTcXfQppZUFpIA2kiJzbkF;_ylu=X3oDMTIzM3MwamZwBHNlYwNzcgRzbGsDaW1nBG9pZANiMjYwNjE0ZTI2YjlhYzk1YmFiMzg5NWU2MmMwNTNkZgRncG9zAzQ5BGl0A2Jpbmc-?.origin=&amp;back=https://images.search.yahoo.com/yhs/search?p=eastern+plateau&amp;n=60&amp;ei=UTF-8&amp;type=ie.10.w8.hp.18-02.xx.avg._.1214tb&amp;fr=yhs-avg-fh_lsonswrow&amp;fr2=sb-top-images.search.yahoo.com&amp;hsimp=yhs-fh_lsonswrow&amp;hspart=avg&amp;tab=organic&amp;ri=49&amp;w=500&amp;h=339&amp;imgurl=farm9.staticflickr.com/8315/8022184879_e2d8429a58_z.jpg&amp;rurl=http://www.flickr.com/photos/garratt3/8022184879/&amp;size=139.8KB&amp;name=Federation+Peak+and+Thwaites+%3cb%3ePlateau%3c/b%3e+from+The+Gables.+%3cb%3eEastern%3c/b%3e+Arthurs+...&amp;p=eastern+plateau&amp;oid=b260614e26b9ac95bab3895e62c053df&amp;fr2=sb-top-images.search.yahoo.com&amp;fr=yhs-avg-fh_lsonswrow&amp;tt=Federation+Peak+and+Thwaites+%3cb%3ePlateau%3c/b%3e+from+The+Gables.+%3cb%3eEastern%3c/b%3e+Arthurs+...&amp;b=0&amp;ni=72&amp;no=49&amp;ts=&amp;tab=organic&amp;sigr=11h8tb7jb&amp;sigb=170evjbag&amp;sigi=11nftbh3c&amp;sigt=12ngmm8tr&amp;sign=12ngmm8tr&amp;.crumb=f/zR/sghA6I&amp;fr=yhs-avg-fh_lsonswrow&amp;fr2=sb-top-images.search.yahoo.com&amp;hsimp=yhs-fh_lsonswrow&amp;hspart=avg&amp;type=ie.10.w8.hp.18-02.xx.avg._.1214t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Matura MT Script Capitals" pitchFamily="66" charset="0"/>
              </a:rPr>
              <a:t>The Peninsular Plateau Region – Deccan…</a:t>
            </a:r>
            <a:endParaRPr lang="en-US" dirty="0">
              <a:solidFill>
                <a:schemeClr val="accent6"/>
              </a:solidFill>
              <a:latin typeface="Matura MT Script Capital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329152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581400"/>
            <a:ext cx="3200400" cy="2600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2">
                <a:lumMod val="60000"/>
                <a:lumOff val="40000"/>
                <a:alpha val="6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3581400"/>
            <a:ext cx="312420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2">
                <a:lumMod val="60000"/>
                <a:lumOff val="40000"/>
                <a:alpha val="6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~PP1404.WAV">
            <a:hlinkClick r:id="" action="ppaction://media"/>
          </p:cNvPr>
          <p:cNvPicPr>
            <a:picLocks noRot="1" noChangeAspect="1"/>
          </p:cNvPicPr>
          <p:nvPr>
            <a:wavAudioFile r:embed="rId2" name="~PP1404.WAV"/>
          </p:nvPr>
        </p:nvPicPr>
        <p:blipFill>
          <a:blip r:embed="rId7"/>
          <a:stretch>
            <a:fillRect/>
          </a:stretch>
        </p:blipFill>
        <p:spPr>
          <a:xfrm>
            <a:off x="8702675" y="641667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3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Eastern plateau…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latin typeface="Matura MT Script Capitals" pitchFamily="66" charset="0"/>
              </a:rPr>
              <a:t>The eastern plateau is divided into three sub-regions.</a:t>
            </a:r>
            <a:endParaRPr lang="en-US" sz="3100" dirty="0">
              <a:latin typeface="Matura MT Script Capitals" pitchFamily="66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0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Mahanadi Basin…</a:t>
            </a:r>
            <a:endParaRPr lang="en-IN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Matura MT Script Capitals" pitchFamily="66" charset="0"/>
              </a:rPr>
              <a:t>Mahanadi basin occupies central part of Chhattisgarh state and western part of Odisha state.</a:t>
            </a:r>
          </a:p>
          <a:p>
            <a:r>
              <a:rPr lang="en-US" sz="2800" dirty="0" smtClean="0">
                <a:latin typeface="Matura MT Script Capitals" pitchFamily="66" charset="0"/>
              </a:rPr>
              <a:t>The Mahanadi Basin is relatively low-lying region and it is surrounded by hill ranges or plateaus.</a:t>
            </a:r>
            <a:endParaRPr lang="en-IN" sz="2800" dirty="0">
              <a:latin typeface="Matura MT Script Capital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240" y="4343400"/>
            <a:ext cx="3376959" cy="2158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343400"/>
            <a:ext cx="3124200" cy="2197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Dandakaranya…</a:t>
            </a:r>
            <a:endParaRPr lang="en-IN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Matura MT Script Capitals" pitchFamily="66" charset="0"/>
              </a:rPr>
              <a:t>The southern part of Chhattisgarh state and southwestern part of Odisha state is known as Dandakaranya.</a:t>
            </a:r>
          </a:p>
          <a:p>
            <a:r>
              <a:rPr lang="en-US" dirty="0" smtClean="0">
                <a:latin typeface="Matura MT Script Capitals" pitchFamily="66" charset="0"/>
              </a:rPr>
              <a:t>The Dandakaranya area is known for it’s rich iron ore deposits.</a:t>
            </a:r>
          </a:p>
          <a:p>
            <a:r>
              <a:rPr lang="en-US" dirty="0" smtClean="0">
                <a:latin typeface="Matura MT Script Capitals" pitchFamily="66" charset="0"/>
              </a:rPr>
              <a:t>The plateau is practically divided into two halves by the east-west flowing Indravati river.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0"/>
            <a:ext cx="3200400" cy="2028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568746"/>
            <a:ext cx="3200400" cy="1984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7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Garhjat Hills…</a:t>
            </a:r>
            <a:endParaRPr lang="en-IN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81200"/>
          </a:xfrm>
        </p:spPr>
        <p:txBody>
          <a:bodyPr/>
          <a:lstStyle/>
          <a:p>
            <a:r>
              <a:rPr lang="en-US" sz="2800" dirty="0" smtClean="0">
                <a:latin typeface="Matura MT Script Capitals" pitchFamily="66" charset="0"/>
              </a:rPr>
              <a:t>Garhjat hills occupy the north western part of Odisha .</a:t>
            </a:r>
          </a:p>
          <a:p>
            <a:r>
              <a:rPr lang="en-US" sz="2800" dirty="0" smtClean="0">
                <a:latin typeface="Matura MT Script Capitals" pitchFamily="66" charset="0"/>
              </a:rPr>
              <a:t>The region is drained by rivers Brahmani and Baitarni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10000"/>
            <a:ext cx="3909880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Users\Sandeep\Desktop\Nitesh Marchande\geography ppt\agriculture.jpg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581400" cy="2105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33600" y="6172200"/>
            <a:ext cx="5296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Matura MT Script Capitals" pitchFamily="66" charset="0"/>
              </a:rPr>
              <a:t>Scenic view of the Garhjat Hills</a:t>
            </a:r>
            <a:endParaRPr lang="en-US" sz="2800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200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Matura MT Script Capitals" pitchFamily="66" charset="0"/>
              </a:rPr>
              <a:t>Climate…</a:t>
            </a:r>
            <a:endParaRPr lang="en-IN" sz="40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Matura MT Script Capitals" pitchFamily="66" charset="0"/>
              </a:rPr>
              <a:t>The Peninsular plateau region has a large variation in climate due to it’s vast size.</a:t>
            </a:r>
          </a:p>
          <a:p>
            <a:r>
              <a:rPr lang="en-US" sz="2400" dirty="0" smtClean="0">
                <a:latin typeface="Matura MT Script Capitals" pitchFamily="66" charset="0"/>
              </a:rPr>
              <a:t>The plateau enjoys tropical wet and dry climate, except a semi-arid region to the east of the Western Ghats.</a:t>
            </a:r>
          </a:p>
          <a:p>
            <a:r>
              <a:rPr lang="en-US" sz="2400" dirty="0" smtClean="0">
                <a:latin typeface="Matura MT Script Capitals" pitchFamily="66" charset="0"/>
              </a:rPr>
              <a:t> Winter and early summer have a temperature of 18 degree Celsius.</a:t>
            </a:r>
          </a:p>
        </p:txBody>
      </p:sp>
      <p:pic>
        <p:nvPicPr>
          <p:cNvPr id="4" name="Picture 3" descr="C:\Users\Sandeep\Desktop\Nitesh Marchande\geography ppt\climate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3276600" cy="2227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https://encrypted-tbn0.gstatic.com/images?q=tbn:ANd9GcSGHVFl1iJQT9w0rYBcyVFaLYaKJrr-0fUD5A_8fm0WKG77V-KwsQ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3228975" cy="2257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5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Summers are very hot and the temperature in the interior areas can rise above 45 degree Celsius.</a:t>
            </a:r>
          </a:p>
          <a:p>
            <a:r>
              <a:rPr lang="en-US" dirty="0" smtClean="0">
                <a:latin typeface="Matura MT Script Capitals" pitchFamily="66" charset="0"/>
              </a:rPr>
              <a:t>The rainy season is from June to September. The annual rainfall is between 700 mm- 1500 mm.</a:t>
            </a:r>
          </a:p>
          <a:p>
            <a:r>
              <a:rPr lang="en-US" dirty="0" smtClean="0">
                <a:latin typeface="Matura MT Script Capitals" pitchFamily="66" charset="0"/>
              </a:rPr>
              <a:t>The months of March to May are hot and dry with mean monthly temperature of around 32 degree Celsius. </a:t>
            </a:r>
          </a:p>
          <a:p>
            <a:endParaRPr lang="en-US" dirty="0" smtClean="0">
              <a:latin typeface="Matura MT Script Capitals" pitchFamily="66" charset="0"/>
            </a:endParaRPr>
          </a:p>
          <a:p>
            <a:endParaRPr lang="en-IN" dirty="0" smtClean="0">
              <a:latin typeface="Matura MT Script Capitals" pitchFamily="66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14800"/>
            <a:ext cx="3314700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8680" y="4114800"/>
            <a:ext cx="3705720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5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Soils…</a:t>
            </a:r>
            <a:endParaRPr lang="en-IN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1336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Black soil is well developed in the Deccan Plateau region of Maharashtra.</a:t>
            </a:r>
          </a:p>
          <a:p>
            <a:r>
              <a:rPr lang="en-US" dirty="0" smtClean="0">
                <a:latin typeface="Matura MT Script Capitals" pitchFamily="66" charset="0"/>
              </a:rPr>
              <a:t>Black soil is very suitable for cotton and sugarcane.</a:t>
            </a:r>
          </a:p>
          <a:p>
            <a:r>
              <a:rPr lang="en-US" dirty="0" smtClean="0">
                <a:latin typeface="Matura MT Script Capitals" pitchFamily="66" charset="0"/>
              </a:rPr>
              <a:t>Red soil is found in Tamil Nadu, Andhra Pradesh. Karnataka plateau.</a:t>
            </a:r>
          </a:p>
          <a:p>
            <a:pPr>
              <a:buNone/>
            </a:pPr>
            <a:endParaRPr lang="en-IN" dirty="0">
              <a:latin typeface="Matura MT Script Capitals" pitchFamily="66" charset="0"/>
            </a:endParaRPr>
          </a:p>
        </p:txBody>
      </p:sp>
      <p:pic>
        <p:nvPicPr>
          <p:cNvPr id="4" name="Picture 3" descr="C:\Users\Sandeep\Desktop\Nitesh Marchande\geography ppt\soil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3909" t="7143" r="12054" b="3565"/>
          <a:stretch>
            <a:fillRect/>
          </a:stretch>
        </p:blipFill>
        <p:spPr bwMode="auto">
          <a:xfrm>
            <a:off x="2209800" y="4343400"/>
            <a:ext cx="4724400" cy="2209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 advTm="15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>
                <a:latin typeface="Matura MT Script Capitals" pitchFamily="66" charset="0"/>
              </a:rPr>
              <a:t>Laterite soils are generally found in the western ghats and are abundant in areas along the edge of the plateau in the east, covering small parts of Tamil Nadu.</a:t>
            </a:r>
          </a:p>
          <a:p>
            <a:endParaRPr lang="en-US" dirty="0">
              <a:latin typeface="Matura MT Script Capitals" pitchFamily="66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25908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124200"/>
            <a:ext cx="236220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124200"/>
            <a:ext cx="243840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62000" y="548640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</a:p>
          <a:p>
            <a:r>
              <a:rPr lang="en-US" dirty="0" smtClean="0"/>
              <a:t> </a:t>
            </a:r>
            <a:r>
              <a:rPr lang="en-US" dirty="0" smtClean="0">
                <a:latin typeface="Matura MT Script Capitals" pitchFamily="66" charset="0"/>
              </a:rPr>
              <a:t>Black Soils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5486400"/>
            <a:ext cx="118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</a:p>
          <a:p>
            <a:r>
              <a:rPr lang="en-US" dirty="0" smtClean="0">
                <a:latin typeface="Matura MT Script Capitals" pitchFamily="66" charset="0"/>
              </a:rPr>
              <a:t>Red soils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5486400"/>
            <a:ext cx="172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Matura MT Script Capitals" pitchFamily="66" charset="0"/>
            </a:endParaRPr>
          </a:p>
          <a:p>
            <a:r>
              <a:rPr lang="en-US" dirty="0" smtClean="0">
                <a:latin typeface="Matura MT Script Capitals" pitchFamily="66" charset="0"/>
              </a:rPr>
              <a:t>Laterite Soils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0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Matura MT Script Capitals" pitchFamily="66" charset="0"/>
              </a:rPr>
              <a:t>Natural Vegetation…</a:t>
            </a:r>
            <a:endParaRPr lang="en-IN" sz="40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20980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Matura MT Script Capitals" pitchFamily="66" charset="0"/>
              </a:rPr>
              <a:t>Varied topography and other physical features of the Deccan plateau have rich variety of forests.</a:t>
            </a:r>
          </a:p>
          <a:p>
            <a:r>
              <a:rPr lang="en-US" sz="2500" dirty="0" smtClean="0">
                <a:latin typeface="Matura MT Script Capitals" pitchFamily="66" charset="0"/>
              </a:rPr>
              <a:t>Teak, Sal, Sheesham, Sandalwood, Khair, Hirda and Arjun are some of the trees found in the forests in the Deccan Plateau.   </a:t>
            </a:r>
          </a:p>
          <a:p>
            <a:pPr>
              <a:buNone/>
            </a:pPr>
            <a:r>
              <a:rPr lang="en-US" sz="2500" dirty="0" smtClean="0">
                <a:latin typeface="Matura MT Script Capitals" pitchFamily="66" charset="0"/>
              </a:rPr>
              <a:t> </a:t>
            </a:r>
          </a:p>
          <a:p>
            <a:pPr>
              <a:buNone/>
            </a:pPr>
            <a:endParaRPr lang="en-US" sz="2500" dirty="0" smtClean="0">
              <a:latin typeface="Matura MT Script Capital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1" y="4150848"/>
            <a:ext cx="2590800" cy="1801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799" y="4191000"/>
            <a:ext cx="1982107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191000"/>
            <a:ext cx="2133600" cy="1773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14400" y="6172200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smtClean="0">
                <a:latin typeface="Matura MT Script Capitals" pitchFamily="66" charset="0"/>
              </a:rPr>
              <a:t>Teak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6096000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Matura MT Script Capitals" pitchFamily="66" charset="0"/>
              </a:rPr>
              <a:t>Arjun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6096000"/>
            <a:ext cx="158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Sandalwood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7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990600" y="19812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9906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atura MT Script Capitals" pitchFamily="66" charset="0"/>
              </a:rPr>
              <a:t>The forests in the Deccan plateau are further sub-divided into four parts. They are as follows :-</a:t>
            </a:r>
            <a:endParaRPr lang="en-US" sz="3200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4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n-lt"/>
              </a:rPr>
              <a:t>H</a:t>
            </a:r>
            <a:r>
              <a:rPr lang="en-US" sz="4400" b="1" dirty="0" smtClean="0">
                <a:solidFill>
                  <a:schemeClr val="bg1"/>
                </a:solidFill>
                <a:latin typeface="Matura MT Script Capitals" pitchFamily="66" charset="0"/>
              </a:rPr>
              <a:t>ow</a:t>
            </a:r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 was it  formed?</a:t>
            </a:r>
            <a:endParaRPr lang="en-US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Matura MT Script Capitals" pitchFamily="66" charset="0"/>
              </a:rPr>
              <a:t>The volcanic basalt beds of the Deccan were laid down in the massive Deccan Traps eruption ,which occurred between 67 and 66 million years ago.</a:t>
            </a:r>
          </a:p>
          <a:p>
            <a:pPr>
              <a:buNone/>
            </a:pPr>
            <a:endParaRPr lang="en-US" dirty="0" smtClean="0">
              <a:latin typeface="Matura MT Script Capital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Matura MT Script Capitals" pitchFamily="66" charset="0"/>
              </a:rPr>
              <a:t>When the volcanoes became extinct, they left a region of highlands with typically vast stretches of flat areas on top like a table.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4" name="Picture 3" descr="https://sp.yimg.com/ib/th?id=HN.607988170594846660&amp;pid=15.1&amp;P=0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3505200" cy="1898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5" name="Picture 4" descr="https://sp.yimg.com/ib/th?id=HN.608001265957866198&amp;pid=15.1&amp;P=0">
            <a:hlinkClick r:id="rId5" tgtFrame="&quot;_blank&quot;"/>
          </p:cNvPr>
          <p:cNvPicPr/>
          <p:nvPr/>
        </p:nvPicPr>
        <p:blipFill>
          <a:blip r:embed="rId6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00600"/>
            <a:ext cx="3287668" cy="1904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~PP3826.WAV">
            <a:hlinkClick r:id="" action="ppaction://media"/>
          </p:cNvPr>
          <p:cNvPicPr>
            <a:picLocks noRot="1" noChangeAspect="1"/>
          </p:cNvPicPr>
          <p:nvPr>
            <a:wavAudioFile r:embed="rId1" name="~PP3826.WAV"/>
          </p:nvPr>
        </p:nvPicPr>
        <p:blipFill>
          <a:blip r:embed="rId7"/>
          <a:stretch>
            <a:fillRect/>
          </a:stretch>
        </p:blipFill>
        <p:spPr>
          <a:xfrm>
            <a:off x="8702675" y="641667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4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86200"/>
            <a:ext cx="2971800" cy="179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66800"/>
            <a:ext cx="2895600" cy="2009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143000"/>
            <a:ext cx="2806959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886200"/>
            <a:ext cx="2895600" cy="1838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62000" y="3200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smtClean="0">
                <a:latin typeface="Matura MT Script Capitals" pitchFamily="66" charset="0"/>
              </a:rPr>
              <a:t>Tropical Evergreen Forest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3200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Tropical Moist Deciduous Forest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6019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latin typeface="Matura MT Script Capitals" pitchFamily="66" charset="0"/>
              </a:rPr>
              <a:t>Tropical Dry Deciduous Forest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601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latin typeface="Matura MT Script Capitals" pitchFamily="66" charset="0"/>
              </a:rPr>
              <a:t>Thorny  Scrub Forest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Animal life…</a:t>
            </a:r>
            <a:endParaRPr lang="en-IN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Matura MT Script Capitals" pitchFamily="66" charset="0"/>
              </a:rPr>
              <a:t>There are a number of varieties of grazing animals from the Four-horned Antelope and Blackbuck to the Gaur and Wild Buffaloes are found in the Deccan plateau.</a:t>
            </a:r>
          </a:p>
          <a:p>
            <a:r>
              <a:rPr lang="en-US" sz="2800" dirty="0" smtClean="0">
                <a:latin typeface="Matura MT Script Capitals" pitchFamily="66" charset="0"/>
              </a:rPr>
              <a:t>Other important animals found there are the tigers, wild dog, Sloth Bear and other carnivore animals.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724400"/>
            <a:ext cx="2743200" cy="1549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62000" y="6324600"/>
            <a:ext cx="31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 Four Horned Antelope 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724400"/>
            <a:ext cx="2743200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019800" y="6324600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Matura MT Script Capitals" pitchFamily="66" charset="0"/>
              </a:rPr>
              <a:t>Blackbuck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5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 sz="2800" dirty="0" smtClean="0">
                <a:latin typeface="Matura MT Script Capitals" pitchFamily="66" charset="0"/>
              </a:rPr>
              <a:t>The area is home to many mammals.</a:t>
            </a:r>
          </a:p>
          <a:p>
            <a:pPr lvl="0"/>
            <a:r>
              <a:rPr lang="en-US" sz="2800" dirty="0" smtClean="0">
                <a:latin typeface="Matura MT Script Capitals" pitchFamily="66" charset="0"/>
              </a:rPr>
              <a:t>The Indian Giant Squirrel found in the Deccan Plateau is endangered due to its rampant hunting.</a:t>
            </a:r>
          </a:p>
          <a:p>
            <a:pPr lvl="0"/>
            <a:r>
              <a:rPr lang="en-US" sz="2800" dirty="0" smtClean="0">
                <a:latin typeface="Matura MT Script Capitals" pitchFamily="66" charset="0"/>
              </a:rPr>
              <a:t>The 300 species of birds include the globally threatened Jerdon’s Courser.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733800"/>
            <a:ext cx="335280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733800"/>
            <a:ext cx="3352800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 smtClean="0">
                <a:latin typeface="Matura MT Script Capitals" pitchFamily="66" charset="0"/>
              </a:rPr>
              <a:t>The Indian Giant Squirrel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6248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latin typeface="Matura MT Script Capitals" pitchFamily="66" charset="0"/>
              </a:rPr>
              <a:t>Jerdon’s Courser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500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 numCol="1"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Population and Settlement…</a:t>
            </a:r>
            <a:endParaRPr lang="en-IN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24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Matura MT Script Capitals" pitchFamily="66" charset="0"/>
              </a:rPr>
              <a:t>The Deccan plateau is home to many different languages and people.</a:t>
            </a:r>
          </a:p>
          <a:p>
            <a:r>
              <a:rPr lang="en-US" sz="2800" dirty="0" smtClean="0">
                <a:latin typeface="Matura MT Script Capitals" pitchFamily="66" charset="0"/>
              </a:rPr>
              <a:t>Bhil and Gond people live in the hills along the northern and north-eastern edges of the plateau and speak various languages.</a:t>
            </a:r>
          </a:p>
          <a:p>
            <a:r>
              <a:rPr lang="en-US" sz="2800" b="1" dirty="0" smtClean="0"/>
              <a:t>H</a:t>
            </a:r>
            <a:r>
              <a:rPr lang="en-US" sz="2800" dirty="0" smtClean="0">
                <a:latin typeface="Matura MT Script Capitals" pitchFamily="66" charset="0"/>
              </a:rPr>
              <a:t>yderabad</a:t>
            </a:r>
            <a:r>
              <a:rPr lang="en-US" sz="2800" b="1" dirty="0" smtClean="0">
                <a:latin typeface="Matura MT Script Capitals" pitchFamily="66" charset="0"/>
              </a:rPr>
              <a:t> </a:t>
            </a:r>
            <a:r>
              <a:rPr lang="en-US" sz="2800" dirty="0" smtClean="0">
                <a:latin typeface="Matura MT Script Capitals" pitchFamily="66" charset="0"/>
              </a:rPr>
              <a:t>is an important centre of Urdu language in the Deccan.</a:t>
            </a:r>
          </a:p>
          <a:p>
            <a:pPr>
              <a:buNone/>
            </a:pPr>
            <a:endParaRPr lang="en-US" sz="2800" dirty="0" smtClean="0">
              <a:latin typeface="Matura MT Script Capitals" pitchFamily="66" charset="0"/>
            </a:endParaRPr>
          </a:p>
          <a:p>
            <a:pPr>
              <a:buNone/>
            </a:pPr>
            <a:endParaRPr lang="en-US" sz="2800" dirty="0" smtClean="0">
              <a:latin typeface="Matura MT Script Capitals" pitchFamily="66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648200"/>
            <a:ext cx="2971800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724400"/>
            <a:ext cx="2724150" cy="1609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447800" y="6324600"/>
            <a:ext cx="185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latin typeface="Matura MT Script Capitals" pitchFamily="66" charset="0"/>
              </a:rPr>
              <a:t>Bhil Tribes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6324600"/>
            <a:ext cx="146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Gond Tribes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700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IN" sz="2500" dirty="0" smtClean="0">
                <a:latin typeface="Matura MT Script Capitals" pitchFamily="66" charset="0"/>
              </a:rPr>
              <a:t>Marathi is the main language of the north western Deccan in the state of Maharashtra.</a:t>
            </a:r>
          </a:p>
          <a:p>
            <a:pPr>
              <a:buNone/>
            </a:pPr>
            <a:endParaRPr lang="en-IN" sz="2500" dirty="0" smtClean="0">
              <a:latin typeface="Matura MT Script Capitals" pitchFamily="66" charset="0"/>
            </a:endParaRPr>
          </a:p>
          <a:p>
            <a:r>
              <a:rPr lang="en-IN" sz="2500" dirty="0" smtClean="0">
                <a:latin typeface="Matura MT Script Capitals" pitchFamily="66" charset="0"/>
              </a:rPr>
              <a:t>Telugu and Kannada are the predominant languages of Andhra Pradesh and Karnataka respectively.</a:t>
            </a:r>
          </a:p>
          <a:p>
            <a:pPr>
              <a:buNone/>
            </a:pPr>
            <a:endParaRPr lang="en-IN" sz="2500" dirty="0" smtClean="0">
              <a:latin typeface="Matura MT Script Capitals" pitchFamily="66" charset="0"/>
            </a:endParaRPr>
          </a:p>
          <a:p>
            <a:r>
              <a:rPr lang="en-IN" sz="2500" dirty="0" smtClean="0">
                <a:latin typeface="Matura MT Script Capitals" pitchFamily="66" charset="0"/>
              </a:rPr>
              <a:t>Tamil is the main language of Tamil Nadu to the south of the plateau, and Malayalam that of the hills and coast to the southwest, in the state of Kerala.</a:t>
            </a:r>
          </a:p>
          <a:p>
            <a:pPr>
              <a:buNone/>
            </a:pPr>
            <a:endParaRPr lang="en-IN" sz="2500" dirty="0" smtClean="0">
              <a:latin typeface="Matura MT Script Capitals" pitchFamily="66" charset="0"/>
            </a:endParaRPr>
          </a:p>
          <a:p>
            <a:r>
              <a:rPr lang="en-IN" sz="2500" dirty="0" smtClean="0">
                <a:latin typeface="Matura MT Script Capitals" pitchFamily="66" charset="0"/>
              </a:rPr>
              <a:t>In South India ,widely spaced villages are the characteristic feature of the northern Maidan of Karnataka and Rayalaseema area of Andhra Pradesh.</a:t>
            </a:r>
          </a:p>
          <a:p>
            <a:pPr>
              <a:buNone/>
            </a:pPr>
            <a:endParaRPr lang="en-IN" sz="2500" dirty="0" smtClean="0">
              <a:latin typeface="Matura MT Script Capitals" pitchFamily="66" charset="0"/>
            </a:endParaRPr>
          </a:p>
          <a:p>
            <a:r>
              <a:rPr lang="en-IN" sz="2500" dirty="0" smtClean="0">
                <a:latin typeface="Matura MT Script Capitals" pitchFamily="66" charset="0"/>
              </a:rPr>
              <a:t>The tract between the Kaveri and Tungabhadra has numerous tanks.</a:t>
            </a:r>
            <a:endParaRPr lang="en-IN" sz="2500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20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      Economical Development…</a:t>
            </a:r>
            <a:endParaRPr lang="en-US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Matura MT Script Capitals" pitchFamily="66" charset="0"/>
              </a:rPr>
              <a:t>The economy of the states in the Deccan Plateau mostly depends on agriculture, mining, industries, Transportation and Tourism. </a:t>
            </a:r>
          </a:p>
          <a:p>
            <a:r>
              <a:rPr lang="en-US" sz="2800" dirty="0" smtClean="0">
                <a:latin typeface="Matura MT Script Capitals" pitchFamily="66" charset="0"/>
              </a:rPr>
              <a:t>We shall study all of them in detail in the following slides.</a:t>
            </a:r>
          </a:p>
          <a:p>
            <a:pPr>
              <a:buNone/>
            </a:pPr>
            <a:endParaRPr lang="en-US" sz="2800" dirty="0" smtClean="0">
              <a:latin typeface="Matura MT Script Capital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038600"/>
            <a:ext cx="35052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038600"/>
            <a:ext cx="3429000" cy="2514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</a:t>
            </a:r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Agriculture…</a:t>
            </a:r>
            <a:endParaRPr lang="en-US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The chief crops of the Deccan Plateau are cotton, Sugarcane and rice.</a:t>
            </a:r>
          </a:p>
          <a:p>
            <a:r>
              <a:rPr lang="en-US" dirty="0" smtClean="0">
                <a:latin typeface="Matura MT Script Capitals" pitchFamily="66" charset="0"/>
              </a:rPr>
              <a:t>Cash crops are grown on a large scale in the Deccan Plateau.</a:t>
            </a:r>
          </a:p>
          <a:p>
            <a:r>
              <a:rPr lang="en-US" dirty="0" smtClean="0">
                <a:latin typeface="Matura MT Script Capitals" pitchFamily="66" charset="0"/>
              </a:rPr>
              <a:t>Rice is predominantly grown in the eastern part of the Deccan Plateau whereas wheat is produced in the northern part. </a:t>
            </a:r>
          </a:p>
          <a:p>
            <a:r>
              <a:rPr lang="en-US" dirty="0" smtClean="0">
                <a:latin typeface="Matura MT Script Capitals" pitchFamily="66" charset="0"/>
              </a:rPr>
              <a:t>Bajra is grown in the northern part of the plateau whereas Jowar, Cotton and Sugarcane are grown mostly in the Maharashtra Plateau. </a:t>
            </a:r>
          </a:p>
          <a:p>
            <a:endParaRPr lang="en-US" dirty="0" smtClean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5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8" y="990600"/>
            <a:ext cx="3429001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990600"/>
            <a:ext cx="3352800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600200" y="3200400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Sugarcane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32004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Cotton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810000"/>
            <a:ext cx="342900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828800" y="6096000"/>
            <a:ext cx="94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Jowar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810000"/>
            <a:ext cx="335280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324600" y="6096000"/>
            <a:ext cx="97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Bajra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tura MT Script Capitals" pitchFamily="66" charset="0"/>
              </a:rPr>
              <a:t>          Irrigation and Dams…</a:t>
            </a:r>
            <a:endParaRPr lang="en-US" sz="40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Lakes constitute the backbone of irrigation in Bhandara. It is crucial for sugar and rice cultivation. Bhandaras are check dams or diversion rivers built across rivers.</a:t>
            </a:r>
          </a:p>
          <a:p>
            <a:r>
              <a:rPr lang="en-US" dirty="0" smtClean="0">
                <a:latin typeface="Matura MT Script Capitals" pitchFamily="66" charset="0"/>
              </a:rPr>
              <a:t>Tanks, called Kere in Kannada are the predominant traditional method of irrigation in the Central Karnataka Plateau and are fed by channels branching off from streams in valleys. </a:t>
            </a:r>
          </a:p>
          <a:p>
            <a:r>
              <a:rPr lang="en-US" dirty="0" smtClean="0">
                <a:latin typeface="Matura MT Script Capitals" pitchFamily="66" charset="0"/>
              </a:rPr>
              <a:t>Since agriculture is the main occupation in the region, irrigation plays a significant role in obtaining increased yields from the land.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7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341376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7280" y="990600"/>
            <a:ext cx="341376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3124200" y="3352800"/>
            <a:ext cx="306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Matura MT Script Capitals" pitchFamily="66" charset="0"/>
              </a:rPr>
              <a:t>Bhandara Dams </a:t>
            </a:r>
            <a:endParaRPr lang="en-US" sz="2800" dirty="0">
              <a:latin typeface="Matura MT Script Capitals" pitchFamily="66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199" y="3962400"/>
            <a:ext cx="3313043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962400"/>
            <a:ext cx="3313043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352800" y="6172200"/>
            <a:ext cx="214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Matura MT Script Capitals" pitchFamily="66" charset="0"/>
              </a:rPr>
              <a:t>Kere Tanks</a:t>
            </a:r>
            <a:endParaRPr lang="en-US" sz="2800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2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</a:t>
            </a:r>
            <a:r>
              <a:rPr lang="en-US" sz="4400" dirty="0" smtClean="0">
                <a:solidFill>
                  <a:srgbClr val="FFFF00"/>
                </a:solidFill>
                <a:latin typeface="Matura MT Script Capitals" pitchFamily="66" charset="0"/>
              </a:rPr>
              <a:t>Sub-regions of Deccan plateau…</a:t>
            </a:r>
            <a:endParaRPr lang="en-US" sz="4400" dirty="0">
              <a:solidFill>
                <a:srgbClr val="FFFF00"/>
              </a:solidFill>
              <a:latin typeface="Matura MT Script Capital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0000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Matura MT Script Capitals" pitchFamily="66" charset="0"/>
              </a:rPr>
              <a:t>               </a:t>
            </a:r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Mining…</a:t>
            </a:r>
            <a:endParaRPr lang="en-US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324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Matura MT Script Capitals" pitchFamily="66" charset="0"/>
              </a:rPr>
              <a:t>The Deccan plateau is a storehouse of minerals. Many types of minerals are found in the Deccan Plateau. </a:t>
            </a:r>
          </a:p>
          <a:p>
            <a:r>
              <a:rPr lang="en-US" sz="2800" dirty="0" smtClean="0">
                <a:latin typeface="Matura MT Script Capitals" pitchFamily="66" charset="0"/>
              </a:rPr>
              <a:t>The Maharashtra Plateau is richly endowed with various minerals of industrial importance like Manganese, Coal, Iron Ore, Limestone, Copper, Bauxite and Silica.</a:t>
            </a:r>
          </a:p>
          <a:p>
            <a:r>
              <a:rPr lang="en-US" sz="2800" dirty="0" smtClean="0">
                <a:latin typeface="Matura MT Script Capitals" pitchFamily="66" charset="0"/>
              </a:rPr>
              <a:t>These minerals are found in substantial quantities in the eastern districts with some deposits in the west.</a:t>
            </a:r>
          </a:p>
          <a:p>
            <a:r>
              <a:rPr lang="en-US" sz="2800" dirty="0" smtClean="0">
                <a:latin typeface="Matura MT Script Capitals" pitchFamily="66" charset="0"/>
              </a:rPr>
              <a:t>Bituminous coal is found in the districts of Bhandara, Nagpur and Chandrapur.</a:t>
            </a:r>
            <a:endParaRPr lang="en-US" sz="2800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7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3478696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4609" y="762000"/>
            <a:ext cx="3147391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524000" y="304800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   Bauxite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0480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Silica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81400"/>
            <a:ext cx="350520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828800" y="5867400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Manganese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3649579"/>
            <a:ext cx="3200400" cy="20654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5715000" y="5791200"/>
            <a:ext cx="252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Bituminous Coal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0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Matura MT Script Capitals" pitchFamily="66" charset="0"/>
              </a:rPr>
              <a:t>         </a:t>
            </a:r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    Industries…</a:t>
            </a:r>
            <a:endParaRPr lang="en-US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693920"/>
          </a:xfrm>
        </p:spPr>
        <p:txBody>
          <a:bodyPr/>
          <a:lstStyle/>
          <a:p>
            <a:r>
              <a:rPr lang="en-US" dirty="0" smtClean="0">
                <a:latin typeface="Matura MT Script Capitals" pitchFamily="66" charset="0"/>
              </a:rPr>
              <a:t>Deccan Plateau is an industrially well-developed region.</a:t>
            </a:r>
          </a:p>
          <a:p>
            <a:r>
              <a:rPr lang="en-US" dirty="0" smtClean="0">
                <a:latin typeface="Matura MT Script Capitals" pitchFamily="66" charset="0"/>
              </a:rPr>
              <a:t>Maharashtra is one of the most industrialised states in the country. Cotton textile industry is the largest and the oldest industry in the Maharashtra Plateau.</a:t>
            </a:r>
          </a:p>
          <a:p>
            <a:r>
              <a:rPr lang="en-US" dirty="0" smtClean="0">
                <a:latin typeface="Matura MT Script Capitals" pitchFamily="66" charset="0"/>
              </a:rPr>
              <a:t>This plateau has many industries like automobiles, sugar, electronics and food processing.</a:t>
            </a:r>
          </a:p>
          <a:p>
            <a:r>
              <a:rPr lang="en-US" dirty="0" smtClean="0">
                <a:latin typeface="Matura MT Script Capitals" pitchFamily="66" charset="0"/>
              </a:rPr>
              <a:t>The Deccan Plateau also includes industries like machine tools, electronic products, telecommunication equipment etc.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3352800" cy="2072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990600"/>
            <a:ext cx="3227803" cy="2030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838200" y="3200400"/>
            <a:ext cx="309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Food Processing Industry 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3200400"/>
            <a:ext cx="311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Machine </a:t>
            </a:r>
            <a:r>
              <a:rPr lang="en-US" dirty="0" smtClean="0">
                <a:latin typeface="Matura MT Script Capitals" pitchFamily="66" charset="0"/>
              </a:rPr>
              <a:t>Tools Industry 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886200"/>
            <a:ext cx="3447097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886200"/>
            <a:ext cx="3117850" cy="2137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066800" y="6096000"/>
            <a:ext cx="24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Automobile Industry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6172200"/>
            <a:ext cx="401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 </a:t>
            </a:r>
            <a:r>
              <a:rPr lang="en-US" dirty="0" smtClean="0">
                <a:latin typeface="Matura MT Script Capitals" pitchFamily="66" charset="0"/>
              </a:rPr>
              <a:t>  Tele-communication </a:t>
            </a:r>
            <a:r>
              <a:rPr lang="en-US" dirty="0" smtClean="0">
                <a:latin typeface="Matura MT Script Capitals" pitchFamily="66" charset="0"/>
              </a:rPr>
              <a:t>industry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0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atura MT Script Capitals" pitchFamily="66" charset="0"/>
              </a:rPr>
              <a:t>The Karnataka-Telangana plateau is rich in mineral resources.</a:t>
            </a:r>
          </a:p>
          <a:p>
            <a:r>
              <a:rPr lang="en-US" dirty="0" smtClean="0">
                <a:latin typeface="Matura MT Script Capitals" pitchFamily="66" charset="0"/>
              </a:rPr>
              <a:t>Important minerals are high grade iron ore, Copper, Manganese, Chromite, China clay and </a:t>
            </a:r>
            <a:r>
              <a:rPr lang="en-US" dirty="0" smtClean="0">
                <a:latin typeface="Arial Black" pitchFamily="34" charset="0"/>
              </a:rPr>
              <a:t>L</a:t>
            </a:r>
            <a:r>
              <a:rPr lang="en-US" dirty="0" smtClean="0">
                <a:latin typeface="Matura MT Script Capitals" pitchFamily="66" charset="0"/>
              </a:rPr>
              <a:t>imestone.</a:t>
            </a:r>
          </a:p>
          <a:p>
            <a:r>
              <a:rPr lang="en-US" dirty="0" smtClean="0">
                <a:latin typeface="Matura MT Script Capitals" pitchFamily="66" charset="0"/>
              </a:rPr>
              <a:t>Karnataka is one of the main gold producing states in India.</a:t>
            </a:r>
          </a:p>
          <a:p>
            <a:r>
              <a:rPr lang="en-US" dirty="0" smtClean="0">
                <a:latin typeface="Matura MT Script Capitals" pitchFamily="66" charset="0"/>
              </a:rPr>
              <a:t>The state also has rich deposits of Granite.</a:t>
            </a:r>
          </a:p>
          <a:p>
            <a:r>
              <a:rPr lang="en-US" dirty="0" smtClean="0">
                <a:latin typeface="Matura MT Script Capitals" pitchFamily="66" charset="0"/>
              </a:rPr>
              <a:t>Bengaluru and Pune have become popular hubs of the                     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Matura MT Script Capitals" pitchFamily="66" charset="0"/>
              </a:rPr>
              <a:t>IT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Matura MT Script Capitals" pitchFamily="66" charset="0"/>
              </a:rPr>
              <a:t>industry.  </a:t>
            </a:r>
          </a:p>
          <a:p>
            <a:pPr>
              <a:buNone/>
            </a:pPr>
            <a:endParaRPr lang="en-US" dirty="0" smtClean="0">
              <a:latin typeface="Matura MT Script Capitals" pitchFamily="66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767648"/>
            <a:ext cx="3200400" cy="1556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600200" y="6488668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 Granite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724400"/>
            <a:ext cx="3267622" cy="1653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248400" y="6488668"/>
            <a:ext cx="81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Gold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5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3612579" cy="21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990600"/>
            <a:ext cx="3432313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524000" y="3200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</a:t>
            </a:r>
            <a:r>
              <a:rPr lang="en-US" dirty="0" smtClean="0">
                <a:latin typeface="Matura MT Script Capitals" pitchFamily="66" charset="0"/>
              </a:rPr>
              <a:t> Chromite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3276600"/>
            <a:ext cx="12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China clay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57600"/>
            <a:ext cx="3581400" cy="2126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733800"/>
            <a:ext cx="3352800" cy="2131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62000" y="6019800"/>
            <a:ext cx="28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  Limestone Industry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5943600"/>
            <a:ext cx="28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Pune IT Industry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Matura MT Script Capitals" pitchFamily="66" charset="0"/>
              </a:rPr>
              <a:t>            </a:t>
            </a:r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Transportation…</a:t>
            </a:r>
            <a:endParaRPr lang="en-US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atura MT Script Capitals" pitchFamily="66" charset="0"/>
              </a:rPr>
              <a:t>The Deccan Plateau region has a very well developed network of roads and railways.</a:t>
            </a:r>
          </a:p>
          <a:p>
            <a:r>
              <a:rPr lang="en-US" dirty="0" smtClean="0">
                <a:latin typeface="Matura MT Script Capitals" pitchFamily="66" charset="0"/>
              </a:rPr>
              <a:t>Railways, Airways and Roadways are the three main types of transport used in the Deccan Plateau.</a:t>
            </a:r>
          </a:p>
          <a:p>
            <a:r>
              <a:rPr lang="en-US" dirty="0" smtClean="0">
                <a:latin typeface="Matura MT Script Capitals" pitchFamily="66" charset="0"/>
              </a:rPr>
              <a:t>There are a number of highways which connect this region to other parts of the country.</a:t>
            </a:r>
          </a:p>
          <a:p>
            <a:pPr>
              <a:buNone/>
            </a:pPr>
            <a:endParaRPr lang="en-US" dirty="0" smtClean="0">
              <a:latin typeface="Matura MT Script Capitals" pitchFamily="66" charset="0"/>
            </a:endParaRPr>
          </a:p>
          <a:p>
            <a:endParaRPr lang="en-US" dirty="0">
              <a:latin typeface="Matura MT Script Capitals" pitchFamily="66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67200"/>
            <a:ext cx="3656686" cy="1908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267199"/>
            <a:ext cx="3581400" cy="1896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85800" y="6248400"/>
            <a:ext cx="345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The Deccan Odyssey train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6248400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M.S.R.T.C. Buses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4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atura MT Script Capitals" pitchFamily="66" charset="0"/>
              </a:rPr>
              <a:t>There are many national and international airports in the Deccan Plateau which connect various industrial and commercial centers of the country.</a:t>
            </a:r>
          </a:p>
          <a:p>
            <a:pPr>
              <a:buNone/>
            </a:pPr>
            <a:endParaRPr lang="en-US" dirty="0" smtClean="0">
              <a:latin typeface="Matura MT Script Capitals" pitchFamily="66" charset="0"/>
            </a:endParaRPr>
          </a:p>
          <a:p>
            <a:r>
              <a:rPr lang="en-US" dirty="0" smtClean="0">
                <a:latin typeface="Matura MT Script Capitals" pitchFamily="66" charset="0"/>
              </a:rPr>
              <a:t>Bengaluru, Hyderabad, Mumbai and Nagpur are the important international airports of the region.</a:t>
            </a:r>
          </a:p>
          <a:p>
            <a:pPr>
              <a:buNone/>
            </a:pPr>
            <a:r>
              <a:rPr lang="en-US" dirty="0" smtClean="0">
                <a:latin typeface="Matura MT Script Capitals" pitchFamily="66" charset="0"/>
              </a:rPr>
              <a:t> 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3886200"/>
            <a:ext cx="3810001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81000" y="6096000"/>
            <a:ext cx="374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  Chhatrapati </a:t>
            </a:r>
            <a:r>
              <a:rPr lang="en-US" dirty="0" smtClean="0">
                <a:latin typeface="Matura MT Script Capitals" pitchFamily="66" charset="0"/>
              </a:rPr>
              <a:t>Shivaji Maharaj </a:t>
            </a:r>
          </a:p>
          <a:p>
            <a:r>
              <a:rPr lang="en-US" dirty="0" smtClean="0">
                <a:latin typeface="Matura MT Script Capitals" pitchFamily="66" charset="0"/>
              </a:rPr>
              <a:t>  </a:t>
            </a:r>
            <a:r>
              <a:rPr lang="en-US" dirty="0" smtClean="0">
                <a:latin typeface="Matura MT Script Capitals" pitchFamily="66" charset="0"/>
              </a:rPr>
              <a:t>      </a:t>
            </a:r>
            <a:r>
              <a:rPr lang="en-US" dirty="0" smtClean="0">
                <a:latin typeface="Matura MT Script Capitals" pitchFamily="66" charset="0"/>
              </a:rPr>
              <a:t>International Airport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1" y="3886200"/>
            <a:ext cx="3733800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4724400" y="6172200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The Bengaluru International Airport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2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Matura MT Script Capitals" pitchFamily="66" charset="0"/>
              </a:rPr>
              <a:t>            </a:t>
            </a:r>
            <a:r>
              <a:rPr lang="en-US" sz="4400" dirty="0" smtClean="0">
                <a:solidFill>
                  <a:schemeClr val="bg1"/>
                </a:solidFill>
                <a:latin typeface="Matura MT Script Capitals" pitchFamily="66" charset="0"/>
              </a:rPr>
              <a:t>   Tourism…</a:t>
            </a:r>
            <a:endParaRPr lang="en-US" sz="44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atura MT Script Capitals" pitchFamily="66" charset="0"/>
              </a:rPr>
              <a:t>The states in the Deccan plateau earn a lot of income from the tourist centers there.</a:t>
            </a:r>
          </a:p>
          <a:p>
            <a:r>
              <a:rPr lang="en-US" dirty="0" smtClean="0">
                <a:latin typeface="Matura MT Script Capitals" pitchFamily="66" charset="0"/>
              </a:rPr>
              <a:t>Deccan Plateau has many places of natural, cultural, historical and religious importance.</a:t>
            </a:r>
          </a:p>
          <a:p>
            <a:r>
              <a:rPr lang="en-US" dirty="0" smtClean="0">
                <a:latin typeface="Matura MT Script Capitals" pitchFamily="66" charset="0"/>
              </a:rPr>
              <a:t>Udagamandalam (Ooty) and Mahabaleshwar of Maharashtra are famous hill stations in the Deccan Plateau. 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0"/>
            <a:ext cx="3505200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572000"/>
            <a:ext cx="3581400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09600" y="6324600"/>
            <a:ext cx="311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 Udagamandalam (Ooty)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6324600"/>
            <a:ext cx="268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Mahabaleshwar Hills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400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atura MT Script Capitals" pitchFamily="66" charset="0"/>
              </a:rPr>
              <a:t>Bengaluru and Hyderabad are famous for their gardens.</a:t>
            </a:r>
          </a:p>
          <a:p>
            <a:r>
              <a:rPr lang="en-US" dirty="0" smtClean="0">
                <a:latin typeface="Matura MT Script Capitals" pitchFamily="66" charset="0"/>
              </a:rPr>
              <a:t>There are many historical places like Aurangabad, Bidar, Bijapur, Mysore, Pune etc. </a:t>
            </a:r>
          </a:p>
          <a:p>
            <a:r>
              <a:rPr lang="en-US" dirty="0" smtClean="0">
                <a:latin typeface="Matura MT Script Capitals" pitchFamily="66" charset="0"/>
              </a:rPr>
              <a:t>Besides these, there are many pilgrimage centers in the plateau region that attract people from all over the world.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14800"/>
            <a:ext cx="3352800" cy="187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28600" y="6248400"/>
            <a:ext cx="396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The </a:t>
            </a:r>
            <a:r>
              <a:rPr lang="en-US" dirty="0" smtClean="0">
                <a:latin typeface="Matura MT Script Capitals" pitchFamily="66" charset="0"/>
              </a:rPr>
              <a:t>Bengaluru Botanical Garden</a:t>
            </a: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114800"/>
            <a:ext cx="34290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4953000" y="6248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  The Caves of Aurangabad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4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Matura MT Script Capitals" pitchFamily="66" charset="0"/>
              </a:rPr>
              <a:t>Satpuda-Mahadeo Maikal Plateau…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Matura MT Script Capitals" pitchFamily="66" charset="0"/>
              </a:rPr>
              <a:t>Satpuda Mahadeo Maikal range is a group of ranges that extend in a east west direction and forms the northern edge of the Deccan plateau.</a:t>
            </a:r>
          </a:p>
          <a:p>
            <a:pPr>
              <a:buNone/>
            </a:pPr>
            <a:endParaRPr lang="en-US" sz="2400" dirty="0" smtClean="0">
              <a:latin typeface="Matura MT Script Capitals" pitchFamily="66" charset="0"/>
            </a:endParaRPr>
          </a:p>
          <a:p>
            <a:r>
              <a:rPr lang="en-US" sz="2400" dirty="0" smtClean="0">
                <a:latin typeface="Matura MT Script Capitals" pitchFamily="66" charset="0"/>
              </a:rPr>
              <a:t>Satpuda Mahadeo range starts from Eastern Gujarat &amp;extends eastward for a distance of 800 km.</a:t>
            </a:r>
          </a:p>
          <a:p>
            <a:pPr>
              <a:buNone/>
            </a:pPr>
            <a:endParaRPr lang="en-US" sz="2400" dirty="0" smtClean="0">
              <a:latin typeface="Matura MT Script Capitals" pitchFamily="66" charset="0"/>
            </a:endParaRPr>
          </a:p>
        </p:txBody>
      </p:sp>
      <p:pic>
        <p:nvPicPr>
          <p:cNvPr id="5" name="Picture 4" descr="Pachmarhi valley Madhya Pradesh INDIA.jpg">
            <a:hlinkClick r:id="rId2"/>
          </p:cNvPr>
          <p:cNvPicPr/>
          <p:nvPr/>
        </p:nvPicPr>
        <p:blipFill>
          <a:blip r:embed="rId3">
            <a:clrChange>
              <a:clrFrom>
                <a:srgbClr val="57611A"/>
              </a:clrFrom>
              <a:clrTo>
                <a:srgbClr val="57611A">
                  <a:alpha val="0"/>
                </a:srgbClr>
              </a:clrTo>
            </a:clrChange>
            <a:lum/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57912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7000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3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3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3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3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8229600" cy="1524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Matura MT Script Capitals" pitchFamily="66" charset="0"/>
              </a:rPr>
              <a:t>Environmental Problems…</a:t>
            </a:r>
            <a:endParaRPr lang="en-US" sz="40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1242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Matura MT Script Capitals" pitchFamily="66" charset="0"/>
              </a:rPr>
              <a:t>There are always two sides of a coin. As there are a number of good things in the Deccan Plateau, there are also some environmental problems prevailing there.</a:t>
            </a:r>
          </a:p>
          <a:p>
            <a:r>
              <a:rPr lang="en-US" sz="2400" dirty="0" smtClean="0">
                <a:latin typeface="Matura MT Script Capitals" pitchFamily="66" charset="0"/>
              </a:rPr>
              <a:t>A large number of industries have come up causing air, water and soil pollution.</a:t>
            </a:r>
          </a:p>
          <a:p>
            <a:r>
              <a:rPr lang="en-US" sz="2400" dirty="0" smtClean="0">
                <a:latin typeface="Matura MT Script Capitals" pitchFamily="66" charset="0"/>
              </a:rPr>
              <a:t>Mining activities done on a large scale cause water and air pollution in the Deccan Plateau. After the extraction of minerals, the mining areas become useless for any other purpose.</a:t>
            </a:r>
            <a:endParaRPr lang="en-US" sz="2400" dirty="0">
              <a:latin typeface="Matura MT Script Capitals" pitchFamily="66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572000"/>
            <a:ext cx="4038600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500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atura MT Script Capitals" pitchFamily="66" charset="0"/>
              </a:rPr>
              <a:t>The western part of the Plateau region is an earthquake prone zone.</a:t>
            </a:r>
          </a:p>
          <a:p>
            <a:r>
              <a:rPr lang="en-US" dirty="0" smtClean="0">
                <a:latin typeface="Matura MT Script Capitals" pitchFamily="66" charset="0"/>
              </a:rPr>
              <a:t>The Latur Earthquake which occurred in the year 1993, killed many people and destroyed their properties.</a:t>
            </a:r>
          </a:p>
          <a:p>
            <a:r>
              <a:rPr lang="en-US" dirty="0" smtClean="0">
                <a:latin typeface="Matura MT Script Capitals" pitchFamily="66" charset="0"/>
              </a:rPr>
              <a:t>The Koyna region is also prone to a number of earthquakes.</a:t>
            </a:r>
          </a:p>
          <a:p>
            <a:endParaRPr lang="en-US" dirty="0">
              <a:latin typeface="Matura MT Script Capitals" pitchFamily="66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33528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505200"/>
            <a:ext cx="32766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5638800"/>
            <a:ext cx="449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The effects of the Latur Earthquake 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5638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     </a:t>
            </a:r>
            <a:r>
              <a:rPr lang="en-US" dirty="0" smtClean="0">
                <a:latin typeface="Matura MT Script Capitals" pitchFamily="66" charset="0"/>
              </a:rPr>
              <a:t>The </a:t>
            </a:r>
            <a:r>
              <a:rPr lang="en-US" dirty="0" smtClean="0">
                <a:latin typeface="Matura MT Script Capitals" pitchFamily="66" charset="0"/>
              </a:rPr>
              <a:t>effects of the earthquake</a:t>
            </a:r>
          </a:p>
          <a:p>
            <a:r>
              <a:rPr lang="en-US" dirty="0" smtClean="0">
                <a:latin typeface="Matura MT Script Capitals" pitchFamily="66" charset="0"/>
              </a:rPr>
              <a:t>       which occurred in Koyna.</a:t>
            </a:r>
            <a:endParaRPr lang="en-US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14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Matura MT Script Capitals" pitchFamily="66" charset="0"/>
              </a:rPr>
              <a:t>Sources 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Matura MT Script Capitals" pitchFamily="66" charset="0"/>
              </a:rPr>
              <a:t>    1. Google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Matura MT Script Capitals" pitchFamily="66" charset="0"/>
              </a:rPr>
              <a:t>    2. Wikipedia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Matura MT Script Capitals" pitchFamily="66" charset="0"/>
              </a:rPr>
              <a:t>    3. 10</a:t>
            </a:r>
            <a:r>
              <a:rPr lang="en-US" baseline="30000" dirty="0" smtClean="0">
                <a:solidFill>
                  <a:srgbClr val="002060"/>
                </a:solidFill>
                <a:latin typeface="Matura MT Script Capitals" pitchFamily="66" charset="0"/>
              </a:rPr>
              <a:t>th</a:t>
            </a:r>
            <a:r>
              <a:rPr lang="en-US" dirty="0" smtClean="0">
                <a:solidFill>
                  <a:srgbClr val="002060"/>
                </a:solidFill>
                <a:latin typeface="Matura MT Script Capitals" pitchFamily="66" charset="0"/>
              </a:rPr>
              <a:t> standard Geography Textbook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Matura MT Script Capitals" pitchFamily="66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Matura MT Script Capitals" pitchFamily="66" charset="0"/>
              </a:rPr>
              <a:t>Acknowledgements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Matura MT Script Capitals" pitchFamily="66" charset="0"/>
              </a:rPr>
              <a:t>   Thank you Anwar Sir for giving us the  opportunity to make a power-point presentation on this topic. Thanks for your support which you gave us. </a:t>
            </a:r>
            <a:endParaRPr lang="en-US" dirty="0">
              <a:solidFill>
                <a:srgbClr val="002060"/>
              </a:solidFill>
              <a:latin typeface="Matura MT Script Capitals" pitchFamily="66" charset="0"/>
            </a:endParaRPr>
          </a:p>
        </p:txBody>
      </p:sp>
      <p:pic>
        <p:nvPicPr>
          <p:cNvPr id="2050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9616" y="1066800"/>
            <a:ext cx="2320212" cy="1425854"/>
          </a:xfrm>
          <a:prstGeom prst="rect">
            <a:avLst/>
          </a:prstGeom>
          <a:noFill/>
        </p:spPr>
      </p:pic>
      <p:pic>
        <p:nvPicPr>
          <p:cNvPr id="2051" name="Picture 3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5105400"/>
            <a:ext cx="2209800" cy="1565453"/>
          </a:xfrm>
          <a:prstGeom prst="rect">
            <a:avLst/>
          </a:prstGeom>
          <a:noFill/>
        </p:spPr>
      </p:pic>
    </p:spTree>
  </p:cSld>
  <p:clrMapOvr>
    <a:masterClrMapping/>
  </p:clrMapOvr>
  <p:transition advTm="12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Matura MT Script Capitals" pitchFamily="66" charset="0"/>
              </a:rPr>
              <a:t>This power-point presentation was made by :-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Matura MT Script Capitals" pitchFamily="66" charset="0"/>
              </a:rPr>
              <a:t>    1. Naman Agarwal 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Matura MT Script Capitals" pitchFamily="66" charset="0"/>
              </a:rPr>
              <a:t>    2. Nitesh Marchande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Matura MT Script Capitals" pitchFamily="66" charset="0"/>
              </a:rPr>
              <a:t>    3.  Rishi Shah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Matura MT Script Capitals" pitchFamily="66" charset="0"/>
              </a:rPr>
              <a:t>    4. Atharva Jadhav</a:t>
            </a:r>
            <a:endParaRPr lang="en-US" sz="2800" dirty="0">
              <a:solidFill>
                <a:srgbClr val="FFFF00"/>
              </a:solidFill>
              <a:latin typeface="Matura MT Script Capitals" pitchFamily="66" charset="0"/>
            </a:endParaRPr>
          </a:p>
        </p:txBody>
      </p:sp>
    </p:spTree>
  </p:cSld>
  <p:clrMapOvr>
    <a:masterClrMapping/>
  </p:clrMapOvr>
  <p:transition advTm="8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20574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rgbClr val="FFC000"/>
                </a:solidFill>
                <a:latin typeface="Matura MT Script Capitals" pitchFamily="66" charset="0"/>
              </a:rPr>
              <a:t>Thank You…</a:t>
            </a:r>
            <a:endParaRPr lang="en-IN" sz="9600" dirty="0">
              <a:solidFill>
                <a:srgbClr val="FFC000"/>
              </a:solidFill>
              <a:latin typeface="Matura MT Script Capitals" pitchFamily="66" charset="0"/>
            </a:endParaRPr>
          </a:p>
        </p:txBody>
      </p:sp>
      <p:pic>
        <p:nvPicPr>
          <p:cNvPr id="2050" name="Picture 2" descr="C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733800"/>
            <a:ext cx="3657600" cy="2420112"/>
          </a:xfrm>
          <a:prstGeom prst="rect">
            <a:avLst/>
          </a:prstGeom>
          <a:noFill/>
        </p:spPr>
      </p:pic>
    </p:spTree>
  </p:cSld>
  <p:clrMapOvr>
    <a:masterClrMapping/>
  </p:clrMapOvr>
  <p:transition advTm="5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atura MT Script Capitals" pitchFamily="66" charset="0"/>
              </a:rPr>
              <a:t>Satpuda and Mahadeo Maikal Range is popularly known as Burhanpur gap.</a:t>
            </a:r>
          </a:p>
          <a:p>
            <a:pPr>
              <a:buNone/>
            </a:pPr>
            <a:endParaRPr lang="en-US" dirty="0" smtClean="0">
              <a:latin typeface="Matura MT Script Capitals" pitchFamily="66" charset="0"/>
            </a:endParaRPr>
          </a:p>
          <a:p>
            <a:r>
              <a:rPr lang="en-US" dirty="0" smtClean="0">
                <a:latin typeface="Matura MT Script Capitals" pitchFamily="66" charset="0"/>
              </a:rPr>
              <a:t>The three major river systems-Narmada , Mahanadi and Wainganga collect their headwaters from this hill complex.</a:t>
            </a:r>
          </a:p>
          <a:p>
            <a:pPr>
              <a:buNone/>
            </a:pP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4" name="Picture 3" descr="https://encrypted-tbn0.gstatic.com/images?q=tbn:ANd9GcQ5iPWOSan53gBthWoWHaANB4tmA6ieyE4xpxAwSygEr3u-1xKWQQ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617220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ransition advTm="15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Matura MT Script Capitals" pitchFamily="66" charset="0"/>
              </a:rPr>
              <a:t>Maharashtra Plateau…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atura MT Script Capitals" pitchFamily="66" charset="0"/>
              </a:rPr>
              <a:t>The northwestern part of the Deccan plateau is known as the Maharashtra plateau.</a:t>
            </a:r>
          </a:p>
          <a:p>
            <a:r>
              <a:rPr lang="en-US" dirty="0" smtClean="0">
                <a:latin typeface="Matura MT Script Capitals" pitchFamily="66" charset="0"/>
              </a:rPr>
              <a:t>The hilltops of Maharashtra plateau area are generally flat.</a:t>
            </a:r>
          </a:p>
          <a:p>
            <a:r>
              <a:rPr lang="en-US" dirty="0" smtClean="0">
                <a:latin typeface="Matura MT Script Capitals" pitchFamily="66" charset="0"/>
              </a:rPr>
              <a:t>The altitude of the plateau ranges from 400m to 600m.</a:t>
            </a:r>
          </a:p>
        </p:txBody>
      </p:sp>
      <p:pic>
        <p:nvPicPr>
          <p:cNvPr id="4" name="yui_3_5_1_1_1419159247294_1005" descr="https://sp.yimg.com/ib/th?id=HN.607989776915367900&amp;pid=15.1&amp;P=0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43400"/>
            <a:ext cx="4604044" cy="227143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advTm="17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hover-img" descr="Picsfrom Mathew Padinjath)">
            <a:hlinkClick r:id="rId2" tgtFrame="&quot;_top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4876800" cy="213360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27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Matura MT Script Capitals" pitchFamily="66" charset="0"/>
              </a:rPr>
              <a:t>The western limit of this plateau is marked by the Western Ghats.</a:t>
            </a:r>
          </a:p>
          <a:p>
            <a:pPr>
              <a:buNone/>
            </a:pPr>
            <a:endParaRPr lang="en-US" sz="2400" dirty="0" smtClean="0">
              <a:latin typeface="Matura MT Script Capitals" pitchFamily="66" charset="0"/>
            </a:endParaRPr>
          </a:p>
          <a:p>
            <a:r>
              <a:rPr lang="en-US" sz="2400" dirty="0" smtClean="0">
                <a:latin typeface="Matura MT Script Capitals" pitchFamily="66" charset="0"/>
              </a:rPr>
              <a:t>The northern portion of this plateau is occupied by Tapi basin.</a:t>
            </a:r>
          </a:p>
          <a:p>
            <a:pPr>
              <a:buNone/>
            </a:pPr>
            <a:endParaRPr lang="en-US" sz="2400" dirty="0" smtClean="0">
              <a:latin typeface="Matura MT Script Capitals" pitchFamily="66" charset="0"/>
            </a:endParaRPr>
          </a:p>
          <a:p>
            <a:r>
              <a:rPr lang="en-US" sz="2400" dirty="0" smtClean="0">
                <a:latin typeface="Matura MT Script Capitals" pitchFamily="66" charset="0"/>
              </a:rPr>
              <a:t>The eastern portion is occupied by Wardha-Wainganga basin. </a:t>
            </a:r>
          </a:p>
          <a:p>
            <a:pPr>
              <a:buNone/>
            </a:pPr>
            <a:endParaRPr lang="en-IN" sz="2400" dirty="0" smtClean="0">
              <a:latin typeface="Matura MT Script Capitals" pitchFamily="66" charset="0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 advTm="15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atura MT Script Capitals" pitchFamily="66" charset="0"/>
              </a:rPr>
              <a:t>Karnataka-Telangana Plateau…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281940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Matura MT Script Capitals" pitchFamily="66" charset="0"/>
              </a:rPr>
              <a:t>Karnataka-Telangana plateau is the southernmost part of the Deccan Plateau. The Telangana plateau is located along the eastern and north-eastern side of the Karnataka plateau. </a:t>
            </a:r>
          </a:p>
          <a:p>
            <a:r>
              <a:rPr lang="en-US" sz="2500" dirty="0" smtClean="0">
                <a:latin typeface="Matura MT Script Capitals" pitchFamily="66" charset="0"/>
              </a:rPr>
              <a:t>As it covers a large portion of the Deccan plateau it is considered the most important plateau of the Deccan plateau.</a:t>
            </a:r>
          </a:p>
          <a:p>
            <a:pPr>
              <a:buNone/>
            </a:pPr>
            <a:endParaRPr lang="en-US" sz="2500" dirty="0">
              <a:latin typeface="Matura MT Script Capitals" pitchFamily="66" charset="0"/>
            </a:endParaRPr>
          </a:p>
        </p:txBody>
      </p:sp>
      <p:pic>
        <p:nvPicPr>
          <p:cNvPr id="5" name="Picture 4" descr="https://sp.yimg.com/ib/th?id=HN.608015198819911244&amp;pid=15.1&amp;P=0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19600"/>
            <a:ext cx="426720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ransition advTm="17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33528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Matura MT Script Capitals" pitchFamily="66" charset="0"/>
              </a:rPr>
              <a:t>The Karnataka-Telangana plateau is also popularly known as Maidan.</a:t>
            </a:r>
          </a:p>
          <a:p>
            <a:r>
              <a:rPr lang="en-US" dirty="0" smtClean="0">
                <a:latin typeface="Matura MT Script Capitals" pitchFamily="66" charset="0"/>
              </a:rPr>
              <a:t>The Karnataka-Telangana plateau is a region of crystalline rocks mainly granite and granitic gneiss as well as metamorphic forms of sedimentary formations.</a:t>
            </a:r>
          </a:p>
          <a:p>
            <a:pPr>
              <a:buNone/>
            </a:pPr>
            <a:endParaRPr lang="en-US" dirty="0">
              <a:latin typeface="Matura MT Script Capitals" pitchFamily="66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810000"/>
            <a:ext cx="32766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 descr="Federation Peak and Thwaites Plateau from The Gables. Eastern Arthurs ...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3657600" cy="258669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advTm="14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6|1.7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1309</TotalTime>
  <Words>1890</Words>
  <Application>Microsoft Office PowerPoint</Application>
  <PresentationFormat>On-screen Show (4:3)</PresentationFormat>
  <Paragraphs>205</Paragraphs>
  <Slides>44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Flow</vt:lpstr>
      <vt:lpstr>The Peninsular Plateau Region – Deccan…</vt:lpstr>
      <vt:lpstr>How was it  formed?</vt:lpstr>
      <vt:lpstr>   Sub-regions of Deccan plateau…</vt:lpstr>
      <vt:lpstr>Satpuda-Mahadeo Maikal Plateau…  </vt:lpstr>
      <vt:lpstr>Slide 5</vt:lpstr>
      <vt:lpstr>Maharashtra Plateau…</vt:lpstr>
      <vt:lpstr>Slide 7</vt:lpstr>
      <vt:lpstr>Karnataka-Telangana Plateau…  </vt:lpstr>
      <vt:lpstr>Slide 9</vt:lpstr>
      <vt:lpstr>Eastern plateau…  The eastern plateau is divided into three sub-regions.</vt:lpstr>
      <vt:lpstr>Mahanadi Basin…</vt:lpstr>
      <vt:lpstr>Dandakaranya…</vt:lpstr>
      <vt:lpstr>Garhjat Hills…</vt:lpstr>
      <vt:lpstr>Climate…</vt:lpstr>
      <vt:lpstr>Slide 15</vt:lpstr>
      <vt:lpstr>Soils…</vt:lpstr>
      <vt:lpstr>Slide 17</vt:lpstr>
      <vt:lpstr>Natural Vegetation…</vt:lpstr>
      <vt:lpstr>Slide 19</vt:lpstr>
      <vt:lpstr>Slide 20</vt:lpstr>
      <vt:lpstr>Animal life…</vt:lpstr>
      <vt:lpstr>Slide 22</vt:lpstr>
      <vt:lpstr>Population and Settlement…</vt:lpstr>
      <vt:lpstr>Slide 24</vt:lpstr>
      <vt:lpstr>      Economical Development…</vt:lpstr>
      <vt:lpstr>                Agriculture…</vt:lpstr>
      <vt:lpstr>Slide 27</vt:lpstr>
      <vt:lpstr>          Irrigation and Dams…</vt:lpstr>
      <vt:lpstr>Slide 29</vt:lpstr>
      <vt:lpstr>               Mining…</vt:lpstr>
      <vt:lpstr>Slide 31</vt:lpstr>
      <vt:lpstr>             Industries…</vt:lpstr>
      <vt:lpstr>Slide 33</vt:lpstr>
      <vt:lpstr>Slide 34</vt:lpstr>
      <vt:lpstr>Slide 35</vt:lpstr>
      <vt:lpstr>            Transportation…</vt:lpstr>
      <vt:lpstr>Slide 37</vt:lpstr>
      <vt:lpstr>               Tourism…</vt:lpstr>
      <vt:lpstr>Slide 39</vt:lpstr>
      <vt:lpstr>Environmental Problems…</vt:lpstr>
      <vt:lpstr>Slide 41</vt:lpstr>
      <vt:lpstr>Slide 42</vt:lpstr>
      <vt:lpstr>Slide 43</vt:lpstr>
      <vt:lpstr>Thank You…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Peninsular Plateau Region – Deccan…</dc:title>
  <dc:creator>AS</dc:creator>
  <cp:lastModifiedBy>AS</cp:lastModifiedBy>
  <cp:revision>143</cp:revision>
  <dcterms:created xsi:type="dcterms:W3CDTF">2015-01-09T12:52:06Z</dcterms:created>
  <dcterms:modified xsi:type="dcterms:W3CDTF">2015-01-26T05:56:35Z</dcterms:modified>
</cp:coreProperties>
</file>