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2" r:id="rId3"/>
    <p:sldId id="333" r:id="rId4"/>
    <p:sldId id="351" r:id="rId5"/>
    <p:sldId id="397" r:id="rId6"/>
    <p:sldId id="398" r:id="rId7"/>
    <p:sldId id="399" r:id="rId8"/>
    <p:sldId id="400" r:id="rId9"/>
    <p:sldId id="401" r:id="rId10"/>
    <p:sldId id="334" r:id="rId11"/>
    <p:sldId id="403" r:id="rId12"/>
    <p:sldId id="404" r:id="rId13"/>
    <p:sldId id="405" r:id="rId14"/>
    <p:sldId id="402" r:id="rId15"/>
    <p:sldId id="306" r:id="rId16"/>
    <p:sldId id="325" r:id="rId17"/>
    <p:sldId id="406" r:id="rId18"/>
    <p:sldId id="407" r:id="rId19"/>
    <p:sldId id="408" r:id="rId20"/>
    <p:sldId id="409" r:id="rId21"/>
    <p:sldId id="348" r:id="rId22"/>
    <p:sldId id="410" r:id="rId23"/>
    <p:sldId id="310" r:id="rId24"/>
    <p:sldId id="396" r:id="rId25"/>
    <p:sldId id="299" r:id="rId26"/>
    <p:sldId id="30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1650F2"/>
    <a:srgbClr val="7ABC32"/>
    <a:srgbClr val="80C535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1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826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971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72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57" y="286604"/>
            <a:ext cx="10617958" cy="914400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4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56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62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280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1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36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16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73457" y="286604"/>
            <a:ext cx="10549719" cy="914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57" y="1405719"/>
            <a:ext cx="10563367" cy="446337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1290A3-8687-494C-8AF9-4F75876E409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B521AB-E691-4453-A9B1-4B591A77CB2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846162" y="1260174"/>
            <a:ext cx="1061795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5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83FFF-5921-4506-9A56-D4322A4D7E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 err="1"/>
              <a:t>Proyek</a:t>
            </a:r>
            <a:r>
              <a:rPr lang="en-US" b="1" dirty="0"/>
              <a:t> UAS</a:t>
            </a:r>
            <a:br>
              <a:rPr lang="en-US" b="1" dirty="0"/>
            </a:br>
            <a:r>
              <a:rPr lang="en-US" b="1" dirty="0" err="1"/>
              <a:t>Komputasi</a:t>
            </a:r>
            <a:r>
              <a:rPr lang="en-US" b="1" dirty="0"/>
              <a:t> </a:t>
            </a:r>
            <a:r>
              <a:rPr lang="en-US" b="1" dirty="0" err="1"/>
              <a:t>Numerik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D5D77-D44C-44A0-9116-50F11837D9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/>
              <a:t>Wesley Frederick oh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b="1"/>
              <a:t>2306202763</a:t>
            </a:r>
          </a:p>
        </p:txBody>
      </p:sp>
    </p:spTree>
    <p:extLst>
      <p:ext uri="{BB962C8B-B14F-4D97-AF65-F5344CB8AC3E}">
        <p14:creationId xmlns:p14="http://schemas.microsoft.com/office/powerpoint/2010/main" val="4086950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6E13D-B664-4DF4-A39F-51FAFFCB96E4}"/>
              </a:ext>
            </a:extLst>
          </p:cNvPr>
          <p:cNvSpPr txBox="1">
            <a:spLocks/>
          </p:cNvSpPr>
          <p:nvPr/>
        </p:nvSpPr>
        <p:spPr>
          <a:xfrm>
            <a:off x="944880" y="2272145"/>
            <a:ext cx="10058400" cy="2244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err="1"/>
              <a:t>Aplikasi</a:t>
            </a:r>
            <a:r>
              <a:rPr lang="en-US" sz="6600" b="1" dirty="0"/>
              <a:t>, Data, </a:t>
            </a:r>
            <a:r>
              <a:rPr lang="en-US" sz="6600" b="1" dirty="0" err="1"/>
              <a:t>Metode</a:t>
            </a:r>
            <a:endParaRPr 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614751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6C182C4-3C2D-4AF2-968E-43EC590C7B2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419977" y="1420468"/>
            <a:ext cx="5568581" cy="37685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496" y="1420468"/>
                <a:ext cx="5576504" cy="4344390"/>
              </a:xfrm>
            </p:spPr>
            <p:txBody>
              <a:bodyPr>
                <a:noAutofit/>
              </a:bodyPr>
              <a:lstStyle/>
              <a:p>
                <a:pPr marL="236538" indent="-236538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ID" sz="2400" dirty="0"/>
                  <a:t>Sebuah </a:t>
                </a:r>
                <a:r>
                  <a:rPr lang="en-ID" sz="2400" dirty="0" err="1"/>
                  <a:t>mesin</a:t>
                </a:r>
                <a:r>
                  <a:rPr lang="en-ID" sz="2400" dirty="0"/>
                  <a:t> </a:t>
                </a:r>
                <a:r>
                  <a:rPr lang="en-ID" sz="2400" err="1"/>
                  <a:t>mekanik</a:t>
                </a:r>
                <a:r>
                  <a:rPr lang="en-ID" sz="2400"/>
                  <a:t> memiliki sebuah </a:t>
                </a:r>
                <a:r>
                  <a:rPr lang="en-ID" sz="2400" err="1"/>
                  <a:t>komponen</a:t>
                </a:r>
                <a:r>
                  <a:rPr lang="en-ID" sz="2400"/>
                  <a:t> tipis homogen yang </a:t>
                </a:r>
                <a:r>
                  <a:rPr lang="en-ID" sz="2400" dirty="0" err="1"/>
                  <a:t>bisa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dianggap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sebagai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benda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dua</a:t>
                </a:r>
                <a:r>
                  <a:rPr lang="en-ID" sz="2400" dirty="0"/>
                  <a:t> </a:t>
                </a:r>
                <a:r>
                  <a:rPr lang="en-ID" sz="2400" err="1"/>
                  <a:t>dimensi</a:t>
                </a:r>
                <a:r>
                  <a:rPr lang="en-ID" sz="2400"/>
                  <a:t>.</a:t>
                </a:r>
              </a:p>
              <a:p>
                <a:pPr marL="236538" indent="-236538">
                  <a:lnSpc>
                    <a:spcPct val="11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ID" sz="2400"/>
                  <a:t>Komponen </a:t>
                </a:r>
                <a:r>
                  <a:rPr lang="en-ID" sz="2400" dirty="0" err="1"/>
                  <a:t>ini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bisa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dideskripsikan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dengan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persamaaan-persamaan</a:t>
                </a:r>
                <a:r>
                  <a:rPr lang="en-ID" sz="2400" dirty="0"/>
                  <a:t> pada </a:t>
                </a:r>
                <a:r>
                  <a:rPr lang="en-ID" sz="2400" dirty="0" err="1"/>
                  <a:t>sumbu</a:t>
                </a:r>
                <a:r>
                  <a:rPr lang="en-ID" sz="2400" dirty="0"/>
                  <a:t>-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ID" sz="2400" dirty="0"/>
                  <a:t> sbb:</a:t>
                </a:r>
              </a:p>
              <a:p>
                <a:pPr marL="529146" lvl="1" indent="-236538">
                  <a:lnSpc>
                    <a:spcPct val="110000"/>
                  </a:lnSpc>
                  <a:spcBef>
                    <a:spcPts val="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ID" sz="2200" dirty="0"/>
                  <a:t>Batas </a:t>
                </a:r>
                <a:r>
                  <a:rPr lang="en-ID" sz="2200" dirty="0" err="1"/>
                  <a:t>atas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ID" sz="2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D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D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D" sz="22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D" sz="2200" dirty="0"/>
              </a:p>
              <a:p>
                <a:pPr marL="529146" lvl="1" indent="-236538">
                  <a:lnSpc>
                    <a:spcPct val="110000"/>
                  </a:lnSpc>
                  <a:spcBef>
                    <a:spcPts val="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ID" sz="2200" dirty="0"/>
                  <a:t>Batas </a:t>
                </a:r>
                <a:r>
                  <a:rPr lang="en-ID" sz="2200" dirty="0" err="1"/>
                  <a:t>bawah</a:t>
                </a:r>
                <a:r>
                  <a:rPr lang="en-ID" sz="2200" dirty="0"/>
                  <a:t> </a:t>
                </a:r>
                <a:r>
                  <a:rPr lang="en-US" sz="2200" i="1" dirty="0"/>
                  <a:t>g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=−3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𝑠𝑖𝑛</m:t>
                    </m:r>
                    <m:d>
                      <m:d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−0.01</m:t>
                        </m:r>
                        <m:sSup>
                          <m:sSupPr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1.5</m:t>
                            </m:r>
                          </m:sup>
                        </m:sSup>
                      </m:sup>
                    </m:sSup>
                  </m:oMath>
                </a14:m>
                <a:endParaRPr lang="en-ID" sz="2200" dirty="0"/>
              </a:p>
              <a:p>
                <a:pPr marL="529146" lvl="1" indent="-236538">
                  <a:lnSpc>
                    <a:spcPct val="110000"/>
                  </a:lnSpc>
                  <a:spcBef>
                    <a:spcPts val="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ID" sz="2200" dirty="0"/>
                  <a:t>Batas </a:t>
                </a:r>
                <a:r>
                  <a:rPr lang="en-ID" sz="2200" dirty="0" err="1"/>
                  <a:t>kiri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ID" sz="2200" dirty="0"/>
              </a:p>
              <a:p>
                <a:pPr marL="529146" lvl="1" indent="-236538">
                  <a:lnSpc>
                    <a:spcPct val="110000"/>
                  </a:lnSpc>
                  <a:spcBef>
                    <a:spcPts val="0"/>
                  </a:spcBef>
                  <a:spcAft>
                    <a:spcPts val="200"/>
                  </a:spcAft>
                  <a:buFont typeface="Arial" panose="020B0604020202020204" pitchFamily="34" charset="0"/>
                  <a:buChar char="•"/>
                </a:pPr>
                <a:r>
                  <a:rPr lang="en-ID" sz="2200" dirty="0"/>
                  <a:t>Batas </a:t>
                </a:r>
                <a:r>
                  <a:rPr lang="en-ID" sz="2200" dirty="0" err="1"/>
                  <a:t>kanan</a:t>
                </a:r>
                <a:r>
                  <a:rPr lang="en-ID" sz="2200" dirty="0"/>
                  <a:t>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496" y="1420468"/>
                <a:ext cx="5576504" cy="4344390"/>
              </a:xfrm>
              <a:blipFill>
                <a:blip r:embed="rId3"/>
                <a:stretch>
                  <a:fillRect l="-3060" t="-701" b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1070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90E4-97E7-4789-97A4-E9AE69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6" y="1405719"/>
            <a:ext cx="11013743" cy="2750645"/>
          </a:xfrm>
        </p:spPr>
        <p:txBody>
          <a:bodyPr>
            <a:noAutofit/>
          </a:bodyPr>
          <a:lstStyle/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 dirty="0"/>
              <a:t>Komponen bisa berotasi bebas dalam bidang dua dimensi.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 dirty="0"/>
              <a:t>Hendak diletakkan di atas sebuah poros penyangga.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 dirty="0"/>
              <a:t>Supaya gerakannya stabil, poros penyangga itu harus menembus titik pusat gravitasi </a:t>
            </a:r>
            <a:r>
              <a:rPr lang="sv-SE" sz="2400" i="1" dirty="0"/>
              <a:t>(</a:t>
            </a:r>
            <a:r>
              <a:rPr lang="sv-SE" sz="2400" i="1"/>
              <a:t>centroid).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/>
              <a:t>Karena itu dibutuhkan perhitungan titik </a:t>
            </a:r>
            <a:r>
              <a:rPr lang="sv-SE" sz="2400" i="1"/>
              <a:t>centroid</a:t>
            </a:r>
            <a:r>
              <a:rPr lang="sv-SE" sz="2400"/>
              <a:t>-nya.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152486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Aplikasi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90E4-97E7-4789-97A4-E9AE69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7" y="1405720"/>
            <a:ext cx="4709926" cy="700172"/>
          </a:xfrm>
        </p:spPr>
        <p:txBody>
          <a:bodyPr>
            <a:noAutofit/>
          </a:bodyPr>
          <a:lstStyle/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/>
              <a:t>Dibutuhkan 3 perhitungan, sbb:</a:t>
            </a:r>
            <a:endParaRPr lang="sv-S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9C02AB-B962-46F6-927B-A45F6EFEF57A}"/>
                  </a:ext>
                </a:extLst>
              </p:cNvPr>
              <p:cNvSpPr txBox="1"/>
              <p:nvPr/>
            </p:nvSpPr>
            <p:spPr>
              <a:xfrm>
                <a:off x="6082144" y="1267692"/>
                <a:ext cx="4223464" cy="9275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num>
                                        <m:den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den>
                                      </m:f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−0.01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9C02AB-B962-46F6-927B-A45F6EFEF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44" y="1267692"/>
                <a:ext cx="4223464" cy="9275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06DBD1-ED9D-41F8-B02A-943D0F1CB9F7}"/>
                  </a:ext>
                </a:extLst>
              </p:cNvPr>
              <p:cNvSpPr txBox="1"/>
              <p:nvPr/>
            </p:nvSpPr>
            <p:spPr>
              <a:xfrm>
                <a:off x="6082145" y="2292928"/>
                <a:ext cx="4442370" cy="7464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𝑠𝑖𝑛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6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−0.01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06DBD1-ED9D-41F8-B02A-943D0F1CB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45" y="2292928"/>
                <a:ext cx="4442370" cy="7464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07880-3244-47FE-A14A-5830EAE40D09}"/>
                  </a:ext>
                </a:extLst>
              </p:cNvPr>
              <p:cNvSpPr txBox="1"/>
              <p:nvPr/>
            </p:nvSpPr>
            <p:spPr>
              <a:xfrm>
                <a:off x="6082144" y="3193474"/>
                <a:ext cx="4512838" cy="850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−3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𝑠𝑖𝑛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6</m:t>
                                                  </m:r>
                                                </m:den>
                                              </m:f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𝑒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−0.01</m:t>
                                              </m:r>
                                              <m:sSup>
                                                <m:sSupPr>
                                                  <m:ctrlP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20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107880-3244-47FE-A14A-5830EAE40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144" y="3193474"/>
                <a:ext cx="4512838" cy="8508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17C9FA4-EEB5-415E-83C0-4ACECE265BAD}"/>
              </a:ext>
            </a:extLst>
          </p:cNvPr>
          <p:cNvSpPr txBox="1">
            <a:spLocks/>
          </p:cNvSpPr>
          <p:nvPr/>
        </p:nvSpPr>
        <p:spPr>
          <a:xfrm>
            <a:off x="873456" y="2001465"/>
            <a:ext cx="5111707" cy="2778353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/>
              <a:t>Ketiga integral ini sulit dihitung secara analitis.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/>
              <a:t>Dibutuhkan integrasi secara numerik.</a:t>
            </a:r>
          </a:p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/>
              <a:t>Akan dipakai 2 pendekatan:</a:t>
            </a:r>
          </a:p>
          <a:p>
            <a:pPr marL="835851" lvl="2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1800"/>
              <a:t>Aturan trapesium </a:t>
            </a:r>
            <a:r>
              <a:rPr lang="sv-SE" sz="1800" i="1"/>
              <a:t>(trapezoidal rule)</a:t>
            </a:r>
          </a:p>
          <a:p>
            <a:pPr marL="835851" lvl="2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1800"/>
              <a:t>Aturan 1/3 Simpson </a:t>
            </a:r>
            <a:r>
              <a:rPr lang="sv-SE" sz="1800" i="1"/>
              <a:t>(Simpson’s 1/3 rule)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BF9926B-5F97-4F48-8D4C-4B2A08314494}"/>
              </a:ext>
            </a:extLst>
          </p:cNvPr>
          <p:cNvSpPr txBox="1">
            <a:spLocks/>
          </p:cNvSpPr>
          <p:nvPr/>
        </p:nvSpPr>
        <p:spPr>
          <a:xfrm>
            <a:off x="873456" y="4592264"/>
            <a:ext cx="10514979" cy="7971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400"/>
              <a:t>Integrasi numerik diimplementasikan dengan program dalam bahasa C.</a:t>
            </a:r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379796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6E13D-B664-4DF4-A39F-51FAFFCB96E4}"/>
              </a:ext>
            </a:extLst>
          </p:cNvPr>
          <p:cNvSpPr txBox="1">
            <a:spLocks/>
          </p:cNvSpPr>
          <p:nvPr/>
        </p:nvSpPr>
        <p:spPr>
          <a:xfrm>
            <a:off x="944880" y="2272145"/>
            <a:ext cx="10058400" cy="2244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err="1"/>
              <a:t>Struktur</a:t>
            </a:r>
            <a:r>
              <a:rPr lang="en-US" sz="6600" b="1" dirty="0"/>
              <a:t> Program C</a:t>
            </a:r>
          </a:p>
        </p:txBody>
      </p:sp>
    </p:spTree>
    <p:extLst>
      <p:ext uri="{BB962C8B-B14F-4D97-AF65-F5344CB8AC3E}">
        <p14:creationId xmlns:p14="http://schemas.microsoft.com/office/powerpoint/2010/main" val="2849994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Struktur Program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90E4-97E7-4789-97A4-E9AE69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8" y="1405719"/>
            <a:ext cx="10611960" cy="1406754"/>
          </a:xfrm>
        </p:spPr>
        <p:txBody>
          <a:bodyPr>
            <a:normAutofit/>
          </a:bodyPr>
          <a:lstStyle/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/>
              <a:t>Program C yang disusun memiliki 1 file program: </a:t>
            </a:r>
            <a:r>
              <a:rPr lang="en-US" sz="2800" b="1"/>
              <a:t>TrapSimp.c</a:t>
            </a:r>
          </a:p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/>
              <a:t>Lingkungan pemrograman: </a:t>
            </a:r>
            <a:r>
              <a:rPr lang="en-US" sz="2800" b="1"/>
              <a:t>DevC++ 5.11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5E6BFE-771D-43F9-8E9E-0DE4CB9B6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512" y="1919942"/>
            <a:ext cx="1930615" cy="845641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A6572BE-67C6-4CB7-A756-17CDEB2ACF9A}"/>
              </a:ext>
            </a:extLst>
          </p:cNvPr>
          <p:cNvSpPr txBox="1">
            <a:spLocks/>
          </p:cNvSpPr>
          <p:nvPr/>
        </p:nvSpPr>
        <p:spPr>
          <a:xfrm>
            <a:off x="881055" y="2468050"/>
            <a:ext cx="6711236" cy="23671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/>
              <a:t>Input data:</a:t>
            </a:r>
          </a:p>
          <a:p>
            <a:pPr marL="652971" lvl="1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/>
              <a:t>Masukan dari user berupa jumlah segmen untuk integrasi: jumlah segmen awal, nilai step segmen, dan jumlah segmen akhir.</a:t>
            </a:r>
            <a:endParaRPr lang="en-US" sz="2200"/>
          </a:p>
          <a:p>
            <a:pPr marL="652971" lvl="1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/>
              <a:t>Tidak ada input data dari file eksternal.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3E6F7B-B434-423B-B359-1B14F4EA9A1B}"/>
              </a:ext>
            </a:extLst>
          </p:cNvPr>
          <p:cNvSpPr txBox="1">
            <a:spLocks/>
          </p:cNvSpPr>
          <p:nvPr/>
        </p:nvSpPr>
        <p:spPr>
          <a:xfrm>
            <a:off x="922618" y="4726343"/>
            <a:ext cx="6170909" cy="967877"/>
          </a:xfrm>
          <a:prstGeom prst="rect">
            <a:avLst/>
          </a:prstGeom>
        </p:spPr>
        <p:txBody>
          <a:bodyPr vert="horz" lIns="0" tIns="45720" rIns="0" bIns="45720" rtlCol="0">
            <a:normAutofit fontScale="925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/>
              <a:t>Output: file </a:t>
            </a:r>
            <a:r>
              <a:rPr lang="en-US" sz="2800" b="1"/>
              <a:t>output.csv</a:t>
            </a:r>
            <a:r>
              <a:rPr lang="en-US" sz="2800"/>
              <a:t>, yang berisi data hasil </a:t>
            </a:r>
            <a:r>
              <a:rPr lang="en-US" sz="2800" i="1"/>
              <a:t>run</a:t>
            </a:r>
            <a:r>
              <a:rPr lang="en-US" sz="2800"/>
              <a:t>, yang akan dianalisis lebih lanjut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B958C71-7C03-407B-AB94-8EA3B9F6F952}"/>
              </a:ext>
            </a:extLst>
          </p:cNvPr>
          <p:cNvGrpSpPr/>
          <p:nvPr/>
        </p:nvGrpSpPr>
        <p:grpSpPr>
          <a:xfrm>
            <a:off x="7827818" y="2951018"/>
            <a:ext cx="1750800" cy="2840180"/>
            <a:chOff x="7647709" y="3241963"/>
            <a:chExt cx="1750800" cy="2840180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9E5172BB-9DE0-4849-8C1C-D00494F5A67B}"/>
                </a:ext>
              </a:extLst>
            </p:cNvPr>
            <p:cNvSpPr/>
            <p:nvPr/>
          </p:nvSpPr>
          <p:spPr>
            <a:xfrm>
              <a:off x="7738096" y="4230911"/>
              <a:ext cx="1572162" cy="6458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TrapSimp.exe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1CAA0B0-7ADE-4D5E-A6E6-82CA66B30FD5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8523109" y="3642073"/>
              <a:ext cx="1068" cy="588838"/>
            </a:xfrm>
            <a:prstGeom prst="straightConnector1">
              <a:avLst/>
            </a:prstGeom>
            <a:ln w="22225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: Folded Corner 11">
              <a:extLst>
                <a:ext uri="{FF2B5EF4-FFF2-40B4-BE49-F238E27FC236}">
                  <a16:creationId xmlns:a16="http://schemas.microsoft.com/office/drawing/2014/main" id="{695A5F50-02AA-4537-AF6A-7D05D3F957D2}"/>
                </a:ext>
              </a:extLst>
            </p:cNvPr>
            <p:cNvSpPr/>
            <p:nvPr/>
          </p:nvSpPr>
          <p:spPr>
            <a:xfrm>
              <a:off x="7751949" y="5436257"/>
              <a:ext cx="1572162" cy="645886"/>
            </a:xfrm>
            <a:prstGeom prst="foldedCorne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output.csv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3DD01B-DB3A-4B81-95C3-D896D45E3B02}"/>
                </a:ext>
              </a:extLst>
            </p:cNvPr>
            <p:cNvSpPr txBox="1"/>
            <p:nvPr/>
          </p:nvSpPr>
          <p:spPr>
            <a:xfrm>
              <a:off x="7647709" y="3241963"/>
              <a:ext cx="17508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>
                  <a:solidFill>
                    <a:srgbClr val="CC6600"/>
                  </a:solidFill>
                </a:rPr>
                <a:t>Input dari user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EF6AD38-BE10-4359-9711-251E1553486A}"/>
                </a:ext>
              </a:extLst>
            </p:cNvPr>
            <p:cNvCxnSpPr>
              <a:cxnSpLocks/>
            </p:cNvCxnSpPr>
            <p:nvPr/>
          </p:nvCxnSpPr>
          <p:spPr>
            <a:xfrm>
              <a:off x="8536963" y="4833564"/>
              <a:ext cx="1068" cy="588838"/>
            </a:xfrm>
            <a:prstGeom prst="straightConnector1">
              <a:avLst/>
            </a:prstGeom>
            <a:ln w="22225">
              <a:headEnd type="none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343B5DFA-FE03-4ED2-A30B-88D0C4A0C614}"/>
              </a:ext>
            </a:extLst>
          </p:cNvPr>
          <p:cNvSpPr txBox="1"/>
          <p:nvPr/>
        </p:nvSpPr>
        <p:spPr>
          <a:xfrm>
            <a:off x="10349345" y="292330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C6600"/>
                </a:solidFill>
              </a:rPr>
              <a:t>INPUT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7C0D0B-4B19-4B58-A928-92CDB6BA1780}"/>
              </a:ext>
            </a:extLst>
          </p:cNvPr>
          <p:cNvSpPr txBox="1"/>
          <p:nvPr/>
        </p:nvSpPr>
        <p:spPr>
          <a:xfrm>
            <a:off x="10280071" y="4031673"/>
            <a:ext cx="1166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C6600"/>
                </a:solidFill>
              </a:rPr>
              <a:t>PROSES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CD588C-FFA0-4F38-A21C-3F6E39428C5B}"/>
              </a:ext>
            </a:extLst>
          </p:cNvPr>
          <p:cNvSpPr txBox="1"/>
          <p:nvPr/>
        </p:nvSpPr>
        <p:spPr>
          <a:xfrm>
            <a:off x="10238508" y="5195454"/>
            <a:ext cx="1261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CC6600"/>
                </a:solidFill>
              </a:rPr>
              <a:t>OUTPUT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D584FA8-5713-452D-B79A-65E1ECE8B8B0}"/>
              </a:ext>
            </a:extLst>
          </p:cNvPr>
          <p:cNvCxnSpPr>
            <a:cxnSpLocks/>
            <a:stCxn id="6" idx="3"/>
            <a:endCxn id="21" idx="1"/>
          </p:cNvCxnSpPr>
          <p:nvPr/>
        </p:nvCxnSpPr>
        <p:spPr>
          <a:xfrm>
            <a:off x="9578618" y="3151073"/>
            <a:ext cx="770727" cy="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42541CC-D007-4223-9820-F8A55780F9D1}"/>
              </a:ext>
            </a:extLst>
          </p:cNvPr>
          <p:cNvCxnSpPr>
            <a:cxnSpLocks/>
          </p:cNvCxnSpPr>
          <p:nvPr/>
        </p:nvCxnSpPr>
        <p:spPr>
          <a:xfrm>
            <a:off x="9628917" y="4262909"/>
            <a:ext cx="6095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DD6A4C4-9C4C-4854-BE5F-9727BD3DBDFD}"/>
              </a:ext>
            </a:extLst>
          </p:cNvPr>
          <p:cNvCxnSpPr>
            <a:cxnSpLocks/>
          </p:cNvCxnSpPr>
          <p:nvPr/>
        </p:nvCxnSpPr>
        <p:spPr>
          <a:xfrm flipV="1">
            <a:off x="9615061" y="5426690"/>
            <a:ext cx="5680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6E13D-B664-4DF4-A39F-51FAFFCB96E4}"/>
              </a:ext>
            </a:extLst>
          </p:cNvPr>
          <p:cNvSpPr txBox="1">
            <a:spLocks/>
          </p:cNvSpPr>
          <p:nvPr/>
        </p:nvSpPr>
        <p:spPr>
          <a:xfrm>
            <a:off x="903316" y="2161309"/>
            <a:ext cx="10058400" cy="1704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Eksekusi Program</a:t>
            </a:r>
          </a:p>
        </p:txBody>
      </p:sp>
    </p:spTree>
    <p:extLst>
      <p:ext uri="{BB962C8B-B14F-4D97-AF65-F5344CB8AC3E}">
        <p14:creationId xmlns:p14="http://schemas.microsoft.com/office/powerpoint/2010/main" val="2633556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Eksekusi Program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B10CD2-0C04-4463-9BEC-4D599923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98" y="1475076"/>
            <a:ext cx="10610553" cy="4246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8688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6E13D-B664-4DF4-A39F-51FAFFCB96E4}"/>
              </a:ext>
            </a:extLst>
          </p:cNvPr>
          <p:cNvSpPr txBox="1">
            <a:spLocks/>
          </p:cNvSpPr>
          <p:nvPr/>
        </p:nvSpPr>
        <p:spPr>
          <a:xfrm>
            <a:off x="903316" y="2161309"/>
            <a:ext cx="10058400" cy="17041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Analisis</a:t>
            </a:r>
          </a:p>
        </p:txBody>
      </p:sp>
    </p:spTree>
    <p:extLst>
      <p:ext uri="{BB962C8B-B14F-4D97-AF65-F5344CB8AC3E}">
        <p14:creationId xmlns:p14="http://schemas.microsoft.com/office/powerpoint/2010/main" val="125791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3C60D0-28A5-4265-9683-06E701321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141" y="1479838"/>
            <a:ext cx="6081597" cy="435292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FC6207-3CFC-44B7-A910-B27320CD6E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Analisis – Nilai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FC6207-3CFC-44B7-A910-B27320CD6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83" t="-46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9493" y="1599682"/>
                <a:ext cx="5291815" cy="4440899"/>
              </a:xfrm>
            </p:spPr>
            <p:txBody>
              <a:bodyPr>
                <a:noAutofit/>
              </a:bodyPr>
              <a:lstStyle/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400"/>
                  <a:t>Untuk perhitungan luas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400"/>
                  <a:t>, aturan 1/3 Simpson memberikan konvergensi yang lebih cepat.</a:t>
                </a:r>
              </a:p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400"/>
                  <a:t>Aturan Simpson dan aturan trapesium dua-duanya konvergen ke nilai yang hampir sama.</a:t>
                </a:r>
              </a:p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400"/>
                  <a:t>Nilai A untuk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sv-SE" sz="2400" dirty="0"/>
                  <a:t> </a:t>
                </a:r>
                <a:r>
                  <a:rPr lang="sv-SE" sz="2400"/>
                  <a:t>segmen:</a:t>
                </a:r>
              </a:p>
              <a:p>
                <a:pPr marL="652971" lvl="1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200"/>
                  <a:t>Aturan Simpson = 28.8436658</a:t>
                </a:r>
              </a:p>
              <a:p>
                <a:pPr marL="652971" lvl="1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200"/>
                  <a:t>Aturan trapesium = 28.82166159</a:t>
                </a:r>
                <a:endParaRPr lang="sv-SE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9493" y="1599682"/>
                <a:ext cx="5291815" cy="4440899"/>
              </a:xfrm>
              <a:blipFill>
                <a:blip r:embed="rId4"/>
                <a:stretch>
                  <a:fillRect l="-3222" t="-686" r="-3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Deskripsi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90E4-97E7-4789-97A4-E9AE69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8" y="1405719"/>
            <a:ext cx="10611960" cy="4717990"/>
          </a:xfrm>
        </p:spPr>
        <p:txBody>
          <a:bodyPr>
            <a:normAutofit/>
          </a:bodyPr>
          <a:lstStyle/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err="1"/>
              <a:t>Mendeskripsikan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contoh</a:t>
            </a:r>
            <a:r>
              <a:rPr lang="en-US" sz="2800" dirty="0"/>
              <a:t> </a:t>
            </a:r>
            <a:r>
              <a:rPr lang="en-US" sz="2800" dirty="0" err="1"/>
              <a:t>kasus</a:t>
            </a:r>
            <a:r>
              <a:rPr lang="en-US" sz="2800" dirty="0"/>
              <a:t>.</a:t>
            </a:r>
          </a:p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 err="1"/>
              <a:t>Mencari</a:t>
            </a:r>
            <a:r>
              <a:rPr lang="en-US" sz="2800" dirty="0"/>
              <a:t> centroid </a:t>
            </a:r>
            <a:r>
              <a:rPr lang="en-US" sz="2800" dirty="0" err="1"/>
              <a:t>dari</a:t>
            </a:r>
            <a:r>
              <a:rPr lang="en-US" sz="2800" dirty="0"/>
              <a:t> </a:t>
            </a:r>
            <a:r>
              <a:rPr lang="en-US" sz="2800" dirty="0" err="1"/>
              <a:t>sebuah</a:t>
            </a:r>
            <a:r>
              <a:rPr lang="en-US" sz="2800" dirty="0"/>
              <a:t> </a:t>
            </a:r>
            <a:r>
              <a:rPr lang="en-US" sz="2800" dirty="0" err="1"/>
              <a:t>benda</a:t>
            </a:r>
            <a:r>
              <a:rPr lang="en-US" sz="2800" dirty="0"/>
              <a:t> </a:t>
            </a:r>
            <a:r>
              <a:rPr lang="en-US" sz="2800" dirty="0" err="1"/>
              <a:t>dua</a:t>
            </a:r>
            <a:r>
              <a:rPr lang="en-US" sz="2800" dirty="0"/>
              <a:t> </a:t>
            </a:r>
            <a:r>
              <a:rPr lang="en-US" sz="2800" dirty="0" err="1"/>
              <a:t>dimensi</a:t>
            </a:r>
            <a:r>
              <a:rPr lang="en-US" sz="2800" dirty="0"/>
              <a:t> </a:t>
            </a:r>
            <a:r>
              <a:rPr lang="en-US" sz="2800" dirty="0" err="1"/>
              <a:t>dengan</a:t>
            </a:r>
            <a:r>
              <a:rPr lang="en-US" sz="2800" dirty="0"/>
              <a:t> </a:t>
            </a:r>
            <a:r>
              <a:rPr lang="en-US" sz="2800" dirty="0" err="1"/>
              <a:t>memakai</a:t>
            </a: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</a:t>
            </a:r>
            <a:r>
              <a:rPr lang="en-US" sz="2800" dirty="0" err="1"/>
              <a:t>integrasi</a:t>
            </a:r>
            <a:r>
              <a:rPr lang="en-US" sz="2800" dirty="0"/>
              <a:t> Newton-Cotes:</a:t>
            </a:r>
          </a:p>
          <a:p>
            <a:pPr marL="652971" lvl="1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 err="1"/>
              <a:t>Aturan</a:t>
            </a:r>
            <a:r>
              <a:rPr lang="en-US" sz="2600" dirty="0"/>
              <a:t> trapezium </a:t>
            </a:r>
            <a:r>
              <a:rPr lang="en-US" sz="2600" i="1" dirty="0"/>
              <a:t>(trapezoidal rule)</a:t>
            </a:r>
          </a:p>
          <a:p>
            <a:pPr marL="652971" lvl="1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 err="1"/>
              <a:t>Aturan</a:t>
            </a:r>
            <a:r>
              <a:rPr lang="en-US" sz="2600" dirty="0"/>
              <a:t> 1/3 Simpson </a:t>
            </a:r>
            <a:r>
              <a:rPr lang="en-US" sz="2600" i="1" dirty="0"/>
              <a:t>(Simpson’s 1/3 rule)</a:t>
            </a:r>
          </a:p>
        </p:txBody>
      </p:sp>
    </p:spTree>
    <p:extLst>
      <p:ext uri="{BB962C8B-B14F-4D97-AF65-F5344CB8AC3E}">
        <p14:creationId xmlns:p14="http://schemas.microsoft.com/office/powerpoint/2010/main" val="255091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FC6207-3CFC-44B7-A910-B27320CD6E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/>
                  <a:t>Analisis – Nilai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5FC6207-3CFC-44B7-A910-B27320CD6E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83" t="-46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90E4-97E7-4789-97A4-E9AE69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38" y="1336447"/>
            <a:ext cx="5291815" cy="1032682"/>
          </a:xfrm>
        </p:spPr>
        <p:txBody>
          <a:bodyPr>
            <a:noAutofit/>
          </a:bodyPr>
          <a:lstStyle/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/>
              <a:t>Untuk masing-masing aturan, dihitung nilai deviasi sbb:</a:t>
            </a:r>
            <a:endParaRPr lang="sv-SE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795F1-2A58-4214-A1CC-DD7A9737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358" y="1470313"/>
            <a:ext cx="542925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35CBCB-4ECF-4549-9014-015D1258C715}"/>
                  </a:ext>
                </a:extLst>
              </p:cNvPr>
              <p:cNvSpPr txBox="1"/>
              <p:nvPr/>
            </p:nvSpPr>
            <p:spPr>
              <a:xfrm>
                <a:off x="3325091" y="1780310"/>
                <a:ext cx="1884218" cy="684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35CBCB-4ECF-4549-9014-015D1258C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1" y="1780310"/>
                <a:ext cx="1884218" cy="684162"/>
              </a:xfrm>
              <a:prstGeom prst="rect">
                <a:avLst/>
              </a:prstGeom>
              <a:blipFill>
                <a:blip r:embed="rId4"/>
                <a:stretch>
                  <a:fillRect b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F347-D08B-4DF2-AF4D-C42F31E9BD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12003" y="2223136"/>
                <a:ext cx="5291815" cy="1379046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2200"/>
                  <a:t>di mana:</a:t>
                </a:r>
                <a:endParaRPr lang="sv-SE" sz="2200" dirty="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sv-SE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2200"/>
                  <a:t> = nilai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200"/>
                  <a:t> untuk jumlah segmen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sv-SE" sz="220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sv-SE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sv-SE" sz="2200"/>
                  <a:t> = nilai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200"/>
                  <a:t> untuk jumlah segmen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sv-SE" sz="220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v-SE" sz="2200"/>
                  <a:t>Nilai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sv-SE" sz="2200"/>
                  <a:t> juga sering disebut sebagai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sv-SE" sz="2200"/>
              </a:p>
              <a:p>
                <a:pPr marL="0" inden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sv-SE" sz="220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F94DF347-D08B-4DF2-AF4D-C42F31E9B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003" y="2223136"/>
                <a:ext cx="5291815" cy="1379046"/>
              </a:xfrm>
              <a:prstGeom prst="rect">
                <a:avLst/>
              </a:prstGeom>
              <a:blipFill>
                <a:blip r:embed="rId5"/>
                <a:stretch>
                  <a:fillRect l="-3226" t="-3097" b="-17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A1DED8-E3BC-474F-B2E7-0BAAC9E1C8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07200" y="3677868"/>
                <a:ext cx="6607999" cy="2556682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/>
                  <a:t>Contoh: untuk aturan trapezium:</a:t>
                </a:r>
              </a:p>
              <a:p>
                <a:pPr marL="652971" lvl="1" indent="-360363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1900"/>
                  <a:t>Jumlah segmen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sz="1900"/>
                  <a:t> → luas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=28.59844864</m:t>
                    </m:r>
                  </m:oMath>
                </a14:m>
                <a:endParaRPr lang="en-US" sz="2200"/>
              </a:p>
              <a:p>
                <a:pPr marL="652971" lvl="1" indent="-360363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1900"/>
                  <a:t>Jumlah segmen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900"/>
                  <a:t> → luas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900" i="1">
                        <a:latin typeface="Cambria Math" panose="02040503050406030204" pitchFamily="18" charset="0"/>
                      </a:rPr>
                      <m:t>=28.28847965</m:t>
                    </m:r>
                  </m:oMath>
                </a14:m>
                <a:endParaRPr lang="en-US" sz="1900"/>
              </a:p>
              <a:p>
                <a:pPr marL="652971" lvl="1" indent="-360363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19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9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=0.010957428</m:t>
                    </m:r>
                  </m:oMath>
                </a14:m>
                <a:endParaRPr lang="en-US" sz="1900"/>
              </a:p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/>
                  <a:t>Terlihat jelas bahwa aturan Simpson memiliki laju pengurangan deviasi yang lebih kecil.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28A1DED8-E3BC-474F-B2E7-0BAAC9E1C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00" y="3677868"/>
                <a:ext cx="6607999" cy="2556682"/>
              </a:xfrm>
              <a:prstGeom prst="rect">
                <a:avLst/>
              </a:prstGeom>
              <a:blipFill>
                <a:blip r:embed="rId6"/>
                <a:stretch>
                  <a:fillRect l="-2583" t="-1190" r="-1476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10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B068FA6-1701-4E75-A652-1207CEA9D5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288" y="1291665"/>
            <a:ext cx="5015548" cy="3571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886486-7616-4984-99FD-F768EFBE4C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561" y="1300075"/>
            <a:ext cx="5050560" cy="37550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9B6D2-196D-433A-9CD0-8AD650B4FE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73457" y="286604"/>
                <a:ext cx="10617958" cy="914400"/>
              </a:xfrm>
            </p:spPr>
            <p:txBody>
              <a:bodyPr/>
              <a:lstStyle/>
              <a:p>
                <a:r>
                  <a:rPr lang="en-US"/>
                  <a:t>Analisis – Nilai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9B6D2-196D-433A-9CD0-8AD650B4F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3457" y="286604"/>
                <a:ext cx="10617958" cy="914400"/>
              </a:xfrm>
              <a:blipFill>
                <a:blip r:embed="rId4"/>
                <a:stretch>
                  <a:fillRect l="-2583" t="-46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FE2A9C-5359-4B46-8C0C-EF6404E8AEA9}"/>
              </a:ext>
            </a:extLst>
          </p:cNvPr>
          <p:cNvSpPr txBox="1">
            <a:spLocks/>
          </p:cNvSpPr>
          <p:nvPr/>
        </p:nvSpPr>
        <p:spPr>
          <a:xfrm>
            <a:off x="762620" y="5007901"/>
            <a:ext cx="5250254" cy="12543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/>
              <a:t>Aturan Simpson juga memiliki konvergensi nilai lebih cepat dibandingkan aturan trapesium.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F7D25DB-0C89-48BA-9503-C6F89677F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3092" y="4924774"/>
                <a:ext cx="4571381" cy="12543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indent="-360363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200"/>
                  <a:t>Untuk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200"/>
                  <a:t> segmen</a:t>
                </a:r>
              </a:p>
              <a:p>
                <a:pPr marL="652971" lvl="1" indent="-360363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000"/>
                  <a:t>Aturan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Simpson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=3.60780789</m:t>
                    </m:r>
                  </m:oMath>
                </a14:m>
                <a:endParaRPr lang="en-US" sz="2000"/>
              </a:p>
              <a:p>
                <a:pPr marL="652971" lvl="1" indent="-360363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000"/>
                  <a:t>Aturan trapezium,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=3.61156254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F7D25DB-0C89-48BA-9503-C6F89677F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92" y="4924774"/>
                <a:ext cx="4571381" cy="1254354"/>
              </a:xfrm>
              <a:prstGeom prst="rect">
                <a:avLst/>
              </a:prstGeom>
              <a:blipFill>
                <a:blip r:embed="rId5"/>
                <a:stretch>
                  <a:fillRect l="-3467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545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9B6D2-196D-433A-9CD0-8AD650B4FE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73457" y="286604"/>
                <a:ext cx="10617958" cy="914400"/>
              </a:xfrm>
            </p:spPr>
            <p:txBody>
              <a:bodyPr/>
              <a:lstStyle/>
              <a:p>
                <a:r>
                  <a:rPr lang="en-US"/>
                  <a:t>Analisis – Nilai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9B6D2-196D-433A-9CD0-8AD650B4F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73457" y="286604"/>
                <a:ext cx="10617958" cy="914400"/>
              </a:xfrm>
              <a:blipFill>
                <a:blip r:embed="rId2"/>
                <a:stretch>
                  <a:fillRect l="-2583" t="-4667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BFE2A9C-5359-4B46-8C0C-EF6404E8AEA9}"/>
              </a:ext>
            </a:extLst>
          </p:cNvPr>
          <p:cNvSpPr txBox="1">
            <a:spLocks/>
          </p:cNvSpPr>
          <p:nvPr/>
        </p:nvSpPr>
        <p:spPr>
          <a:xfrm>
            <a:off x="762620" y="5007901"/>
            <a:ext cx="5250254" cy="125435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200"/>
              <a:t>Sama dengan sebelumnya, aturan Simpson juga memiliki konvergensi nilai lebih cepat dibandingkan aturan trapesium.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F7D25DB-0C89-48BA-9503-C6F89677FB0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23092" y="4924774"/>
                <a:ext cx="4571381" cy="1254354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indent="-360363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200"/>
                  <a:t>Untuk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sz="2200"/>
                  <a:t> segmen</a:t>
                </a:r>
              </a:p>
              <a:p>
                <a:pPr marL="652971" lvl="1" indent="-360363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000"/>
                  <a:t>Aturan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Simpson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=0.82999968</m:t>
                    </m:r>
                  </m:oMath>
                </a14:m>
                <a:endParaRPr lang="en-US" sz="2000"/>
              </a:p>
              <a:p>
                <a:pPr marL="652971" lvl="1" indent="-360363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000"/>
                  <a:t>Aturan trapezium,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=0.82780703</m:t>
                    </m:r>
                  </m:oMath>
                </a14:m>
                <a:endParaRPr lang="en-US" sz="200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CF7D25DB-0C89-48BA-9503-C6F89677F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092" y="4924774"/>
                <a:ext cx="4571381" cy="1254354"/>
              </a:xfrm>
              <a:prstGeom prst="rect">
                <a:avLst/>
              </a:prstGeom>
              <a:blipFill>
                <a:blip r:embed="rId3"/>
                <a:stretch>
                  <a:fillRect l="-3467" t="-2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8E805A7-C69E-446E-9BA2-E98EE0958F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2175" y="1337991"/>
            <a:ext cx="5174980" cy="35942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6E2080-77C7-4E40-8F60-8CAC2D779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141" y="1334719"/>
            <a:ext cx="5104332" cy="364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975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Simpulan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458" y="1405718"/>
                <a:ext cx="10611960" cy="4745700"/>
              </a:xfrm>
            </p:spPr>
            <p:txBody>
              <a:bodyPr>
                <a:noAutofit/>
              </a:bodyPr>
              <a:lstStyle/>
              <a:p>
                <a:pPr marL="360363" indent="-360363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600" i="1"/>
                  <a:t>Centroid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̅"/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/>
                  <a:t> terhitung sbb:</a:t>
                </a:r>
              </a:p>
              <a:p>
                <a:pPr marL="652971" lvl="1" indent="-360363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/>
                  <a:t>Aturan trapesium    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(3.61156254, 0.82999968)</m:t>
                    </m:r>
                  </m:oMath>
                </a14:m>
                <a:endParaRPr lang="en-US" sz="2400"/>
              </a:p>
              <a:p>
                <a:pPr marL="652971" lvl="1" indent="-360363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400"/>
                  <a:t>Aturan 1/3 Simpson =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(3.60780789, 0.82780703)</m:t>
                    </m:r>
                  </m:oMath>
                </a14:m>
                <a:endParaRPr lang="en-US" sz="2400" i="1"/>
              </a:p>
              <a:p>
                <a:pPr marL="360363" indent="-360363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600"/>
                  <a:t>Untuk semua perhitungan, aturan 1/3 Simpson lebih unggul dibandingkan aturan trapesium, karena memiliki konvergensi nilai yang lebih cepat dibandingkan aturan trapesium.</a:t>
                </a:r>
              </a:p>
              <a:p>
                <a:pPr marL="360363" indent="-360363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600"/>
                  <a:t>Penyebab:</a:t>
                </a:r>
              </a:p>
              <a:p>
                <a:pPr marL="652971" lvl="1" indent="-360363"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US" sz="2300"/>
                  <a:t>Aturan Simpson menggunakan parabola untuk mendekati fungsi, bukan garis lurus seperti aturan trapesium, sehingga lebih cocok untuk fungsi dengan perubahan kelengkungan karena menangkap bentuk kurva lebih alami.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458" y="1405718"/>
                <a:ext cx="10611960" cy="4745700"/>
              </a:xfrm>
              <a:blipFill>
                <a:blip r:embed="rId2"/>
                <a:stretch>
                  <a:fillRect l="-1723" t="-2057" r="-46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951421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Simpulan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458" y="1405718"/>
                <a:ext cx="10611960" cy="4149955"/>
              </a:xfrm>
            </p:spPr>
            <p:txBody>
              <a:bodyPr>
                <a:normAutofit/>
              </a:bodyPr>
              <a:lstStyle/>
              <a:p>
                <a:pPr marL="652971" lvl="1" indent="-36036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300"/>
                  <a:t>Aturan Simpson memiliki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3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2880</m:t>
                        </m:r>
                      </m:den>
                    </m:f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300"/>
                  <a:t> (berbanding lurus dengan turunan keempat dari fungsi), sedangkan aturan trapesium memiliki 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p>
                    </m:sSup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3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23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3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300"/>
                  <a:t> (berbanding dengan turunan kedua). Dengan demikian </a:t>
                </a:r>
                <a:r>
                  <a:rPr lang="en-US" sz="2300" i="1"/>
                  <a:t>error-</a:t>
                </a:r>
                <a:r>
                  <a:rPr lang="en-US" sz="2300"/>
                  <a:t>nya lebih kecil.</a:t>
                </a:r>
              </a:p>
              <a:p>
                <a:pPr marL="652971" lvl="1" indent="-36036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300"/>
                  <a:t>Aturan Simpson membutuhkan lebih sedikit segmen dibanding trapesium → lebih efisien.</a:t>
                </a:r>
              </a:p>
              <a:p>
                <a:pPr marL="652971" lvl="1" indent="-360363">
                  <a:spcBef>
                    <a:spcPts val="600"/>
                  </a:spcBef>
                  <a:spcAft>
                    <a:spcPts val="600"/>
                  </a:spcAft>
                  <a:buFont typeface="Wingdings" panose="05000000000000000000" pitchFamily="2" charset="2"/>
                  <a:buChar char="§"/>
                </a:pPr>
                <a:r>
                  <a:rPr lang="en-US" sz="2300"/>
                  <a:t>Hasil pendekatan Simpson lebih cepat mendekati nilai integral sebenarnya seiring penambahan jumlah segmen.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458" y="1405718"/>
                <a:ext cx="10611960" cy="4149955"/>
              </a:xfrm>
              <a:blipFill>
                <a:blip r:embed="rId2"/>
                <a:stretch>
                  <a:fillRect r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30558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Referensi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90E4-97E7-4789-97A4-E9AE69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58" y="1405718"/>
            <a:ext cx="10611960" cy="4579445"/>
          </a:xfrm>
        </p:spPr>
        <p:txBody>
          <a:bodyPr>
            <a:normAutofit/>
          </a:bodyPr>
          <a:lstStyle/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Anton, H., Bivens, I. &amp; Davis, S. (2012). </a:t>
            </a:r>
            <a:r>
              <a:rPr lang="en-US" sz="2600" i="1" dirty="0"/>
              <a:t>Calculus Early Transcendentals, 10th Edition.</a:t>
            </a:r>
            <a:r>
              <a:rPr lang="en-US" sz="2600" dirty="0"/>
              <a:t> John Wiley &amp; Sons.</a:t>
            </a:r>
          </a:p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 err="1"/>
              <a:t>Chapra</a:t>
            </a:r>
            <a:r>
              <a:rPr lang="en-US" sz="2600" dirty="0"/>
              <a:t>, S.C. (2021). </a:t>
            </a:r>
            <a:r>
              <a:rPr lang="en-US" sz="2600" i="1" dirty="0"/>
              <a:t>Numerical Methods for Engineers, 8th Edition.</a:t>
            </a:r>
            <a:r>
              <a:rPr lang="en-US" sz="2600" dirty="0"/>
              <a:t> McGraw-Hill.</a:t>
            </a:r>
          </a:p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600" dirty="0"/>
              <a:t>Desmos. (2025). </a:t>
            </a:r>
            <a:r>
              <a:rPr lang="en-US" sz="2600" i="1" dirty="0"/>
              <a:t>Desmos Calculator.</a:t>
            </a:r>
            <a:r>
              <a:rPr lang="en-US" sz="2600" dirty="0"/>
              <a:t> https://www.desmos.com/calculator</a:t>
            </a:r>
          </a:p>
        </p:txBody>
      </p:sp>
    </p:spTree>
    <p:extLst>
      <p:ext uri="{BB962C8B-B14F-4D97-AF65-F5344CB8AC3E}">
        <p14:creationId xmlns:p14="http://schemas.microsoft.com/office/powerpoint/2010/main" val="230076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6E13D-B664-4DF4-A39F-51FAFFCB96E4}"/>
              </a:ext>
            </a:extLst>
          </p:cNvPr>
          <p:cNvSpPr txBox="1">
            <a:spLocks/>
          </p:cNvSpPr>
          <p:nvPr/>
        </p:nvSpPr>
        <p:spPr>
          <a:xfrm>
            <a:off x="944880" y="2272146"/>
            <a:ext cx="10058400" cy="15264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Terima Kasih.</a:t>
            </a:r>
          </a:p>
        </p:txBody>
      </p:sp>
    </p:spTree>
    <p:extLst>
      <p:ext uri="{BB962C8B-B14F-4D97-AF65-F5344CB8AC3E}">
        <p14:creationId xmlns:p14="http://schemas.microsoft.com/office/powerpoint/2010/main" val="2171180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2FF697-E5A7-46D9-B023-68E9AA00015E}"/>
              </a:ext>
            </a:extLst>
          </p:cNvPr>
          <p:cNvSpPr txBox="1">
            <a:spLocks/>
          </p:cNvSpPr>
          <p:nvPr/>
        </p:nvSpPr>
        <p:spPr>
          <a:xfrm>
            <a:off x="915021" y="2888155"/>
            <a:ext cx="10611960" cy="196093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26E13D-B664-4DF4-A39F-51FAFFCB96E4}"/>
              </a:ext>
            </a:extLst>
          </p:cNvPr>
          <p:cNvSpPr txBox="1">
            <a:spLocks/>
          </p:cNvSpPr>
          <p:nvPr/>
        </p:nvSpPr>
        <p:spPr>
          <a:xfrm>
            <a:off x="944880" y="2272145"/>
            <a:ext cx="10058400" cy="22444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/>
              <a:t>Dasar dan</a:t>
            </a:r>
          </a:p>
          <a:p>
            <a:pPr algn="ctr"/>
            <a:r>
              <a:rPr lang="en-US" sz="6600" b="1"/>
              <a:t>Deskripsi Teori</a:t>
            </a:r>
          </a:p>
        </p:txBody>
      </p:sp>
    </p:spTree>
    <p:extLst>
      <p:ext uri="{BB962C8B-B14F-4D97-AF65-F5344CB8AC3E}">
        <p14:creationId xmlns:p14="http://schemas.microsoft.com/office/powerpoint/2010/main" val="2983532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AB6586-FA7C-4293-9FDC-297E92599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086" y="2594625"/>
            <a:ext cx="5911561" cy="34469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Trapesium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457" y="1405720"/>
                <a:ext cx="10016216" cy="1018826"/>
              </a:xfrm>
            </p:spPr>
            <p:txBody>
              <a:bodyPr>
                <a:normAutofit/>
              </a:bodyPr>
              <a:lstStyle/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600" dirty="0"/>
                  <a:t>Luas kurva di bawah sebuah fungsi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v-SE" sz="2600" dirty="0"/>
                  <a:t> antara dua titik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sv-SE" sz="2600" dirty="0"/>
                  <a:t> dan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sv-SE" sz="2600" dirty="0"/>
                  <a:t> diaproksimasi dengan sebuah trapesium, sbb: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457" y="1405720"/>
                <a:ext cx="10016216" cy="1018826"/>
              </a:xfrm>
              <a:blipFill>
                <a:blip r:embed="rId3"/>
                <a:stretch>
                  <a:fillRect l="-1826" t="-3593" b="-778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C8165-D419-44A1-A399-9E6CC24349C4}"/>
                  </a:ext>
                </a:extLst>
              </p:cNvPr>
              <p:cNvSpPr/>
              <p:nvPr/>
            </p:nvSpPr>
            <p:spPr>
              <a:xfrm>
                <a:off x="6615142" y="3401291"/>
                <a:ext cx="5088765" cy="12126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D" sz="2400" i="1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ID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ID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ctrlP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ID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D" sz="2400" i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62C8165-D419-44A1-A399-9E6CC24349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142" y="3401291"/>
                <a:ext cx="5088765" cy="12126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5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</a:t>
            </a:r>
            <a:r>
              <a:rPr lang="en-US" b="1" dirty="0" err="1"/>
              <a:t>Trapesium</a:t>
            </a:r>
            <a:r>
              <a:rPr lang="en-US" b="1" dirty="0"/>
              <a:t> (Multiple-Application)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457" y="1405720"/>
                <a:ext cx="10016216" cy="1018826"/>
              </a:xfrm>
            </p:spPr>
            <p:txBody>
              <a:bodyPr>
                <a:normAutofit fontScale="92500"/>
              </a:bodyPr>
              <a:lstStyle/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600" dirty="0"/>
                  <a:t>Untuk memperoleh hasil yang lebih akurat, interval dapat dibagi menjadi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2600" dirty="0"/>
                  <a:t> subinterval. Lalu, metode trapesium diterapkan pada setiap segmen.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457" y="1405720"/>
                <a:ext cx="10016216" cy="1018826"/>
              </a:xfrm>
              <a:blipFill>
                <a:blip r:embed="rId2"/>
                <a:stretch>
                  <a:fillRect l="-1704" t="-29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F829463-16E9-4149-82CF-55B87F251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95" y="2658211"/>
            <a:ext cx="5136108" cy="2968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2B44D6-C616-4BFA-8A11-40D7A34BEC4D}"/>
                  </a:ext>
                </a:extLst>
              </p:cNvPr>
              <p:cNvSpPr/>
              <p:nvPr/>
            </p:nvSpPr>
            <p:spPr>
              <a:xfrm>
                <a:off x="6376399" y="4322618"/>
                <a:ext cx="5515164" cy="107054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D" sz="2000" i="0">
                              <a:latin typeface="Cambria Math" panose="02040503050406030204" pitchFamily="18" charset="0"/>
                            </a:rPr>
                            <m:t>≈</m:t>
                          </m:r>
                          <m:f>
                            <m:fPr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en-ID" sz="20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D" sz="2000" i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D" sz="2000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D" sz="20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ID" sz="2000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ID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D" sz="20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D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ID" sz="20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D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nary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A2B44D6-C616-4BFA-8A11-40D7A34BEC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399" y="4322618"/>
                <a:ext cx="5515164" cy="10705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5FF803E-A4C8-4BA3-A3D9-441B176B3F8C}"/>
              </a:ext>
            </a:extLst>
          </p:cNvPr>
          <p:cNvSpPr txBox="1">
            <a:spLocks/>
          </p:cNvSpPr>
          <p:nvPr/>
        </p:nvSpPr>
        <p:spPr>
          <a:xfrm>
            <a:off x="6182436" y="2327564"/>
            <a:ext cx="5499711" cy="19950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200" dirty="0"/>
              <a:t>Pendekatan ini dikenal sebagai aturan trapesium majemuk (composite trapezoidal rule / multiple-application trapezoidal rule) dan luas semua trapesium itu dinyatakan dengan rumus:</a:t>
            </a:r>
            <a:endParaRPr lang="en-US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E5882-97BC-4014-99D7-975D022842F1}"/>
                  </a:ext>
                </a:extLst>
              </p:cNvPr>
              <p:cNvSpPr/>
              <p:nvPr/>
            </p:nvSpPr>
            <p:spPr>
              <a:xfrm>
                <a:off x="6465176" y="5487880"/>
                <a:ext cx="3038973" cy="5800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D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ID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ID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ID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ID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ID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𝑎</m:t>
                        </m:r>
                      </m:num>
                      <m:den>
                        <m:r>
                          <a:rPr lang="en-ID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ID" sz="2200" dirty="0">
                    <a:latin typeface="Calibri" panose="020F0502020204030204" pitchFamily="34" charset="0"/>
                    <a:ea typeface="Calibri" panose="020F0502020204030204" pitchFamily="34" charset="0"/>
                  </a:rPr>
                  <a:t> dan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ID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ID" sz="22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ID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ID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ID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ID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𝑖h</m:t>
                    </m:r>
                  </m:oMath>
                </a14:m>
                <a:endParaRPr lang="en-ID" sz="22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63E5882-97BC-4014-99D7-975D02284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176" y="5487880"/>
                <a:ext cx="3038973" cy="580031"/>
              </a:xfrm>
              <a:prstGeom prst="rect">
                <a:avLst/>
              </a:prstGeom>
              <a:blipFill>
                <a:blip r:embed="rId5"/>
                <a:stretch>
                  <a:fillRect b="-94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68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11A538E-B4A5-4009-8F91-17D5C21DA0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8"/>
          <a:stretch/>
        </p:blipFill>
        <p:spPr>
          <a:xfrm>
            <a:off x="6096000" y="1294878"/>
            <a:ext cx="5728650" cy="30200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Simpson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457" y="1405719"/>
                <a:ext cx="5308979" cy="3360245"/>
              </a:xfrm>
            </p:spPr>
            <p:txBody>
              <a:bodyPr>
                <a:normAutofit/>
              </a:bodyPr>
              <a:lstStyle/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600" dirty="0"/>
                  <a:t>Interval integrasi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sv-SE" sz="2600" dirty="0"/>
                  <a:t> dibagi menjadi dua subinterval</a:t>
                </a:r>
              </a:p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600" dirty="0"/>
                  <a:t>Fungsi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600" dirty="0"/>
                  <a:t> diaproksimasi dengan fungsi parabola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600" dirty="0"/>
                  <a:t> yang melalui tiga titik:</a:t>
                </a:r>
              </a:p>
              <a:p>
                <a:pPr marL="652971" lvl="1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400" dirty="0"/>
                  <a:t>dua titik di ujung interval</a:t>
                </a:r>
              </a:p>
              <a:p>
                <a:pPr marL="652971" lvl="1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400" dirty="0"/>
                  <a:t>satu titik di tengah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457" y="1405719"/>
                <a:ext cx="5308979" cy="3360245"/>
              </a:xfrm>
              <a:blipFill>
                <a:blip r:embed="rId3"/>
                <a:stretch>
                  <a:fillRect l="-3444" t="-1089" b="-19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60DE3-A04E-4C81-99D7-C87A5385B949}"/>
                  </a:ext>
                </a:extLst>
              </p:cNvPr>
              <p:cNvSpPr txBox="1"/>
              <p:nvPr/>
            </p:nvSpPr>
            <p:spPr>
              <a:xfrm>
                <a:off x="873457" y="4939068"/>
                <a:ext cx="3325077" cy="9802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≅</m:t>
                          </m:r>
                          <m:nary>
                            <m:naryPr>
                              <m:limLoc m:val="undOvr"/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ID" sz="21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E60DE3-A04E-4C81-99D7-C87A5385B9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457" y="4939068"/>
                <a:ext cx="3325077" cy="9802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64AF92-3E81-4269-89E2-F0AD33E54FA4}"/>
              </a:ext>
            </a:extLst>
          </p:cNvPr>
          <p:cNvSpPr txBox="1">
            <a:spLocks/>
          </p:cNvSpPr>
          <p:nvPr/>
        </p:nvSpPr>
        <p:spPr>
          <a:xfrm>
            <a:off x="4212403" y="5010834"/>
            <a:ext cx="3158215" cy="90850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/>
              <a:t>Yang </a:t>
            </a:r>
            <a:r>
              <a:rPr lang="en-US" sz="2200" dirty="0" err="1"/>
              <a:t>disederhanakan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ED491D-3273-462B-9378-CC2AA03F4EBA}"/>
                  </a:ext>
                </a:extLst>
              </p:cNvPr>
              <p:cNvSpPr txBox="1"/>
              <p:nvPr/>
            </p:nvSpPr>
            <p:spPr>
              <a:xfrm>
                <a:off x="7370618" y="4765964"/>
                <a:ext cx="3793474" cy="613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f>
                        <m:fPr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ID" sz="21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ED491D-3273-462B-9378-CC2AA03F4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18" y="4765964"/>
                <a:ext cx="3793474" cy="6136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3E5759-9D90-4013-B882-9C50490B4B1D}"/>
              </a:ext>
            </a:extLst>
          </p:cNvPr>
          <p:cNvSpPr txBox="1">
            <a:spLocks/>
          </p:cNvSpPr>
          <p:nvPr/>
        </p:nvSpPr>
        <p:spPr>
          <a:xfrm>
            <a:off x="7370618" y="5506377"/>
            <a:ext cx="1125163" cy="4478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200" dirty="0" err="1"/>
              <a:t>Dengan</a:t>
            </a:r>
            <a:r>
              <a:rPr lang="en-US" sz="2200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699550-7A9A-4F47-A88B-551CEE92D8F8}"/>
                  </a:ext>
                </a:extLst>
              </p:cNvPr>
              <p:cNvSpPr txBox="1"/>
              <p:nvPr/>
            </p:nvSpPr>
            <p:spPr>
              <a:xfrm>
                <a:off x="8431170" y="5585900"/>
                <a:ext cx="1701876" cy="3231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)/2</m:t>
                      </m:r>
                    </m:oMath>
                  </m:oMathPara>
                </a14:m>
                <a:endParaRPr lang="en-ID" sz="21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699550-7A9A-4F47-A88B-551CEE92D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170" y="5585900"/>
                <a:ext cx="1701876" cy="323165"/>
              </a:xfrm>
              <a:prstGeom prst="rect">
                <a:avLst/>
              </a:prstGeom>
              <a:blipFill>
                <a:blip r:embed="rId6"/>
                <a:stretch>
                  <a:fillRect l="-3584" r="-3584" b="-3584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1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Aturan</a:t>
            </a:r>
            <a:r>
              <a:rPr lang="en-US" b="1" dirty="0"/>
              <a:t> Simpson (Multiple-Application)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290E4-97E7-4789-97A4-E9AE6929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0473" y="1378010"/>
            <a:ext cx="5929745" cy="3540354"/>
          </a:xfrm>
        </p:spPr>
        <p:txBody>
          <a:bodyPr>
            <a:normAutofit/>
          </a:bodyPr>
          <a:lstStyle/>
          <a:p>
            <a:pPr marL="360363" indent="-3603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600" dirty="0"/>
              <a:t>Untuk integrasi pada interval lebih panjang, aturan ini dapat diperluas menjadi </a:t>
            </a:r>
            <a:r>
              <a:rPr lang="sv-SE" sz="2600" i="1" dirty="0"/>
              <a:t>multiple-application Simpson's 1/3 rule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600" dirty="0"/>
              <a:t>Interval dibagi menjadi bagian kecil yang lebih banyak.</a:t>
            </a:r>
          </a:p>
          <a:p>
            <a:pPr marL="360363" indent="-360363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600" dirty="0"/>
              <a:t>Subinterval harus bejumlah genap.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420176-7914-4A2B-9C78-56C338557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12" y="1378010"/>
            <a:ext cx="5010770" cy="290923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56F3A31-6161-4AED-965C-422E457F84A0}"/>
              </a:ext>
            </a:extLst>
          </p:cNvPr>
          <p:cNvSpPr txBox="1">
            <a:spLocks/>
          </p:cNvSpPr>
          <p:nvPr/>
        </p:nvSpPr>
        <p:spPr>
          <a:xfrm>
            <a:off x="581892" y="4839783"/>
            <a:ext cx="3726872" cy="713658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sv-SE" sz="2200" dirty="0"/>
              <a:t>Luas diaproksimasi sbb:</a:t>
            </a:r>
            <a:endParaRPr lang="en-US" sz="2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90511A-99C6-4984-B198-A79CB1758509}"/>
                  </a:ext>
                </a:extLst>
              </p:cNvPr>
              <p:cNvSpPr txBox="1"/>
              <p:nvPr/>
            </p:nvSpPr>
            <p:spPr>
              <a:xfrm>
                <a:off x="3691372" y="4657932"/>
                <a:ext cx="7447680" cy="713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+4</m:t>
                          </m:r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1,3,5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+2</m:t>
                          </m:r>
                          <m:nary>
                            <m:naryPr>
                              <m:chr m:val="∑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2,4,6</m:t>
                              </m:r>
                            </m:sub>
                            <m:sup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−2</m:t>
                              </m:r>
                            </m:sup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ID" sz="2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90511A-99C6-4984-B198-A79CB1758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372" y="4657932"/>
                <a:ext cx="7447680" cy="7136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C632ED3-CFA2-4073-8963-6FF52B2F062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1892" y="5511876"/>
                <a:ext cx="11208326" cy="713658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200" dirty="0"/>
                  <a:t>Adanya faktor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1/3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</a:t>
                </a:r>
                <a:r>
                  <a:rPr lang="en-US" sz="2200" dirty="0" err="1"/>
                  <a:t>membuat</a:t>
                </a:r>
                <a:r>
                  <a:rPr lang="en-US" sz="2200" dirty="0"/>
                  <a:t> </a:t>
                </a:r>
                <a:r>
                  <a:rPr lang="en-US" sz="2200" dirty="0" err="1"/>
                  <a:t>aturan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ini</a:t>
                </a:r>
                <a:r>
                  <a:rPr lang="en-US" sz="2200" dirty="0"/>
                  <a:t> juga </a:t>
                </a:r>
                <a:r>
                  <a:rPr lang="en-US" sz="2200" dirty="0" err="1"/>
                  <a:t>disebut</a:t>
                </a:r>
                <a:r>
                  <a:rPr lang="en-US" sz="2200" dirty="0"/>
                  <a:t> </a:t>
                </a:r>
                <a:r>
                  <a:rPr lang="en-US" sz="2200" b="1" i="1" dirty="0"/>
                  <a:t>Simpson’s 1/3 Rule</a:t>
                </a:r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C632ED3-CFA2-4073-8963-6FF52B2F0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92" y="5511876"/>
                <a:ext cx="11208326" cy="713658"/>
              </a:xfrm>
              <a:prstGeom prst="rect">
                <a:avLst/>
              </a:prstGeom>
              <a:blipFill>
                <a:blip r:embed="rId4"/>
                <a:stretch>
                  <a:fillRect l="-1414" t="-427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537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457" y="1405719"/>
                <a:ext cx="10016216" cy="2023281"/>
              </a:xfrm>
            </p:spPr>
            <p:txBody>
              <a:bodyPr>
                <a:noAutofit/>
              </a:bodyPr>
              <a:lstStyle/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400" dirty="0"/>
                  <a:t>Pusat gravitasi </a:t>
                </a:r>
                <a:r>
                  <a:rPr lang="sv-SE" sz="2400" i="1" dirty="0"/>
                  <a:t>(centroid)</a:t>
                </a:r>
                <a:r>
                  <a:rPr lang="sv-SE" sz="2400" dirty="0"/>
                  <a:t> dari suatu benda dua dimensi adalah titik di mana seluruh berat benda dapat dianggap terpusat.</a:t>
                </a:r>
              </a:p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en-ID" sz="2400" dirty="0" err="1"/>
                  <a:t>Secara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matematis</a:t>
                </a:r>
                <a:r>
                  <a:rPr lang="en-ID" sz="2400" dirty="0"/>
                  <a:t>, </a:t>
                </a:r>
                <a:r>
                  <a:rPr lang="en-ID" sz="2400" dirty="0" err="1"/>
                  <a:t>pusat</a:t>
                </a:r>
                <a:r>
                  <a:rPr lang="en-ID" sz="2400" dirty="0"/>
                  <a:t> </a:t>
                </a:r>
                <a:r>
                  <a:rPr lang="en-ID" sz="2400" dirty="0" err="1"/>
                  <a:t>gravitasi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dari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suatu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daerah</a:t>
                </a:r>
                <a:r>
                  <a:rPr lang="en-ID" sz="2400" dirty="0"/>
                  <a:t> </a:t>
                </a:r>
                <a:r>
                  <a:rPr lang="en-ID" sz="2400" dirty="0" err="1"/>
                  <a:t>bidang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dua</a:t>
                </a:r>
                <a:r>
                  <a:rPr lang="en-ID" sz="2400" dirty="0"/>
                  <a:t> </a:t>
                </a:r>
                <a:r>
                  <a:rPr lang="en-ID" sz="2400" dirty="0" err="1"/>
                  <a:t>dimensi</a:t>
                </a:r>
                <a:r>
                  <a:rPr lang="en-ID" sz="2400" dirty="0"/>
                  <a:t> 𝐴 </a:t>
                </a:r>
                <a:r>
                  <a:rPr lang="en-ID" sz="2400" dirty="0" err="1"/>
                  <a:t>dinyatakan</a:t>
                </a:r>
                <a:r>
                  <a:rPr lang="en-ID" sz="2400" dirty="0"/>
                  <a:t> </a:t>
                </a:r>
                <a:r>
                  <a:rPr lang="en-ID" sz="2400" dirty="0" err="1"/>
                  <a:t>melalui</a:t>
                </a:r>
                <a:r>
                  <a:rPr lang="en-ID" sz="2400" dirty="0"/>
                  <a:t> </a:t>
                </a:r>
                <a:r>
                  <a:rPr lang="en-ID" sz="2400" dirty="0" err="1"/>
                  <a:t>koordinat</a:t>
                </a:r>
                <a:r>
                  <a:rPr lang="en-ID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D" sz="2400" dirty="0"/>
                  <a:t>, yang </a:t>
                </a:r>
                <a:r>
                  <a:rPr lang="en-ID" sz="2400" dirty="0" err="1"/>
                  <a:t>dihitung</a:t>
                </a:r>
                <a:r>
                  <a:rPr lang="en-ID" sz="2400" dirty="0"/>
                  <a:t> </a:t>
                </a:r>
                <a:r>
                  <a:rPr lang="en-ID" sz="2400" dirty="0" err="1"/>
                  <a:t>sbb</a:t>
                </a:r>
                <a:r>
                  <a:rPr lang="en-ID" sz="2400" dirty="0"/>
                  <a:t>:</a:t>
                </a:r>
              </a:p>
              <a:p>
                <a:r>
                  <a:rPr lang="en-ID" sz="2400" dirty="0"/>
                  <a:t> </a:t>
                </a:r>
              </a:p>
              <a:p>
                <a:endParaRPr lang="en-ID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457" y="1405719"/>
                <a:ext cx="10016216" cy="2023281"/>
              </a:xfrm>
              <a:blipFill>
                <a:blip r:embed="rId2"/>
                <a:stretch>
                  <a:fillRect l="-1704" t="-15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FB9079-ABB0-4FEC-AB83-40D156E800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709068" y="3686375"/>
                <a:ext cx="5782347" cy="1108923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dirty="0"/>
                  <a:t>di mana</a:t>
                </a:r>
              </a:p>
              <a:p>
                <a:pPr marL="401638" indent="-2349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D" sz="2200" dirty="0"/>
                  <a:t>= </a:t>
                </a:r>
                <a:r>
                  <a:rPr lang="en-ID" sz="2200" dirty="0" err="1"/>
                  <a:t>momen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massa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benda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terhadap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sumbu</a:t>
                </a:r>
                <a:r>
                  <a:rPr lang="en-ID" sz="2200" dirty="0"/>
                  <a:t>-y</a:t>
                </a:r>
              </a:p>
              <a:p>
                <a:pPr marL="401638" indent="-234950"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D" sz="2200" dirty="0"/>
                  <a:t>= </a:t>
                </a:r>
                <a:r>
                  <a:rPr lang="en-ID" sz="2200" dirty="0" err="1"/>
                  <a:t>momen</a:t>
                </a:r>
                <a:r>
                  <a:rPr lang="en-ID" sz="2200" dirty="0"/>
                  <a:t> </a:t>
                </a:r>
                <a:r>
                  <a:rPr lang="en-ID" sz="2200" dirty="0" err="1"/>
                  <a:t>massa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benda</a:t>
                </a:r>
                <a:r>
                  <a:rPr lang="en-ID" sz="2200" dirty="0"/>
                  <a:t> </a:t>
                </a:r>
                <a:r>
                  <a:rPr lang="en-ID" sz="2200" dirty="0" err="1"/>
                  <a:t>terhadap</a:t>
                </a:r>
                <a:r>
                  <a:rPr lang="en-ID" sz="2200" dirty="0"/>
                  <a:t> </a:t>
                </a:r>
                <a:r>
                  <a:rPr lang="en-ID" sz="2200" dirty="0" err="1"/>
                  <a:t>sumbu</a:t>
                </a:r>
                <a:r>
                  <a:rPr lang="en-ID" sz="2200" dirty="0"/>
                  <a:t>-x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FB9079-ABB0-4FEC-AB83-40D156E80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9068" y="3686375"/>
                <a:ext cx="5782347" cy="1108923"/>
              </a:xfrm>
              <a:prstGeom prst="rect">
                <a:avLst/>
              </a:prstGeom>
              <a:blipFill>
                <a:blip r:embed="rId3"/>
                <a:stretch>
                  <a:fillRect l="-1371" t="-7143" b="-16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225778C-8CA7-45B7-B64E-55D443C76ECA}"/>
              </a:ext>
            </a:extLst>
          </p:cNvPr>
          <p:cNvGrpSpPr/>
          <p:nvPr/>
        </p:nvGrpSpPr>
        <p:grpSpPr>
          <a:xfrm>
            <a:off x="1006189" y="3597887"/>
            <a:ext cx="4382056" cy="1803973"/>
            <a:chOff x="1340319" y="3121097"/>
            <a:chExt cx="4382056" cy="180397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649BE4D-DE1E-4980-8C41-5C9DE217B76C}"/>
                </a:ext>
              </a:extLst>
            </p:cNvPr>
            <p:cNvSpPr/>
            <p:nvPr/>
          </p:nvSpPr>
          <p:spPr>
            <a:xfrm>
              <a:off x="1340319" y="3121097"/>
              <a:ext cx="4382056" cy="1803973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B1B26C6-AA2E-4C7B-BD12-5CB3865F9C8F}"/>
                    </a:ext>
                  </a:extLst>
                </p:cNvPr>
                <p:cNvSpPr txBox="1"/>
                <p:nvPr/>
              </p:nvSpPr>
              <p:spPr>
                <a:xfrm>
                  <a:off x="3706960" y="3239082"/>
                  <a:ext cx="1772537" cy="888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ID" sz="2200" dirty="0" smtClean="0"/>
                          <m:t> </m:t>
                        </m:r>
                        <m:acc>
                          <m:accPr>
                            <m:chr m:val="̅"/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D" sz="2200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D" sz="2200" i="1">
                                <a:latin typeface="Cambria Math" panose="02040503050406030204" pitchFamily="18" charset="0"/>
                              </a:rPr>
                              <m:t>𝑦𝑑𝐴</m:t>
                            </m:r>
                          </m:e>
                        </m:nary>
                      </m:oMath>
                    </m:oMathPara>
                  </a14:m>
                  <a:endParaRPr lang="en-ID" sz="22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7B1B26C6-AA2E-4C7B-BD12-5CB3865F9C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960" y="3239082"/>
                  <a:ext cx="1772537" cy="88806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F177A8-95FA-4D37-963E-B87DE0F4C4A6}"/>
                    </a:ext>
                  </a:extLst>
                </p:cNvPr>
                <p:cNvSpPr txBox="1"/>
                <p:nvPr/>
              </p:nvSpPr>
              <p:spPr>
                <a:xfrm>
                  <a:off x="1564673" y="3283527"/>
                  <a:ext cx="1688732" cy="8880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D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ID" sz="2200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∬"/>
                            <m:limLoc m:val="undOvr"/>
                            <m:subHide m:val="on"/>
                            <m:supHide m:val="on"/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ID" sz="2200" i="1">
                                <a:latin typeface="Cambria Math" panose="02040503050406030204" pitchFamily="18" charset="0"/>
                              </a:rPr>
                              <m:t>𝑥𝑑𝐴</m:t>
                            </m:r>
                          </m:e>
                        </m:nary>
                      </m:oMath>
                    </m:oMathPara>
                  </a14:m>
                  <a:endParaRPr lang="en-ID" sz="2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3F177A8-95FA-4D37-963E-B87DE0F4C4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673" y="3283527"/>
                  <a:ext cx="1688732" cy="88806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89B102-1BC8-4682-9D47-589C116DE887}"/>
                    </a:ext>
                  </a:extLst>
                </p:cNvPr>
                <p:cNvSpPr/>
                <p:nvPr/>
              </p:nvSpPr>
              <p:spPr>
                <a:xfrm>
                  <a:off x="1467737" y="4141699"/>
                  <a:ext cx="1151021" cy="66992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D" sz="2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ID" sz="2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ID" sz="2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lang="en-ID" sz="2200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D89B102-1BC8-4682-9D47-589C116DE8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7737" y="4141699"/>
                  <a:ext cx="1151021" cy="66992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EEA0F2-3FC3-4AB5-9044-7E60D42B075A}"/>
                    </a:ext>
                  </a:extLst>
                </p:cNvPr>
                <p:cNvSpPr/>
                <p:nvPr/>
              </p:nvSpPr>
              <p:spPr>
                <a:xfrm>
                  <a:off x="3706960" y="4113593"/>
                  <a:ext cx="1161215" cy="67922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ID" sz="22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ID" sz="2200" i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D" sz="2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ID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D" sz="22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en-ID" sz="22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den>
                        </m:f>
                      </m:oMath>
                    </m:oMathPara>
                  </a14:m>
                  <a:endParaRPr lang="en-ID" sz="22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9EEA0F2-3FC3-4AB5-9044-7E60D42B07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6960" y="4113593"/>
                  <a:ext cx="1161215" cy="67922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2500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6207-3CFC-44B7-A910-B27320CD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Centroid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3457" y="1405719"/>
                <a:ext cx="10016216" cy="1101507"/>
              </a:xfrm>
            </p:spPr>
            <p:txBody>
              <a:bodyPr>
                <a:noAutofit/>
              </a:bodyPr>
              <a:lstStyle/>
              <a:p>
                <a:pPr marL="360363" indent="-360363">
                  <a:lnSpc>
                    <a:spcPct val="110000"/>
                  </a:lnSpc>
                  <a:spcBef>
                    <a:spcPts val="600"/>
                  </a:spcBef>
                  <a:spcAft>
                    <a:spcPts val="0"/>
                  </a:spcAft>
                  <a:buFont typeface="Wingdings" panose="05000000000000000000" pitchFamily="2" charset="2"/>
                  <a:buChar char="§"/>
                </a:pPr>
                <a:r>
                  <a:rPr lang="sv-SE" sz="2400" dirty="0"/>
                  <a:t>Untuk sebuah massa dua dimensi yang dibatasi di atas oleh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sv-SE" sz="2400" dirty="0"/>
                  <a:t> dan di bawah oleh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sv-SE" sz="2400" dirty="0"/>
                  <a:t>, momen massa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sv-SE" sz="2400" dirty="0"/>
                  <a:t> dan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sv-SE" sz="2400" dirty="0"/>
                  <a:t> dapat diturunkan sbb: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D290E4-97E7-4789-97A4-E9AE69290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3457" y="1405719"/>
                <a:ext cx="10016216" cy="1101507"/>
              </a:xfrm>
              <a:blipFill>
                <a:blip r:embed="rId2"/>
                <a:stretch>
                  <a:fillRect l="-1704" t="-27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806817E-5D69-41D8-8AA3-777F49FCF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18" y="2256505"/>
            <a:ext cx="5895686" cy="35806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0EE7F2-8712-45E5-B4B2-2369F25D09F0}"/>
                  </a:ext>
                </a:extLst>
              </p:cNvPr>
              <p:cNvSpPr/>
              <p:nvPr/>
            </p:nvSpPr>
            <p:spPr>
              <a:xfrm>
                <a:off x="6534605" y="2649035"/>
                <a:ext cx="3588154" cy="1025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ID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i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D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i="0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ID" sz="2000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D" sz="2000" i="0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30EE7F2-8712-45E5-B4B2-2369F25D09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605" y="2649035"/>
                <a:ext cx="3588154" cy="1025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52844E-FD82-42E4-8A93-4A582B5B421F}"/>
                  </a:ext>
                </a:extLst>
              </p:cNvPr>
              <p:cNvSpPr/>
              <p:nvPr/>
            </p:nvSpPr>
            <p:spPr>
              <a:xfrm>
                <a:off x="6825353" y="3547040"/>
                <a:ext cx="5132878" cy="1025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ID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ID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D" sz="20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D" sz="20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ID" sz="2000" i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ID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D" sz="20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  <m:r>
                                        <a:rPr lang="en-ID" sz="2000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ID" sz="2000" i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ID" sz="2000" i="1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52844E-FD82-42E4-8A93-4A582B5B42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5353" y="3547040"/>
                <a:ext cx="5132878" cy="10259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FAF7CD-EAB6-40B8-BE29-97C7E47CEC69}"/>
                  </a:ext>
                </a:extLst>
              </p:cNvPr>
              <p:cNvSpPr/>
              <p:nvPr/>
            </p:nvSpPr>
            <p:spPr>
              <a:xfrm>
                <a:off x="7289228" y="4445045"/>
                <a:ext cx="3359107" cy="1025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en-ID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ID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ID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r>
                                        <a:rPr lang="en-ID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D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D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ID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"/>
                                      <m:ctrlP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ID" sz="200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ID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ID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ID" sz="2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D" sz="20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BFAF7CD-EAB6-40B8-BE29-97C7E47CE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228" y="4445045"/>
                <a:ext cx="3359107" cy="1025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16441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2337</TotalTime>
  <Words>1060</Words>
  <Application>Microsoft Office PowerPoint</Application>
  <PresentationFormat>Widescreen</PresentationFormat>
  <Paragraphs>136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Wingdings</vt:lpstr>
      <vt:lpstr>Retrospect</vt:lpstr>
      <vt:lpstr>Proyek UAS Komputasi Numerik</vt:lpstr>
      <vt:lpstr>Deskripsi Masalah</vt:lpstr>
      <vt:lpstr>PowerPoint Presentation</vt:lpstr>
      <vt:lpstr>Aturan Trapesium</vt:lpstr>
      <vt:lpstr>Aturan Trapesium (Multiple-Application)</vt:lpstr>
      <vt:lpstr>Aturan Simpson</vt:lpstr>
      <vt:lpstr>Aturan Simpson (Multiple-Application)</vt:lpstr>
      <vt:lpstr>Centroid</vt:lpstr>
      <vt:lpstr>Centroid</vt:lpstr>
      <vt:lpstr>PowerPoint Presentation</vt:lpstr>
      <vt:lpstr>Aplikasi</vt:lpstr>
      <vt:lpstr>Aplikasi</vt:lpstr>
      <vt:lpstr>Aplikasi</vt:lpstr>
      <vt:lpstr>PowerPoint Presentation</vt:lpstr>
      <vt:lpstr>Struktur Program C</vt:lpstr>
      <vt:lpstr>PowerPoint Presentation</vt:lpstr>
      <vt:lpstr>Eksekusi Program</vt:lpstr>
      <vt:lpstr>PowerPoint Presentation</vt:lpstr>
      <vt:lpstr>Analisis – Nilai A</vt:lpstr>
      <vt:lpstr>Analisis – Nilai A</vt:lpstr>
      <vt:lpstr>Analisis – Nilai x ̅</vt:lpstr>
      <vt:lpstr>Analisis – Nilai y ̅</vt:lpstr>
      <vt:lpstr>Simpulan</vt:lpstr>
      <vt:lpstr>Simpulan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Tugas Komputasi Numerik</dc:title>
  <dc:creator>Hendra Widjaja</dc:creator>
  <cp:lastModifiedBy>Hendra Widjaja</cp:lastModifiedBy>
  <cp:revision>209</cp:revision>
  <dcterms:created xsi:type="dcterms:W3CDTF">2025-02-21T17:22:19Z</dcterms:created>
  <dcterms:modified xsi:type="dcterms:W3CDTF">2025-05-27T03:33:53Z</dcterms:modified>
</cp:coreProperties>
</file>