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375" r:id="rId2"/>
    <p:sldId id="376" r:id="rId3"/>
    <p:sldId id="370" r:id="rId4"/>
    <p:sldId id="365" r:id="rId5"/>
    <p:sldId id="361" r:id="rId6"/>
    <p:sldId id="377" r:id="rId7"/>
    <p:sldId id="371" r:id="rId8"/>
    <p:sldId id="362" r:id="rId9"/>
    <p:sldId id="374" r:id="rId10"/>
    <p:sldId id="366" r:id="rId11"/>
    <p:sldId id="372" r:id="rId12"/>
    <p:sldId id="373" r:id="rId13"/>
    <p:sldId id="380" r:id="rId14"/>
    <p:sldId id="390" r:id="rId15"/>
    <p:sldId id="391" r:id="rId16"/>
    <p:sldId id="384" r:id="rId17"/>
    <p:sldId id="385" r:id="rId18"/>
    <p:sldId id="381" r:id="rId19"/>
    <p:sldId id="388" r:id="rId20"/>
    <p:sldId id="389" r:id="rId21"/>
    <p:sldId id="392" r:id="rId22"/>
    <p:sldId id="393" r:id="rId23"/>
    <p:sldId id="394" r:id="rId24"/>
    <p:sldId id="387" r:id="rId25"/>
    <p:sldId id="382" r:id="rId26"/>
    <p:sldId id="386" r:id="rId27"/>
    <p:sldId id="383" r:id="rId28"/>
    <p:sldId id="369" r:id="rId29"/>
    <p:sldId id="364" r:id="rId30"/>
    <p:sldId id="368" r:id="rId31"/>
    <p:sldId id="367" r:id="rId32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A1E1"/>
    <a:srgbClr val="EB5600"/>
    <a:srgbClr val="1B47BA"/>
    <a:srgbClr val="1C47BA"/>
    <a:srgbClr val="4A8CFF"/>
    <a:srgbClr val="F98229"/>
    <a:srgbClr val="FA9C28"/>
    <a:srgbClr val="E7E6E6"/>
    <a:srgbClr val="0000FF"/>
    <a:srgbClr val="1425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064" autoAdjust="0"/>
    <p:restoredTop sz="78626" autoAdjust="0"/>
  </p:normalViewPr>
  <p:slideViewPr>
    <p:cSldViewPr snapToGrid="0">
      <p:cViewPr varScale="1">
        <p:scale>
          <a:sx n="105" d="100"/>
          <a:sy n="105" d="100"/>
        </p:scale>
        <p:origin x="464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244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B21589-8524-5249-A4B7-1C1C3DC6E4A7}" type="datetimeFigureOut">
              <a:rPr lang="en-KR" smtClean="0"/>
              <a:t>9/26/25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E496A-8087-3C43-9024-620FD250C2EA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94250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13C37-2FC3-A933-5447-981AAB697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B771CA-47A8-37DB-816F-E3D361AD09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4BDACA-CD26-FC54-8A74-D87BDCC679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ko-KR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31362-FCEE-A9BC-B4C3-7BCF7B6382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E496A-8087-3C43-9024-620FD250C2EA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42398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7EF53-89E0-76EB-6206-FD1A5B97A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3C53449-982A-43BB-B38C-7324F222E2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C8EB237-701F-B8E4-A3D9-D26D38621B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44C1F1-D2F5-1F51-20F0-DAB2FCDAF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E496A-8087-3C43-9024-620FD250C2EA}" type="slidenum">
              <a:rPr lang="en-KR" smtClean="0"/>
              <a:t>19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026054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AAE67-8C1B-8EC1-CF05-A00CF547E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6B5E1EF-3B5C-F0EB-94FA-AB677325BC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8D4F291-FB41-4F99-123B-5BC5E23971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EEE486-89DF-9853-7540-AC73EC6887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E496A-8087-3C43-9024-620FD250C2EA}" type="slidenum">
              <a:rPr lang="en-KR" smtClean="0"/>
              <a:t>20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63409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3ADB7-EB88-EC20-9B81-1D948C2BF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295AC7-F98F-D489-15BB-8F033C3014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D5A14F9-1D8C-9D22-430D-5DECDA74D6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C0BFA9-9911-66E5-D622-81CF20C713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E496A-8087-3C43-9024-620FD250C2EA}" type="slidenum">
              <a:rPr lang="en-KR" smtClean="0"/>
              <a:t>21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97375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7F6A9-40BE-B02F-E8ED-E3E6B714F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CC74EB6-F1EE-059C-7B67-CBAB85A7F6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07B3044-54EC-25F6-D9C0-B684F7BE5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B1A82D-B159-C37B-A58F-4B01A2E425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E496A-8087-3C43-9024-620FD250C2EA}" type="slidenum">
              <a:rPr lang="en-KR" smtClean="0"/>
              <a:t>22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86849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D5563-BFE9-F7FF-F911-4C3E63149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ED98CB7-66ED-BD77-9C88-5E5FB0B453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ACE6F94-E5A7-01A1-EE9B-A39F7436DD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645B6-254E-5B47-632A-5EB4F597F7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E496A-8087-3C43-9024-620FD250C2EA}" type="slidenum">
              <a:rPr lang="en-KR" smtClean="0"/>
              <a:t>23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82920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14546-8A00-B54F-1446-1E1B99511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B05F70B-4DA3-85E2-0A7A-367B0E74AF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7E08B7-7D55-DEC0-DAE5-BA948DAF23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B1D4E8-FDED-CD43-F712-B0C3D01353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E496A-8087-3C43-9024-620FD250C2EA}" type="slidenum">
              <a:rPr lang="en-KR" smtClean="0"/>
              <a:t>24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7115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BC8D1-10CE-BF49-FCF4-75F02DA1F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11AD211-7F27-6E07-122F-C8CBF62AF0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B0F9D9-6573-2631-A39B-18F1DD977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FB2B11-B8CF-0F4C-44F0-5F80ABD000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E496A-8087-3C43-9024-620FD250C2EA}" type="slidenum">
              <a:rPr lang="en-KR" smtClean="0"/>
              <a:t>25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942399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72B0F-6608-9353-BEED-1E2F7CC3D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D0AD32B-2463-EA72-5DAB-D008A7BD06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8142FE3-5C63-34B4-9C07-683CAEFAE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8DA4CB-5CC7-81CE-9E3B-87BDAEDF50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E496A-8087-3C43-9024-620FD250C2EA}" type="slidenum">
              <a:rPr lang="en-KR" smtClean="0"/>
              <a:t>26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060757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FB3C5-C7FD-2A7A-F14C-51738B890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85AFAA-8AB2-7EEF-1565-67E7D6593B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F2ECD1-96A7-1F7E-9342-2C241DDD24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65132C-7DCF-FE34-C6FD-992D42E424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E496A-8087-3C43-9024-620FD250C2EA}" type="slidenum">
              <a:rPr lang="en-KR" smtClean="0"/>
              <a:t>27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78309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19099-6985-9B31-A139-7B21B8360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3C65AB1-7294-7D03-EB02-47CF6756CF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26CF1E3-4361-7FF1-19F8-799B0B41DC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478401-9842-325B-4372-8F7073FF5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E496A-8087-3C43-9024-620FD250C2EA}" type="slidenum">
              <a:rPr lang="en-KR" smtClean="0"/>
              <a:t>28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2392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E496A-8087-3C43-9024-620FD250C2EA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965428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E496A-8087-3C43-9024-620FD250C2EA}" type="slidenum">
              <a:rPr lang="en-KR" smtClean="0"/>
              <a:t>29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51967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E496A-8087-3C43-9024-620FD250C2EA}" type="slidenum">
              <a:rPr lang="en-KR" smtClean="0"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10451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D3827-C489-4C46-7D79-23A43AB58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BDE3EC-0F07-ED8F-73F1-A30272D9D8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7C72F5-2309-CCAA-6E2F-2F8973B887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D0051D-EFAB-C644-D1EC-EDFB89A5D7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E496A-8087-3C43-9024-620FD250C2EA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65844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D1DF3-32F0-9819-460C-1E6807BD7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E2349EE-04ED-1BFC-BAF1-1CAD26A601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21157C0-8C3D-5A54-ACB6-3F930B6B6C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D82E91-49BA-D730-3C39-17EFAA6EC4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E496A-8087-3C43-9024-620FD250C2EA}" type="slidenum">
              <a:rPr lang="en-KR" smtClean="0"/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87577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CE852-C9F0-C901-F5E1-E00B0FD36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80351BC-FD60-869C-9C94-6EA52C59A4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8D6BF85-CA6B-93E2-5774-D75D5EDDD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90D423-F855-2C50-47F5-D353E1FBE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E496A-8087-3C43-9024-620FD250C2EA}" type="slidenum">
              <a:rPr lang="en-KR" smtClean="0"/>
              <a:t>15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577089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95DBE-F5E8-F56E-3AF0-6216B71A2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AD8D50-2BF3-4B25-2FE8-7C511F88CC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B251305-3232-4D4C-061B-5DCE62B349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4404F3-CADB-EF18-A5B5-66AB3E7E1C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E496A-8087-3C43-9024-620FD250C2EA}" type="slidenum">
              <a:rPr lang="en-KR" smtClean="0"/>
              <a:t>16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14337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69D2F-0E60-0061-5B2C-2C36B8C72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D1437B-C40B-D1DA-E3C4-396528AEA7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B150158-1A17-2876-C998-4485944DD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41567C-45B8-2400-F2B6-E1ED4B8791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E496A-8087-3C43-9024-620FD250C2EA}" type="slidenum">
              <a:rPr lang="en-KR" smtClean="0"/>
              <a:t>17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446293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8ABB0-FC06-BF2B-8640-C27D2C562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8FB974F-3875-CF80-209E-1E379EE1BA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5E504B8-AD79-1F37-DFF5-09F7DB63A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65C366-4FDD-9161-BC05-BB30773F95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E496A-8087-3C43-9024-620FD250C2EA}" type="slidenum">
              <a:rPr lang="en-KR" smtClean="0"/>
              <a:t>18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44420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D04D-AFFB-4A3D-BD63-84863D29A741}" type="datetime1">
              <a:rPr lang="ko-KR" altLang="en-US" smtClean="0"/>
              <a:t>2025. 9. 26.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24400" y="6363224"/>
            <a:ext cx="2743200" cy="365125"/>
          </a:xfrm>
        </p:spPr>
        <p:txBody>
          <a:bodyPr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defRPr>
            </a:lvl1pPr>
          </a:lstStyle>
          <a:p>
            <a:fld id="{93DBF81A-86CD-49D3-B392-CC3A0931F05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25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6013-F5A2-47C8-8418-093472BDC965}" type="datetime1">
              <a:rPr lang="ko-KR" altLang="en-US" smtClean="0"/>
              <a:t>2025. 9. 26.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090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E12BA-309E-4B79-A7A0-0F88BC53574C}" type="datetime1">
              <a:rPr lang="ko-KR" altLang="en-US" smtClean="0"/>
              <a:t>2025. 9. 26.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28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655" y="490775"/>
            <a:ext cx="10877145" cy="545791"/>
          </a:xfrm>
        </p:spPr>
        <p:txBody>
          <a:bodyPr>
            <a:normAutofit/>
          </a:bodyPr>
          <a:lstStyle>
            <a:lvl1pPr marL="0" algn="l" defTabSz="914400" rtl="0" eaLnBrk="1" latinLnBrk="1" hangingPunct="1">
              <a:defRPr lang="en-US" sz="3000" b="1" kern="1200" dirty="0">
                <a:solidFill>
                  <a:srgbClr val="1C47BA"/>
                </a:solidFill>
                <a:latin typeface="Noto Sans" panose="020B0502040504020204" pitchFamily="34" charset="0"/>
                <a:ea typeface="+mj-ea"/>
                <a:cs typeface="Pretendard" panose="020005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2417"/>
            <a:ext cx="10515600" cy="4834546"/>
          </a:xfrm>
        </p:spPr>
        <p:txBody>
          <a:bodyPr/>
          <a:lstStyle>
            <a:lvl1pPr>
              <a:defRPr sz="2200">
                <a:latin typeface="+mn-ea"/>
                <a:ea typeface="+mn-ea"/>
                <a:cs typeface="Pretendard" panose="02000503000000020004" pitchFamily="2" charset="-127"/>
              </a:defRPr>
            </a:lvl1pPr>
            <a:lvl2pPr>
              <a:defRPr sz="2000">
                <a:latin typeface="+mn-ea"/>
                <a:ea typeface="+mn-ea"/>
                <a:cs typeface="Pretendard" panose="02000503000000020004" pitchFamily="2" charset="-127"/>
              </a:defRPr>
            </a:lvl2pPr>
            <a:lvl3pPr>
              <a:defRPr>
                <a:latin typeface="+mn-ea"/>
                <a:ea typeface="+mn-ea"/>
                <a:cs typeface="Pretendard" panose="02000503000000020004" pitchFamily="2" charset="-127"/>
              </a:defRPr>
            </a:lvl3pPr>
            <a:lvl4pPr>
              <a:defRPr>
                <a:latin typeface="+mn-ea"/>
                <a:ea typeface="+mn-ea"/>
                <a:cs typeface="Pretendard" panose="02000503000000020004" pitchFamily="2" charset="-127"/>
              </a:defRPr>
            </a:lvl4pPr>
            <a:lvl5pPr>
              <a:defRPr>
                <a:latin typeface="+mn-ea"/>
                <a:ea typeface="+mn-ea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8162D-F9A8-4674-836C-760196F4690F}" type="datetime1">
              <a:rPr lang="ko-KR" altLang="en-US" smtClean="0"/>
              <a:t>2025. 9. 26.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fld id="{93DBF81A-86CD-49D3-B392-CC3A0931F055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65CC46-A775-52B0-63E8-8F4CEC8A70BB}"/>
              </a:ext>
            </a:extLst>
          </p:cNvPr>
          <p:cNvSpPr/>
          <p:nvPr userDrawn="1"/>
        </p:nvSpPr>
        <p:spPr>
          <a:xfrm rot="5400000">
            <a:off x="-4088" y="698067"/>
            <a:ext cx="545790" cy="131215"/>
          </a:xfrm>
          <a:prstGeom prst="rect">
            <a:avLst/>
          </a:prstGeom>
          <a:solidFill>
            <a:srgbClr val="4A8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BD80D0C-8965-29F0-92D8-1EDA7FCCAA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26720" y="33726"/>
            <a:ext cx="1877731" cy="4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552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740A-AF6D-4AA4-9375-0343B5F131A5}" type="datetime1">
              <a:rPr lang="ko-KR" altLang="en-US" smtClean="0"/>
              <a:t>2025. 9. 26.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842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E1FC7-79FD-4C94-9BE5-058744EFC7EF}" type="datetime1">
              <a:rPr lang="ko-KR" altLang="en-US" smtClean="0"/>
              <a:t>2025. 9. 26.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010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76ECA-CA37-413A-B378-42863D2F2533}" type="datetime1">
              <a:rPr lang="ko-KR" altLang="en-US" smtClean="0"/>
              <a:t>2025. 9. 26.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BAAE5-C514-4BB8-B4B0-4AA3C53631E4}" type="datetime1">
              <a:rPr lang="ko-KR" altLang="en-US" smtClean="0"/>
              <a:t>2025. 9. 26.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716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19379-2DFF-407F-8198-686CB4435A50}" type="datetime1">
              <a:rPr lang="ko-KR" altLang="en-US" smtClean="0"/>
              <a:t>2025. 9. 26.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21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9CED-1D16-42C1-9016-E5938C4A0169}" type="datetime1">
              <a:rPr lang="ko-KR" altLang="en-US" smtClean="0"/>
              <a:t>2025. 9. 26.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50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AF0B-5DEB-4DBA-AD4C-631477D34A77}" type="datetime1">
              <a:rPr lang="ko-KR" altLang="en-US" smtClean="0"/>
              <a:t>2025. 9. 26.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192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6A69-D3A9-4911-BF5D-C7DA67A14185}" type="datetime1">
              <a:rPr lang="ko-KR" altLang="en-US" smtClean="0"/>
              <a:t>2025. 9. 26.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BF81A-86CD-49D3-B392-CC3A0931F0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31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11202-7378-11F0-CB86-58038F386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305D1A2B-530C-BB81-C854-8CBA81FA107D}"/>
              </a:ext>
            </a:extLst>
          </p:cNvPr>
          <p:cNvGrpSpPr/>
          <p:nvPr/>
        </p:nvGrpSpPr>
        <p:grpSpPr>
          <a:xfrm>
            <a:off x="1641690" y="4700982"/>
            <a:ext cx="8908619" cy="1340924"/>
            <a:chOff x="875461" y="4439724"/>
            <a:chExt cx="9600188" cy="1445019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3FBA0742-6711-DA27-24DA-899E3859999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75461" y="4439724"/>
              <a:ext cx="9600188" cy="1445019"/>
              <a:chOff x="483609" y="4135717"/>
              <a:chExt cx="6272027" cy="944066"/>
            </a:xfrm>
          </p:grpSpPr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EEF9959E-7D24-AE9F-79BE-11870B74B0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8330" y="4135717"/>
                <a:ext cx="1494735" cy="373684"/>
              </a:xfrm>
              <a:prstGeom prst="rect">
                <a:avLst/>
              </a:prstGeom>
            </p:spPr>
          </p:pic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92A7B9D5-7D38-474A-DF0E-9C9D9AFA62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78196" y="4532406"/>
                <a:ext cx="1494736" cy="501843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A67D38EE-0C10-4C06-997E-04ECA5E4A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82994" y="4532406"/>
                <a:ext cx="1633303" cy="547377"/>
              </a:xfrm>
              <a:prstGeom prst="rect">
                <a:avLst/>
              </a:prstGeom>
            </p:spPr>
          </p:pic>
          <p:pic>
            <p:nvPicPr>
              <p:cNvPr id="27" name="그림 26">
                <a:extLst>
                  <a:ext uri="{FF2B5EF4-FFF2-40B4-BE49-F238E27FC236}">
                    <a16:creationId xmlns:a16="http://schemas.microsoft.com/office/drawing/2014/main" id="{843B18D5-E030-6849-3D3D-AA66D402B3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76322" y="4505522"/>
                <a:ext cx="1679314" cy="563813"/>
              </a:xfrm>
              <a:prstGeom prst="rect">
                <a:avLst/>
              </a:prstGeom>
            </p:spPr>
          </p:pic>
          <p:sp>
            <p:nvSpPr>
              <p:cNvPr id="29" name="Google Shape;186;p30">
                <a:extLst>
                  <a:ext uri="{FF2B5EF4-FFF2-40B4-BE49-F238E27FC236}">
                    <a16:creationId xmlns:a16="http://schemas.microsoft.com/office/drawing/2014/main" id="{ECB95DB9-274E-DCAB-820E-A8D8F16CE7F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609" y="4175679"/>
                <a:ext cx="1549377" cy="9041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Montserrat"/>
                  <a:buNone/>
                  <a:defRPr sz="1600" b="0" i="0" u="none" strike="noStrike" cap="none">
                    <a:solidFill>
                      <a:schemeClr val="accent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Montserrat"/>
                  <a:buNone/>
                  <a:defRPr sz="2800" b="0" i="0" u="none" strike="noStrike" cap="none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Montserrat"/>
                  <a:buNone/>
                  <a:defRPr sz="2800" b="0" i="0" u="none" strike="noStrike" cap="none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Montserrat"/>
                  <a:buNone/>
                  <a:defRPr sz="2800" b="0" i="0" u="none" strike="noStrike" cap="none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Montserrat"/>
                  <a:buNone/>
                  <a:defRPr sz="2800" b="0" i="0" u="none" strike="noStrike" cap="none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Montserrat"/>
                  <a:buNone/>
                  <a:defRPr sz="2800" b="0" i="0" u="none" strike="noStrike" cap="none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Montserrat"/>
                  <a:buNone/>
                  <a:defRPr sz="2800" b="0" i="0" u="none" strike="noStrike" cap="none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Montserrat"/>
                  <a:buNone/>
                  <a:defRPr sz="2800" b="0" i="0" u="none" strike="noStrike" cap="none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175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800"/>
                  <a:buFont typeface="Montserrat"/>
                  <a:buNone/>
                  <a:defRPr sz="2800" b="0" i="0" u="none" strike="noStrike" cap="none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 marL="0" indent="0" algn="l" latinLnBrk="0">
                  <a:buClr>
                    <a:srgbClr val="4A8CFF"/>
                  </a:buClr>
                </a:pP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  <a:cs typeface="Pretendard" panose="02000503000000020004" pitchFamily="2" charset="-127"/>
                  </a:rPr>
                  <a:t>주최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  <a:cs typeface="Pretendard" panose="02000503000000020004" pitchFamily="2" charset="-127"/>
                  </a:rPr>
                  <a:t>/</a:t>
                </a: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  <a:cs typeface="Pretendard" panose="02000503000000020004" pitchFamily="2" charset="-127"/>
                  </a:rPr>
                  <a:t>주관</a:t>
                </a:r>
                <a:endParaRPr lang="en-US" altLang="ko-KR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  <a:cs typeface="Pretendard" panose="02000503000000020004" pitchFamily="2" charset="-127"/>
                </a:endParaRPr>
              </a:p>
              <a:p>
                <a:pPr marL="0" indent="0" algn="l" latinLnBrk="0">
                  <a:buClr>
                    <a:srgbClr val="4A8CFF"/>
                  </a:buClr>
                </a:pPr>
                <a:endParaRPr lang="en-US" altLang="ko-KR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  <a:cs typeface="Pretendard" panose="02000503000000020004" pitchFamily="2" charset="-127"/>
                </a:endParaRPr>
              </a:p>
              <a:p>
                <a:pPr marL="0" indent="0" algn="l" latinLnBrk="0">
                  <a:buClr>
                    <a:srgbClr val="4A8CFF"/>
                  </a:buClr>
                </a:pPr>
                <a:endParaRPr lang="en-US" altLang="ko-KR" dirty="0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  <a:cs typeface="Pretendard" panose="02000503000000020004" pitchFamily="2" charset="-127"/>
                </a:endParaRPr>
              </a:p>
              <a:p>
                <a:pPr marL="0" indent="0" algn="l" latinLnBrk="0">
                  <a:buClr>
                    <a:srgbClr val="4A8CFF"/>
                  </a:buClr>
                </a:pPr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  <a:latin typeface="+mj-ea"/>
                    <a:ea typeface="+mj-ea"/>
                    <a:cs typeface="Pretendard" panose="02000503000000020004" pitchFamily="2" charset="-127"/>
                  </a:rPr>
                  <a:t>후원</a:t>
                </a:r>
              </a:p>
            </p:txBody>
          </p:sp>
        </p:grpSp>
        <p:pic>
          <p:nvPicPr>
            <p:cNvPr id="31" name="그림 30" descr="폰트, 로고, 텍스트, 그래픽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7CF14A88-7FCB-53DF-755F-DFEBA98A4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9727" y="5268873"/>
              <a:ext cx="923872" cy="324209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4C3701E-173A-F3DF-181D-1E670962ED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26666" b="29825"/>
            <a:stretch/>
          </p:blipFill>
          <p:spPr>
            <a:xfrm>
              <a:off x="6869486" y="4455718"/>
              <a:ext cx="1354420" cy="589291"/>
            </a:xfrm>
            <a:prstGeom prst="rect">
              <a:avLst/>
            </a:prstGeom>
          </p:spPr>
        </p:pic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2182131-3782-C531-59C1-6CD1E496CA85}"/>
                </a:ext>
              </a:extLst>
            </p:cNvPr>
            <p:cNvGrpSpPr/>
            <p:nvPr/>
          </p:nvGrpSpPr>
          <p:grpSpPr>
            <a:xfrm>
              <a:off x="4809328" y="4500893"/>
              <a:ext cx="1894179" cy="389491"/>
              <a:chOff x="4823063" y="4455173"/>
              <a:chExt cx="1894179" cy="389491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3D1E5B30-C1B6-3CE2-7E24-029BAFB003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810" t="-11585" b="-1"/>
              <a:stretch>
                <a:fillRect/>
              </a:stretch>
            </p:blipFill>
            <p:spPr>
              <a:xfrm>
                <a:off x="5502302" y="4455173"/>
                <a:ext cx="1214940" cy="371999"/>
              </a:xfrm>
              <a:prstGeom prst="rect">
                <a:avLst/>
              </a:prstGeom>
            </p:spPr>
          </p:pic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494B5E6F-1355-8721-6F3B-D846D8AC3F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76717"/>
              <a:stretch>
                <a:fillRect/>
              </a:stretch>
            </p:blipFill>
            <p:spPr>
              <a:xfrm>
                <a:off x="4823063" y="4511289"/>
                <a:ext cx="740725" cy="333375"/>
              </a:xfrm>
              <a:prstGeom prst="rect">
                <a:avLst/>
              </a:prstGeom>
            </p:spPr>
          </p:pic>
        </p:grp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A305AF-E9B0-F50F-B94B-5C29FB508549}"/>
              </a:ext>
            </a:extLst>
          </p:cNvPr>
          <p:cNvSpPr/>
          <p:nvPr/>
        </p:nvSpPr>
        <p:spPr>
          <a:xfrm>
            <a:off x="8765894" y="-9762"/>
            <a:ext cx="3426106" cy="229122"/>
          </a:xfrm>
          <a:prstGeom prst="rect">
            <a:avLst/>
          </a:prstGeom>
          <a:solidFill>
            <a:srgbClr val="4A8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F801B6-2236-AF30-EE54-F1B697D31A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1301" y="439650"/>
            <a:ext cx="9577646" cy="2920237"/>
          </a:xfrm>
          <a:prstGeom prst="rect">
            <a:avLst/>
          </a:prstGeom>
        </p:spPr>
      </p:pic>
      <p:sp>
        <p:nvSpPr>
          <p:cNvPr id="10" name="제목 9">
            <a:extLst>
              <a:ext uri="{FF2B5EF4-FFF2-40B4-BE49-F238E27FC236}">
                <a16:creationId xmlns:a16="http://schemas.microsoft.com/office/drawing/2014/main" id="{476BF5B3-8705-9F33-15F2-4371EBE3F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80178"/>
            <a:ext cx="9144000" cy="712803"/>
          </a:xfrm>
        </p:spPr>
        <p:txBody>
          <a:bodyPr anchor="ctr">
            <a:normAutofit/>
          </a:bodyPr>
          <a:lstStyle/>
          <a:p>
            <a:r>
              <a:rPr lang="ko-KR" altLang="en-US" sz="3200" b="1" dirty="0"/>
              <a:t>예선 결과 보고서 </a:t>
            </a:r>
            <a:r>
              <a:rPr lang="en-US" altLang="ko-KR" sz="3200" b="1" dirty="0">
                <a:latin typeface="+mj-ea"/>
              </a:rPr>
              <a:t>[   </a:t>
            </a:r>
            <a:r>
              <a:rPr lang="ko-KR" altLang="en-US" sz="3200" b="1" dirty="0" err="1">
                <a:latin typeface="+mj-ea"/>
              </a:rPr>
              <a:t>의료빅데이터연구실</a:t>
            </a:r>
            <a:r>
              <a:rPr lang="ko-KR" altLang="en-US" sz="3200" b="1" dirty="0">
                <a:latin typeface="+mj-ea"/>
              </a:rPr>
              <a:t>   </a:t>
            </a:r>
            <a:r>
              <a:rPr lang="en-US" altLang="ko-KR" sz="3200" b="1" dirty="0">
                <a:latin typeface="+mj-ea"/>
              </a:rPr>
              <a:t>]</a:t>
            </a:r>
            <a:endParaRPr lang="ko-KR" altLang="en-US" sz="32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7150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605A2-7BB7-3A18-1A83-0D7A731DF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5BDBEF-BBC3-EF10-38AD-1E3B38C80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프롬프트 설계 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6B8E65-25C1-F3F2-B9AC-45C04429C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55" y="1036566"/>
            <a:ext cx="11495889" cy="568490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/>
              <a:t>- </a:t>
            </a:r>
            <a:r>
              <a:rPr lang="en-US" altLang="ko-KR" sz="2400" b="1" i="0" dirty="0">
                <a:effectLst/>
              </a:rPr>
              <a:t>Task B: </a:t>
            </a:r>
            <a:r>
              <a:rPr lang="ko-KR" altLang="en-US" sz="2400" b="1" i="0" dirty="0">
                <a:effectLst/>
              </a:rPr>
              <a:t>프롬프트 핵심 전략 </a:t>
            </a:r>
            <a:r>
              <a:rPr lang="en-US" altLang="ko-KR" sz="2400" b="1" i="0" dirty="0">
                <a:effectLst/>
              </a:rPr>
              <a:t>(</a:t>
            </a:r>
            <a:r>
              <a:rPr lang="ko-KR" altLang="en-US" sz="2400" b="1" dirty="0"/>
              <a:t>사용 모델</a:t>
            </a:r>
            <a:r>
              <a:rPr lang="en-US" altLang="ko-KR" sz="2400" b="1" dirty="0"/>
              <a:t>: </a:t>
            </a:r>
            <a:r>
              <a:rPr lang="en" altLang="ko-KR" sz="2400" b="1" dirty="0"/>
              <a:t>meta-llama/Llama-3.1-8B-Instruct</a:t>
            </a:r>
            <a:r>
              <a:rPr lang="en-US" altLang="ko-KR" sz="2400" b="1" dirty="0"/>
              <a:t>)</a:t>
            </a:r>
            <a:endParaRPr lang="ko-KR" altLang="en-US" sz="2400" b="1" i="0" dirty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b="0" i="0" dirty="0">
                <a:effectLst/>
              </a:rPr>
              <a:t>전문가 역할 정의 </a:t>
            </a:r>
            <a:r>
              <a:rPr lang="en-US" altLang="ko-KR" sz="1600" b="0" i="0" dirty="0">
                <a:effectLst/>
              </a:rPr>
              <a:t>(</a:t>
            </a:r>
            <a:r>
              <a:rPr lang="en" altLang="ko-KR" sz="1600" b="0" i="0" dirty="0">
                <a:effectLst/>
              </a:rPr>
              <a:t>Role-based Prompting)</a:t>
            </a:r>
            <a:br>
              <a:rPr lang="en" altLang="ko-KR" sz="1600" b="0" i="0" dirty="0">
                <a:effectLst/>
              </a:rPr>
            </a:br>
            <a:r>
              <a:rPr lang="en-US" altLang="ko-KR" sz="1600" b="0" i="0" dirty="0">
                <a:effectLst/>
              </a:rPr>
              <a:t>"15</a:t>
            </a:r>
            <a:r>
              <a:rPr lang="ko-KR" altLang="en-US" sz="1600" b="0" i="0" dirty="0">
                <a:effectLst/>
              </a:rPr>
              <a:t>년 경력의 </a:t>
            </a:r>
            <a:r>
              <a:rPr lang="en" altLang="ko-KR" sz="1600" b="0" i="0" dirty="0">
                <a:effectLst/>
              </a:rPr>
              <a:t>board-certified </a:t>
            </a:r>
            <a:r>
              <a:rPr lang="ko-KR" altLang="en-US" sz="1600" b="0" i="0" dirty="0">
                <a:effectLst/>
              </a:rPr>
              <a:t>방사선과 의사</a:t>
            </a:r>
            <a:r>
              <a:rPr lang="en-US" altLang="ko-KR" sz="1600" b="0" i="0" dirty="0">
                <a:effectLst/>
              </a:rPr>
              <a:t>" </a:t>
            </a:r>
            <a:r>
              <a:rPr lang="ko-KR" altLang="en-US" sz="1600" b="0" i="0" dirty="0">
                <a:effectLst/>
              </a:rPr>
              <a:t>역할을 명시적으로 부여</a:t>
            </a:r>
            <a:br>
              <a:rPr lang="en-US" altLang="ko-KR" sz="1600" b="0" i="0" dirty="0">
                <a:effectLst/>
              </a:rPr>
            </a:br>
            <a:r>
              <a:rPr lang="en-US" altLang="ko-KR" sz="1600" b="1" i="0" dirty="0">
                <a:effectLst/>
                <a:sym typeface="Wingdings" panose="05000000000000000000" pitchFamily="2" charset="2"/>
              </a:rPr>
              <a:t> </a:t>
            </a:r>
            <a:r>
              <a:rPr lang="ko-KR" altLang="en-US" sz="1600" b="1" i="0" dirty="0">
                <a:effectLst/>
              </a:rPr>
              <a:t>단순한 요약이 아닌 의학적 판단이 포함된 전문가 수준의 출력을 유도</a:t>
            </a:r>
            <a:endParaRPr lang="en-US" altLang="ko-KR" sz="1600" b="1" i="0" dirty="0">
              <a:effectLst/>
            </a:endParaRPr>
          </a:p>
          <a:p>
            <a:pPr algn="l">
              <a:lnSpc>
                <a:spcPct val="150000"/>
              </a:lnSpc>
            </a:pPr>
            <a:r>
              <a:rPr lang="ko-KR" altLang="en-US" sz="1600" b="0" i="0" dirty="0">
                <a:effectLst/>
              </a:rPr>
              <a:t>명확한 요구사항 명세 </a:t>
            </a:r>
            <a:r>
              <a:rPr lang="en-US" altLang="ko-KR" sz="1600" b="0" i="0" dirty="0">
                <a:effectLst/>
              </a:rPr>
              <a:t>(</a:t>
            </a:r>
            <a:r>
              <a:rPr lang="en" altLang="ko-KR" sz="1600" b="0" i="0" dirty="0">
                <a:effectLst/>
              </a:rPr>
              <a:t>Specification-driven Approach)</a:t>
            </a:r>
            <a:br>
              <a:rPr lang="en" altLang="ko-KR" sz="1600" b="0" i="0" dirty="0">
                <a:effectLst/>
              </a:rPr>
            </a:br>
            <a:r>
              <a:rPr lang="en" altLang="ko-KR" sz="1600" b="0" i="0" dirty="0">
                <a:effectLst/>
              </a:rPr>
              <a:t>CRITICAL REQUIREMENTS </a:t>
            </a:r>
            <a:r>
              <a:rPr lang="ko-KR" altLang="en-US" sz="1600" b="0" i="0" dirty="0">
                <a:effectLst/>
              </a:rPr>
              <a:t>섹션에서 다음 핵심 요구사항 명시</a:t>
            </a:r>
            <a:endParaRPr lang="en-US" altLang="ko-KR" sz="1600" b="0" i="0" dirty="0">
              <a:effectLst/>
            </a:endParaRPr>
          </a:p>
          <a:p>
            <a:pPr marL="0" indent="0" algn="l">
              <a:lnSpc>
                <a:spcPct val="150000"/>
              </a:lnSpc>
              <a:buNone/>
            </a:pPr>
            <a:endParaRPr lang="en-US" altLang="ko-KR" sz="100" dirty="0"/>
          </a:p>
          <a:p>
            <a:pPr marL="0" indent="0" algn="l">
              <a:lnSpc>
                <a:spcPct val="150000"/>
              </a:lnSpc>
              <a:buNone/>
            </a:pPr>
            <a:r>
              <a:rPr lang="en-US" altLang="ko-KR" sz="1800" b="1" dirty="0"/>
              <a:t>- </a:t>
            </a:r>
            <a:r>
              <a:rPr lang="ko-KR" altLang="en-US" sz="1800" b="1" dirty="0"/>
              <a:t>임상 데이터 내 </a:t>
            </a:r>
            <a:r>
              <a:rPr lang="ko-KR" altLang="en-US" sz="1800" b="1" i="0" dirty="0">
                <a:effectLst/>
              </a:rPr>
              <a:t>의미적 일관성 유지</a:t>
            </a:r>
            <a:endParaRPr lang="en-US" altLang="ko-KR" sz="1800" b="1" i="0" dirty="0">
              <a:effectLst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</a:rPr>
              <a:t>정확한 의학 용어 사용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</a:rPr>
              <a:t>최적 길이 제약 </a:t>
            </a:r>
            <a:endParaRPr lang="en-US" altLang="ko-KR" sz="1400" b="0" i="0" dirty="0">
              <a:effectLst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</a:rPr>
              <a:t>인구통계학적 편향 제거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</a:rPr>
              <a:t>구조화된 출력 형식 </a:t>
            </a:r>
            <a:endParaRPr lang="en-US" altLang="ko-KR" sz="1400" b="0" i="0" dirty="0">
              <a:effectLst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0" i="0" dirty="0">
                <a:effectLst/>
              </a:rPr>
              <a:t>확정적 의학 언어 사용 </a:t>
            </a:r>
            <a:r>
              <a:rPr lang="en-US" altLang="ko-KR" sz="1400" b="0" i="0" dirty="0">
                <a:effectLst/>
              </a:rPr>
              <a:t>("</a:t>
            </a:r>
            <a:r>
              <a:rPr lang="en" altLang="ko-KR" sz="1400" b="0" i="0" dirty="0">
                <a:effectLst/>
              </a:rPr>
              <a:t>No evidence of", "compatible with" </a:t>
            </a:r>
            <a:r>
              <a:rPr lang="ko-KR" altLang="en-US" sz="1400" b="0" i="0" dirty="0">
                <a:effectLst/>
              </a:rPr>
              <a:t>등</a:t>
            </a:r>
            <a:r>
              <a:rPr lang="en-US" altLang="ko-KR" sz="1400" b="0" i="0" dirty="0">
                <a:effectLst/>
              </a:rPr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33954A-DD6F-0E3C-4802-35E7567E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2E0A0E2-7811-4787-FF49-31F8A82A4D93}"/>
              </a:ext>
            </a:extLst>
          </p:cNvPr>
          <p:cNvSpPr txBox="1">
            <a:spLocks/>
          </p:cNvSpPr>
          <p:nvPr/>
        </p:nvSpPr>
        <p:spPr>
          <a:xfrm>
            <a:off x="3379874" y="1231638"/>
            <a:ext cx="5070705" cy="5457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49215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0CA67-FC49-8384-6560-3DFAABDE6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EC4BF-75D3-5DB5-F4E6-38E039386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프롬프트 설계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474C2-5083-94E4-EF3A-A8D32C87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2578440-3EBE-180F-CB0A-D6B88592746A}"/>
              </a:ext>
            </a:extLst>
          </p:cNvPr>
          <p:cNvSpPr txBox="1">
            <a:spLocks/>
          </p:cNvSpPr>
          <p:nvPr/>
        </p:nvSpPr>
        <p:spPr>
          <a:xfrm>
            <a:off x="476655" y="1231638"/>
            <a:ext cx="10093809" cy="29258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/>
              <a:t>- </a:t>
            </a:r>
            <a:r>
              <a:rPr lang="en-US" altLang="ko-KR" sz="2000" b="1" dirty="0"/>
              <a:t>Task C: </a:t>
            </a:r>
            <a:r>
              <a:rPr lang="ko-KR" altLang="en-US" sz="2000" b="1" dirty="0"/>
              <a:t>프롬프트 핵심 전략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사용 모델</a:t>
            </a:r>
            <a:r>
              <a:rPr lang="en-US" altLang="ko-KR" sz="2000" b="1" dirty="0"/>
              <a:t>: </a:t>
            </a:r>
            <a:r>
              <a:rPr lang="en" altLang="ko-KR" sz="2000" b="1" dirty="0"/>
              <a:t>meta-llama/Llama-3.1-8B-Instruct</a:t>
            </a:r>
            <a:r>
              <a:rPr lang="en-US" altLang="ko-KR" sz="2000" b="1" dirty="0"/>
              <a:t>)</a:t>
            </a:r>
            <a:endParaRPr lang="ko-KR" altLang="en-US" sz="2000" b="1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한국어</a:t>
            </a:r>
            <a:r>
              <a:rPr lang="en-US" altLang="ko-KR" sz="1600" dirty="0"/>
              <a:t>·</a:t>
            </a:r>
            <a:r>
              <a:rPr lang="ko-KR" altLang="en-US" sz="1600" dirty="0"/>
              <a:t>영어 혼합 임상 데이터에서도 일관된 성능을 제공하였고 불필요한 설명 배제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" altLang="ko-KR" sz="1600" dirty="0"/>
              <a:t>CODE,CODE,CODE </a:t>
            </a:r>
            <a:r>
              <a:rPr lang="ko-KR" altLang="en-US" sz="1600" dirty="0"/>
              <a:t>형태로 안정적인 포맷 생성 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ko-KR" altLang="en-US" sz="1600" dirty="0"/>
              <a:t>복잡한 입원 경과 기록을 단순 요약이 아닌 임상적 판단 기반 코드로 변환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588774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41A71-807F-10DA-3E0C-AC5363D23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D3EE2-C08C-B26F-824F-FFC2C7B1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프롬프트 설계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FED0C6-0E8A-33B2-7C36-F8EF0F26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891652-825E-1BA0-8D62-61A1BDA19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55" y="1231638"/>
            <a:ext cx="10545572" cy="548983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400" b="1" dirty="0"/>
              <a:t>- </a:t>
            </a:r>
            <a:r>
              <a:rPr lang="en-US" altLang="ko-KR" sz="1600" b="1" dirty="0"/>
              <a:t>Task C: </a:t>
            </a:r>
            <a:r>
              <a:rPr lang="ko-KR" altLang="en-US" sz="1600" b="1" dirty="0"/>
              <a:t>프롬프트 핵심 전략 </a:t>
            </a:r>
          </a:p>
          <a:p>
            <a:pPr>
              <a:lnSpc>
                <a:spcPct val="100000"/>
              </a:lnSpc>
            </a:pPr>
            <a:r>
              <a:rPr lang="en-US" altLang="ko-KR" sz="1600" b="1" dirty="0"/>
              <a:t>1. </a:t>
            </a:r>
            <a:r>
              <a:rPr lang="ko-KR" altLang="en-US" sz="1600" b="1" dirty="0"/>
              <a:t>임상 맥락 우선 추출</a:t>
            </a:r>
            <a:br>
              <a:rPr lang="en-US" altLang="ko-KR" sz="1600" dirty="0"/>
            </a:br>
            <a:r>
              <a:rPr lang="en" altLang="ko-KR" sz="1600" dirty="0"/>
              <a:t>Hospital Course</a:t>
            </a:r>
            <a:r>
              <a:rPr lang="ko-KR" altLang="en-US" sz="1600" dirty="0"/>
              <a:t>은 다양한 사건과 과거력이 혼합된 형태로</a:t>
            </a:r>
            <a:r>
              <a:rPr lang="en-US" altLang="ko-KR" sz="1600" dirty="0"/>
              <a:t>, </a:t>
            </a:r>
            <a:r>
              <a:rPr lang="ko-KR" altLang="en-US" sz="1600" dirty="0"/>
              <a:t>프롬프트에서는 이번 입원 동안 적극적으로 치료된 질환만 추출하도록 명시하여</a:t>
            </a:r>
            <a:r>
              <a:rPr lang="en-US" altLang="ko-KR" sz="1600" dirty="0"/>
              <a:t>, </a:t>
            </a:r>
            <a:r>
              <a:rPr lang="ko-KR" altLang="en-US" sz="1600" dirty="0"/>
              <a:t>과거력</a:t>
            </a:r>
            <a:r>
              <a:rPr lang="en-US" altLang="ko-KR" sz="1600" dirty="0"/>
              <a:t>·</a:t>
            </a:r>
            <a:r>
              <a:rPr lang="ko-KR" altLang="en-US" sz="1600" dirty="0"/>
              <a:t>만성 안정 질환이 잘못 </a:t>
            </a:r>
            <a:r>
              <a:rPr lang="ko-KR" altLang="en-US" sz="1600" dirty="0" err="1"/>
              <a:t>코드화되는</a:t>
            </a:r>
            <a:r>
              <a:rPr lang="ko-KR" altLang="en-US" sz="1600" dirty="0"/>
              <a:t> 것을 방지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코드 형식 강제</a:t>
            </a:r>
            <a:br>
              <a:rPr lang="en-US" altLang="ko-KR" sz="1600" dirty="0"/>
            </a:br>
            <a:r>
              <a:rPr lang="en" altLang="ko-KR" sz="1600" dirty="0"/>
              <a:t>ICD-10-CM </a:t>
            </a:r>
            <a:r>
              <a:rPr lang="ko-KR" altLang="en-US" sz="1600" dirty="0"/>
              <a:t>코드 표기법은 모델이 흔히 점</a:t>
            </a:r>
            <a:r>
              <a:rPr lang="en-US" altLang="ko-KR" sz="1600" dirty="0"/>
              <a:t>(.)</a:t>
            </a:r>
            <a:r>
              <a:rPr lang="ko-KR" altLang="en-US" sz="1600" dirty="0"/>
              <a:t>이나 불필요한 설명을 붙여 출력하는 오류가 발생함에 따라</a:t>
            </a:r>
            <a:r>
              <a:rPr lang="en-US" altLang="ko-KR" sz="1600" dirty="0"/>
              <a:t>, </a:t>
            </a:r>
            <a:r>
              <a:rPr lang="ko-KR" altLang="en-US" sz="1600" dirty="0"/>
              <a:t>이를 예방하기 위해</a:t>
            </a:r>
            <a:r>
              <a:rPr lang="en-US" altLang="ko-KR" sz="1600" dirty="0"/>
              <a:t> </a:t>
            </a:r>
            <a:r>
              <a:rPr lang="ko-KR" altLang="en-US" sz="1600" dirty="0"/>
              <a:t>대문자 강제</a:t>
            </a:r>
            <a:r>
              <a:rPr lang="en-US" altLang="ko-KR" sz="1600" dirty="0"/>
              <a:t> / </a:t>
            </a:r>
            <a:r>
              <a:rPr lang="ko-KR" altLang="en-US" sz="1600" dirty="0"/>
              <a:t>점 제거</a:t>
            </a:r>
            <a:r>
              <a:rPr lang="en-US" altLang="ko-KR" sz="1600" dirty="0"/>
              <a:t>(</a:t>
            </a:r>
            <a:r>
              <a:rPr lang="en" altLang="ko-KR" sz="1600" dirty="0"/>
              <a:t>I21.4 → I214) / </a:t>
            </a:r>
            <a:r>
              <a:rPr lang="ko-KR" altLang="en-US" sz="1600" dirty="0"/>
              <a:t>최대 </a:t>
            </a:r>
            <a:r>
              <a:rPr lang="en-US" altLang="ko-KR" sz="1600" dirty="0"/>
              <a:t>3</a:t>
            </a:r>
            <a:r>
              <a:rPr lang="ko-KR" altLang="en-US" sz="1600" dirty="0"/>
              <a:t>개</a:t>
            </a:r>
            <a:r>
              <a:rPr lang="en-US" altLang="ko-KR" sz="1600" dirty="0"/>
              <a:t>, </a:t>
            </a:r>
            <a:r>
              <a:rPr lang="ko-KR" altLang="en-US" sz="1600" dirty="0"/>
              <a:t>콤마</a:t>
            </a:r>
            <a:r>
              <a:rPr lang="en-US" altLang="ko-KR" sz="1600" dirty="0"/>
              <a:t>(,)</a:t>
            </a:r>
            <a:r>
              <a:rPr lang="ko-KR" altLang="en-US" sz="1600" dirty="0"/>
              <a:t>로 구분된 단순 리스트 형식을 프롬프트에 명확히 제시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en-US" altLang="ko-KR" sz="1600" b="1" dirty="0"/>
              <a:t>3. </a:t>
            </a:r>
            <a:r>
              <a:rPr lang="ko-KR" altLang="en-US" sz="1600" b="1" dirty="0"/>
              <a:t>우선순위 규칙 삽입</a:t>
            </a:r>
            <a:br>
              <a:rPr lang="en-US" altLang="ko-KR" sz="1600" dirty="0"/>
            </a:br>
            <a:r>
              <a:rPr lang="ko-KR" altLang="en-US" sz="1600" dirty="0"/>
              <a:t>실제 코딩 </a:t>
            </a:r>
            <a:r>
              <a:rPr lang="ko-KR" altLang="en-US" sz="1600" dirty="0" err="1"/>
              <a:t>실무에서처럼</a:t>
            </a:r>
            <a:r>
              <a:rPr lang="en-US" altLang="ko-KR" sz="1600" dirty="0"/>
              <a:t>, </a:t>
            </a:r>
            <a:r>
              <a:rPr lang="ko-KR" altLang="en-US" sz="1600" dirty="0"/>
              <a:t>생명 위협적 상태 </a:t>
            </a:r>
            <a:r>
              <a:rPr lang="en-US" altLang="ko-KR" sz="1600" dirty="0"/>
              <a:t>&gt; </a:t>
            </a:r>
            <a:r>
              <a:rPr lang="ko-KR" altLang="en-US" sz="1600" dirty="0"/>
              <a:t>입원 </a:t>
            </a:r>
            <a:r>
              <a:rPr lang="ko-KR" altLang="en-US" sz="1600" dirty="0" err="1"/>
              <a:t>주진단</a:t>
            </a:r>
            <a:r>
              <a:rPr lang="ko-KR" altLang="en-US" sz="1600" dirty="0"/>
              <a:t> </a:t>
            </a:r>
            <a:r>
              <a:rPr lang="en-US" altLang="ko-KR" sz="1600" dirty="0"/>
              <a:t>&gt; </a:t>
            </a:r>
            <a:r>
              <a:rPr lang="ko-KR" altLang="en-US" sz="1600" dirty="0"/>
              <a:t>합병증 순으로 우선순위를 설정 및</a:t>
            </a:r>
            <a:r>
              <a:rPr lang="en-US" altLang="ko-KR" sz="1600" dirty="0"/>
              <a:t> </a:t>
            </a:r>
            <a:r>
              <a:rPr lang="ko-KR" altLang="en-US" sz="1600" dirty="0"/>
              <a:t>프롬프트 내 </a:t>
            </a:r>
            <a:r>
              <a:rPr lang="en" altLang="ko-KR" sz="1600" dirty="0"/>
              <a:t>CRITICAL INSTRUCTIONS</a:t>
            </a:r>
            <a:r>
              <a:rPr lang="ko-KR" altLang="en-US" sz="1600" dirty="0"/>
              <a:t>에서 이를 단계적으로 안내하여 모델이 사소한 증상 코드</a:t>
            </a:r>
            <a:r>
              <a:rPr lang="en-US" altLang="ko-KR" sz="1600" dirty="0"/>
              <a:t>(</a:t>
            </a:r>
            <a:r>
              <a:rPr lang="en" altLang="ko-KR" sz="1600" dirty="0"/>
              <a:t>R</a:t>
            </a:r>
            <a:r>
              <a:rPr lang="ko-KR" altLang="en-US" sz="1600" dirty="0"/>
              <a:t>코드 등</a:t>
            </a:r>
            <a:r>
              <a:rPr lang="en-US" altLang="ko-KR" sz="1600" dirty="0"/>
              <a:t>)</a:t>
            </a:r>
            <a:r>
              <a:rPr lang="ko-KR" altLang="en-US" sz="1600" dirty="0"/>
              <a:t>만 반환하는 것을 방지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en-US" altLang="ko-KR" sz="1600" b="1" dirty="0"/>
              <a:t>4. </a:t>
            </a:r>
            <a:r>
              <a:rPr lang="ko-KR" altLang="en-US" sz="1600" b="1" dirty="0"/>
              <a:t>도메인 패턴 제공</a:t>
            </a:r>
            <a:br>
              <a:rPr lang="en-US" altLang="ko-KR" sz="1600" dirty="0"/>
            </a:br>
            <a:r>
              <a:rPr lang="ko-KR" altLang="en-US" sz="1600" dirty="0"/>
              <a:t>대표적인 임상 패턴 예시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</a:t>
            </a:r>
            <a:r>
              <a:rPr lang="en" altLang="ko-KR" sz="1600" dirty="0"/>
              <a:t>Chest pain + troponin </a:t>
            </a:r>
            <a:r>
              <a:rPr lang="ko-KR" altLang="en-US" sz="1600" dirty="0"/>
              <a:t>상승 → </a:t>
            </a:r>
            <a:r>
              <a:rPr lang="en" altLang="ko-KR" sz="1600" dirty="0"/>
              <a:t>I214, Atrial fibrillation → I4891, Syncope → R531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프롬프트에 삽입했습니다</a:t>
            </a:r>
            <a:r>
              <a:rPr lang="en-US" altLang="ko-KR" sz="1600" dirty="0"/>
              <a:t>. </a:t>
            </a:r>
            <a:r>
              <a:rPr lang="ko-KR" altLang="en-US" sz="1600" dirty="0"/>
              <a:t>모델이 불확실할 때 임상적으로 타당한 후보군을 참조하도록 하는 </a:t>
            </a:r>
            <a:r>
              <a:rPr lang="en" altLang="ko-KR" sz="1600" dirty="0"/>
              <a:t>few-shot knowledge anchor </a:t>
            </a:r>
            <a:r>
              <a:rPr lang="ko-KR" altLang="en-US" sz="1600" dirty="0"/>
              <a:t>역할</a:t>
            </a:r>
            <a:r>
              <a:rPr lang="en-US" altLang="ko-KR" sz="1600" dirty="0"/>
              <a:t> </a:t>
            </a:r>
            <a:r>
              <a:rPr lang="ko-KR" altLang="en-US" sz="1600" dirty="0"/>
              <a:t>수행</a:t>
            </a:r>
            <a:endParaRPr lang="en-US" altLang="ko-KR" sz="1600" dirty="0"/>
          </a:p>
          <a:p>
            <a:pPr>
              <a:lnSpc>
                <a:spcPct val="100000"/>
              </a:lnSpc>
            </a:pPr>
            <a:r>
              <a:rPr lang="en-US" altLang="ko-KR" sz="1600" b="1" dirty="0"/>
              <a:t>5. </a:t>
            </a:r>
            <a:r>
              <a:rPr lang="ko-KR" altLang="en-US" sz="1600" b="1" dirty="0"/>
              <a:t>안전한 </a:t>
            </a:r>
            <a:r>
              <a:rPr lang="en" altLang="ko-KR" sz="1600" b="1" dirty="0"/>
              <a:t>Fallback </a:t>
            </a:r>
            <a:r>
              <a:rPr lang="ko-KR" altLang="en-US" sz="1600" b="1" dirty="0"/>
              <a:t>설계</a:t>
            </a:r>
            <a:br>
              <a:rPr lang="en-US" altLang="ko-KR" sz="1600" dirty="0"/>
            </a:br>
            <a:r>
              <a:rPr lang="ko-KR" altLang="en-US" sz="1600" dirty="0"/>
              <a:t>모델이 어떤 사유로든 코드 추출에 실패할 경우</a:t>
            </a:r>
            <a:r>
              <a:rPr lang="en-US" altLang="ko-KR" sz="1600" dirty="0"/>
              <a:t>, “</a:t>
            </a:r>
            <a:r>
              <a:rPr lang="en" altLang="ko-KR" sz="1600" dirty="0"/>
              <a:t>R6889 (</a:t>
            </a:r>
            <a:r>
              <a:rPr lang="ko-KR" altLang="en-US" sz="1600" dirty="0"/>
              <a:t>기타 일반 증상</a:t>
            </a:r>
            <a:r>
              <a:rPr lang="en-US" altLang="ko-KR" sz="1600" dirty="0"/>
              <a:t>)”</a:t>
            </a:r>
            <a:r>
              <a:rPr lang="ko-KR" altLang="en-US" sz="1600" dirty="0"/>
              <a:t>을 반환하도록 유도함으로써 예외 상황에서도 코드 포맷이 깨지지 않도록 하기 위한 안전장치</a:t>
            </a:r>
            <a:r>
              <a:rPr lang="en-US" altLang="ko-KR" sz="1600" dirty="0"/>
              <a:t> </a:t>
            </a:r>
            <a:r>
              <a:rPr lang="ko-KR" altLang="en-US" sz="1600" dirty="0"/>
              <a:t>구현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653258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3725E-2423-63ED-FFC6-4F051B815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BBE06E-529B-63A4-4016-F35F3215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실험 결과 </a:t>
            </a:r>
            <a:r>
              <a:rPr lang="en-US" altLang="ko-KR" dirty="0"/>
              <a:t>&amp;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094769-3C48-22C9-F75E-B81FAF5D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417"/>
            <a:ext cx="5562600" cy="4834546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Task A</a:t>
            </a:r>
            <a:r>
              <a:rPr lang="ko-KR" altLang="en-US" b="1" dirty="0"/>
              <a:t> 리더보드 분석</a:t>
            </a:r>
            <a:endParaRPr lang="en-US" altLang="ko-KR" b="1" dirty="0"/>
          </a:p>
          <a:p>
            <a:pPr marL="0" indent="0">
              <a:buNone/>
            </a:pPr>
            <a:endParaRPr lang="en-US" altLang="ko-KR" sz="1050" b="1" dirty="0"/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000" b="1" dirty="0">
                <a:latin typeface="Arial" panose="020B0604020202020204" pitchFamily="34" charset="0"/>
              </a:rPr>
              <a:t> </a:t>
            </a:r>
            <a:r>
              <a:rPr lang="ko-KR" altLang="ko-KR" sz="2000" b="1" dirty="0" err="1">
                <a:latin typeface="Arial" panose="020B0604020202020204" pitchFamily="34" charset="0"/>
              </a:rPr>
              <a:t>BERTScore</a:t>
            </a:r>
            <a:r>
              <a:rPr lang="ko-KR" altLang="ko-KR" sz="2000" dirty="0">
                <a:latin typeface="Arial" panose="020B0604020202020204" pitchFamily="34" charset="0"/>
              </a:rPr>
              <a:t>: 평균 0.81</a:t>
            </a:r>
            <a:endParaRPr lang="en-US" altLang="ko-KR" sz="2000" dirty="0"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ko-KR" sz="1100" dirty="0"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000" b="1" dirty="0">
                <a:latin typeface="Arial" panose="020B0604020202020204" pitchFamily="34" charset="0"/>
              </a:rPr>
              <a:t> </a:t>
            </a:r>
            <a:r>
              <a:rPr lang="ko-KR" altLang="ko-KR" sz="2000" b="1" dirty="0">
                <a:latin typeface="Arial" panose="020B0604020202020204" pitchFamily="34" charset="0"/>
              </a:rPr>
              <a:t>표준편차</a:t>
            </a:r>
            <a:r>
              <a:rPr lang="ko-KR" altLang="ko-KR" sz="2000" dirty="0">
                <a:latin typeface="Arial" panose="020B0604020202020204" pitchFamily="34" charset="0"/>
              </a:rPr>
              <a:t>: 0.04 → </a:t>
            </a:r>
            <a:r>
              <a:rPr lang="en-US" altLang="ko-KR" sz="2000" dirty="0">
                <a:latin typeface="Arial" panose="020B0604020202020204" pitchFamily="34" charset="0"/>
              </a:rPr>
              <a:t>[</a:t>
            </a:r>
            <a:r>
              <a:rPr lang="ko-KR" altLang="ko-KR" sz="2000" dirty="0">
                <a:latin typeface="Arial" panose="020B0604020202020204" pitchFamily="34" charset="0"/>
              </a:rPr>
              <a:t>전반적으로 안정적인 성능</a:t>
            </a:r>
            <a:r>
              <a:rPr lang="en-US" altLang="ko-KR" sz="2000" dirty="0">
                <a:latin typeface="Arial" panose="020B0604020202020204" pitchFamily="34" charset="0"/>
              </a:rPr>
              <a:t>]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ko-KR" altLang="ko-KR" sz="800" dirty="0"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000" b="1" dirty="0">
                <a:latin typeface="Arial" panose="020B0604020202020204" pitchFamily="34" charset="0"/>
              </a:rPr>
              <a:t> </a:t>
            </a:r>
            <a:r>
              <a:rPr lang="ko-KR" altLang="ko-KR" sz="2000" b="1" dirty="0">
                <a:latin typeface="Arial" panose="020B0604020202020204" pitchFamily="34" charset="0"/>
              </a:rPr>
              <a:t>공정성 지표</a:t>
            </a:r>
            <a:r>
              <a:rPr lang="ko-KR" altLang="ko-KR" sz="2000" dirty="0">
                <a:latin typeface="Arial" panose="020B0604020202020204" pitchFamily="34" charset="0"/>
              </a:rPr>
              <a:t>: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000" dirty="0">
                <a:latin typeface="Arial" panose="020B0604020202020204" pitchFamily="34" charset="0"/>
              </a:rPr>
              <a:t> </a:t>
            </a:r>
            <a:r>
              <a:rPr lang="ko-KR" altLang="ko-KR" sz="2000" dirty="0">
                <a:latin typeface="Arial" panose="020B0604020202020204" pitchFamily="34" charset="0"/>
              </a:rPr>
              <a:t>성별 공정성: 0.97 (</a:t>
            </a:r>
            <a:r>
              <a:rPr lang="ko-KR" altLang="ko-KR" sz="2000" dirty="0" err="1">
                <a:latin typeface="Arial" panose="020B0604020202020204" pitchFamily="34" charset="0"/>
              </a:rPr>
              <a:t>M</a:t>
            </a:r>
            <a:r>
              <a:rPr lang="ko-KR" altLang="ko-KR" sz="2000" dirty="0">
                <a:latin typeface="Arial" panose="020B0604020202020204" pitchFamily="34" charset="0"/>
              </a:rPr>
              <a:t>/</a:t>
            </a:r>
            <a:r>
              <a:rPr lang="ko-KR" altLang="ko-KR" sz="2000" dirty="0" err="1">
                <a:latin typeface="Arial" panose="020B0604020202020204" pitchFamily="34" charset="0"/>
              </a:rPr>
              <a:t>F</a:t>
            </a:r>
            <a:r>
              <a:rPr lang="ko-KR" altLang="ko-KR" sz="2000" dirty="0">
                <a:latin typeface="Arial" panose="020B0604020202020204" pitchFamily="34" charset="0"/>
              </a:rPr>
              <a:t> 균형 우수)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000" dirty="0">
                <a:latin typeface="Arial" panose="020B0604020202020204" pitchFamily="34" charset="0"/>
              </a:rPr>
              <a:t> </a:t>
            </a:r>
            <a:r>
              <a:rPr lang="ko-KR" altLang="ko-KR" sz="2000" dirty="0">
                <a:latin typeface="Arial" panose="020B0604020202020204" pitchFamily="34" charset="0"/>
              </a:rPr>
              <a:t>연령대 공정성: 0.93 </a:t>
            </a:r>
            <a:br>
              <a:rPr lang="en-US" altLang="ko-KR" sz="2000" dirty="0">
                <a:latin typeface="Arial" panose="020B0604020202020204" pitchFamily="34" charset="0"/>
              </a:rPr>
            </a:br>
            <a:endParaRPr lang="en-US" altLang="ko-KR" sz="2000" dirty="0"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ko-KR" sz="700" dirty="0"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2000" b="1" dirty="0">
                <a:latin typeface="Arial" panose="020B0604020202020204" pitchFamily="34" charset="0"/>
              </a:rPr>
              <a:t> </a:t>
            </a:r>
            <a:r>
              <a:rPr lang="ko-KR" altLang="ko-KR" sz="2000" b="1" dirty="0">
                <a:latin typeface="Arial" panose="020B0604020202020204" pitchFamily="34" charset="0"/>
              </a:rPr>
              <a:t>총점 환산: 13.7 / 16점 (</a:t>
            </a:r>
            <a:r>
              <a:rPr lang="ko-KR" altLang="ko-KR" sz="2000" b="1" dirty="0" err="1">
                <a:latin typeface="Arial" panose="020B0604020202020204" pitchFamily="34" charset="0"/>
              </a:rPr>
              <a:t>A급</a:t>
            </a:r>
            <a:r>
              <a:rPr lang="ko-KR" altLang="ko-KR" sz="2000" b="1" dirty="0">
                <a:latin typeface="Arial" panose="020B0604020202020204" pitchFamily="34" charset="0"/>
              </a:rPr>
              <a:t>)</a:t>
            </a:r>
          </a:p>
          <a:p>
            <a:endParaRPr lang="en-US" altLang="ko-KR" sz="13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7B047E-BC68-7578-42DA-64A936A2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13</a:t>
            </a:fld>
            <a:endParaRPr lang="ko-KR" altLang="en-US"/>
          </a:p>
        </p:txBody>
      </p:sp>
      <p:pic>
        <p:nvPicPr>
          <p:cNvPr id="9" name="그림 8" descr="텍스트, 스크린샷, 번호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1860943-C883-CA37-E60C-3902A84DA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85" r="51855" b="9037"/>
          <a:stretch>
            <a:fillRect/>
          </a:stretch>
        </p:blipFill>
        <p:spPr>
          <a:xfrm>
            <a:off x="6663664" y="1544295"/>
            <a:ext cx="5123317" cy="376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601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D6F7B-2571-10C6-B7C4-5E83C2345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29ECA-5DEC-8D71-6F72-22FB953F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실험 결과 </a:t>
            </a:r>
            <a:r>
              <a:rPr lang="en-US" altLang="ko-KR" dirty="0"/>
              <a:t>&amp;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E8DA8B-CEDD-0995-FA14-CE7E68D81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417"/>
            <a:ext cx="10691648" cy="4834546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Task B</a:t>
            </a:r>
            <a:r>
              <a:rPr lang="ko-KR" altLang="en-US" b="1" dirty="0"/>
              <a:t> 리더보드 분석</a:t>
            </a:r>
            <a:r>
              <a:rPr lang="en-US" altLang="ko-KR" b="1" dirty="0"/>
              <a:t>_</a:t>
            </a:r>
            <a:r>
              <a:rPr lang="ko-KR" altLang="en-US" b="1" dirty="0"/>
              <a:t>정량적 평가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" altLang="ko-KR" sz="1600" dirty="0" err="1"/>
              <a:t>BERTScore</a:t>
            </a:r>
            <a:r>
              <a:rPr lang="en" altLang="ko-KR" sz="1600" dirty="0"/>
              <a:t>: 2.3/3.0</a:t>
            </a:r>
            <a:r>
              <a:rPr lang="ko-KR" altLang="en-US" sz="1600" dirty="0"/>
              <a:t>점</a:t>
            </a:r>
            <a:br>
              <a:rPr lang="en-US" altLang="ko-KR" sz="1600" dirty="0"/>
            </a:br>
            <a:r>
              <a:rPr lang="en" altLang="ko-KR" sz="1600" b="0" i="0" dirty="0">
                <a:effectLst/>
              </a:rPr>
              <a:t>FINDINGS</a:t>
            </a:r>
            <a:r>
              <a:rPr lang="ko-KR" altLang="en-US" sz="1600" b="0" i="0" dirty="0">
                <a:effectLst/>
              </a:rPr>
              <a:t>와 생성된 </a:t>
            </a:r>
            <a:r>
              <a:rPr lang="en" altLang="ko-KR" sz="1600" b="0" i="0" dirty="0">
                <a:effectLst/>
              </a:rPr>
              <a:t>IMPRESSION </a:t>
            </a:r>
            <a:r>
              <a:rPr lang="ko-KR" altLang="en-US" sz="1600" b="0" i="0" dirty="0">
                <a:effectLst/>
              </a:rPr>
              <a:t>간 의미적 유사성은 양호한 수준으로 평가</a:t>
            </a:r>
            <a:r>
              <a:rPr lang="ko-KR" altLang="en-US" sz="1600" dirty="0"/>
              <a:t>됨</a:t>
            </a:r>
            <a:r>
              <a:rPr lang="en-US" altLang="ko-KR" sz="1600" dirty="0"/>
              <a:t>.</a:t>
            </a:r>
            <a:r>
              <a:rPr lang="en-US" altLang="ko-KR" sz="1600" b="0" i="0" dirty="0">
                <a:effectLst/>
              </a:rPr>
              <a:t> </a:t>
            </a:r>
            <a:r>
              <a:rPr lang="ko-KR" altLang="en-US" sz="1600" b="0" i="0" dirty="0">
                <a:effectLst/>
              </a:rPr>
              <a:t>핵심 의료 용어와 진단 내용의 </a:t>
            </a:r>
            <a:br>
              <a:rPr lang="en-US" altLang="ko-KR" sz="1600" b="0" i="0" dirty="0">
                <a:effectLst/>
              </a:rPr>
            </a:br>
            <a:r>
              <a:rPr lang="ko-KR" altLang="en-US" sz="1600" b="0" i="0" dirty="0">
                <a:effectLst/>
              </a:rPr>
              <a:t>보존은 성공적이었으나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일부 세부 소견에서 의미적 손실이 발생한 것으로 분석됨</a:t>
            </a:r>
            <a:r>
              <a:rPr lang="en-US" altLang="ko-KR" sz="1600" b="0" i="0" dirty="0">
                <a:effectLst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" altLang="ko-KR" sz="1600" dirty="0"/>
              <a:t>Fairness: 2.</a:t>
            </a:r>
            <a:r>
              <a:rPr lang="en-US" altLang="ko-KR" sz="1600" dirty="0"/>
              <a:t>0</a:t>
            </a:r>
            <a:r>
              <a:rPr lang="en" altLang="ko-KR" sz="1600" dirty="0"/>
              <a:t>/3.0</a:t>
            </a:r>
            <a:r>
              <a:rPr lang="ko-KR" altLang="en-US" sz="1600" dirty="0"/>
              <a:t>점</a:t>
            </a:r>
            <a:br>
              <a:rPr lang="en-US" altLang="ko-KR" sz="1600" dirty="0"/>
            </a:br>
            <a:r>
              <a:rPr lang="ko-KR" altLang="en-US" sz="1600" b="0" i="0" dirty="0">
                <a:solidFill>
                  <a:srgbClr val="4D4D4C"/>
                </a:solidFill>
                <a:effectLst/>
                <a:latin typeface="berkeleyMono"/>
              </a:rPr>
              <a:t>성별</a:t>
            </a:r>
            <a:r>
              <a:rPr lang="en-US" altLang="ko-KR" sz="1600" b="0" i="0" dirty="0">
                <a:solidFill>
                  <a:srgbClr val="4D4D4C"/>
                </a:solidFill>
                <a:effectLst/>
                <a:latin typeface="berkeleyMono"/>
              </a:rPr>
              <a:t>/</a:t>
            </a:r>
            <a:r>
              <a:rPr lang="ko-KR" altLang="en-US" sz="1600" b="0" i="0" dirty="0">
                <a:solidFill>
                  <a:srgbClr val="4D4D4C"/>
                </a:solidFill>
                <a:effectLst/>
                <a:latin typeface="berkeleyMono"/>
              </a:rPr>
              <a:t>연령 분포 간 성능 차이로 인해 공정성 점수 개선 사항이 있음</a:t>
            </a:r>
            <a:r>
              <a:rPr lang="en-US" altLang="ko-KR" sz="1600" b="0" i="0" dirty="0">
                <a:solidFill>
                  <a:srgbClr val="4D4D4C"/>
                </a:solidFill>
                <a:effectLst/>
                <a:latin typeface="berkeleyMono"/>
              </a:rPr>
              <a:t>. </a:t>
            </a:r>
            <a:r>
              <a:rPr lang="ko-KR" altLang="en-US" sz="1600" b="0" i="0" dirty="0">
                <a:solidFill>
                  <a:srgbClr val="4D4D4C"/>
                </a:solidFill>
                <a:effectLst/>
                <a:latin typeface="berkeleyMono"/>
              </a:rPr>
              <a:t>구체적인 편향 패턴에 대한 상세 분석이 필요하며</a:t>
            </a:r>
            <a:r>
              <a:rPr lang="en-US" altLang="ko-KR" sz="1600" b="0" i="0" dirty="0">
                <a:solidFill>
                  <a:srgbClr val="4D4D4C"/>
                </a:solidFill>
                <a:effectLst/>
                <a:latin typeface="berkeleyMono"/>
              </a:rPr>
              <a:t>, </a:t>
            </a:r>
            <a:r>
              <a:rPr lang="ko-KR" altLang="en-US" sz="1600" b="0" i="0" dirty="0">
                <a:solidFill>
                  <a:srgbClr val="4D4D4C"/>
                </a:solidFill>
                <a:effectLst/>
                <a:latin typeface="berkeleyMono"/>
              </a:rPr>
              <a:t>향후 다양한 인구통계학적 그룹에서 균등한 성능을 보장하기 위한 개선이 필요</a:t>
            </a:r>
            <a:r>
              <a:rPr lang="en-US" altLang="ko-KR" sz="1600" b="0" i="0" dirty="0">
                <a:solidFill>
                  <a:srgbClr val="4D4D4C"/>
                </a:solidFill>
                <a:effectLst/>
                <a:latin typeface="berkeleyMono"/>
              </a:rPr>
              <a:t>.</a:t>
            </a:r>
            <a:endParaRPr lang="en-US" altLang="ko-KR" sz="1600" dirty="0"/>
          </a:p>
          <a:p>
            <a:endParaRPr lang="ko-KR" altLang="en-US" sz="1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500A35-1149-D2C5-08C1-76675A988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14</a:t>
            </a:fld>
            <a:endParaRPr lang="ko-KR" altLang="en-US"/>
          </a:p>
        </p:txBody>
      </p:sp>
      <p:pic>
        <p:nvPicPr>
          <p:cNvPr id="7" name="그림 6" descr="텍스트, 폰트, 라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D20D39D-0747-11BF-B3BF-72FB8B386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95" y="4441072"/>
            <a:ext cx="5797263" cy="173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88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70528-31B4-CCD3-5D25-7E48818A4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34B66-7D64-C382-F1D3-E8A95127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실험 결과 </a:t>
            </a:r>
            <a:r>
              <a:rPr lang="en-US" altLang="ko-KR" dirty="0"/>
              <a:t>&amp;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146AA7-0291-BBEF-2D8E-DC7A2A92A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417"/>
            <a:ext cx="10877144" cy="4834546"/>
          </a:xfrm>
        </p:spPr>
        <p:txBody>
          <a:bodyPr/>
          <a:lstStyle/>
          <a:p>
            <a:pPr marL="0" indent="0">
              <a:buNone/>
            </a:pPr>
            <a:r>
              <a:rPr lang="en-US" altLang="ko-KR" b="1" dirty="0"/>
              <a:t>Task B</a:t>
            </a:r>
            <a:r>
              <a:rPr lang="ko-KR" altLang="en-US" b="1" dirty="0"/>
              <a:t> 리더보드 분석</a:t>
            </a:r>
            <a:r>
              <a:rPr lang="en-US" altLang="ko-KR" b="1" dirty="0"/>
              <a:t>_LLM </a:t>
            </a:r>
            <a:r>
              <a:rPr lang="ko-KR" altLang="en-US" b="1" dirty="0"/>
              <a:t>평가</a:t>
            </a:r>
            <a:endParaRPr lang="en-US" altLang="ko-KR" b="1" dirty="0"/>
          </a:p>
          <a:p>
            <a:pPr algn="l"/>
            <a:r>
              <a:rPr lang="en" altLang="ko-KR" sz="1600" b="0" i="0" dirty="0">
                <a:effectLst/>
              </a:rPr>
              <a:t>Summary: 1.4/3.0</a:t>
            </a:r>
            <a:r>
              <a:rPr lang="ko-KR" altLang="en-US" sz="1600" b="0" i="0" dirty="0">
                <a:effectLst/>
              </a:rPr>
              <a:t>점</a:t>
            </a:r>
            <a:br>
              <a:rPr lang="ko-KR" altLang="en-US" sz="1600" b="0" i="0" dirty="0">
                <a:effectLst/>
              </a:rPr>
            </a:br>
            <a:r>
              <a:rPr lang="ko-KR" altLang="en-US" sz="1600" b="0" i="0" dirty="0">
                <a:effectLst/>
              </a:rPr>
              <a:t>핵심 정보 포착 능력에서 가장 큰 개선 필요성이 확인됨</a:t>
            </a:r>
            <a:r>
              <a:rPr lang="en-US" altLang="ko-KR" sz="1600" b="0" i="0" dirty="0">
                <a:effectLst/>
              </a:rPr>
              <a:t>. </a:t>
            </a:r>
            <a:r>
              <a:rPr lang="ko-KR" altLang="en-US" sz="1600" b="0" i="0" dirty="0">
                <a:effectLst/>
              </a:rPr>
              <a:t>복합적인 </a:t>
            </a:r>
            <a:r>
              <a:rPr lang="en" altLang="ko-KR" sz="1600" b="0" i="0" dirty="0">
                <a:effectLst/>
              </a:rPr>
              <a:t>FINDINGS</a:t>
            </a:r>
            <a:r>
              <a:rPr lang="ko-KR" altLang="en-US" sz="1600" b="0" i="0" dirty="0">
                <a:effectLst/>
              </a:rPr>
              <a:t>에서 중요도 순으로 정보를 선별하는 능력이 제한적이었으며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일부 임상적으로 중요한 소견이 누락되는 경향을 보임</a:t>
            </a:r>
            <a:r>
              <a:rPr lang="en-US" altLang="ko-KR" sz="1600" b="0" i="0" dirty="0">
                <a:effectLst/>
              </a:rPr>
              <a:t>.</a:t>
            </a:r>
          </a:p>
          <a:p>
            <a:pPr algn="l"/>
            <a:r>
              <a:rPr lang="en" altLang="ko-KR" sz="1600" b="0" i="0" dirty="0">
                <a:effectLst/>
              </a:rPr>
              <a:t>Clinical Clarity: 2.6/3.0</a:t>
            </a:r>
            <a:r>
              <a:rPr lang="ko-KR" altLang="en-US" sz="1600" b="0" i="0" dirty="0">
                <a:effectLst/>
              </a:rPr>
              <a:t>점</a:t>
            </a:r>
            <a:br>
              <a:rPr lang="ko-KR" altLang="en-US" sz="1600" b="0" i="0" dirty="0">
                <a:effectLst/>
              </a:rPr>
            </a:br>
            <a:r>
              <a:rPr lang="ko-KR" altLang="en-US" sz="1600" b="0" i="0" dirty="0">
                <a:effectLst/>
              </a:rPr>
              <a:t>의료진이 이해하기 쉬운 명확한 진단 표현은 상대적으로 우수한 성과를 거둠</a:t>
            </a:r>
            <a:r>
              <a:rPr lang="en-US" altLang="ko-KR" sz="1600" b="0" i="0" dirty="0">
                <a:effectLst/>
              </a:rPr>
              <a:t>.</a:t>
            </a:r>
            <a:r>
              <a:rPr lang="ko-KR" altLang="en-US" sz="1600" b="0" i="0" dirty="0">
                <a:effectLst/>
              </a:rPr>
              <a:t> 표준 방사선학 용어 사용과 구조화된 형식 유지가 효과적이었던 것으로 평가</a:t>
            </a:r>
            <a:r>
              <a:rPr lang="en-US" altLang="ko-KR" sz="1600" b="0" i="0" dirty="0">
                <a:effectLst/>
              </a:rPr>
              <a:t>.</a:t>
            </a:r>
          </a:p>
          <a:p>
            <a:pPr algn="l"/>
            <a:r>
              <a:rPr lang="en" altLang="ko-KR" sz="1600" b="0" i="0" dirty="0">
                <a:effectLst/>
              </a:rPr>
              <a:t>Conciseness: 1.5/2.0</a:t>
            </a:r>
            <a:r>
              <a:rPr lang="ko-KR" altLang="en-US" sz="1600" b="0" i="0" dirty="0">
                <a:effectLst/>
              </a:rPr>
              <a:t>점</a:t>
            </a:r>
            <a:br>
              <a:rPr lang="ko-KR" altLang="en-US" sz="1600" b="0" i="0" dirty="0">
                <a:effectLst/>
              </a:rPr>
            </a:br>
            <a:r>
              <a:rPr lang="ko-KR" altLang="en-US" sz="1600" b="0" i="0" dirty="0">
                <a:effectLst/>
              </a:rPr>
              <a:t>간결성 부분에서 개선이 여지가 약간 있지만 불필요한 수식어나 중복 표현은 충분히 제거된 것으로 분석됨</a:t>
            </a:r>
            <a:r>
              <a:rPr lang="en-US" altLang="ko-KR" sz="1600" b="0" i="0" dirty="0">
                <a:effectLst/>
              </a:rPr>
              <a:t>.</a:t>
            </a:r>
          </a:p>
          <a:p>
            <a:pPr algn="l"/>
            <a:r>
              <a:rPr lang="en" altLang="ko-KR" sz="1600" b="0" i="0" dirty="0">
                <a:effectLst/>
              </a:rPr>
              <a:t>Error Prevention: 1.7/2.0</a:t>
            </a:r>
            <a:r>
              <a:rPr lang="ko-KR" altLang="en-US" sz="1600" b="0" i="0" dirty="0">
                <a:effectLst/>
              </a:rPr>
              <a:t>점</a:t>
            </a:r>
            <a:br>
              <a:rPr lang="ko-KR" altLang="en-US" sz="1600" b="0" i="0" dirty="0">
                <a:effectLst/>
              </a:rPr>
            </a:br>
            <a:r>
              <a:rPr lang="ko-KR" altLang="en-US" sz="1600" b="0" i="0" dirty="0">
                <a:effectLst/>
              </a:rPr>
              <a:t>일부 </a:t>
            </a:r>
            <a:r>
              <a:rPr lang="ko-KR" altLang="en-US" sz="1600" b="0" i="0" dirty="0" err="1">
                <a:effectLst/>
              </a:rPr>
              <a:t>추측성</a:t>
            </a:r>
            <a:r>
              <a:rPr lang="ko-KR" altLang="en-US" sz="1600" b="0" i="0" dirty="0">
                <a:effectLst/>
              </a:rPr>
              <a:t> 내용이나 과도한 일반화 표현에서 개선의 여지가 있으나 의학적 정확성은 양호한 수준</a:t>
            </a:r>
            <a:r>
              <a:rPr lang="en-US" altLang="ko-KR" sz="1600" b="0" i="0" dirty="0">
                <a:effectLst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073FF3-D6F9-C834-D2EC-4989329C1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15</a:t>
            </a:fld>
            <a:endParaRPr lang="ko-KR" altLang="en-US"/>
          </a:p>
        </p:txBody>
      </p:sp>
      <p:pic>
        <p:nvPicPr>
          <p:cNvPr id="6" name="그림 5" descr="텍스트, 스크린샷, 라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4605A8A-16BA-1990-9415-BA3CAE9EF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174" y="4938712"/>
            <a:ext cx="6997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1215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D3663-9D65-2B49-937A-E2FD8D626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9559B-3A42-DA46-37D4-CC1ABB1A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실험 결과 </a:t>
            </a:r>
            <a:r>
              <a:rPr lang="en-US" altLang="ko-KR" dirty="0"/>
              <a:t>&amp;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6B7FC7-FD59-874A-6E11-DAF58B7A6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Task C</a:t>
            </a:r>
            <a:r>
              <a:rPr lang="ko-KR" altLang="en-US" b="1" dirty="0"/>
              <a:t> 리더보드 분석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" altLang="ko-KR" sz="1300" dirty="0"/>
              <a:t>I</a:t>
            </a:r>
            <a:r>
              <a:rPr lang="en" altLang="ko-KR" sz="1500" dirty="0"/>
              <a:t>CD Accuracy: 0.62/6.0</a:t>
            </a:r>
            <a:r>
              <a:rPr lang="ko-KR" altLang="en-US" sz="1500" dirty="0"/>
              <a:t>점</a:t>
            </a:r>
            <a:br>
              <a:rPr lang="en-US" altLang="ko-KR" sz="1500" dirty="0"/>
            </a:br>
            <a:r>
              <a:rPr lang="ko-KR" altLang="en-US" sz="1500" dirty="0"/>
              <a:t>주요 진단 코드를 정확히 매칭하는 성능은 제한적이었음</a:t>
            </a:r>
            <a:r>
              <a:rPr lang="en-US" altLang="ko-KR" sz="1500" dirty="0"/>
              <a:t>. </a:t>
            </a:r>
            <a:r>
              <a:rPr lang="ko-KR" altLang="en-US" sz="1500" dirty="0"/>
              <a:t>특히 복합적 질환 상황에서 증상 코드</a:t>
            </a:r>
            <a:r>
              <a:rPr lang="en-US" altLang="ko-KR" sz="1500" dirty="0"/>
              <a:t>(</a:t>
            </a:r>
            <a:r>
              <a:rPr lang="en" altLang="ko-KR" sz="1500" dirty="0"/>
              <a:t>R</a:t>
            </a:r>
            <a:r>
              <a:rPr lang="ko-KR" altLang="en-US" sz="1500" dirty="0"/>
              <a:t>계열</a:t>
            </a:r>
            <a:r>
              <a:rPr lang="en-US" altLang="ko-KR" sz="1500" dirty="0"/>
              <a:t>)</a:t>
            </a:r>
            <a:r>
              <a:rPr lang="ko-KR" altLang="en-US" sz="1500" dirty="0"/>
              <a:t>로 치환되는 경향이 강하게 나타남</a:t>
            </a:r>
            <a:r>
              <a:rPr lang="en-US" altLang="ko-KR" sz="1500" dirty="0"/>
              <a:t>.</a:t>
            </a:r>
          </a:p>
          <a:p>
            <a:pPr>
              <a:lnSpc>
                <a:spcPct val="150000"/>
              </a:lnSpc>
            </a:pPr>
            <a:r>
              <a:rPr lang="en" altLang="ko-KR" sz="1500" dirty="0"/>
              <a:t>Fairness: 2.93/3.0</a:t>
            </a:r>
            <a:r>
              <a:rPr lang="ko-KR" altLang="en-US" sz="1500" dirty="0"/>
              <a:t>점</a:t>
            </a:r>
            <a:br>
              <a:rPr lang="en-US" altLang="ko-KR" sz="1500" dirty="0"/>
            </a:br>
            <a:r>
              <a:rPr lang="ko-KR" altLang="en-US" sz="1500" dirty="0"/>
              <a:t>성별</a:t>
            </a:r>
            <a:r>
              <a:rPr lang="en-US" altLang="ko-KR" sz="1500" dirty="0"/>
              <a:t>/</a:t>
            </a:r>
            <a:r>
              <a:rPr lang="ko-KR" altLang="en-US" sz="1500" dirty="0"/>
              <a:t>연령 분포 전반에서 균형 잡힌 성능을 보였으며</a:t>
            </a:r>
            <a:r>
              <a:rPr lang="en-US" altLang="ko-KR" sz="1500" dirty="0"/>
              <a:t>, </a:t>
            </a:r>
            <a:r>
              <a:rPr lang="ko-KR" altLang="en-US" sz="1500" dirty="0"/>
              <a:t>인구통계학적 편향은 거의 없는 것으로 평가됨</a:t>
            </a:r>
            <a:r>
              <a:rPr lang="en-US" altLang="ko-KR" sz="1500" dirty="0"/>
              <a:t>.</a:t>
            </a:r>
          </a:p>
          <a:p>
            <a:endParaRPr lang="en-US" altLang="ko-KR" sz="13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009242-C549-CBC5-D54B-2ADC4E28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16</a:t>
            </a:fld>
            <a:endParaRPr lang="ko-KR" altLang="en-US"/>
          </a:p>
        </p:txBody>
      </p:sp>
      <p:pic>
        <p:nvPicPr>
          <p:cNvPr id="6" name="그림 5" descr="텍스트, 라인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AD04E07-EA53-D4EB-7DBF-1CFAECC0F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341" y="4076330"/>
            <a:ext cx="5802004" cy="192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53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02342-3F42-78DA-EAC7-B9179D7AA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C8B07C-EE3A-F7C8-6B2B-CCD67B53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실험 결과 </a:t>
            </a:r>
            <a:r>
              <a:rPr lang="en-US" altLang="ko-KR" dirty="0"/>
              <a:t>&amp;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61E87-4206-052B-7CF2-6424C2D0D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Task A</a:t>
            </a:r>
            <a:r>
              <a:rPr lang="ko-KR" altLang="en-US" b="1" dirty="0"/>
              <a:t> 최적화 시도</a:t>
            </a:r>
            <a:r>
              <a:rPr lang="en-US" altLang="ko-KR" b="1" dirty="0"/>
              <a:t>: </a:t>
            </a:r>
            <a:r>
              <a:rPr lang="ko-KR" altLang="en-US" b="1" dirty="0"/>
              <a:t>효과와 한계 분석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342900" lvl="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ko-KR" altLang="en-US" sz="2000" b="1" dirty="0">
                <a:latin typeface="Arial" panose="020B0604020202020204" pitchFamily="34" charset="0"/>
              </a:rPr>
              <a:t>이점</a:t>
            </a:r>
            <a:r>
              <a:rPr lang="ko-KR" altLang="ko-KR" sz="2000" dirty="0">
                <a:latin typeface="Arial" panose="020B0604020202020204" pitchFamily="34" charset="0"/>
              </a:rPr>
              <a:t>:</a:t>
            </a:r>
            <a:endParaRPr lang="en-US" altLang="ko-KR" sz="2000" dirty="0">
              <a:latin typeface="Arial" panose="020B0604020202020204" pitchFamily="34" charset="0"/>
            </a:endParaRPr>
          </a:p>
          <a:p>
            <a:pPr marL="342900" lvl="0" indent="-3429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lang="ko-KR" altLang="ko-KR" sz="1800" dirty="0"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800" b="1" dirty="0">
                <a:latin typeface="Arial" panose="020B0604020202020204" pitchFamily="34" charset="0"/>
              </a:rPr>
              <a:t> </a:t>
            </a:r>
            <a:r>
              <a:rPr lang="ko-KR" altLang="ko-KR" sz="1800" b="1" dirty="0">
                <a:latin typeface="Arial" panose="020B0604020202020204" pitchFamily="34" charset="0"/>
              </a:rPr>
              <a:t>데이터 기반 </a:t>
            </a:r>
            <a:r>
              <a:rPr lang="ko-KR" altLang="ko-KR" sz="1800" b="1" dirty="0" err="1">
                <a:latin typeface="Arial" panose="020B0604020202020204" pitchFamily="34" charset="0"/>
              </a:rPr>
              <a:t>충실성</a:t>
            </a:r>
            <a:r>
              <a:rPr lang="ko-KR" altLang="ko-KR" sz="1800" dirty="0">
                <a:latin typeface="Arial" panose="020B0604020202020204" pitchFamily="34" charset="0"/>
              </a:rPr>
              <a:t>: 환자 정보, </a:t>
            </a:r>
            <a:r>
              <a:rPr lang="ko-KR" altLang="ko-KR" sz="1800" dirty="0" err="1">
                <a:latin typeface="Arial" panose="020B0604020202020204" pitchFamily="34" charset="0"/>
              </a:rPr>
              <a:t>V</a:t>
            </a:r>
            <a:r>
              <a:rPr lang="ko-KR" altLang="ko-KR" sz="1800" dirty="0">
                <a:latin typeface="Arial" panose="020B0604020202020204" pitchFamily="34" charset="0"/>
              </a:rPr>
              <a:t>/</a:t>
            </a:r>
            <a:r>
              <a:rPr lang="ko-KR" altLang="ko-KR" sz="1800" dirty="0" err="1">
                <a:latin typeface="Arial" panose="020B0604020202020204" pitchFamily="34" charset="0"/>
              </a:rPr>
              <a:t>S</a:t>
            </a:r>
            <a:r>
              <a:rPr lang="ko-KR" altLang="ko-KR" sz="1800" dirty="0">
                <a:latin typeface="Arial" panose="020B0604020202020204" pitchFamily="34" charset="0"/>
              </a:rPr>
              <a:t>, </a:t>
            </a:r>
            <a:r>
              <a:rPr lang="ko-KR" altLang="ko-KR" sz="1800" dirty="0" err="1">
                <a:latin typeface="Arial" panose="020B0604020202020204" pitchFamily="34" charset="0"/>
              </a:rPr>
              <a:t>admission</a:t>
            </a:r>
            <a:r>
              <a:rPr lang="ko-KR" altLang="ko-KR" sz="1800" dirty="0">
                <a:latin typeface="Arial" panose="020B0604020202020204" pitchFamily="34" charset="0"/>
              </a:rPr>
              <a:t> </a:t>
            </a:r>
            <a:r>
              <a:rPr lang="ko-KR" altLang="ko-KR" sz="1800" dirty="0" err="1">
                <a:latin typeface="Arial" panose="020B0604020202020204" pitchFamily="34" charset="0"/>
              </a:rPr>
              <a:t>detail</a:t>
            </a:r>
            <a:r>
              <a:rPr lang="ko-KR" altLang="ko-KR" sz="1800" dirty="0">
                <a:latin typeface="Arial" panose="020B0604020202020204" pitchFamily="34" charset="0"/>
              </a:rPr>
              <a:t> 등 필수 정보 반영 잘됨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800" b="1" dirty="0">
                <a:latin typeface="Arial" panose="020B0604020202020204" pitchFamily="34" charset="0"/>
              </a:rPr>
              <a:t> </a:t>
            </a:r>
            <a:r>
              <a:rPr lang="ko-KR" altLang="ko-KR" sz="1800" b="1" dirty="0" err="1">
                <a:latin typeface="Arial" panose="020B0604020202020204" pitchFamily="34" charset="0"/>
              </a:rPr>
              <a:t>Bias</a:t>
            </a:r>
            <a:r>
              <a:rPr lang="ko-KR" altLang="ko-KR" sz="1800" b="1" dirty="0">
                <a:latin typeface="Arial" panose="020B0604020202020204" pitchFamily="34" charset="0"/>
              </a:rPr>
              <a:t> 최소화</a:t>
            </a:r>
            <a:r>
              <a:rPr lang="ko-KR" altLang="ko-KR" sz="1800" dirty="0">
                <a:latin typeface="Arial" panose="020B0604020202020204" pitchFamily="34" charset="0"/>
              </a:rPr>
              <a:t>: </a:t>
            </a:r>
            <a:r>
              <a:rPr lang="ko-KR" altLang="ko-KR" sz="1800" dirty="0" err="1">
                <a:latin typeface="Arial" panose="020B0604020202020204" pitchFamily="34" charset="0"/>
              </a:rPr>
              <a:t>연령대·성별별</a:t>
            </a:r>
            <a:r>
              <a:rPr lang="ko-KR" altLang="ko-KR" sz="1800" dirty="0">
                <a:latin typeface="Arial" panose="020B0604020202020204" pitchFamily="34" charset="0"/>
              </a:rPr>
              <a:t> 공정성 점수 우수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800" b="1" dirty="0">
                <a:latin typeface="Arial" panose="020B0604020202020204" pitchFamily="34" charset="0"/>
              </a:rPr>
              <a:t> </a:t>
            </a:r>
            <a:r>
              <a:rPr lang="ko-KR" altLang="ko-KR" sz="1800" b="1" dirty="0">
                <a:latin typeface="Arial" panose="020B0604020202020204" pitchFamily="34" charset="0"/>
              </a:rPr>
              <a:t>구조적 일관성</a:t>
            </a:r>
            <a:r>
              <a:rPr lang="ko-KR" altLang="ko-KR" sz="1800" dirty="0">
                <a:latin typeface="Arial" panose="020B0604020202020204" pitchFamily="34" charset="0"/>
              </a:rPr>
              <a:t>: </a:t>
            </a:r>
            <a:r>
              <a:rPr lang="ko-KR" altLang="ko-KR" sz="1800" dirty="0" err="1">
                <a:latin typeface="Arial" panose="020B0604020202020204" pitchFamily="34" charset="0"/>
              </a:rPr>
              <a:t>Admission</a:t>
            </a:r>
            <a:r>
              <a:rPr lang="ko-KR" altLang="ko-KR" sz="1800" dirty="0">
                <a:latin typeface="Arial" panose="020B0604020202020204" pitchFamily="34" charset="0"/>
              </a:rPr>
              <a:t> → </a:t>
            </a:r>
            <a:r>
              <a:rPr lang="ko-KR" altLang="ko-KR" sz="1800" dirty="0" err="1">
                <a:latin typeface="Arial" panose="020B0604020202020204" pitchFamily="34" charset="0"/>
              </a:rPr>
              <a:t>Initial</a:t>
            </a:r>
            <a:r>
              <a:rPr lang="ko-KR" altLang="ko-KR" sz="1800" dirty="0">
                <a:latin typeface="Arial" panose="020B0604020202020204" pitchFamily="34" charset="0"/>
              </a:rPr>
              <a:t> </a:t>
            </a:r>
            <a:r>
              <a:rPr lang="ko-KR" altLang="ko-KR" sz="1800" dirty="0" err="1">
                <a:latin typeface="Arial" panose="020B0604020202020204" pitchFamily="34" charset="0"/>
              </a:rPr>
              <a:t>Findings</a:t>
            </a:r>
            <a:r>
              <a:rPr lang="ko-KR" altLang="ko-KR" sz="1800" dirty="0">
                <a:latin typeface="Arial" panose="020B0604020202020204" pitchFamily="34" charset="0"/>
              </a:rPr>
              <a:t> → </a:t>
            </a:r>
            <a:r>
              <a:rPr lang="ko-KR" altLang="ko-KR" sz="1800" dirty="0" err="1">
                <a:latin typeface="Arial" panose="020B0604020202020204" pitchFamily="34" charset="0"/>
              </a:rPr>
              <a:t>Workup</a:t>
            </a:r>
            <a:r>
              <a:rPr lang="ko-KR" altLang="ko-KR" sz="1800" dirty="0">
                <a:latin typeface="Arial" panose="020B0604020202020204" pitchFamily="34" charset="0"/>
              </a:rPr>
              <a:t>/</a:t>
            </a:r>
            <a:r>
              <a:rPr lang="ko-KR" altLang="ko-KR" sz="1800" dirty="0" err="1">
                <a:latin typeface="Arial" panose="020B0604020202020204" pitchFamily="34" charset="0"/>
              </a:rPr>
              <a:t>Treatment</a:t>
            </a:r>
            <a:r>
              <a:rPr lang="ko-KR" altLang="ko-KR" sz="1800" dirty="0">
                <a:latin typeface="Arial" panose="020B0604020202020204" pitchFamily="34" charset="0"/>
              </a:rPr>
              <a:t> → </a:t>
            </a:r>
            <a:r>
              <a:rPr lang="ko-KR" altLang="ko-KR" sz="1800" dirty="0" err="1">
                <a:latin typeface="Arial" panose="020B0604020202020204" pitchFamily="34" charset="0"/>
              </a:rPr>
              <a:t>Clinical</a:t>
            </a:r>
            <a:r>
              <a:rPr lang="ko-KR" altLang="ko-KR" sz="1800" dirty="0">
                <a:latin typeface="Arial" panose="020B0604020202020204" pitchFamily="34" charset="0"/>
              </a:rPr>
              <a:t> </a:t>
            </a:r>
            <a:r>
              <a:rPr lang="ko-KR" altLang="ko-KR" sz="1800" dirty="0" err="1">
                <a:latin typeface="Arial" panose="020B0604020202020204" pitchFamily="34" charset="0"/>
              </a:rPr>
              <a:t>Course</a:t>
            </a:r>
            <a:r>
              <a:rPr lang="ko-KR" altLang="ko-KR" sz="1800" dirty="0">
                <a:latin typeface="Arial" panose="020B0604020202020204" pitchFamily="34" charset="0"/>
              </a:rPr>
              <a:t> → </a:t>
            </a:r>
            <a:r>
              <a:rPr lang="ko-KR" altLang="ko-KR" sz="1800" dirty="0" err="1">
                <a:latin typeface="Arial" panose="020B0604020202020204" pitchFamily="34" charset="0"/>
              </a:rPr>
              <a:t>Disposition</a:t>
            </a:r>
            <a:r>
              <a:rPr lang="ko-KR" altLang="ko-KR" sz="1800" dirty="0">
                <a:latin typeface="Arial" panose="020B0604020202020204" pitchFamily="34" charset="0"/>
              </a:rPr>
              <a:t> </a:t>
            </a:r>
            <a:r>
              <a:rPr lang="en-US" altLang="ko-KR" sz="1800" dirty="0">
                <a:latin typeface="Arial" panose="020B0604020202020204" pitchFamily="34" charset="0"/>
              </a:rPr>
              <a:t>	            </a:t>
            </a:r>
            <a:r>
              <a:rPr lang="ko-KR" altLang="ko-KR" sz="1800" dirty="0">
                <a:latin typeface="Arial" panose="020B0604020202020204" pitchFamily="34" charset="0"/>
              </a:rPr>
              <a:t>구조 충실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ko-KR" sz="1800" dirty="0"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 b="1" dirty="0">
                <a:latin typeface="Arial" panose="020B0604020202020204" pitchFamily="34" charset="0"/>
              </a:rPr>
              <a:t>2. </a:t>
            </a:r>
            <a:r>
              <a:rPr lang="ko-KR" altLang="en-US" sz="1800" b="1" dirty="0">
                <a:latin typeface="Arial" panose="020B0604020202020204" pitchFamily="34" charset="0"/>
              </a:rPr>
              <a:t>개선 </a:t>
            </a:r>
            <a:r>
              <a:rPr lang="ko-KR" altLang="en-US" sz="1800" b="1" dirty="0" err="1">
                <a:latin typeface="Arial" panose="020B0604020202020204" pitchFamily="34" charset="0"/>
              </a:rPr>
              <a:t>필요점</a:t>
            </a:r>
            <a:r>
              <a:rPr lang="ko-KR" altLang="ko-KR" sz="1800" dirty="0">
                <a:latin typeface="Arial" panose="020B0604020202020204" pitchFamily="34" charset="0"/>
              </a:rPr>
              <a:t>: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ko-KR" sz="1800" dirty="0"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800" b="1" dirty="0">
                <a:latin typeface="Arial" panose="020B0604020202020204" pitchFamily="34" charset="0"/>
              </a:rPr>
              <a:t> </a:t>
            </a:r>
            <a:r>
              <a:rPr lang="ko-KR" altLang="ko-KR" sz="1800" b="1" dirty="0">
                <a:latin typeface="Arial" panose="020B0604020202020204" pitchFamily="34" charset="0"/>
              </a:rPr>
              <a:t>서술 품질 부족</a:t>
            </a:r>
            <a:r>
              <a:rPr lang="ko-KR" altLang="ko-KR" sz="1800" dirty="0">
                <a:latin typeface="Arial" panose="020B0604020202020204" pitchFamily="34" charset="0"/>
              </a:rPr>
              <a:t>: 불필요한 반복 표현 및 임상적 자연스러움 부족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800" b="1" dirty="0">
                <a:latin typeface="Arial" panose="020B0604020202020204" pitchFamily="34" charset="0"/>
              </a:rPr>
              <a:t> </a:t>
            </a:r>
            <a:r>
              <a:rPr lang="ko-KR" altLang="ko-KR" sz="1800" b="1" dirty="0">
                <a:latin typeface="Arial" panose="020B0604020202020204" pitchFamily="34" charset="0"/>
              </a:rPr>
              <a:t>포맷 오류</a:t>
            </a:r>
            <a:r>
              <a:rPr lang="ko-KR" altLang="ko-KR" sz="1800" dirty="0">
                <a:latin typeface="Arial" panose="020B0604020202020204" pitchFamily="34" charset="0"/>
              </a:rPr>
              <a:t>: 체온 변환 누락, </a:t>
            </a:r>
            <a:r>
              <a:rPr lang="ko-KR" altLang="ko-KR" sz="1800" dirty="0" err="1">
                <a:latin typeface="Arial" panose="020B0604020202020204" pitchFamily="34" charset="0"/>
              </a:rPr>
              <a:t>Pain</a:t>
            </a:r>
            <a:r>
              <a:rPr lang="ko-KR" altLang="ko-KR" sz="1800" dirty="0">
                <a:latin typeface="Arial" panose="020B0604020202020204" pitchFamily="34" charset="0"/>
              </a:rPr>
              <a:t> </a:t>
            </a:r>
            <a:r>
              <a:rPr lang="ko-KR" altLang="ko-KR" sz="1800" dirty="0" err="1">
                <a:latin typeface="Arial" panose="020B0604020202020204" pitchFamily="34" charset="0"/>
              </a:rPr>
              <a:t>scale</a:t>
            </a:r>
            <a:r>
              <a:rPr lang="ko-KR" altLang="ko-KR" sz="1800" dirty="0">
                <a:latin typeface="Arial" panose="020B0604020202020204" pitchFamily="34" charset="0"/>
              </a:rPr>
              <a:t> 단위 </a:t>
            </a:r>
            <a:r>
              <a:rPr lang="ko-KR" altLang="ko-KR" sz="1800" dirty="0" err="1">
                <a:latin typeface="Arial" panose="020B0604020202020204" pitchFamily="34" charset="0"/>
              </a:rPr>
              <a:t>미표기</a:t>
            </a:r>
            <a:endParaRPr lang="ko-KR" altLang="ko-KR" sz="1800" dirty="0">
              <a:latin typeface="Arial" panose="020B0604020202020204" pitchFamily="34" charset="0"/>
            </a:endParaRP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ko-KR" sz="1800" b="1" dirty="0">
                <a:latin typeface="Arial" panose="020B0604020202020204" pitchFamily="34" charset="0"/>
              </a:rPr>
              <a:t> </a:t>
            </a:r>
            <a:r>
              <a:rPr lang="ko-KR" altLang="ko-KR" sz="1800" b="1" dirty="0">
                <a:latin typeface="Arial" panose="020B0604020202020204" pitchFamily="34" charset="0"/>
              </a:rPr>
              <a:t>의학적 디테일 손실</a:t>
            </a:r>
            <a:r>
              <a:rPr lang="ko-KR" altLang="ko-KR" sz="1800" dirty="0">
                <a:latin typeface="Arial" panose="020B0604020202020204" pitchFamily="34" charset="0"/>
              </a:rPr>
              <a:t>: 긴 </a:t>
            </a:r>
            <a:r>
              <a:rPr lang="ko-KR" altLang="ko-KR" sz="1800" dirty="0" err="1">
                <a:latin typeface="Arial" panose="020B0604020202020204" pitchFamily="34" charset="0"/>
              </a:rPr>
              <a:t>medical</a:t>
            </a:r>
            <a:r>
              <a:rPr lang="ko-KR" altLang="ko-KR" sz="1800" dirty="0">
                <a:latin typeface="Arial" panose="020B0604020202020204" pitchFamily="34" charset="0"/>
              </a:rPr>
              <a:t> </a:t>
            </a:r>
            <a:r>
              <a:rPr lang="ko-KR" altLang="ko-KR" sz="1800" dirty="0" err="1">
                <a:latin typeface="Arial" panose="020B0604020202020204" pitchFamily="34" charset="0"/>
              </a:rPr>
              <a:t>record</a:t>
            </a:r>
            <a:r>
              <a:rPr lang="ko-KR" altLang="ko-KR" sz="1800" dirty="0">
                <a:latin typeface="Arial" panose="020B0604020202020204" pitchFamily="34" charset="0"/>
              </a:rPr>
              <a:t> 요약 과정에서 세부 이벤트 누락</a:t>
            </a:r>
          </a:p>
          <a:p>
            <a:pPr marL="0" lv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ko-KR" altLang="ko-KR" sz="1800" dirty="0">
              <a:latin typeface="Arial" panose="020B0604020202020204" pitchFamily="34" charset="0"/>
            </a:endParaRPr>
          </a:p>
          <a:p>
            <a:endParaRPr lang="ko-KR" altLang="en-US" sz="15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DB5579-842E-95C0-8A3E-9E6D2381E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323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8B946-23E7-D09F-758D-461539DA4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4D127-75F3-272A-4703-D1FAA97A0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실험 결과 </a:t>
            </a:r>
            <a:r>
              <a:rPr lang="en-US" altLang="ko-KR" dirty="0"/>
              <a:t>&amp;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14A79A-DAA6-8033-426A-6AE0600CD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b="1" dirty="0"/>
              <a:t>Task A</a:t>
            </a:r>
            <a:r>
              <a:rPr lang="ko-KR" altLang="en-US" b="1" dirty="0"/>
              <a:t> 최적화 시도</a:t>
            </a:r>
            <a:r>
              <a:rPr lang="en-US" altLang="ko-KR" b="1" dirty="0"/>
              <a:t>: </a:t>
            </a:r>
            <a:r>
              <a:rPr lang="ko-KR" altLang="en-US" b="1" dirty="0"/>
              <a:t>효과와 한계 분석</a:t>
            </a:r>
            <a:endParaRPr lang="en-US" altLang="ko-KR" b="1" dirty="0"/>
          </a:p>
          <a:p>
            <a:r>
              <a:rPr lang="ko-KR" altLang="en-US" b="1" dirty="0"/>
              <a:t>규칙 기반 </a:t>
            </a:r>
            <a:r>
              <a:rPr lang="ko-KR" altLang="en-US" b="1" dirty="0" err="1"/>
              <a:t>전처리</a:t>
            </a:r>
            <a:r>
              <a:rPr lang="ko-KR" altLang="en-US" b="1" dirty="0"/>
              <a:t> </a:t>
            </a:r>
            <a:r>
              <a:rPr lang="en-US" altLang="ko-KR" b="1" dirty="0"/>
              <a:t>+ </a:t>
            </a:r>
            <a:r>
              <a:rPr lang="ko-KR" altLang="en-US" b="1" dirty="0"/>
              <a:t>포맷 강제화</a:t>
            </a:r>
            <a:endParaRPr lang="ko-KR" altLang="en-US" dirty="0"/>
          </a:p>
          <a:p>
            <a:r>
              <a:rPr lang="ko-KR" altLang="en-US" b="1" dirty="0"/>
              <a:t>시도한 방법</a:t>
            </a:r>
            <a:r>
              <a:rPr lang="en-US" altLang="ko-KR" b="1" dirty="0"/>
              <a:t>:</a:t>
            </a:r>
            <a:endParaRPr lang="ko-KR" altLang="en-US" dirty="0"/>
          </a:p>
          <a:p>
            <a:pPr lvl="1"/>
            <a:r>
              <a:rPr lang="en-US" altLang="ko-KR" dirty="0"/>
              <a:t>Admission, Initial Findings, Workup/Treatment, Clinical Course, Disposition </a:t>
            </a:r>
            <a:r>
              <a:rPr lang="ko-KR" altLang="en-US" dirty="0"/>
              <a:t>구조 강제</a:t>
            </a:r>
          </a:p>
          <a:p>
            <a:pPr lvl="1"/>
            <a:r>
              <a:rPr lang="ko-KR" altLang="en-US" dirty="0"/>
              <a:t>정규표현식 기반 정보 추출</a:t>
            </a:r>
            <a:r>
              <a:rPr lang="en-US" altLang="ko-KR" dirty="0"/>
              <a:t>(Chief Complaint, PMH, Procedure, Vitals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의료 문서 내 불필요한 공백</a:t>
            </a:r>
            <a:r>
              <a:rPr lang="en-US" altLang="ko-KR" dirty="0"/>
              <a:t>/</a:t>
            </a:r>
            <a:r>
              <a:rPr lang="ko-KR" altLang="en-US" dirty="0" err="1"/>
              <a:t>마스킹</a:t>
            </a:r>
            <a:r>
              <a:rPr lang="en-US" altLang="ko-KR" dirty="0"/>
              <a:t>(“___”) </a:t>
            </a:r>
            <a:r>
              <a:rPr lang="ko-KR" altLang="en-US" dirty="0"/>
              <a:t>제거 및 </a:t>
            </a:r>
            <a:r>
              <a:rPr lang="en-US" altLang="ko-KR" dirty="0"/>
              <a:t>[REDACTED] </a:t>
            </a:r>
            <a:r>
              <a:rPr lang="ko-KR" altLang="en-US" dirty="0"/>
              <a:t>치환</a:t>
            </a:r>
          </a:p>
          <a:p>
            <a:pPr lvl="1"/>
            <a:r>
              <a:rPr lang="en-US" altLang="ko-KR" dirty="0"/>
              <a:t>Sample ID, Age, Sex </a:t>
            </a:r>
            <a:r>
              <a:rPr lang="ko-KR" altLang="en-US" dirty="0"/>
              <a:t>등 컬럼 데이터를 고정적으로 삽입하도록 매핑</a:t>
            </a:r>
          </a:p>
          <a:p>
            <a:r>
              <a:rPr lang="ko-KR" altLang="en-US" b="1" dirty="0"/>
              <a:t>효과</a:t>
            </a:r>
            <a:r>
              <a:rPr lang="en-US" altLang="ko-KR" b="1" dirty="0"/>
              <a:t>:</a:t>
            </a:r>
            <a:endParaRPr lang="ko-KR" altLang="en-US" dirty="0"/>
          </a:p>
          <a:p>
            <a:pPr lvl="1"/>
            <a:r>
              <a:rPr lang="ko-KR" altLang="en-US" dirty="0"/>
              <a:t>출력의 구조적 일관성 확보 → 리더보드 평가 지표</a:t>
            </a:r>
            <a:r>
              <a:rPr lang="en-US" altLang="ko-KR" dirty="0"/>
              <a:t>(Fairness, Conciseness)</a:t>
            </a:r>
            <a:r>
              <a:rPr lang="ko-KR" altLang="en-US" dirty="0"/>
              <a:t>에서 안정적 점수 확보</a:t>
            </a:r>
          </a:p>
          <a:p>
            <a:pPr lvl="1"/>
            <a:r>
              <a:rPr lang="ko-KR" altLang="en-US" dirty="0"/>
              <a:t>기본적인 임상 문서 포맷을 유지하여 자동화된 평가 시스템에서 감점 요소 최소화</a:t>
            </a:r>
          </a:p>
          <a:p>
            <a:r>
              <a:rPr lang="ko-KR" altLang="en-US" b="1" dirty="0"/>
              <a:t>한계</a:t>
            </a:r>
            <a:r>
              <a:rPr lang="en-US" altLang="ko-KR" b="1" dirty="0"/>
              <a:t>:</a:t>
            </a:r>
            <a:endParaRPr lang="ko-KR" altLang="en-US" dirty="0"/>
          </a:p>
          <a:p>
            <a:pPr lvl="1"/>
            <a:r>
              <a:rPr lang="ko-KR" altLang="en-US" dirty="0"/>
              <a:t>규칙 기반 추출의 한계로 복잡한 임상 문맥 반영이 어려움</a:t>
            </a:r>
          </a:p>
          <a:p>
            <a:pPr lvl="1"/>
            <a:r>
              <a:rPr lang="ko-KR" altLang="en-US" dirty="0"/>
              <a:t>긴 </a:t>
            </a:r>
            <a:r>
              <a:rPr lang="en-US" altLang="ko-KR" dirty="0"/>
              <a:t>medical record</a:t>
            </a:r>
            <a:r>
              <a:rPr lang="ko-KR" altLang="en-US" dirty="0"/>
              <a:t>에서 세부 이벤트 누락 가능</a:t>
            </a:r>
          </a:p>
          <a:p>
            <a:pPr lvl="1"/>
            <a:r>
              <a:rPr lang="ko-KR" altLang="en-US" dirty="0"/>
              <a:t>결과적으로 </a:t>
            </a:r>
            <a:r>
              <a:rPr lang="en-US" altLang="ko-KR" b="1" dirty="0"/>
              <a:t>Summary Expression, Clinical Delivery </a:t>
            </a:r>
            <a:r>
              <a:rPr lang="ko-KR" altLang="en-US" b="1" dirty="0"/>
              <a:t>점수 저하</a:t>
            </a:r>
            <a:endParaRPr lang="ko-KR" altLang="en-US" dirty="0"/>
          </a:p>
          <a:p>
            <a:endParaRPr lang="ko-KR" altLang="en-US" sz="15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ECF3E9-7BB8-2AA1-33B0-EFC716635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12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529C6-E909-6B3B-CAD1-D9A26624D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D56D3-FE6F-54A6-15AD-54D1D923D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실험 결과 </a:t>
            </a:r>
            <a:r>
              <a:rPr lang="en-US" altLang="ko-KR" dirty="0"/>
              <a:t>&amp;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A4CA9-269E-39B3-E87D-2F56BD1A3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Task A</a:t>
            </a:r>
            <a:r>
              <a:rPr lang="ko-KR" altLang="en-US" b="1" dirty="0"/>
              <a:t> 최적화 시도</a:t>
            </a:r>
            <a:r>
              <a:rPr lang="en-US" altLang="ko-KR" b="1" dirty="0"/>
              <a:t>: </a:t>
            </a:r>
            <a:r>
              <a:rPr lang="ko-KR" altLang="en-US" b="1" dirty="0"/>
              <a:t>효과와 한계 분석</a:t>
            </a:r>
            <a:endParaRPr lang="en-US" altLang="ko-KR" b="1" dirty="0"/>
          </a:p>
          <a:p>
            <a:r>
              <a:rPr lang="ko-KR" altLang="en-US" b="1" dirty="0"/>
              <a:t>임상 세부사항 보존을 위한 확장 </a:t>
            </a:r>
            <a:r>
              <a:rPr lang="ko-KR" altLang="en-US" b="1" dirty="0" err="1"/>
              <a:t>전처리</a:t>
            </a:r>
            <a:endParaRPr lang="ko-KR" altLang="en-US" dirty="0"/>
          </a:p>
          <a:p>
            <a:r>
              <a:rPr lang="ko-KR" altLang="en-US" b="1" dirty="0"/>
              <a:t>시도한 방법</a:t>
            </a:r>
            <a:r>
              <a:rPr lang="en-US" altLang="ko-KR" b="1" dirty="0"/>
              <a:t>:</a:t>
            </a:r>
            <a:endParaRPr lang="ko-KR" altLang="en-US" dirty="0"/>
          </a:p>
          <a:p>
            <a:pPr lvl="1"/>
            <a:r>
              <a:rPr lang="en-US" altLang="ko-KR" dirty="0"/>
              <a:t>History of Present Illness(HPI)</a:t>
            </a:r>
            <a:r>
              <a:rPr lang="ko-KR" altLang="en-US" dirty="0"/>
              <a:t>와 </a:t>
            </a:r>
            <a:r>
              <a:rPr lang="en-US" altLang="ko-KR" dirty="0"/>
              <a:t>Imaging Impression </a:t>
            </a:r>
            <a:r>
              <a:rPr lang="ko-KR" altLang="en-US" dirty="0"/>
              <a:t>부분 최대 </a:t>
            </a:r>
            <a:r>
              <a:rPr lang="en-US" altLang="ko-KR" dirty="0"/>
              <a:t>800~1200</a:t>
            </a:r>
            <a:r>
              <a:rPr lang="ko-KR" altLang="en-US" dirty="0"/>
              <a:t>자까지 허용하여 </a:t>
            </a:r>
            <a:r>
              <a:rPr lang="en-US" altLang="ko-KR" dirty="0"/>
              <a:t>OSS-120B </a:t>
            </a:r>
            <a:r>
              <a:rPr lang="ko-KR" altLang="en-US" dirty="0"/>
              <a:t>모델 선호 반영</a:t>
            </a:r>
          </a:p>
          <a:p>
            <a:pPr lvl="1"/>
            <a:r>
              <a:rPr lang="en-US" altLang="ko-KR" dirty="0"/>
              <a:t>Vital Signs </a:t>
            </a:r>
            <a:r>
              <a:rPr lang="ko-KR" altLang="en-US" dirty="0"/>
              <a:t>및 </a:t>
            </a:r>
            <a:r>
              <a:rPr lang="en-US" altLang="ko-KR" dirty="0"/>
              <a:t>Lab Values</a:t>
            </a:r>
            <a:r>
              <a:rPr lang="ko-KR" altLang="en-US" dirty="0"/>
              <a:t>를 최대한 원문 그대로 반영</a:t>
            </a:r>
          </a:p>
          <a:p>
            <a:pPr lvl="1"/>
            <a:r>
              <a:rPr lang="en-US" altLang="ko-KR" dirty="0"/>
              <a:t>Physical Exam, PMH </a:t>
            </a:r>
            <a:r>
              <a:rPr lang="ko-KR" altLang="en-US" dirty="0"/>
              <a:t>등 핵심 파트를 별도로 저장 후 </a:t>
            </a:r>
            <a:r>
              <a:rPr lang="en-US" altLang="ko-KR" dirty="0"/>
              <a:t>Prompt</a:t>
            </a:r>
            <a:r>
              <a:rPr lang="ko-KR" altLang="en-US" dirty="0"/>
              <a:t>에 삽입</a:t>
            </a:r>
          </a:p>
          <a:p>
            <a:r>
              <a:rPr lang="ko-KR" altLang="en-US" b="1" dirty="0"/>
              <a:t>효과</a:t>
            </a:r>
            <a:r>
              <a:rPr lang="en-US" altLang="ko-KR" b="1" dirty="0"/>
              <a:t>:</a:t>
            </a:r>
            <a:endParaRPr lang="ko-KR" altLang="en-US" dirty="0"/>
          </a:p>
          <a:p>
            <a:pPr lvl="1"/>
            <a:r>
              <a:rPr lang="en-US" altLang="ko-KR" dirty="0"/>
              <a:t>Fairness </a:t>
            </a:r>
            <a:r>
              <a:rPr lang="ko-KR" altLang="en-US" dirty="0"/>
              <a:t>점수가 </a:t>
            </a:r>
            <a:r>
              <a:rPr lang="en-US" altLang="ko-KR" dirty="0"/>
              <a:t>7.8/8</a:t>
            </a:r>
            <a:r>
              <a:rPr lang="ko-KR" altLang="en-US" dirty="0"/>
              <a:t>로 높게 유지되며</a:t>
            </a:r>
            <a:r>
              <a:rPr lang="en-US" altLang="ko-KR" dirty="0"/>
              <a:t>, </a:t>
            </a:r>
            <a:r>
              <a:rPr lang="ko-KR" altLang="en-US" dirty="0"/>
              <a:t>환자 특성 기반 편향 최소화</a:t>
            </a:r>
          </a:p>
          <a:p>
            <a:pPr lvl="1"/>
            <a:r>
              <a:rPr lang="en-US" altLang="ko-KR" dirty="0"/>
              <a:t>Clinical detail </a:t>
            </a:r>
            <a:r>
              <a:rPr lang="ko-KR" altLang="en-US" dirty="0" err="1"/>
              <a:t>보존률</a:t>
            </a:r>
            <a:r>
              <a:rPr lang="ko-KR" altLang="en-US" dirty="0"/>
              <a:t> 향상 → 문서 기반 사실성</a:t>
            </a:r>
            <a:r>
              <a:rPr lang="en-US" altLang="ko-KR" dirty="0"/>
              <a:t>(Factuality) </a:t>
            </a:r>
            <a:r>
              <a:rPr lang="ko-KR" altLang="en-US" dirty="0"/>
              <a:t>개선</a:t>
            </a:r>
          </a:p>
          <a:p>
            <a:r>
              <a:rPr lang="ko-KR" altLang="en-US" b="1" dirty="0"/>
              <a:t>한계</a:t>
            </a:r>
            <a:r>
              <a:rPr lang="en-US" altLang="ko-KR" b="1" dirty="0"/>
              <a:t>:</a:t>
            </a:r>
            <a:endParaRPr lang="ko-KR" altLang="en-US" dirty="0"/>
          </a:p>
          <a:p>
            <a:pPr lvl="1"/>
            <a:r>
              <a:rPr lang="ko-KR" altLang="en-US" dirty="0"/>
              <a:t>출력 길이 과다 시 </a:t>
            </a:r>
            <a:r>
              <a:rPr lang="en-US" altLang="ko-KR" dirty="0"/>
              <a:t>Summary Expression </a:t>
            </a:r>
            <a:r>
              <a:rPr lang="ko-KR" altLang="en-US" dirty="0"/>
              <a:t>점수 하락 </a:t>
            </a:r>
            <a:r>
              <a:rPr lang="en-US" altLang="ko-KR" dirty="0"/>
              <a:t>(</a:t>
            </a:r>
            <a:r>
              <a:rPr lang="ko-KR" altLang="en-US" dirty="0"/>
              <a:t>서술冗長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모델이 중요도보다 단순 길이에 비례해 선택적 요약 실패 가능성 존재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55F1D9-6F06-08C9-07C8-6AD7F03C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559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5F187-1C25-1C36-0447-B238916C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팀 소개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F9A4A3-9C9A-C30D-5A39-B09FB43B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b="1" smtClean="0"/>
              <a:pPr/>
              <a:t>2</a:t>
            </a:fld>
            <a:endParaRPr lang="ko-KR" altLang="en-US" b="1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4A069EB-3FCB-C7E1-6463-6F44D7FF1342}"/>
              </a:ext>
            </a:extLst>
          </p:cNvPr>
          <p:cNvGraphicFramePr>
            <a:graphicFrameLocks noGrp="1"/>
          </p:cNvGraphicFramePr>
          <p:nvPr/>
        </p:nvGraphicFramePr>
        <p:xfrm>
          <a:off x="4841240" y="1788918"/>
          <a:ext cx="25095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520">
                  <a:extLst>
                    <a:ext uri="{9D8B030D-6E8A-4147-A177-3AD203B41FA5}">
                      <a16:colId xmlns:a16="http://schemas.microsoft.com/office/drawing/2014/main" val="200783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Team Leader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김     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20744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9543E1F3-812F-A801-A3F7-5084629AA3D6}"/>
              </a:ext>
            </a:extLst>
          </p:cNvPr>
          <p:cNvGraphicFramePr>
            <a:graphicFrameLocks noGrp="1"/>
          </p:cNvGraphicFramePr>
          <p:nvPr/>
        </p:nvGraphicFramePr>
        <p:xfrm>
          <a:off x="1031240" y="4120638"/>
          <a:ext cx="25095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520">
                  <a:extLst>
                    <a:ext uri="{9D8B030D-6E8A-4147-A177-3AD203B41FA5}">
                      <a16:colId xmlns:a16="http://schemas.microsoft.com/office/drawing/2014/main" val="200783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Task A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주 재 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2074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4471D16-3BA7-1AFD-5220-1D4B6D3F4E97}"/>
              </a:ext>
            </a:extLst>
          </p:cNvPr>
          <p:cNvGraphicFramePr>
            <a:graphicFrameLocks noGrp="1"/>
          </p:cNvGraphicFramePr>
          <p:nvPr/>
        </p:nvGraphicFramePr>
        <p:xfrm>
          <a:off x="4841240" y="4120638"/>
          <a:ext cx="25095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520">
                  <a:extLst>
                    <a:ext uri="{9D8B030D-6E8A-4147-A177-3AD203B41FA5}">
                      <a16:colId xmlns:a16="http://schemas.microsoft.com/office/drawing/2014/main" val="200783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Task B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김 현 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2074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196B94AE-724C-8FE9-FE72-93FA0771E16C}"/>
              </a:ext>
            </a:extLst>
          </p:cNvPr>
          <p:cNvGraphicFramePr>
            <a:graphicFrameLocks noGrp="1"/>
          </p:cNvGraphicFramePr>
          <p:nvPr/>
        </p:nvGraphicFramePr>
        <p:xfrm>
          <a:off x="8651240" y="4108784"/>
          <a:ext cx="25095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9520">
                  <a:extLst>
                    <a:ext uri="{9D8B030D-6E8A-4147-A177-3AD203B41FA5}">
                      <a16:colId xmlns:a16="http://schemas.microsoft.com/office/drawing/2014/main" val="200783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Task C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배 도 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207447"/>
                  </a:ext>
                </a:extLst>
              </a:tr>
            </a:tbl>
          </a:graphicData>
        </a:graphic>
      </p:graphicFrame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052E394-F07E-E634-198C-C189EE11F149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6096000" y="2530598"/>
            <a:ext cx="0" cy="795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0E04A2E-B96D-4775-613C-2E456DCE7EEE}"/>
              </a:ext>
            </a:extLst>
          </p:cNvPr>
          <p:cNvCxnSpPr>
            <a:cxnSpLocks/>
          </p:cNvCxnSpPr>
          <p:nvPr/>
        </p:nvCxnSpPr>
        <p:spPr>
          <a:xfrm>
            <a:off x="6096000" y="3313764"/>
            <a:ext cx="0" cy="795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5B79711-00BB-C690-B0AF-06F82918636D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9906000" y="3313764"/>
            <a:ext cx="0" cy="795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02E9D7B-B9CD-09D1-7D9E-726220481246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286000" y="3325618"/>
            <a:ext cx="0" cy="795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B11F003-AC0A-9B2D-9560-FD2984E02520}"/>
              </a:ext>
            </a:extLst>
          </p:cNvPr>
          <p:cNvCxnSpPr>
            <a:cxnSpLocks/>
          </p:cNvCxnSpPr>
          <p:nvPr/>
        </p:nvCxnSpPr>
        <p:spPr>
          <a:xfrm>
            <a:off x="2286000" y="3313764"/>
            <a:ext cx="762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306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EE961-96C3-609D-21C8-5325238F7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24FDFA-9E87-BCFE-5E84-E8E30F4C2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실험 결과 </a:t>
            </a:r>
            <a:r>
              <a:rPr lang="en-US" altLang="ko-KR" dirty="0"/>
              <a:t>&amp;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188069-B777-88C1-A709-FD3D425CD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Task A</a:t>
            </a:r>
            <a:r>
              <a:rPr lang="ko-KR" altLang="en-US" b="1" dirty="0"/>
              <a:t> 최적화 시도</a:t>
            </a:r>
            <a:r>
              <a:rPr lang="en-US" altLang="ko-KR" b="1" dirty="0"/>
              <a:t>: </a:t>
            </a:r>
            <a:r>
              <a:rPr lang="ko-KR" altLang="en-US" b="1" dirty="0"/>
              <a:t>효과와 한계 분석</a:t>
            </a:r>
            <a:endParaRPr lang="en-US" altLang="ko-KR" b="1" dirty="0"/>
          </a:p>
          <a:p>
            <a:r>
              <a:rPr lang="ko-KR" altLang="en-US" b="1" dirty="0"/>
              <a:t>프롬프트 엔지니어링 </a:t>
            </a:r>
            <a:r>
              <a:rPr lang="en-US" altLang="ko-KR" b="1" dirty="0"/>
              <a:t>&amp; </a:t>
            </a:r>
            <a:r>
              <a:rPr lang="ko-KR" altLang="en-US" b="1" dirty="0"/>
              <a:t>후처리</a:t>
            </a:r>
            <a:endParaRPr lang="ko-KR" altLang="en-US" dirty="0"/>
          </a:p>
          <a:p>
            <a:r>
              <a:rPr lang="ko-KR" altLang="en-US" b="1" dirty="0"/>
              <a:t>시도한 방법</a:t>
            </a:r>
            <a:r>
              <a:rPr lang="en-US" altLang="ko-KR" b="1" dirty="0"/>
              <a:t>:</a:t>
            </a:r>
            <a:endParaRPr lang="ko-KR" altLang="en-US" dirty="0"/>
          </a:p>
          <a:p>
            <a:pPr lvl="1"/>
            <a:r>
              <a:rPr lang="ko-KR" altLang="en-US" dirty="0"/>
              <a:t>체온 단위 자동 변환</a:t>
            </a:r>
            <a:r>
              <a:rPr lang="en-US" altLang="ko-KR" dirty="0"/>
              <a:t>(°C + °F </a:t>
            </a:r>
            <a:r>
              <a:rPr lang="ko-KR" altLang="en-US" dirty="0"/>
              <a:t>동시 표기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Pain scale </a:t>
            </a:r>
            <a:r>
              <a:rPr lang="ko-KR" altLang="en-US" dirty="0"/>
              <a:t>단위 보정</a:t>
            </a:r>
            <a:r>
              <a:rPr lang="en-US" altLang="ko-KR" dirty="0"/>
              <a:t>, vital sign </a:t>
            </a:r>
            <a:r>
              <a:rPr lang="ko-KR" altLang="en-US" dirty="0"/>
              <a:t>단위 표준화 </a:t>
            </a:r>
            <a:r>
              <a:rPr lang="en-US" altLang="ko-KR" dirty="0"/>
              <a:t>(HR bpm, RR breaths/min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후처리 단계에서 반복 문장 제거 및 중요 키워드 기반 필터링 적용</a:t>
            </a:r>
          </a:p>
          <a:p>
            <a:r>
              <a:rPr lang="ko-KR" altLang="en-US" b="1" dirty="0"/>
              <a:t>효과</a:t>
            </a:r>
            <a:r>
              <a:rPr lang="en-US" altLang="ko-KR" b="1" dirty="0"/>
              <a:t>:</a:t>
            </a:r>
            <a:endParaRPr lang="ko-KR" altLang="en-US" dirty="0"/>
          </a:p>
          <a:p>
            <a:pPr lvl="1"/>
            <a:r>
              <a:rPr lang="ko-KR" altLang="en-US" dirty="0" err="1"/>
              <a:t>포맷팅</a:t>
            </a:r>
            <a:r>
              <a:rPr lang="ko-KR" altLang="en-US" dirty="0"/>
              <a:t> 오류 감소</a:t>
            </a:r>
            <a:r>
              <a:rPr lang="en-US" altLang="ko-KR" dirty="0"/>
              <a:t>, Error Check </a:t>
            </a:r>
            <a:r>
              <a:rPr lang="ko-KR" altLang="en-US" dirty="0"/>
              <a:t>점수 개선 기대</a:t>
            </a:r>
          </a:p>
          <a:p>
            <a:pPr lvl="1"/>
            <a:r>
              <a:rPr lang="ko-KR" altLang="en-US" dirty="0"/>
              <a:t>가독성 및 임상적 </a:t>
            </a:r>
            <a:r>
              <a:rPr lang="en-US" altLang="ko-KR" dirty="0"/>
              <a:t>utility </a:t>
            </a:r>
            <a:r>
              <a:rPr lang="ko-KR" altLang="en-US" dirty="0"/>
              <a:t>향상</a:t>
            </a:r>
          </a:p>
          <a:p>
            <a:r>
              <a:rPr lang="ko-KR" altLang="en-US" b="1" dirty="0"/>
              <a:t>한계</a:t>
            </a:r>
            <a:r>
              <a:rPr lang="en-US" altLang="ko-KR" b="1" dirty="0"/>
              <a:t>:</a:t>
            </a:r>
            <a:endParaRPr lang="ko-KR" altLang="en-US" dirty="0"/>
          </a:p>
          <a:p>
            <a:pPr lvl="1"/>
            <a:r>
              <a:rPr lang="ko-KR" altLang="en-US" dirty="0"/>
              <a:t>일부 후처리 규칙 누락으로 여전히 </a:t>
            </a:r>
            <a:r>
              <a:rPr lang="en-US" altLang="ko-KR" dirty="0"/>
              <a:t>Error Check </a:t>
            </a:r>
            <a:r>
              <a:rPr lang="ko-KR" altLang="en-US" dirty="0"/>
              <a:t>점수 저조</a:t>
            </a:r>
            <a:r>
              <a:rPr lang="en-US" altLang="ko-KR" dirty="0"/>
              <a:t>(0.7/3)</a:t>
            </a:r>
          </a:p>
          <a:p>
            <a:pPr lvl="1"/>
            <a:r>
              <a:rPr lang="en-US" altLang="ko-KR" dirty="0"/>
              <a:t>LLM </a:t>
            </a:r>
            <a:r>
              <a:rPr lang="ko-KR" altLang="en-US" dirty="0"/>
              <a:t>출력의 변동성 때문에 규칙이 완전히 적용되지 않는 케이스 존재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0C3258-6BEA-5234-723C-FBE67B19A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2480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569BD-F2AD-EA01-2397-F20C00E12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E0256-C2FA-E6FC-F967-0295CC7C4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실험 결과 </a:t>
            </a:r>
            <a:r>
              <a:rPr lang="en-US" altLang="ko-KR" dirty="0"/>
              <a:t>&amp;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5F2661-66DF-E54E-8BA0-13180F7FC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en" altLang="ko-KR" sz="2400" b="1" i="0" dirty="0">
                <a:effectLst/>
              </a:rPr>
              <a:t>Task B </a:t>
            </a:r>
            <a:r>
              <a:rPr lang="ko-KR" altLang="en-US" sz="2400" b="1" i="0" dirty="0">
                <a:effectLst/>
              </a:rPr>
              <a:t>최적화 시도</a:t>
            </a:r>
            <a:r>
              <a:rPr lang="en-US" altLang="ko-KR" sz="2400" b="1" i="0" dirty="0">
                <a:effectLst/>
              </a:rPr>
              <a:t>: </a:t>
            </a:r>
            <a:r>
              <a:rPr lang="ko-KR" altLang="en-US" sz="2400" b="1" i="0" dirty="0">
                <a:effectLst/>
              </a:rPr>
              <a:t>효과와 한계 분석</a:t>
            </a:r>
          </a:p>
          <a:p>
            <a:pPr marL="0" indent="0" algn="l">
              <a:lnSpc>
                <a:spcPct val="110000"/>
              </a:lnSpc>
              <a:buNone/>
            </a:pPr>
            <a:r>
              <a:rPr lang="en-US" altLang="ko-KR" sz="1800" b="1" i="0" dirty="0">
                <a:effectLst/>
              </a:rPr>
              <a:t>1. </a:t>
            </a:r>
            <a:r>
              <a:rPr lang="ko-KR" altLang="en-US" sz="1800" b="1" i="0" dirty="0">
                <a:effectLst/>
              </a:rPr>
              <a:t>전문가 역할 기반 프롬프트 설계</a:t>
            </a:r>
          </a:p>
          <a:p>
            <a:pPr algn="l">
              <a:lnSpc>
                <a:spcPct val="110000"/>
              </a:lnSpc>
            </a:pPr>
            <a:r>
              <a:rPr lang="ko-KR" altLang="en-US" sz="1600" b="1" i="0" dirty="0">
                <a:effectLst/>
              </a:rPr>
              <a:t>시도한 방법</a:t>
            </a:r>
            <a:r>
              <a:rPr lang="en-US" altLang="ko-KR" sz="1600" b="1" i="0" dirty="0">
                <a:effectLst/>
              </a:rPr>
              <a:t>:</a:t>
            </a:r>
            <a:r>
              <a:rPr lang="en-US" altLang="ko-KR" sz="1600" b="0" i="0" dirty="0">
                <a:effectLst/>
              </a:rPr>
              <a:t> "15</a:t>
            </a:r>
            <a:r>
              <a:rPr lang="ko-KR" altLang="en-US" sz="1600" b="0" i="0" dirty="0">
                <a:effectLst/>
              </a:rPr>
              <a:t>년 경력 </a:t>
            </a:r>
            <a:r>
              <a:rPr lang="en" altLang="ko-KR" sz="1600" b="0" i="0" dirty="0">
                <a:effectLst/>
              </a:rPr>
              <a:t>board-certified </a:t>
            </a:r>
            <a:r>
              <a:rPr lang="ko-KR" altLang="en-US" sz="1600" b="0" i="0" dirty="0">
                <a:effectLst/>
              </a:rPr>
              <a:t>방사선과 의사</a:t>
            </a:r>
            <a:r>
              <a:rPr lang="en-US" altLang="ko-KR" sz="1600" b="0" i="0" dirty="0">
                <a:effectLst/>
              </a:rPr>
              <a:t>" </a:t>
            </a:r>
            <a:r>
              <a:rPr lang="ko-KR" altLang="en-US" sz="1600" b="0" i="0" dirty="0">
                <a:effectLst/>
              </a:rPr>
              <a:t>역할 부여</a:t>
            </a:r>
            <a:r>
              <a:rPr lang="en-US" altLang="ko-KR" sz="1600" b="0" i="0" dirty="0">
                <a:effectLst/>
              </a:rPr>
              <a:t>, </a:t>
            </a:r>
            <a:r>
              <a:rPr lang="en" altLang="ko-KR" sz="1600" b="0" i="0" dirty="0">
                <a:effectLst/>
              </a:rPr>
              <a:t>CRITICAL REQUIREMENTS </a:t>
            </a:r>
            <a:r>
              <a:rPr lang="ko-KR" altLang="en-US" sz="1600" b="0" i="0" dirty="0">
                <a:effectLst/>
              </a:rPr>
              <a:t>섹션을 통한 상세 지침 제공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확정적 의학 언어</a:t>
            </a:r>
            <a:r>
              <a:rPr lang="en-US" altLang="ko-KR" sz="1600" b="0" i="0" dirty="0">
                <a:effectLst/>
              </a:rPr>
              <a:t>("</a:t>
            </a:r>
            <a:r>
              <a:rPr lang="en" altLang="ko-KR" sz="1600" b="0" i="0" dirty="0">
                <a:effectLst/>
              </a:rPr>
              <a:t>No evidence of", "compatible with") </a:t>
            </a:r>
            <a:r>
              <a:rPr lang="ko-KR" altLang="en-US" sz="1600" b="0" i="0" dirty="0">
                <a:effectLst/>
              </a:rPr>
              <a:t>명시</a:t>
            </a:r>
          </a:p>
          <a:p>
            <a:pPr algn="l">
              <a:lnSpc>
                <a:spcPct val="110000"/>
              </a:lnSpc>
            </a:pPr>
            <a:r>
              <a:rPr lang="ko-KR" altLang="en-US" sz="1600" b="1" i="0" dirty="0">
                <a:effectLst/>
              </a:rPr>
              <a:t>효과</a:t>
            </a:r>
            <a:r>
              <a:rPr lang="en-US" altLang="ko-KR" sz="1600" b="1" i="0" dirty="0">
                <a:effectLst/>
              </a:rPr>
              <a:t>: </a:t>
            </a:r>
            <a:r>
              <a:rPr lang="ko-KR" altLang="en-US" sz="1600" b="0" i="0" dirty="0">
                <a:effectLst/>
              </a:rPr>
              <a:t>의료 전문성이 반영된 일관된 출력 형식 확보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표준 방사선학적 표현 사용으로 </a:t>
            </a:r>
            <a:r>
              <a:rPr lang="en" altLang="ko-KR" sz="1600" b="0" i="0" dirty="0">
                <a:effectLst/>
              </a:rPr>
              <a:t>Clinical Clarity </a:t>
            </a:r>
            <a:r>
              <a:rPr lang="ko-KR" altLang="en-US" sz="1600" b="0" i="0" dirty="0">
                <a:effectLst/>
              </a:rPr>
              <a:t>향상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의학적으로 안전한 진단 언어 사용</a:t>
            </a:r>
          </a:p>
          <a:p>
            <a:pPr algn="l">
              <a:lnSpc>
                <a:spcPct val="110000"/>
              </a:lnSpc>
            </a:pPr>
            <a:r>
              <a:rPr lang="ko-KR" altLang="en-US" sz="1600" b="1" i="0" dirty="0">
                <a:effectLst/>
              </a:rPr>
              <a:t>한계</a:t>
            </a:r>
            <a:r>
              <a:rPr lang="en-US" altLang="ko-KR" sz="1600" b="1" i="0" dirty="0">
                <a:effectLst/>
              </a:rPr>
              <a:t>: </a:t>
            </a:r>
            <a:r>
              <a:rPr lang="en" altLang="ko-KR" sz="1600" b="0" i="0" dirty="0">
                <a:effectLst/>
              </a:rPr>
              <a:t>Summary </a:t>
            </a:r>
            <a:r>
              <a:rPr lang="ko-KR" altLang="en-US" sz="1600" b="0" i="0" dirty="0">
                <a:effectLst/>
              </a:rPr>
              <a:t>점수가 낮게 나타난 것으로 보아 핵심 정보 선별 능력은 역할 설정만으로 충분히 개선되지 않음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프롬프트 복잡도 증가로 일부 지침이 무시될 가능성</a:t>
            </a:r>
            <a:endParaRPr lang="en-US" altLang="ko-KR" sz="1600" b="0" i="0" dirty="0">
              <a:effectLst/>
            </a:endParaRPr>
          </a:p>
          <a:p>
            <a:pPr marL="0" indent="0" algn="l">
              <a:lnSpc>
                <a:spcPct val="110000"/>
              </a:lnSpc>
              <a:buNone/>
            </a:pPr>
            <a:endParaRPr lang="ko-KR" altLang="en-US" sz="1600" b="0" i="0" dirty="0">
              <a:effectLst/>
            </a:endParaRPr>
          </a:p>
          <a:p>
            <a:pPr marL="0" indent="0" algn="l">
              <a:lnSpc>
                <a:spcPct val="110000"/>
              </a:lnSpc>
              <a:buNone/>
            </a:pPr>
            <a:r>
              <a:rPr lang="en-US" altLang="ko-KR" sz="1800" b="1" i="0" dirty="0">
                <a:effectLst/>
              </a:rPr>
              <a:t>2. </a:t>
            </a:r>
            <a:r>
              <a:rPr lang="en" altLang="ko-KR" sz="1800" b="1" i="0" dirty="0">
                <a:effectLst/>
              </a:rPr>
              <a:t>Few-shot Learning </a:t>
            </a:r>
            <a:r>
              <a:rPr lang="ko-KR" altLang="en-US" sz="1800" b="1" i="0" dirty="0">
                <a:effectLst/>
              </a:rPr>
              <a:t>기반 예시 제공</a:t>
            </a:r>
          </a:p>
          <a:p>
            <a:pPr algn="l">
              <a:lnSpc>
                <a:spcPct val="110000"/>
              </a:lnSpc>
            </a:pPr>
            <a:r>
              <a:rPr lang="ko-KR" altLang="en-US" sz="1600" b="1" i="0" dirty="0">
                <a:effectLst/>
              </a:rPr>
              <a:t>시도한 방법</a:t>
            </a:r>
            <a:r>
              <a:rPr lang="en-US" altLang="ko-KR" sz="1600" b="1" i="0" dirty="0">
                <a:effectLst/>
              </a:rPr>
              <a:t>: </a:t>
            </a:r>
            <a:r>
              <a:rPr lang="ko-KR" altLang="en-US" sz="1600" b="0" i="0" dirty="0" err="1">
                <a:effectLst/>
              </a:rPr>
              <a:t>고복잡도</a:t>
            </a:r>
            <a:r>
              <a:rPr lang="en-US" altLang="ko-KR" sz="1600" b="0" i="0" dirty="0">
                <a:effectLst/>
              </a:rPr>
              <a:t>(</a:t>
            </a:r>
            <a:r>
              <a:rPr lang="en" altLang="ko-KR" sz="1600" b="0" i="0" dirty="0">
                <a:effectLst/>
              </a:rPr>
              <a:t>CT HEAD) </a:t>
            </a:r>
            <a:r>
              <a:rPr lang="ko-KR" altLang="en-US" sz="1600" b="0" i="0" dirty="0">
                <a:effectLst/>
              </a:rPr>
              <a:t>및 </a:t>
            </a:r>
            <a:r>
              <a:rPr lang="ko-KR" altLang="en-US" sz="1600" b="0" i="0" dirty="0" err="1">
                <a:effectLst/>
              </a:rPr>
              <a:t>중간복잡도</a:t>
            </a:r>
            <a:r>
              <a:rPr lang="en-US" altLang="ko-KR" sz="1600" b="0" i="0" dirty="0">
                <a:effectLst/>
              </a:rPr>
              <a:t>(</a:t>
            </a:r>
            <a:r>
              <a:rPr lang="en" altLang="ko-KR" sz="1600" b="0" i="0" dirty="0">
                <a:effectLst/>
              </a:rPr>
              <a:t>CHEST X-RAY) </a:t>
            </a:r>
            <a:r>
              <a:rPr lang="ko-KR" altLang="en-US" sz="1600" b="0" i="0" dirty="0">
                <a:effectLst/>
              </a:rPr>
              <a:t>케이스 </a:t>
            </a:r>
            <a:r>
              <a:rPr lang="en-US" altLang="ko-KR" sz="1600" b="0" i="0" dirty="0">
                <a:effectLst/>
              </a:rPr>
              <a:t>2</a:t>
            </a:r>
            <a:r>
              <a:rPr lang="ko-KR" altLang="en-US" sz="1600" b="0" i="0" dirty="0">
                <a:effectLst/>
              </a:rPr>
              <a:t>개 제공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각 예시에서 </a:t>
            </a:r>
            <a:r>
              <a:rPr lang="en" altLang="ko-KR" sz="1600" b="0" i="0" dirty="0">
                <a:effectLst/>
              </a:rPr>
              <a:t>FINDINGS → IMPRESSION </a:t>
            </a:r>
            <a:r>
              <a:rPr lang="ko-KR" altLang="en-US" sz="1600" b="0" i="0" dirty="0">
                <a:effectLst/>
              </a:rPr>
              <a:t>변환 과정 시연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번호 매김 구조화 형식 학습</a:t>
            </a:r>
          </a:p>
          <a:p>
            <a:pPr algn="l">
              <a:lnSpc>
                <a:spcPct val="110000"/>
              </a:lnSpc>
            </a:pPr>
            <a:r>
              <a:rPr lang="ko-KR" altLang="en-US" sz="1600" b="1" i="0" dirty="0">
                <a:effectLst/>
              </a:rPr>
              <a:t>효과</a:t>
            </a:r>
            <a:r>
              <a:rPr lang="en-US" altLang="ko-KR" sz="1600" b="1" i="0" dirty="0">
                <a:effectLst/>
              </a:rPr>
              <a:t>: </a:t>
            </a:r>
            <a:r>
              <a:rPr lang="ko-KR" altLang="en-US" sz="1600" b="0" i="0" dirty="0">
                <a:effectLst/>
              </a:rPr>
              <a:t>출력 형식의 일관성 확보 및 구조화된 </a:t>
            </a:r>
            <a:r>
              <a:rPr lang="en" altLang="ko-KR" sz="1600" b="0" i="0" dirty="0">
                <a:effectLst/>
              </a:rPr>
              <a:t>IMPRESSION </a:t>
            </a:r>
            <a:r>
              <a:rPr lang="ko-KR" altLang="en-US" sz="1600" b="0" i="0" dirty="0">
                <a:effectLst/>
              </a:rPr>
              <a:t>생성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복잡한 다중 소견을 체계적으로 정리하는 방법 학습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의료 용어 </a:t>
            </a:r>
            <a:r>
              <a:rPr lang="ko-KR" altLang="en-US" sz="1600" b="0" i="0" dirty="0" err="1">
                <a:effectLst/>
              </a:rPr>
              <a:t>보존률</a:t>
            </a:r>
            <a:r>
              <a:rPr lang="ko-KR" altLang="en-US" sz="1600" b="0" i="0" dirty="0">
                <a:effectLst/>
              </a:rPr>
              <a:t> 향상</a:t>
            </a:r>
          </a:p>
          <a:p>
            <a:pPr algn="l">
              <a:lnSpc>
                <a:spcPct val="110000"/>
              </a:lnSpc>
            </a:pPr>
            <a:r>
              <a:rPr lang="ko-KR" altLang="en-US" sz="1600" b="1" i="0" dirty="0">
                <a:effectLst/>
              </a:rPr>
              <a:t>한계</a:t>
            </a:r>
            <a:r>
              <a:rPr lang="en-US" altLang="ko-KR" sz="1600" b="1" i="0" dirty="0">
                <a:effectLst/>
              </a:rPr>
              <a:t>: </a:t>
            </a:r>
            <a:r>
              <a:rPr lang="ko-KR" altLang="en-US" sz="1600" b="0" i="0" dirty="0">
                <a:effectLst/>
              </a:rPr>
              <a:t>제한된 </a:t>
            </a:r>
            <a:r>
              <a:rPr lang="en-US" altLang="ko-KR" sz="1600" b="0" i="0" dirty="0">
                <a:effectLst/>
              </a:rPr>
              <a:t>2</a:t>
            </a:r>
            <a:r>
              <a:rPr lang="ko-KR" altLang="en-US" sz="1600" b="0" i="0" dirty="0">
                <a:effectLst/>
              </a:rPr>
              <a:t>개 예시로는 방사선학 전 영역의 다양성 커버 부족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실제 데이터와 예시 간 패턴 불일치로 일반화 성능 저하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특히 </a:t>
            </a:r>
            <a:r>
              <a:rPr lang="en" altLang="ko-KR" sz="1600" b="0" i="0" dirty="0">
                <a:effectLst/>
              </a:rPr>
              <a:t>Summary </a:t>
            </a:r>
            <a:r>
              <a:rPr lang="ko-KR" altLang="en-US" sz="1600" b="0" i="0" dirty="0">
                <a:effectLst/>
              </a:rPr>
              <a:t>성능에서 여전히 한계 노출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BE368C-C573-FAAD-4C48-82EF203B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376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83089-1E8E-A79C-7E5E-092A3C476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2E762-A485-D8FB-15A3-F9AE52B9A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실험 결과 </a:t>
            </a:r>
            <a:r>
              <a:rPr lang="en-US" altLang="ko-KR" dirty="0"/>
              <a:t>&amp;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35B97-A816-FA4F-0461-54C797FDD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417"/>
            <a:ext cx="10515600" cy="5224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Task B</a:t>
            </a:r>
            <a:r>
              <a:rPr lang="ko-KR" altLang="en-US" b="1" dirty="0"/>
              <a:t> 최적화 시도</a:t>
            </a:r>
            <a:r>
              <a:rPr lang="en-US" altLang="ko-KR" b="1" dirty="0"/>
              <a:t>: </a:t>
            </a:r>
            <a:r>
              <a:rPr lang="ko-KR" altLang="en-US" b="1" dirty="0"/>
              <a:t>효과와 한계 분석</a:t>
            </a:r>
            <a:endParaRPr lang="en-US" altLang="ko-KR" b="1" dirty="0"/>
          </a:p>
          <a:p>
            <a:pPr marL="0" indent="0" algn="l">
              <a:buNone/>
            </a:pPr>
            <a:r>
              <a:rPr lang="en-US" altLang="ko-KR" sz="1800" b="1" i="0" dirty="0">
                <a:effectLst/>
                <a:latin typeface="fkGrotesk"/>
              </a:rPr>
              <a:t>3. </a:t>
            </a:r>
            <a:r>
              <a:rPr lang="ko-KR" altLang="en-US" sz="1800" b="1" i="0" dirty="0">
                <a:effectLst/>
                <a:latin typeface="fkGrotesk"/>
              </a:rPr>
              <a:t>구조화된 전후처리 시스템</a:t>
            </a:r>
          </a:p>
          <a:p>
            <a:pPr algn="l"/>
            <a:r>
              <a:rPr lang="ko-KR" altLang="en-US" sz="1600" b="0" i="0" dirty="0">
                <a:effectLst/>
                <a:latin typeface="fkGroteskNeue"/>
              </a:rPr>
              <a:t>시도한 방법</a:t>
            </a:r>
            <a:r>
              <a:rPr lang="en-US" altLang="ko-KR" sz="1600" b="0" i="0" dirty="0">
                <a:effectLst/>
                <a:latin typeface="fkGroteskNeue"/>
              </a:rPr>
              <a:t>: </a:t>
            </a:r>
            <a:r>
              <a:rPr lang="en" altLang="ko-KR" sz="1600" b="0" i="0" dirty="0">
                <a:effectLst/>
                <a:latin typeface="fkGroteskNeue"/>
              </a:rPr>
              <a:t>FINDINGS </a:t>
            </a:r>
            <a:r>
              <a:rPr lang="ko-KR" altLang="en-US" sz="1600" b="0" i="0" dirty="0">
                <a:effectLst/>
                <a:latin typeface="fkGroteskNeue"/>
              </a:rPr>
              <a:t>섹션 정확 추출을 위한 다중 </a:t>
            </a:r>
            <a:r>
              <a:rPr lang="ko-KR" altLang="en-US" sz="1600" b="0" i="0" dirty="0" err="1">
                <a:effectLst/>
                <a:latin typeface="fkGroteskNeue"/>
              </a:rPr>
              <a:t>구분자</a:t>
            </a:r>
            <a:r>
              <a:rPr lang="ko-KR" altLang="en-US" sz="1600" b="0" i="0" dirty="0">
                <a:effectLst/>
                <a:latin typeface="fkGroteskNeue"/>
              </a:rPr>
              <a:t> 인식</a:t>
            </a:r>
            <a:r>
              <a:rPr lang="en-US" altLang="ko-KR" sz="1600" b="0" i="0" dirty="0">
                <a:effectLst/>
                <a:latin typeface="fkGroteskNeue"/>
              </a:rPr>
              <a:t>, </a:t>
            </a:r>
            <a:r>
              <a:rPr lang="ko-KR" altLang="en-US" sz="1600" b="0" i="0" dirty="0">
                <a:effectLst/>
                <a:latin typeface="fkGroteskNeue"/>
              </a:rPr>
              <a:t>개인정보 </a:t>
            </a:r>
            <a:r>
              <a:rPr lang="ko-KR" altLang="en-US" sz="1600" b="0" i="0" dirty="0" err="1">
                <a:effectLst/>
                <a:latin typeface="fkGroteskNeue"/>
              </a:rPr>
              <a:t>마스킹</a:t>
            </a:r>
            <a:r>
              <a:rPr lang="en-US" altLang="ko-KR" sz="1600" b="0" i="0" dirty="0">
                <a:effectLst/>
                <a:latin typeface="fkGroteskNeue"/>
              </a:rPr>
              <a:t>(___) </a:t>
            </a:r>
            <a:r>
              <a:rPr lang="ko-KR" altLang="en-US" sz="1600" b="0" i="0" dirty="0">
                <a:effectLst/>
                <a:latin typeface="fkGroteskNeue"/>
              </a:rPr>
              <a:t>자동 제거</a:t>
            </a:r>
            <a:r>
              <a:rPr lang="en-US" altLang="ko-KR" sz="1600" b="0" i="0" dirty="0">
                <a:effectLst/>
                <a:latin typeface="fkGroteskNeue"/>
              </a:rPr>
              <a:t>, </a:t>
            </a:r>
            <a:r>
              <a:rPr lang="ko-KR" altLang="en-US" sz="1600" b="0" i="0" dirty="0">
                <a:effectLst/>
                <a:latin typeface="fkGroteskNeue"/>
              </a:rPr>
              <a:t>스마트 번호 매김 시스템</a:t>
            </a:r>
            <a:r>
              <a:rPr lang="en-US" altLang="ko-KR" sz="1600" b="0" i="0" dirty="0">
                <a:effectLst/>
                <a:latin typeface="fkGroteskNeue"/>
              </a:rPr>
              <a:t>(2</a:t>
            </a:r>
            <a:r>
              <a:rPr lang="ko-KR" altLang="en-US" sz="1600" b="0" i="0" dirty="0">
                <a:effectLst/>
                <a:latin typeface="fkGroteskNeue"/>
              </a:rPr>
              <a:t>개 이상 소견 시 자동 번호 부여</a:t>
            </a:r>
            <a:r>
              <a:rPr lang="en-US" altLang="ko-KR" sz="1600" b="0" i="0" dirty="0">
                <a:effectLst/>
                <a:latin typeface="fkGroteskNeue"/>
              </a:rPr>
              <a:t>)</a:t>
            </a:r>
          </a:p>
          <a:p>
            <a:pPr algn="l"/>
            <a:r>
              <a:rPr lang="ko-KR" altLang="en-US" sz="1600" b="0" i="0" dirty="0">
                <a:effectLst/>
                <a:latin typeface="fkGroteskNeue"/>
              </a:rPr>
              <a:t>효과</a:t>
            </a:r>
            <a:r>
              <a:rPr lang="en-US" altLang="ko-KR" sz="1600" b="0" i="0" dirty="0">
                <a:effectLst/>
                <a:latin typeface="fkGroteskNeue"/>
              </a:rPr>
              <a:t>: </a:t>
            </a:r>
            <a:r>
              <a:rPr lang="ko-KR" altLang="en-US" sz="1600" b="0" i="0" dirty="0">
                <a:effectLst/>
                <a:latin typeface="fkGroteskNeue"/>
              </a:rPr>
              <a:t>데이터 </a:t>
            </a:r>
            <a:r>
              <a:rPr lang="ko-KR" altLang="en-US" sz="1600" b="0" i="0" dirty="0" err="1">
                <a:effectLst/>
                <a:latin typeface="fkGroteskNeue"/>
              </a:rPr>
              <a:t>전처리</a:t>
            </a:r>
            <a:r>
              <a:rPr lang="ko-KR" altLang="en-US" sz="1600" b="0" i="0" dirty="0">
                <a:effectLst/>
                <a:latin typeface="fkGroteskNeue"/>
              </a:rPr>
              <a:t> 안정성 확보 및 일관된 입력 형식 보장</a:t>
            </a:r>
            <a:r>
              <a:rPr lang="en-US" altLang="ko-KR" sz="1600" b="0" i="0" dirty="0">
                <a:effectLst/>
                <a:latin typeface="fkGroteskNeue"/>
              </a:rPr>
              <a:t>, </a:t>
            </a:r>
            <a:r>
              <a:rPr lang="ko-KR" altLang="en-US" sz="1600" b="0" i="0" dirty="0">
                <a:effectLst/>
                <a:latin typeface="fkGroteskNeue"/>
              </a:rPr>
              <a:t>의료진이 선호하는 표준 </a:t>
            </a:r>
            <a:r>
              <a:rPr lang="en" altLang="ko-KR" sz="1600" b="0" i="0" dirty="0">
                <a:effectLst/>
                <a:latin typeface="fkGroteskNeue"/>
              </a:rPr>
              <a:t>IMPRESSION </a:t>
            </a:r>
            <a:r>
              <a:rPr lang="ko-KR" altLang="en-US" sz="1600" b="0" i="0" dirty="0">
                <a:effectLst/>
                <a:latin typeface="fkGroteskNeue"/>
              </a:rPr>
              <a:t>형식 자동 생성</a:t>
            </a:r>
            <a:r>
              <a:rPr lang="en-US" altLang="ko-KR" sz="1600" b="0" i="0" dirty="0">
                <a:effectLst/>
                <a:latin typeface="fkGroteskNeue"/>
              </a:rPr>
              <a:t>, </a:t>
            </a:r>
            <a:r>
              <a:rPr lang="ko-KR" altLang="en-US" sz="1600" b="0" i="0" dirty="0">
                <a:effectLst/>
                <a:latin typeface="fkGroteskNeue"/>
              </a:rPr>
              <a:t>예외 상황에서도 안전한 기본값 제공</a:t>
            </a:r>
          </a:p>
          <a:p>
            <a:pPr algn="l"/>
            <a:r>
              <a:rPr lang="ko-KR" altLang="en-US" sz="1600" b="0" i="0" dirty="0">
                <a:effectLst/>
                <a:latin typeface="fkGroteskNeue"/>
              </a:rPr>
              <a:t>한계</a:t>
            </a:r>
            <a:r>
              <a:rPr lang="en-US" altLang="ko-KR" sz="1600" b="0" i="0" dirty="0">
                <a:effectLst/>
                <a:latin typeface="fkGroteskNeue"/>
              </a:rPr>
              <a:t>: </a:t>
            </a:r>
            <a:r>
              <a:rPr lang="ko-KR" altLang="en-US" sz="1600" b="0" i="0" dirty="0" err="1">
                <a:effectLst/>
                <a:latin typeface="fkGroteskNeue"/>
              </a:rPr>
              <a:t>전처리</a:t>
            </a:r>
            <a:r>
              <a:rPr lang="ko-KR" altLang="en-US" sz="1600" b="0" i="0" dirty="0">
                <a:effectLst/>
                <a:latin typeface="fkGroteskNeue"/>
              </a:rPr>
              <a:t> 과정에서 일부 중요 정보가 손실될 가능성</a:t>
            </a:r>
            <a:r>
              <a:rPr lang="en-US" altLang="ko-KR" sz="1600" b="0" i="0" dirty="0">
                <a:effectLst/>
                <a:latin typeface="fkGroteskNeue"/>
              </a:rPr>
              <a:t>, </a:t>
            </a:r>
            <a:r>
              <a:rPr lang="ko-KR" altLang="en-US" sz="1600" b="0" i="0" dirty="0">
                <a:effectLst/>
                <a:latin typeface="fkGroteskNeue"/>
              </a:rPr>
              <a:t>번호 매김 로직이 때로는 단일 통합 소견을 부적절하게 분할</a:t>
            </a:r>
            <a:r>
              <a:rPr lang="en-US" altLang="ko-KR" sz="1600" b="0" i="0" dirty="0">
                <a:effectLst/>
                <a:latin typeface="fkGroteskNeue"/>
              </a:rPr>
              <a:t>, </a:t>
            </a:r>
            <a:r>
              <a:rPr lang="en" altLang="ko-KR" sz="1600" b="0" i="0" dirty="0">
                <a:effectLst/>
                <a:latin typeface="fkGroteskNeue"/>
              </a:rPr>
              <a:t>Conciseness </a:t>
            </a:r>
            <a:r>
              <a:rPr lang="ko-KR" altLang="en-US" sz="1600" b="0" i="0" dirty="0">
                <a:effectLst/>
                <a:latin typeface="fkGroteskNeue"/>
              </a:rPr>
              <a:t>저하 요인으로 작용</a:t>
            </a:r>
            <a:endParaRPr lang="en-US" altLang="ko-KR" sz="1600" b="0" i="0" dirty="0">
              <a:effectLst/>
              <a:latin typeface="fkGroteskNeue"/>
            </a:endParaRPr>
          </a:p>
          <a:p>
            <a:pPr algn="l"/>
            <a:endParaRPr lang="ko-KR" altLang="en-US" sz="1400" b="0" i="0" dirty="0">
              <a:effectLst/>
              <a:latin typeface="fkGroteskNeue"/>
            </a:endParaRPr>
          </a:p>
          <a:p>
            <a:pPr marL="0" indent="0" algn="l">
              <a:buNone/>
            </a:pPr>
            <a:r>
              <a:rPr lang="en-US" altLang="ko-KR" sz="1800" b="1" i="0" dirty="0">
                <a:effectLst/>
                <a:latin typeface="fkGrotesk"/>
              </a:rPr>
              <a:t>4. </a:t>
            </a:r>
            <a:r>
              <a:rPr lang="ko-KR" altLang="en-US" sz="1800" b="1" i="0" dirty="0">
                <a:effectLst/>
                <a:latin typeface="fkGrotesk"/>
              </a:rPr>
              <a:t>의료 안전성 우선 설계</a:t>
            </a:r>
          </a:p>
          <a:p>
            <a:pPr algn="l"/>
            <a:r>
              <a:rPr lang="ko-KR" altLang="en-US" sz="1600" b="0" i="0" dirty="0">
                <a:effectLst/>
                <a:latin typeface="fkGroteskNeue"/>
              </a:rPr>
              <a:t>시도한 방법</a:t>
            </a:r>
            <a:r>
              <a:rPr lang="en-US" altLang="ko-KR" sz="1600" b="0" i="0" dirty="0">
                <a:effectLst/>
                <a:latin typeface="fkGroteskNeue"/>
              </a:rPr>
              <a:t>: </a:t>
            </a:r>
            <a:r>
              <a:rPr lang="ko-KR" altLang="en-US" sz="1600" b="0" i="0" dirty="0">
                <a:effectLst/>
                <a:latin typeface="fkGroteskNeue"/>
              </a:rPr>
              <a:t>모든 처리 단계에서 </a:t>
            </a:r>
            <a:r>
              <a:rPr lang="en" altLang="ko-KR" sz="1600" b="0" i="0" dirty="0">
                <a:effectLst/>
                <a:latin typeface="fkGroteskNeue"/>
              </a:rPr>
              <a:t>try-except </a:t>
            </a:r>
            <a:r>
              <a:rPr lang="ko-KR" altLang="en-US" sz="1600" b="0" i="0" dirty="0">
                <a:effectLst/>
                <a:latin typeface="fkGroteskNeue"/>
              </a:rPr>
              <a:t>예외 처리</a:t>
            </a:r>
            <a:r>
              <a:rPr lang="en-US" altLang="ko-KR" sz="1600" b="0" i="0" dirty="0">
                <a:effectLst/>
                <a:latin typeface="fkGroteskNeue"/>
              </a:rPr>
              <a:t>, </a:t>
            </a:r>
            <a:r>
              <a:rPr lang="ko-KR" altLang="en-US" sz="1600" b="0" i="0" dirty="0">
                <a:effectLst/>
                <a:latin typeface="fkGroteskNeue"/>
              </a:rPr>
              <a:t>의학적으로 안전한 </a:t>
            </a:r>
            <a:r>
              <a:rPr lang="en" altLang="ko-KR" sz="1600" b="0" i="0" dirty="0">
                <a:effectLst/>
                <a:latin typeface="fkGroteskNeue"/>
              </a:rPr>
              <a:t>fallback </a:t>
            </a:r>
            <a:r>
              <a:rPr lang="ko-KR" altLang="en-US" sz="1600" b="0" i="0" dirty="0">
                <a:effectLst/>
                <a:latin typeface="fkGroteskNeue"/>
              </a:rPr>
              <a:t>값</a:t>
            </a:r>
            <a:r>
              <a:rPr lang="en-US" altLang="ko-KR" sz="1600" b="0" i="0" dirty="0">
                <a:effectLst/>
                <a:latin typeface="fkGroteskNeue"/>
              </a:rPr>
              <a:t>("</a:t>
            </a:r>
            <a:r>
              <a:rPr lang="en" altLang="ko-KR" sz="1600" b="0" i="0" dirty="0">
                <a:effectLst/>
                <a:latin typeface="fkGroteskNeue"/>
              </a:rPr>
              <a:t>No acute findings.") </a:t>
            </a:r>
            <a:r>
              <a:rPr lang="ko-KR" altLang="en-US" sz="1600" b="0" i="0" dirty="0">
                <a:effectLst/>
                <a:latin typeface="fkGroteskNeue"/>
              </a:rPr>
              <a:t>제공</a:t>
            </a:r>
            <a:r>
              <a:rPr lang="en-US" altLang="ko-KR" sz="1600" b="0" i="0" dirty="0">
                <a:effectLst/>
                <a:latin typeface="fkGroteskNeue"/>
              </a:rPr>
              <a:t>, </a:t>
            </a:r>
            <a:r>
              <a:rPr lang="en" altLang="ko-KR" sz="1600" b="0" i="0" dirty="0">
                <a:effectLst/>
                <a:latin typeface="fkGroteskNeue"/>
              </a:rPr>
              <a:t>FINDINGS </a:t>
            </a:r>
            <a:r>
              <a:rPr lang="ko-KR" altLang="en-US" sz="1600" b="0" i="0" dirty="0">
                <a:effectLst/>
                <a:latin typeface="fkGroteskNeue"/>
              </a:rPr>
              <a:t>명시 내용만 기반으로 한 보수적 접근</a:t>
            </a:r>
          </a:p>
          <a:p>
            <a:pPr algn="l"/>
            <a:r>
              <a:rPr lang="ko-KR" altLang="en-US" sz="1600" b="0" i="0" dirty="0">
                <a:effectLst/>
                <a:latin typeface="fkGroteskNeue"/>
              </a:rPr>
              <a:t>효과</a:t>
            </a:r>
            <a:r>
              <a:rPr lang="en-US" altLang="ko-KR" sz="1600" b="0" i="0" dirty="0">
                <a:effectLst/>
                <a:latin typeface="fkGroteskNeue"/>
              </a:rPr>
              <a:t>: </a:t>
            </a:r>
            <a:r>
              <a:rPr lang="en" altLang="ko-KR" sz="1600" b="0" i="0" dirty="0">
                <a:effectLst/>
                <a:latin typeface="fkGroteskNeue"/>
              </a:rPr>
              <a:t>Error Prevention </a:t>
            </a:r>
            <a:r>
              <a:rPr lang="ko-KR" altLang="en-US" sz="1600" b="0" i="0" dirty="0">
                <a:effectLst/>
                <a:latin typeface="fkGroteskNeue"/>
              </a:rPr>
              <a:t>점수에서 상대적으로 양호한 성과</a:t>
            </a:r>
            <a:r>
              <a:rPr lang="en-US" altLang="ko-KR" sz="1600" b="0" i="0" dirty="0">
                <a:effectLst/>
                <a:latin typeface="fkGroteskNeue"/>
              </a:rPr>
              <a:t>, </a:t>
            </a:r>
            <a:r>
              <a:rPr lang="ko-KR" altLang="en-US" sz="1600" b="0" i="0" dirty="0">
                <a:effectLst/>
                <a:latin typeface="fkGroteskNeue"/>
              </a:rPr>
              <a:t>환각</a:t>
            </a:r>
            <a:r>
              <a:rPr lang="en-US" altLang="ko-KR" sz="1600" b="0" i="0" dirty="0">
                <a:effectLst/>
                <a:latin typeface="fkGroteskNeue"/>
              </a:rPr>
              <a:t>(</a:t>
            </a:r>
            <a:r>
              <a:rPr lang="en" altLang="ko-KR" sz="1600" b="0" i="0" dirty="0">
                <a:effectLst/>
                <a:latin typeface="fkGroteskNeue"/>
              </a:rPr>
              <a:t>hallucination) </a:t>
            </a:r>
            <a:r>
              <a:rPr lang="ko-KR" altLang="en-US" sz="1600" b="0" i="0" dirty="0">
                <a:effectLst/>
                <a:latin typeface="fkGroteskNeue"/>
              </a:rPr>
              <a:t>현상 최소화</a:t>
            </a:r>
            <a:r>
              <a:rPr lang="en-US" altLang="ko-KR" sz="1600" b="0" i="0" dirty="0">
                <a:effectLst/>
                <a:latin typeface="fkGroteskNeue"/>
              </a:rPr>
              <a:t>, </a:t>
            </a:r>
            <a:r>
              <a:rPr lang="ko-KR" altLang="en-US" sz="1600" b="0" i="0" dirty="0">
                <a:effectLst/>
                <a:latin typeface="fkGroteskNeue"/>
              </a:rPr>
              <a:t>의료 현장에서 신뢰할 수 있는 안정성 확보</a:t>
            </a:r>
          </a:p>
          <a:p>
            <a:pPr algn="l"/>
            <a:r>
              <a:rPr lang="ko-KR" altLang="en-US" sz="1600" b="0" i="0" dirty="0">
                <a:effectLst/>
                <a:latin typeface="fkGroteskNeue"/>
              </a:rPr>
              <a:t>한계</a:t>
            </a:r>
            <a:r>
              <a:rPr lang="en-US" altLang="ko-KR" sz="1600" b="0" i="0" dirty="0">
                <a:effectLst/>
                <a:latin typeface="fkGroteskNeue"/>
              </a:rPr>
              <a:t>: </a:t>
            </a:r>
            <a:r>
              <a:rPr lang="ko-KR" altLang="en-US" sz="1600" b="0" i="0" dirty="0">
                <a:effectLst/>
                <a:latin typeface="fkGroteskNeue"/>
              </a:rPr>
              <a:t>지나치게 보수적인 접근으로 </a:t>
            </a:r>
            <a:r>
              <a:rPr lang="en" altLang="ko-KR" sz="1600" b="0" i="0" dirty="0">
                <a:effectLst/>
                <a:latin typeface="fkGroteskNeue"/>
              </a:rPr>
              <a:t>Summary </a:t>
            </a:r>
            <a:r>
              <a:rPr lang="ko-KR" altLang="en-US" sz="1600" b="0" i="0" dirty="0">
                <a:effectLst/>
                <a:latin typeface="fkGroteskNeue"/>
              </a:rPr>
              <a:t>능력 제약</a:t>
            </a:r>
            <a:r>
              <a:rPr lang="en-US" altLang="ko-KR" sz="1600" b="0" i="0" dirty="0">
                <a:effectLst/>
                <a:latin typeface="fkGroteskNeue"/>
              </a:rPr>
              <a:t>, </a:t>
            </a:r>
            <a:r>
              <a:rPr lang="ko-KR" altLang="en-US" sz="1600" b="0" i="0" dirty="0">
                <a:effectLst/>
                <a:latin typeface="fkGroteskNeue"/>
              </a:rPr>
              <a:t>임상적 추론이나 통합적 해석 능력 부족</a:t>
            </a:r>
            <a:r>
              <a:rPr lang="en-US" altLang="ko-KR" sz="1600" b="0" i="0" dirty="0">
                <a:effectLst/>
                <a:latin typeface="fkGroteskNeue"/>
              </a:rPr>
              <a:t>, </a:t>
            </a:r>
            <a:r>
              <a:rPr lang="ko-KR" altLang="en-US" sz="1600" b="0" i="0" dirty="0">
                <a:effectLst/>
                <a:latin typeface="fkGroteskNeue"/>
              </a:rPr>
              <a:t>복잡한 소견의 핵심 메시지 추출에서 한계</a:t>
            </a:r>
          </a:p>
          <a:p>
            <a:pPr marL="0" indent="0">
              <a:buNone/>
            </a:pPr>
            <a:endParaRPr lang="en-US" altLang="ko-KR" sz="1500" dirty="0"/>
          </a:p>
          <a:p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6BD61F-0E49-61D5-0359-16200AC1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162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D38DA-81A7-7C0B-D4EE-E5ADF2B67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81EA4-84A3-A563-CE4A-004BCD00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실험 결과 </a:t>
            </a:r>
            <a:r>
              <a:rPr lang="en-US" altLang="ko-KR" dirty="0"/>
              <a:t>&amp;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CD9DE0-2DBF-9579-97E3-4A6445AE1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566"/>
            <a:ext cx="10515600" cy="503841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b="1" dirty="0"/>
              <a:t>Task B</a:t>
            </a:r>
            <a:r>
              <a:rPr lang="ko-KR" altLang="en-US" b="1" dirty="0"/>
              <a:t> 임상적 활용 가능성</a:t>
            </a:r>
            <a:endParaRPr lang="en-US" altLang="ko-KR" b="1" dirty="0"/>
          </a:p>
          <a:p>
            <a:pPr algn="l">
              <a:lnSpc>
                <a:spcPct val="100000"/>
              </a:lnSpc>
            </a:pPr>
            <a:r>
              <a:rPr lang="ko-KR" altLang="en-US" sz="1350" b="1" i="0" dirty="0">
                <a:effectLst/>
              </a:rPr>
              <a:t>방사선 판독 보조 시스템</a:t>
            </a:r>
            <a:r>
              <a:rPr lang="en-US" altLang="ko-KR" sz="1350" b="1" i="0" dirty="0">
                <a:effectLst/>
              </a:rPr>
              <a:t>:</a:t>
            </a:r>
            <a:r>
              <a:rPr lang="en-US" altLang="ko-KR" sz="1350" b="0" i="0" dirty="0">
                <a:effectLst/>
              </a:rPr>
              <a:t> </a:t>
            </a:r>
            <a:r>
              <a:rPr lang="ko-KR" altLang="en-US" sz="1350" b="0" i="0" dirty="0">
                <a:effectLst/>
              </a:rPr>
              <a:t>방사선과 의사가 </a:t>
            </a:r>
            <a:r>
              <a:rPr lang="en" altLang="ko-KR" sz="1350" b="0" i="0" dirty="0">
                <a:effectLst/>
              </a:rPr>
              <a:t>FINDINGS </a:t>
            </a:r>
            <a:r>
              <a:rPr lang="ko-KR" altLang="en-US" sz="1350" b="0" i="0" dirty="0">
                <a:effectLst/>
              </a:rPr>
              <a:t>작성 후 </a:t>
            </a:r>
            <a:r>
              <a:rPr lang="en" altLang="ko-KR" sz="1350" b="0" i="0" dirty="0">
                <a:effectLst/>
              </a:rPr>
              <a:t>IMPRESSION </a:t>
            </a:r>
            <a:r>
              <a:rPr lang="ko-KR" altLang="en-US" sz="1350" b="0" i="0" dirty="0">
                <a:effectLst/>
              </a:rPr>
              <a:t>초안을 자동 생성하여 판독 속도를 향상시킬 수 있음</a:t>
            </a:r>
            <a:r>
              <a:rPr lang="en-US" altLang="ko-KR" sz="1350" b="0" i="0" dirty="0">
                <a:effectLst/>
              </a:rPr>
              <a:t>. </a:t>
            </a:r>
            <a:br>
              <a:rPr lang="en-US" altLang="ko-KR" sz="1350" b="0" i="0" dirty="0">
                <a:effectLst/>
              </a:rPr>
            </a:br>
            <a:r>
              <a:rPr lang="ko-KR" altLang="en-US" sz="1350" b="0" i="0" dirty="0">
                <a:effectLst/>
              </a:rPr>
              <a:t>특히 야간 응급실이나 대량 검사 상황에서 판독 효율성 증대에 기여할 수 있음</a:t>
            </a:r>
            <a:r>
              <a:rPr lang="en-US" altLang="ko-KR" sz="1350" b="0" i="0" dirty="0">
                <a:effectLst/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ko-KR" altLang="en-US" sz="1350" b="1" i="0" dirty="0">
                <a:effectLst/>
              </a:rPr>
              <a:t>의료진 교육 도구</a:t>
            </a:r>
            <a:r>
              <a:rPr lang="en-US" altLang="ko-KR" sz="1350" b="1" i="0" dirty="0">
                <a:effectLst/>
              </a:rPr>
              <a:t>: </a:t>
            </a:r>
            <a:r>
              <a:rPr lang="ko-KR" altLang="en-US" sz="1350" b="0" i="0" dirty="0">
                <a:effectLst/>
              </a:rPr>
              <a:t>수련의나 의대생이 방사선 소견을 해석하고 </a:t>
            </a:r>
            <a:r>
              <a:rPr lang="en" altLang="ko-KR" sz="1350" b="0" i="0" dirty="0">
                <a:effectLst/>
              </a:rPr>
              <a:t>IMPRESSION</a:t>
            </a:r>
            <a:r>
              <a:rPr lang="ko-KR" altLang="en-US" sz="1350" b="0" i="0" dirty="0">
                <a:effectLst/>
              </a:rPr>
              <a:t>을 작성하는 훈련에 활용할 수 있음</a:t>
            </a:r>
            <a:r>
              <a:rPr lang="en-US" altLang="ko-KR" sz="1350" b="0" i="0" dirty="0">
                <a:effectLst/>
              </a:rPr>
              <a:t>. </a:t>
            </a:r>
            <a:br>
              <a:rPr lang="en-US" altLang="ko-KR" sz="1350" b="0" i="0" dirty="0">
                <a:effectLst/>
              </a:rPr>
            </a:br>
            <a:r>
              <a:rPr lang="ko-KR" altLang="en-US" sz="1350" b="0" i="0" dirty="0">
                <a:effectLst/>
              </a:rPr>
              <a:t>표준화된 진단 형식과 의학 용어 사용법을 학습하는 데 도움이 될 것임</a:t>
            </a:r>
            <a:r>
              <a:rPr lang="en-US" altLang="ko-KR" sz="1350" b="0" i="0" dirty="0">
                <a:effectLst/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en" altLang="ko-KR" sz="1350" b="1" i="0" dirty="0">
                <a:effectLst/>
              </a:rPr>
              <a:t>PACS </a:t>
            </a:r>
            <a:r>
              <a:rPr lang="ko-KR" altLang="en-US" sz="1350" b="1" i="0" dirty="0">
                <a:effectLst/>
              </a:rPr>
              <a:t>시스템 통합</a:t>
            </a:r>
            <a:r>
              <a:rPr lang="en-US" altLang="ko-KR" sz="1350" b="1" i="0" dirty="0">
                <a:effectLst/>
              </a:rPr>
              <a:t>:</a:t>
            </a:r>
            <a:r>
              <a:rPr lang="en-US" altLang="ko-KR" sz="1350" b="0" i="0" dirty="0">
                <a:effectLst/>
              </a:rPr>
              <a:t> </a:t>
            </a:r>
            <a:r>
              <a:rPr lang="ko-KR" altLang="en-US" sz="1350" b="0" i="0" dirty="0" err="1">
                <a:effectLst/>
              </a:rPr>
              <a:t>의료영상저장전송시스템</a:t>
            </a:r>
            <a:r>
              <a:rPr lang="en-US" altLang="ko-KR" sz="1350" b="0" i="0" dirty="0">
                <a:effectLst/>
              </a:rPr>
              <a:t>(</a:t>
            </a:r>
            <a:r>
              <a:rPr lang="en" altLang="ko-KR" sz="1350" b="0" i="0" dirty="0">
                <a:effectLst/>
              </a:rPr>
              <a:t>PACS)</a:t>
            </a:r>
            <a:r>
              <a:rPr lang="ko-KR" altLang="en-US" sz="1350" b="0" i="0" dirty="0">
                <a:effectLst/>
              </a:rPr>
              <a:t>과 연동하여 실시간 </a:t>
            </a:r>
            <a:r>
              <a:rPr lang="en" altLang="ko-KR" sz="1350" b="0" i="0" dirty="0">
                <a:effectLst/>
              </a:rPr>
              <a:t>IMPRESSION </a:t>
            </a:r>
            <a:r>
              <a:rPr lang="ko-KR" altLang="en-US" sz="1350" b="0" i="0" dirty="0">
                <a:effectLst/>
              </a:rPr>
              <a:t>생성 기능을 제공하면</a:t>
            </a:r>
            <a:r>
              <a:rPr lang="en-US" altLang="ko-KR" sz="1350" b="0" i="0" dirty="0">
                <a:effectLst/>
              </a:rPr>
              <a:t>, </a:t>
            </a:r>
            <a:r>
              <a:rPr lang="ko-KR" altLang="en-US" sz="1350" b="0" i="0" dirty="0">
                <a:effectLst/>
              </a:rPr>
              <a:t>판독 워크플로우에 자연스럽게 통합될 수 있음</a:t>
            </a:r>
            <a:r>
              <a:rPr lang="en-US" altLang="ko-KR" sz="1350" b="0" i="0" dirty="0">
                <a:effectLst/>
              </a:rPr>
              <a:t>.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US" altLang="ko-KR" sz="12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b="1" dirty="0"/>
              <a:t>Task B </a:t>
            </a:r>
            <a:r>
              <a:rPr lang="ko-KR" altLang="en-US" b="1" dirty="0"/>
              <a:t>개선 및 응용 아이디어</a:t>
            </a:r>
            <a:endParaRPr lang="en-US" altLang="ko-KR" dirty="0"/>
          </a:p>
          <a:p>
            <a:pPr algn="l">
              <a:lnSpc>
                <a:spcPct val="100000"/>
              </a:lnSpc>
            </a:pPr>
            <a:r>
              <a:rPr lang="ko-KR" altLang="en-US" sz="1300" b="1" i="0" dirty="0">
                <a:effectLst/>
              </a:rPr>
              <a:t>핵심 정보 추출 알고리즘 강화</a:t>
            </a:r>
            <a:r>
              <a:rPr lang="en-US" altLang="ko-KR" sz="1300" b="1" i="0" dirty="0">
                <a:effectLst/>
              </a:rPr>
              <a:t>:</a:t>
            </a:r>
            <a:r>
              <a:rPr lang="en-US" altLang="ko-KR" sz="1300" b="0" i="0" dirty="0">
                <a:effectLst/>
              </a:rPr>
              <a:t> </a:t>
            </a:r>
            <a:r>
              <a:rPr lang="en" altLang="ko-KR" sz="1300" b="0" i="0" dirty="0">
                <a:effectLst/>
              </a:rPr>
              <a:t>Summary </a:t>
            </a:r>
            <a:r>
              <a:rPr lang="ko-KR" altLang="en-US" sz="1300" b="0" i="0" dirty="0">
                <a:effectLst/>
              </a:rPr>
              <a:t>성능 개선을 위해 의료적 중요도 기반 키워드 가중치 시스템을 도입하고</a:t>
            </a:r>
            <a:r>
              <a:rPr lang="en-US" altLang="ko-KR" sz="1300" b="0" i="0" dirty="0">
                <a:effectLst/>
              </a:rPr>
              <a:t>, </a:t>
            </a:r>
            <a:r>
              <a:rPr lang="ko-KR" altLang="en-US" sz="1300" b="0" i="0" dirty="0">
                <a:effectLst/>
              </a:rPr>
              <a:t>생명과 직결되는 급성 소견을 우선적으로 선별하는 알고리즘을 개발할 필요가 있음</a:t>
            </a:r>
            <a:r>
              <a:rPr lang="en-US" altLang="ko-KR" sz="1300" b="0" i="0" dirty="0">
                <a:effectLst/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ko-KR" altLang="en-US" sz="1300" b="1" i="0" dirty="0">
                <a:effectLst/>
              </a:rPr>
              <a:t>간결성 최적화 엔진</a:t>
            </a:r>
            <a:r>
              <a:rPr lang="en-US" altLang="ko-KR" sz="1300" b="1" i="0" dirty="0">
                <a:effectLst/>
              </a:rPr>
              <a:t>:</a:t>
            </a:r>
            <a:r>
              <a:rPr lang="en-US" altLang="ko-KR" sz="1300" b="0" i="0" dirty="0">
                <a:effectLst/>
              </a:rPr>
              <a:t> </a:t>
            </a:r>
            <a:r>
              <a:rPr lang="en" altLang="ko-KR" sz="1300" b="0" i="0" dirty="0">
                <a:effectLst/>
              </a:rPr>
              <a:t>Conciseness </a:t>
            </a:r>
            <a:r>
              <a:rPr lang="ko-KR" altLang="en-US" sz="1300" b="0" i="0" dirty="0">
                <a:effectLst/>
              </a:rPr>
              <a:t>향상을 위해 의료 용어 압축 사전을 구축하고</a:t>
            </a:r>
            <a:r>
              <a:rPr lang="en-US" altLang="ko-KR" sz="1300" b="0" i="0" dirty="0">
                <a:effectLst/>
              </a:rPr>
              <a:t>, </a:t>
            </a:r>
            <a:r>
              <a:rPr lang="ko-KR" altLang="en-US" sz="1300" b="0" i="0" dirty="0">
                <a:effectLst/>
              </a:rPr>
              <a:t>중복 표현 자동 제거 시스템을 </a:t>
            </a:r>
            <a:r>
              <a:rPr lang="ko-KR" altLang="en-US" sz="1300" b="0" i="0" dirty="0" err="1">
                <a:effectLst/>
              </a:rPr>
              <a:t>고도화하여</a:t>
            </a:r>
            <a:r>
              <a:rPr lang="ko-KR" altLang="en-US" sz="1300" b="0" i="0" dirty="0">
                <a:effectLst/>
              </a:rPr>
              <a:t> 핵심 진단만을 간결하게 전달하는 능력을 강화해야 함</a:t>
            </a:r>
            <a:r>
              <a:rPr lang="en-US" altLang="ko-KR" sz="1300" b="0" i="0" dirty="0">
                <a:effectLst/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ko-KR" altLang="en-US" sz="1300" b="1" i="0" dirty="0" err="1">
                <a:effectLst/>
              </a:rPr>
              <a:t>멀티모달</a:t>
            </a:r>
            <a:r>
              <a:rPr lang="ko-KR" altLang="en-US" sz="1300" b="1" i="0" dirty="0">
                <a:effectLst/>
              </a:rPr>
              <a:t> 통합 접근</a:t>
            </a:r>
            <a:r>
              <a:rPr lang="en-US" altLang="ko-KR" sz="1300" b="1" i="0" dirty="0">
                <a:effectLst/>
              </a:rPr>
              <a:t>:</a:t>
            </a:r>
            <a:r>
              <a:rPr lang="en-US" altLang="ko-KR" sz="1300" b="0" i="0" dirty="0">
                <a:effectLst/>
              </a:rPr>
              <a:t> </a:t>
            </a:r>
            <a:r>
              <a:rPr lang="ko-KR" altLang="en-US" sz="1300" b="0" i="0" dirty="0">
                <a:effectLst/>
              </a:rPr>
              <a:t>텍스트 기반 </a:t>
            </a:r>
            <a:r>
              <a:rPr lang="en" altLang="ko-KR" sz="1300" b="0" i="0" dirty="0">
                <a:effectLst/>
              </a:rPr>
              <a:t>FINDINGS </a:t>
            </a:r>
            <a:r>
              <a:rPr lang="ko-KR" altLang="en-US" sz="1300" b="0" i="0" dirty="0">
                <a:effectLst/>
              </a:rPr>
              <a:t>외에 실제 의료영상</a:t>
            </a:r>
            <a:r>
              <a:rPr lang="en-US" altLang="ko-KR" sz="1300" b="0" i="0" dirty="0">
                <a:effectLst/>
              </a:rPr>
              <a:t>(</a:t>
            </a:r>
            <a:r>
              <a:rPr lang="en" altLang="ko-KR" sz="1300" b="0" i="0" dirty="0">
                <a:effectLst/>
              </a:rPr>
              <a:t>CT, MRI, X-ray)</a:t>
            </a:r>
            <a:r>
              <a:rPr lang="ko-KR" altLang="en-US" sz="1300" b="0" i="0" dirty="0">
                <a:effectLst/>
              </a:rPr>
              <a:t>을 직접 분석하여 시각적 정보와 텍스트 정보를 통합한 보다 정확한 </a:t>
            </a:r>
            <a:r>
              <a:rPr lang="en" altLang="ko-KR" sz="1300" b="0" i="0" dirty="0">
                <a:effectLst/>
              </a:rPr>
              <a:t>IMPRESSION </a:t>
            </a:r>
            <a:r>
              <a:rPr lang="ko-KR" altLang="en-US" sz="1300" b="0" i="0" dirty="0">
                <a:effectLst/>
              </a:rPr>
              <a:t>생성이 가능할 것</a:t>
            </a:r>
            <a:r>
              <a:rPr lang="en-US" altLang="ko-KR" sz="1300" b="0" i="0" dirty="0">
                <a:effectLst/>
              </a:rPr>
              <a:t>.</a:t>
            </a:r>
          </a:p>
          <a:p>
            <a:pPr algn="l">
              <a:lnSpc>
                <a:spcPct val="100000"/>
              </a:lnSpc>
            </a:pPr>
            <a:r>
              <a:rPr lang="ko-KR" altLang="en-US" sz="1300" b="1" i="0" dirty="0">
                <a:effectLst/>
              </a:rPr>
              <a:t>개인화된 판독 스타일 학습</a:t>
            </a:r>
            <a:r>
              <a:rPr lang="en-US" altLang="ko-KR" sz="1300" b="1" i="0" dirty="0">
                <a:effectLst/>
              </a:rPr>
              <a:t>:</a:t>
            </a:r>
            <a:r>
              <a:rPr lang="en-US" altLang="ko-KR" sz="1300" b="0" i="0" dirty="0">
                <a:effectLst/>
              </a:rPr>
              <a:t> </a:t>
            </a:r>
            <a:r>
              <a:rPr lang="ko-KR" altLang="en-US" sz="1300" b="0" i="0" dirty="0">
                <a:effectLst/>
              </a:rPr>
              <a:t>각 방사선과 의사의 판독 스타일과 선호하는 표현 방식을 학습하여</a:t>
            </a:r>
            <a:r>
              <a:rPr lang="en-US" altLang="ko-KR" sz="1300" b="0" i="0" dirty="0">
                <a:effectLst/>
              </a:rPr>
              <a:t>, </a:t>
            </a:r>
            <a:r>
              <a:rPr lang="ko-KR" altLang="en-US" sz="1300" b="0" i="0" dirty="0">
                <a:effectLst/>
              </a:rPr>
              <a:t>개별 의료진에게 최적화된 </a:t>
            </a:r>
            <a:r>
              <a:rPr lang="en" altLang="ko-KR" sz="1300" b="0" i="0" dirty="0">
                <a:effectLst/>
              </a:rPr>
              <a:t>IMPRESSION</a:t>
            </a:r>
            <a:r>
              <a:rPr lang="ko-KR" altLang="en-US" sz="1300" b="0" i="0" dirty="0">
                <a:effectLst/>
              </a:rPr>
              <a:t>을 생성하는 맞춤형 시스템으로 발전시킬 수 있음</a:t>
            </a:r>
            <a:r>
              <a:rPr lang="en-US" altLang="ko-KR" sz="1300" b="0" i="0" dirty="0">
                <a:effectLst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441BFA-3B88-C81B-B690-9F18233C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241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7FBF8-0E59-204A-5B7F-7598DBA0D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AC15D2-FF3B-0206-DC04-E2CC3B54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실험 결과 </a:t>
            </a:r>
            <a:r>
              <a:rPr lang="en-US" altLang="ko-KR" dirty="0"/>
              <a:t>&amp;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0D0FCB-6B25-1609-F71A-847908880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Task C</a:t>
            </a:r>
            <a:r>
              <a:rPr lang="ko-KR" altLang="en-US" b="1" dirty="0"/>
              <a:t> 최적화 시도</a:t>
            </a:r>
            <a:r>
              <a:rPr lang="en-US" altLang="ko-KR" b="1" dirty="0"/>
              <a:t>: </a:t>
            </a:r>
            <a:r>
              <a:rPr lang="ko-KR" altLang="en-US" b="1" dirty="0"/>
              <a:t>효과와 한계 분석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sz="1800" b="1" dirty="0"/>
              <a:t>1. </a:t>
            </a:r>
            <a:r>
              <a:rPr lang="ko-KR" altLang="en-US" sz="1800" b="1" dirty="0"/>
              <a:t>규칙 기반 접근</a:t>
            </a:r>
          </a:p>
          <a:p>
            <a:r>
              <a:rPr lang="ko-KR" altLang="en-US" sz="1600" b="1" dirty="0"/>
              <a:t>시도한 방법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다층 매핑</a:t>
            </a:r>
            <a:r>
              <a:rPr lang="en-US" altLang="ko-KR" sz="1600" dirty="0"/>
              <a:t>(</a:t>
            </a:r>
            <a:r>
              <a:rPr lang="en" altLang="ko-KR" sz="1600" dirty="0" err="1"/>
              <a:t>normalize_map</a:t>
            </a:r>
            <a:r>
              <a:rPr lang="en" altLang="ko-KR" sz="1600" dirty="0"/>
              <a:t>, </a:t>
            </a:r>
            <a:r>
              <a:rPr lang="en" altLang="ko-KR" sz="1600" dirty="0" err="1"/>
              <a:t>allowed_codes</a:t>
            </a:r>
            <a:r>
              <a:rPr lang="en" altLang="ko-KR" sz="1600" dirty="0"/>
              <a:t>)</a:t>
            </a:r>
            <a:r>
              <a:rPr lang="en-US" altLang="ko-KR" sz="1600" dirty="0"/>
              <a:t>,</a:t>
            </a:r>
            <a:r>
              <a:rPr lang="ko-KR" altLang="en-US" sz="1600" dirty="0"/>
              <a:t> 코드 </a:t>
            </a:r>
            <a:r>
              <a:rPr lang="ko-KR" altLang="en-US" sz="1600" dirty="0" err="1"/>
              <a:t>스냅핑</a:t>
            </a:r>
            <a:r>
              <a:rPr lang="ko-KR" altLang="en-US" sz="1600" dirty="0"/>
              <a:t> 로직</a:t>
            </a:r>
            <a:r>
              <a:rPr lang="en-US" altLang="ko-KR" sz="1600" dirty="0"/>
              <a:t>(_</a:t>
            </a:r>
            <a:r>
              <a:rPr lang="en" altLang="ko-KR" sz="1600" dirty="0" err="1"/>
              <a:t>snap_to_allowed</a:t>
            </a:r>
            <a:r>
              <a:rPr lang="en" altLang="ko-KR" sz="1600" dirty="0"/>
              <a:t>)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" altLang="ko-KR" sz="1600" dirty="0"/>
              <a:t>3</a:t>
            </a:r>
            <a:r>
              <a:rPr lang="ko-KR" altLang="en-US" sz="1600" dirty="0"/>
              <a:t>단계 </a:t>
            </a:r>
            <a:r>
              <a:rPr lang="en" altLang="ko-KR" sz="1600" dirty="0"/>
              <a:t>fallback </a:t>
            </a:r>
            <a:r>
              <a:rPr lang="ko-KR" altLang="en-US" sz="1600" dirty="0"/>
              <a:t>메커니즘</a:t>
            </a:r>
            <a:r>
              <a:rPr lang="en-US" altLang="ko-KR" sz="1600" dirty="0"/>
              <a:t>,</a:t>
            </a:r>
            <a:r>
              <a:rPr lang="ko-KR" altLang="en-US" sz="1600" dirty="0"/>
              <a:t> 코드 변형 규칙 </a:t>
            </a:r>
            <a:r>
              <a:rPr lang="en-US" altLang="ko-KR" sz="1600" dirty="0"/>
              <a:t>12</a:t>
            </a:r>
            <a:r>
              <a:rPr lang="ko-KR" altLang="en-US" sz="1600" dirty="0"/>
              <a:t>가지 이상 적용</a:t>
            </a:r>
          </a:p>
          <a:p>
            <a:r>
              <a:rPr lang="ko-KR" altLang="en-US" sz="1600" b="1" dirty="0"/>
              <a:t>효과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훈련 데이터에서는 높은 이론적 정확도</a:t>
            </a:r>
            <a:r>
              <a:rPr lang="en-US" altLang="ko-KR" sz="1600" dirty="0"/>
              <a:t>,</a:t>
            </a:r>
            <a:r>
              <a:rPr lang="ko-KR" altLang="en-US" sz="1600" dirty="0"/>
              <a:t> 다양한 </a:t>
            </a:r>
            <a:r>
              <a:rPr lang="ko-KR" altLang="en-US" sz="1600" dirty="0" err="1"/>
              <a:t>엣지</a:t>
            </a:r>
            <a:r>
              <a:rPr lang="ko-KR" altLang="en-US" sz="1600" dirty="0"/>
              <a:t> 케이스 커버 가능</a:t>
            </a:r>
            <a:r>
              <a:rPr lang="en-US" altLang="ko-KR" sz="1600" dirty="0"/>
              <a:t>,</a:t>
            </a:r>
            <a:r>
              <a:rPr lang="ko-KR" altLang="en-US" sz="1600" dirty="0"/>
              <a:t> 코드 정규화로 형식 일관성 확보</a:t>
            </a:r>
          </a:p>
          <a:p>
            <a:r>
              <a:rPr lang="ko-KR" altLang="en-US" sz="1600" b="1" dirty="0"/>
              <a:t>한계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리더보드에서는 실제 성능 저하 </a:t>
            </a:r>
            <a:r>
              <a:rPr lang="en-US" altLang="ko-KR" sz="1600" dirty="0"/>
              <a:t>(</a:t>
            </a:r>
            <a:r>
              <a:rPr lang="ko-KR" altLang="en-US" sz="1600" dirty="0"/>
              <a:t>자체 평가로 </a:t>
            </a:r>
            <a:r>
              <a:rPr lang="en-US" altLang="ko-KR" sz="1600" dirty="0"/>
              <a:t>4.5</a:t>
            </a:r>
            <a:r>
              <a:rPr lang="ko-KR" altLang="en-US" sz="1600" dirty="0"/>
              <a:t>점 예상하였으나 더 낮은 점수</a:t>
            </a:r>
            <a:r>
              <a:rPr lang="en-US" altLang="ko-KR" sz="1600" dirty="0"/>
              <a:t>),</a:t>
            </a:r>
            <a:r>
              <a:rPr lang="ko-KR" altLang="en-US" sz="1600" dirty="0"/>
              <a:t> 복잡성 증가로 디버깅과 유지보수 어려움</a:t>
            </a:r>
            <a:r>
              <a:rPr lang="en-US" altLang="ko-KR" sz="1600" dirty="0"/>
              <a:t>,</a:t>
            </a:r>
            <a:r>
              <a:rPr lang="ko-KR" altLang="en-US" sz="1600" dirty="0"/>
              <a:t> 변환 단계 누적 시 정답 코드가 손실될 위험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sz="1800" b="1" dirty="0"/>
              <a:t>2. </a:t>
            </a:r>
            <a:r>
              <a:rPr lang="ko-KR" altLang="en-US" sz="1800" b="1" dirty="0"/>
              <a:t>임상 우선순위 가중치 시스템</a:t>
            </a:r>
          </a:p>
          <a:p>
            <a:r>
              <a:rPr lang="ko-KR" altLang="en-US" sz="1600" b="1" dirty="0"/>
              <a:t>시도한 방법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카테고리별 가중치 부여 </a:t>
            </a:r>
            <a:r>
              <a:rPr lang="en-US" altLang="ko-KR" sz="1600" dirty="0"/>
              <a:t>(</a:t>
            </a:r>
            <a:r>
              <a:rPr lang="en" altLang="ko-KR" sz="1600" dirty="0"/>
              <a:t>I</a:t>
            </a:r>
            <a:r>
              <a:rPr lang="ko-KR" altLang="en-US" sz="1600" dirty="0"/>
              <a:t>코드 </a:t>
            </a:r>
            <a:r>
              <a:rPr lang="en-US" altLang="ko-KR" sz="1600" dirty="0"/>
              <a:t>+1000, </a:t>
            </a:r>
            <a:r>
              <a:rPr lang="en" altLang="ko-KR" sz="1600" dirty="0"/>
              <a:t>R</a:t>
            </a:r>
            <a:r>
              <a:rPr lang="ko-KR" altLang="en-US" sz="1600" dirty="0"/>
              <a:t>코드 </a:t>
            </a:r>
            <a:r>
              <a:rPr lang="en-US" altLang="ko-KR" sz="1600" dirty="0"/>
              <a:t>+800 </a:t>
            </a:r>
            <a:r>
              <a:rPr lang="ko-KR" altLang="en-US" sz="1600" dirty="0"/>
              <a:t>등</a:t>
            </a:r>
            <a:r>
              <a:rPr lang="en-US" altLang="ko-KR" sz="1600" dirty="0"/>
              <a:t>),</a:t>
            </a:r>
            <a:r>
              <a:rPr lang="ko-KR" altLang="en-US" sz="1600" dirty="0"/>
              <a:t> 주요 키워드 매칭 시 보너스 점수 추가</a:t>
            </a:r>
            <a:r>
              <a:rPr lang="en-US" altLang="ko-KR" sz="1600" dirty="0"/>
              <a:t>,</a:t>
            </a:r>
            <a:r>
              <a:rPr lang="ko-KR" altLang="en-US" sz="1600" dirty="0"/>
              <a:t> 임상적 중요도 중심의 정렬 방식</a:t>
            </a:r>
          </a:p>
          <a:p>
            <a:r>
              <a:rPr lang="ko-KR" altLang="en-US" sz="1600" b="1" dirty="0"/>
              <a:t>효과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심혈관</a:t>
            </a:r>
            <a:r>
              <a:rPr lang="en-US" altLang="ko-KR" sz="1600" dirty="0"/>
              <a:t>,</a:t>
            </a:r>
            <a:r>
              <a:rPr lang="ko-KR" altLang="en-US" sz="1600" dirty="0"/>
              <a:t> 호흡부전 같은 생명위협 진단 우선 반영</a:t>
            </a:r>
            <a:r>
              <a:rPr lang="en-US" altLang="ko-KR" sz="1600" dirty="0"/>
              <a:t>,</a:t>
            </a:r>
            <a:r>
              <a:rPr lang="ko-KR" altLang="en-US" sz="1600" dirty="0"/>
              <a:t> 증상 코드</a:t>
            </a:r>
            <a:r>
              <a:rPr lang="en-US" altLang="ko-KR" sz="1600" dirty="0"/>
              <a:t>(</a:t>
            </a:r>
            <a:r>
              <a:rPr lang="en" altLang="ko-KR" sz="1600" dirty="0"/>
              <a:t>R</a:t>
            </a:r>
            <a:r>
              <a:rPr lang="ko-KR" altLang="en-US" sz="1600" dirty="0"/>
              <a:t>계열</a:t>
            </a:r>
            <a:r>
              <a:rPr lang="en-US" altLang="ko-KR" sz="1600" dirty="0"/>
              <a:t>)</a:t>
            </a:r>
            <a:r>
              <a:rPr lang="ko-KR" altLang="en-US" sz="1600" dirty="0"/>
              <a:t>보다 구체적 진단 코드</a:t>
            </a:r>
            <a:r>
              <a:rPr lang="en-US" altLang="ko-KR" sz="1600" dirty="0"/>
              <a:t>(</a:t>
            </a:r>
            <a:r>
              <a:rPr lang="en" altLang="ko-KR" sz="1600" dirty="0"/>
              <a:t>I, J </a:t>
            </a:r>
            <a:r>
              <a:rPr lang="ko-KR" altLang="en-US" sz="1600" dirty="0"/>
              <a:t>등</a:t>
            </a:r>
            <a:r>
              <a:rPr lang="en-US" altLang="ko-KR" sz="1600" dirty="0"/>
              <a:t>) </a:t>
            </a:r>
            <a:r>
              <a:rPr lang="ko-KR" altLang="en-US" sz="1600" dirty="0"/>
              <a:t>우선 선택 가능</a:t>
            </a:r>
          </a:p>
          <a:p>
            <a:r>
              <a:rPr lang="ko-KR" altLang="en-US" sz="1600" b="1" dirty="0"/>
              <a:t>한계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실제 데이터 분포</a:t>
            </a:r>
            <a:r>
              <a:rPr lang="en-US" altLang="ko-KR" sz="1600" dirty="0"/>
              <a:t>(</a:t>
            </a:r>
            <a:r>
              <a:rPr lang="ko-KR" altLang="en-US" sz="1600" dirty="0"/>
              <a:t>증상 </a:t>
            </a:r>
            <a:r>
              <a:rPr lang="en" altLang="ko-KR" sz="1600" dirty="0"/>
              <a:t>R</a:t>
            </a:r>
            <a:r>
              <a:rPr lang="ko-KR" altLang="en-US" sz="1600" dirty="0"/>
              <a:t>코드 다빈도</a:t>
            </a:r>
            <a:r>
              <a:rPr lang="en-US" altLang="ko-KR" sz="1600" dirty="0"/>
              <a:t>)</a:t>
            </a:r>
            <a:r>
              <a:rPr lang="ko-KR" altLang="en-US" sz="1600" dirty="0"/>
              <a:t>와 충돌</a:t>
            </a:r>
            <a:r>
              <a:rPr lang="en-US" altLang="ko-KR" sz="1600" dirty="0"/>
              <a:t>,</a:t>
            </a:r>
            <a:r>
              <a:rPr lang="ko-KR" altLang="en-US" sz="1600" dirty="0"/>
              <a:t> 인위적 편향으로 인해 오히려 예측 정확도 하락</a:t>
            </a:r>
            <a:r>
              <a:rPr lang="en-US" altLang="ko-KR" sz="1600" dirty="0"/>
              <a:t>,</a:t>
            </a:r>
            <a:r>
              <a:rPr lang="ko-KR" altLang="en-US" sz="1600" dirty="0"/>
              <a:t> 훈련 데이터 기반 확률적 패턴 무시</a:t>
            </a:r>
          </a:p>
          <a:p>
            <a:endParaRPr lang="ko-KR" altLang="en-US" sz="15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C6F910-2BCB-74EE-44F7-2928B077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8529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98DEF-F66D-A8ED-B3B2-6C1AD2F58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27DF6-ADE0-97AA-7E01-55C34037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실험 결과 </a:t>
            </a:r>
            <a:r>
              <a:rPr lang="en-US" altLang="ko-KR" dirty="0"/>
              <a:t>&amp;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5624A-8D86-C2E7-B5D6-CE235B499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417"/>
            <a:ext cx="10515600" cy="5224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Task C</a:t>
            </a:r>
            <a:r>
              <a:rPr lang="ko-KR" altLang="en-US" b="1" dirty="0"/>
              <a:t> 최적화 시도</a:t>
            </a:r>
            <a:r>
              <a:rPr lang="en-US" altLang="ko-KR" b="1" dirty="0"/>
              <a:t>: </a:t>
            </a:r>
            <a:r>
              <a:rPr lang="ko-KR" altLang="en-US" b="1" dirty="0"/>
              <a:t>효과와 한계 분석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sz="1800" b="1" dirty="0"/>
              <a:t>3. </a:t>
            </a:r>
            <a:r>
              <a:rPr lang="ko-KR" altLang="en-US" sz="1800" b="1" dirty="0"/>
              <a:t>프롬프트 엔지니어링</a:t>
            </a:r>
          </a:p>
          <a:p>
            <a:r>
              <a:rPr lang="ko-KR" altLang="en-US" sz="1600" b="1" dirty="0"/>
              <a:t>시도한 방법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en" altLang="ko-KR" sz="1600" dirty="0"/>
              <a:t>Few-shot </a:t>
            </a:r>
            <a:r>
              <a:rPr lang="ko-KR" altLang="en-US" sz="1600" dirty="0"/>
              <a:t>예시 다수 포함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" altLang="ko-KR" sz="1600" dirty="0"/>
              <a:t>Chain-of-Thought </a:t>
            </a:r>
            <a:r>
              <a:rPr lang="ko-KR" altLang="en-US" sz="1600" dirty="0"/>
              <a:t>단계적 사고 강제</a:t>
            </a:r>
            <a:r>
              <a:rPr lang="en-US" altLang="ko-KR" sz="1600" dirty="0"/>
              <a:t>,</a:t>
            </a:r>
            <a:r>
              <a:rPr lang="ko-KR" altLang="en-US" sz="1600" dirty="0"/>
              <a:t> “</a:t>
            </a:r>
            <a:r>
              <a:rPr lang="en-US" altLang="ko-KR" sz="1600" dirty="0"/>
              <a:t>20</a:t>
            </a:r>
            <a:r>
              <a:rPr lang="ko-KR" altLang="en-US" sz="1600" dirty="0"/>
              <a:t>년 경력 전문가” 같은 역할 </a:t>
            </a:r>
            <a:r>
              <a:rPr lang="ko-KR" altLang="en-US" sz="1600" dirty="0" err="1"/>
              <a:t>프레이밍</a:t>
            </a:r>
            <a:r>
              <a:rPr lang="en-US" altLang="ko-KR" sz="1600" dirty="0"/>
              <a:t>,</a:t>
            </a:r>
            <a:r>
              <a:rPr lang="ko-KR" altLang="en-US" sz="1600" dirty="0"/>
              <a:t> 출력 형식</a:t>
            </a:r>
            <a:r>
              <a:rPr lang="en-US" altLang="ko-KR" sz="1600" dirty="0"/>
              <a:t>·</a:t>
            </a:r>
            <a:r>
              <a:rPr lang="ko-KR" altLang="en-US" sz="1600" dirty="0"/>
              <a:t>제약 조건 상세히 명시</a:t>
            </a:r>
          </a:p>
          <a:p>
            <a:r>
              <a:rPr lang="ko-KR" altLang="en-US" sz="1600" b="1" dirty="0"/>
              <a:t>효과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출력 형식 안정성 대폭 개선 </a:t>
            </a:r>
            <a:r>
              <a:rPr lang="en-US" altLang="ko-KR" sz="1600" dirty="0"/>
              <a:t>(</a:t>
            </a:r>
            <a:r>
              <a:rPr lang="en" altLang="ko-KR" sz="1600" dirty="0"/>
              <a:t>CODE,CODE,CODE </a:t>
            </a:r>
            <a:r>
              <a:rPr lang="ko-KR" altLang="en-US" sz="1600" dirty="0"/>
              <a:t>형식 유지</a:t>
            </a:r>
            <a:r>
              <a:rPr lang="en-US" altLang="ko-KR" sz="1600" dirty="0"/>
              <a:t>),</a:t>
            </a:r>
            <a:r>
              <a:rPr lang="ko-KR" altLang="en-US" sz="1600" dirty="0"/>
              <a:t> </a:t>
            </a:r>
            <a:r>
              <a:rPr lang="en" altLang="ko-KR" sz="1600" dirty="0"/>
              <a:t>LLM</a:t>
            </a:r>
            <a:r>
              <a:rPr lang="ko-KR" altLang="en-US" sz="1600" dirty="0"/>
              <a:t>이 의료적 맥락을 더 잘 반영</a:t>
            </a:r>
            <a:r>
              <a:rPr lang="en-US" altLang="ko-KR" sz="1600" dirty="0"/>
              <a:t>,</a:t>
            </a:r>
            <a:r>
              <a:rPr lang="ko-KR" altLang="en-US" sz="1600" dirty="0"/>
              <a:t> 불필요한 잡음 출력 감소</a:t>
            </a:r>
          </a:p>
          <a:p>
            <a:r>
              <a:rPr lang="ko-KR" altLang="en-US" sz="1600" b="1" dirty="0"/>
              <a:t>한계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프롬프트 길이 증가되어 속도 저하 및 토큰 비용 증가</a:t>
            </a:r>
            <a:r>
              <a:rPr lang="en-US" altLang="ko-KR" sz="1600" dirty="0"/>
              <a:t>,</a:t>
            </a:r>
            <a:r>
              <a:rPr lang="ko-KR" altLang="en-US" sz="1600" dirty="0"/>
              <a:t> 너무 많은 지시사항으로 일부 무시될 위험</a:t>
            </a:r>
            <a:r>
              <a:rPr lang="en-US" altLang="ko-KR" sz="1600" dirty="0"/>
              <a:t>,</a:t>
            </a:r>
            <a:r>
              <a:rPr lang="ko-KR" altLang="en-US" sz="1600" dirty="0"/>
              <a:t> 실제 데이터 패턴과 예시 불일치로 일반화 성능 저하</a:t>
            </a:r>
            <a:br>
              <a:rPr lang="ko-KR" altLang="en-US" sz="1500" dirty="0"/>
            </a:br>
            <a:endParaRPr lang="ko-KR" altLang="en-US" sz="1500" dirty="0"/>
          </a:p>
          <a:p>
            <a:pPr marL="0" indent="0">
              <a:buNone/>
            </a:pPr>
            <a:r>
              <a:rPr lang="en-US" altLang="ko-KR" sz="1800" b="1" dirty="0"/>
              <a:t>4. </a:t>
            </a:r>
            <a:r>
              <a:rPr lang="ko-KR" altLang="en-US" sz="1800" b="1" dirty="0"/>
              <a:t>데이터 기반 최적화</a:t>
            </a:r>
          </a:p>
          <a:p>
            <a:r>
              <a:rPr lang="ko-KR" altLang="en-US" sz="1600" b="1" dirty="0"/>
              <a:t>시도한 방법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훈련 데이터 빈도를 분석하여 </a:t>
            </a:r>
            <a:r>
              <a:rPr lang="ko-KR" altLang="en-US" sz="1600" dirty="0" err="1"/>
              <a:t>최빈</a:t>
            </a:r>
            <a:r>
              <a:rPr lang="ko-KR" altLang="en-US" sz="1600" dirty="0"/>
              <a:t> 코드 우선 반영</a:t>
            </a:r>
            <a:r>
              <a:rPr lang="en-US" altLang="ko-KR" sz="1600" dirty="0"/>
              <a:t>,</a:t>
            </a:r>
            <a:r>
              <a:rPr lang="ko-KR" altLang="en-US" sz="1600" dirty="0"/>
              <a:t> 허용 코드 화이트리스트</a:t>
            </a:r>
            <a:r>
              <a:rPr lang="en-US" altLang="ko-KR" sz="1600" dirty="0"/>
              <a:t>(</a:t>
            </a:r>
            <a:r>
              <a:rPr lang="en" altLang="ko-KR" sz="1600" dirty="0" err="1"/>
              <a:t>allowed_codes</a:t>
            </a:r>
            <a:r>
              <a:rPr lang="en" altLang="ko-KR" sz="1600" dirty="0"/>
              <a:t>) </a:t>
            </a:r>
            <a:r>
              <a:rPr lang="ko-KR" altLang="en-US" sz="1600" dirty="0"/>
              <a:t>구축</a:t>
            </a:r>
            <a:r>
              <a:rPr lang="en-US" altLang="ko-KR" sz="1600" dirty="0"/>
              <a:t>,</a:t>
            </a:r>
            <a:r>
              <a:rPr lang="ko-KR" altLang="en-US" sz="1600" dirty="0"/>
              <a:t> 상위 </a:t>
            </a:r>
            <a:r>
              <a:rPr lang="en-US" altLang="ko-KR" sz="1600" dirty="0"/>
              <a:t>20</a:t>
            </a:r>
            <a:r>
              <a:rPr lang="ko-KR" altLang="en-US" sz="1600" dirty="0"/>
              <a:t>개 </a:t>
            </a:r>
            <a:r>
              <a:rPr lang="ko-KR" altLang="en-US" sz="1600" dirty="0" err="1"/>
              <a:t>고빈도</a:t>
            </a:r>
            <a:r>
              <a:rPr lang="ko-KR" altLang="en-US" sz="1600" dirty="0"/>
              <a:t> 코드에 가중치 보너스 적용</a:t>
            </a:r>
          </a:p>
          <a:p>
            <a:r>
              <a:rPr lang="ko-KR" altLang="en-US" sz="1600" b="1" dirty="0"/>
              <a:t>효과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훈련 세트와 평가 환경의 정합성 확보</a:t>
            </a:r>
            <a:r>
              <a:rPr lang="en-US" altLang="ko-KR" sz="1600" dirty="0"/>
              <a:t>,</a:t>
            </a:r>
            <a:r>
              <a:rPr lang="ko-KR" altLang="en-US" sz="1600" dirty="0"/>
              <a:t> 실제 자주 등장하는 코드에 집중하여 </a:t>
            </a:r>
            <a:r>
              <a:rPr lang="en" altLang="ko-KR" sz="1600" dirty="0"/>
              <a:t>noise </a:t>
            </a:r>
            <a:r>
              <a:rPr lang="ko-KR" altLang="en-US" sz="1600" dirty="0"/>
              <a:t>감소</a:t>
            </a:r>
            <a:r>
              <a:rPr lang="en-US" altLang="ko-KR" sz="1600" dirty="0"/>
              <a:t>,</a:t>
            </a:r>
            <a:r>
              <a:rPr lang="ko-KR" altLang="en-US" sz="1600" dirty="0"/>
              <a:t> 존재하지 않는 코드 예측 방지</a:t>
            </a:r>
          </a:p>
          <a:p>
            <a:r>
              <a:rPr lang="ko-KR" altLang="en-US" sz="1600" b="1" dirty="0"/>
              <a:t>한계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새로운 데이터셋에는 일반화 부족</a:t>
            </a:r>
            <a:r>
              <a:rPr lang="en-US" altLang="ko-KR" sz="1600" dirty="0"/>
              <a:t>,</a:t>
            </a:r>
            <a:r>
              <a:rPr lang="ko-KR" altLang="en-US" sz="1600" dirty="0"/>
              <a:t> 훈련 세트 편향 그대로 반영 </a:t>
            </a:r>
            <a:r>
              <a:rPr lang="en-US" altLang="ko-KR" sz="1600" dirty="0"/>
              <a:t>(</a:t>
            </a:r>
            <a:r>
              <a:rPr lang="en" altLang="ko-KR" sz="1600" dirty="0"/>
              <a:t>overfitting </a:t>
            </a:r>
            <a:r>
              <a:rPr lang="ko-KR" altLang="en-US" sz="1600" dirty="0"/>
              <a:t>위험</a:t>
            </a:r>
            <a:r>
              <a:rPr lang="en-US" altLang="ko-KR" sz="1600" dirty="0"/>
              <a:t>),</a:t>
            </a:r>
            <a:r>
              <a:rPr lang="ko-KR" altLang="en-US" sz="1600" dirty="0"/>
              <a:t> 모델이 창의적으로 새로운 코드를 추론할 여지가 제한됨</a:t>
            </a:r>
            <a:endParaRPr lang="ko-KR" altLang="en-US" sz="1600" b="1" dirty="0"/>
          </a:p>
          <a:p>
            <a:pPr marL="0" indent="0">
              <a:buNone/>
            </a:pPr>
            <a:endParaRPr lang="en-US" altLang="ko-KR" sz="1500" dirty="0"/>
          </a:p>
          <a:p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7D12EB-BDAE-2A90-5F26-4B2F1F0A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9972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1E0E8-0D56-560E-3E2C-881E04ADB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A48AC-5D98-C6CE-8033-C1298931E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실험 결과 </a:t>
            </a:r>
            <a:r>
              <a:rPr lang="en-US" altLang="ko-KR" dirty="0"/>
              <a:t>&amp;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F203E3-F5A0-F11A-C2F0-E4BEE79E4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417"/>
            <a:ext cx="10515600" cy="52246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Task C</a:t>
            </a:r>
            <a:r>
              <a:rPr lang="ko-KR" altLang="en-US" b="1" dirty="0"/>
              <a:t> 최적화 시도</a:t>
            </a:r>
            <a:r>
              <a:rPr lang="en-US" altLang="ko-KR" b="1" dirty="0"/>
              <a:t>: </a:t>
            </a:r>
            <a:r>
              <a:rPr lang="ko-KR" altLang="en-US" b="1" dirty="0"/>
              <a:t>효과와 한계 분석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sz="1800" b="1" dirty="0"/>
              <a:t>3. </a:t>
            </a:r>
            <a:r>
              <a:rPr lang="ko-KR" altLang="en-US" sz="1800" b="1" dirty="0"/>
              <a:t>프롬프트 엔지니어링</a:t>
            </a:r>
          </a:p>
          <a:p>
            <a:r>
              <a:rPr lang="ko-KR" altLang="en-US" sz="1600" b="1" dirty="0"/>
              <a:t>시도한 방법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en" altLang="ko-KR" sz="1600" dirty="0"/>
              <a:t>Few-shot </a:t>
            </a:r>
            <a:r>
              <a:rPr lang="ko-KR" altLang="en-US" sz="1600" dirty="0"/>
              <a:t>예시 다수 포함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" altLang="ko-KR" sz="1600" dirty="0"/>
              <a:t>Chain-of-Thought </a:t>
            </a:r>
            <a:r>
              <a:rPr lang="ko-KR" altLang="en-US" sz="1600" dirty="0"/>
              <a:t>단계적 사고 강제</a:t>
            </a:r>
            <a:r>
              <a:rPr lang="en-US" altLang="ko-KR" sz="1600" dirty="0"/>
              <a:t>,</a:t>
            </a:r>
            <a:r>
              <a:rPr lang="ko-KR" altLang="en-US" sz="1600" dirty="0"/>
              <a:t> “</a:t>
            </a:r>
            <a:r>
              <a:rPr lang="en-US" altLang="ko-KR" sz="1600" dirty="0"/>
              <a:t>20</a:t>
            </a:r>
            <a:r>
              <a:rPr lang="ko-KR" altLang="en-US" sz="1600" dirty="0"/>
              <a:t>년 경력 전문가” 같은 역할 </a:t>
            </a:r>
            <a:r>
              <a:rPr lang="ko-KR" altLang="en-US" sz="1600" dirty="0" err="1"/>
              <a:t>프레이밍</a:t>
            </a:r>
            <a:r>
              <a:rPr lang="en-US" altLang="ko-KR" sz="1600" dirty="0"/>
              <a:t>,</a:t>
            </a:r>
            <a:r>
              <a:rPr lang="ko-KR" altLang="en-US" sz="1600" dirty="0"/>
              <a:t> 출력 형식</a:t>
            </a:r>
            <a:r>
              <a:rPr lang="en-US" altLang="ko-KR" sz="1600" dirty="0"/>
              <a:t>·</a:t>
            </a:r>
            <a:r>
              <a:rPr lang="ko-KR" altLang="en-US" sz="1600" dirty="0"/>
              <a:t>제약 조건 상세히 명시</a:t>
            </a:r>
          </a:p>
          <a:p>
            <a:r>
              <a:rPr lang="ko-KR" altLang="en-US" sz="1600" b="1" dirty="0"/>
              <a:t>효과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출력 형식 안정성 대폭 개선 </a:t>
            </a:r>
            <a:r>
              <a:rPr lang="en-US" altLang="ko-KR" sz="1600" dirty="0"/>
              <a:t>(</a:t>
            </a:r>
            <a:r>
              <a:rPr lang="en" altLang="ko-KR" sz="1600" dirty="0"/>
              <a:t>CODE,CODE,CODE </a:t>
            </a:r>
            <a:r>
              <a:rPr lang="ko-KR" altLang="en-US" sz="1600" dirty="0"/>
              <a:t>형식 유지</a:t>
            </a:r>
            <a:r>
              <a:rPr lang="en-US" altLang="ko-KR" sz="1600" dirty="0"/>
              <a:t>),</a:t>
            </a:r>
            <a:r>
              <a:rPr lang="ko-KR" altLang="en-US" sz="1600" dirty="0"/>
              <a:t> </a:t>
            </a:r>
            <a:r>
              <a:rPr lang="en" altLang="ko-KR" sz="1600" dirty="0"/>
              <a:t>LLM</a:t>
            </a:r>
            <a:r>
              <a:rPr lang="ko-KR" altLang="en-US" sz="1600" dirty="0"/>
              <a:t>이 의료적 맥락을 더 잘 반영</a:t>
            </a:r>
            <a:r>
              <a:rPr lang="en-US" altLang="ko-KR" sz="1600" dirty="0"/>
              <a:t>,</a:t>
            </a:r>
            <a:r>
              <a:rPr lang="ko-KR" altLang="en-US" sz="1600" dirty="0"/>
              <a:t> 불필요한 잡음 출력 감소</a:t>
            </a:r>
          </a:p>
          <a:p>
            <a:r>
              <a:rPr lang="ko-KR" altLang="en-US" sz="1600" b="1" dirty="0"/>
              <a:t>한계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프롬프트 길이 증가되어 속도 저하 및 토큰 비용 증가</a:t>
            </a:r>
            <a:r>
              <a:rPr lang="en-US" altLang="ko-KR" sz="1600" dirty="0"/>
              <a:t>,</a:t>
            </a:r>
            <a:r>
              <a:rPr lang="ko-KR" altLang="en-US" sz="1600" dirty="0"/>
              <a:t> 너무 많은 지시사항으로 일부 무시될 위험</a:t>
            </a:r>
            <a:r>
              <a:rPr lang="en-US" altLang="ko-KR" sz="1600" dirty="0"/>
              <a:t>,</a:t>
            </a:r>
            <a:r>
              <a:rPr lang="ko-KR" altLang="en-US" sz="1600" dirty="0"/>
              <a:t> 실제 데이터 패턴과 예시 불일치로 일반화 성능 저하</a:t>
            </a:r>
            <a:br>
              <a:rPr lang="ko-KR" altLang="en-US" sz="1500" dirty="0"/>
            </a:br>
            <a:endParaRPr lang="ko-KR" altLang="en-US" sz="1500" dirty="0"/>
          </a:p>
          <a:p>
            <a:pPr marL="0" indent="0">
              <a:buNone/>
            </a:pPr>
            <a:r>
              <a:rPr lang="en-US" altLang="ko-KR" sz="1800" b="1" dirty="0"/>
              <a:t>4. </a:t>
            </a:r>
            <a:r>
              <a:rPr lang="ko-KR" altLang="en-US" sz="1800" b="1" dirty="0"/>
              <a:t>데이터 기반 최적화</a:t>
            </a:r>
          </a:p>
          <a:p>
            <a:r>
              <a:rPr lang="ko-KR" altLang="en-US" sz="1600" b="1" dirty="0"/>
              <a:t>시도한 방법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훈련 데이터 빈도를 분석하여 </a:t>
            </a:r>
            <a:r>
              <a:rPr lang="ko-KR" altLang="en-US" sz="1600" dirty="0" err="1"/>
              <a:t>최빈</a:t>
            </a:r>
            <a:r>
              <a:rPr lang="ko-KR" altLang="en-US" sz="1600" dirty="0"/>
              <a:t> 코드 우선 반영</a:t>
            </a:r>
            <a:r>
              <a:rPr lang="en-US" altLang="ko-KR" sz="1600" dirty="0"/>
              <a:t>,</a:t>
            </a:r>
            <a:r>
              <a:rPr lang="ko-KR" altLang="en-US" sz="1600" dirty="0"/>
              <a:t> 허용 코드 화이트리스트</a:t>
            </a:r>
            <a:r>
              <a:rPr lang="en-US" altLang="ko-KR" sz="1600" dirty="0"/>
              <a:t>(</a:t>
            </a:r>
            <a:r>
              <a:rPr lang="en" altLang="ko-KR" sz="1600" dirty="0" err="1"/>
              <a:t>allowed_codes</a:t>
            </a:r>
            <a:r>
              <a:rPr lang="en" altLang="ko-KR" sz="1600" dirty="0"/>
              <a:t>) </a:t>
            </a:r>
            <a:r>
              <a:rPr lang="ko-KR" altLang="en-US" sz="1600" dirty="0"/>
              <a:t>구축</a:t>
            </a:r>
            <a:r>
              <a:rPr lang="en-US" altLang="ko-KR" sz="1600" dirty="0"/>
              <a:t>,</a:t>
            </a:r>
            <a:r>
              <a:rPr lang="ko-KR" altLang="en-US" sz="1600" dirty="0"/>
              <a:t> 상위 </a:t>
            </a:r>
            <a:r>
              <a:rPr lang="en-US" altLang="ko-KR" sz="1600" dirty="0"/>
              <a:t>20</a:t>
            </a:r>
            <a:r>
              <a:rPr lang="ko-KR" altLang="en-US" sz="1600" dirty="0"/>
              <a:t>개 </a:t>
            </a:r>
            <a:r>
              <a:rPr lang="ko-KR" altLang="en-US" sz="1600" dirty="0" err="1"/>
              <a:t>고빈도</a:t>
            </a:r>
            <a:r>
              <a:rPr lang="ko-KR" altLang="en-US" sz="1600" dirty="0"/>
              <a:t> 코드에 가중치 보너스 적용</a:t>
            </a:r>
          </a:p>
          <a:p>
            <a:r>
              <a:rPr lang="ko-KR" altLang="en-US" sz="1600" b="1" dirty="0"/>
              <a:t>효과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훈련 세트와 평가 환경의 정합성 확보</a:t>
            </a:r>
            <a:r>
              <a:rPr lang="en-US" altLang="ko-KR" sz="1600" dirty="0"/>
              <a:t>,</a:t>
            </a:r>
            <a:r>
              <a:rPr lang="ko-KR" altLang="en-US" sz="1600" dirty="0"/>
              <a:t> 실제 자주 등장하는 코드에 집중하여 </a:t>
            </a:r>
            <a:r>
              <a:rPr lang="en" altLang="ko-KR" sz="1600" dirty="0"/>
              <a:t>noise </a:t>
            </a:r>
            <a:r>
              <a:rPr lang="ko-KR" altLang="en-US" sz="1600" dirty="0"/>
              <a:t>감소</a:t>
            </a:r>
            <a:r>
              <a:rPr lang="en-US" altLang="ko-KR" sz="1600" dirty="0"/>
              <a:t>,</a:t>
            </a:r>
            <a:r>
              <a:rPr lang="ko-KR" altLang="en-US" sz="1600" dirty="0"/>
              <a:t> 존재하지 않는 코드 예측 방지</a:t>
            </a:r>
          </a:p>
          <a:p>
            <a:r>
              <a:rPr lang="ko-KR" altLang="en-US" sz="1600" b="1" dirty="0"/>
              <a:t>한계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새로운 데이터셋에는 일반화 부족</a:t>
            </a:r>
            <a:r>
              <a:rPr lang="en-US" altLang="ko-KR" sz="1600" dirty="0"/>
              <a:t>,</a:t>
            </a:r>
            <a:r>
              <a:rPr lang="ko-KR" altLang="en-US" sz="1600" dirty="0"/>
              <a:t> 훈련 세트 편향 그대로 반영 </a:t>
            </a:r>
            <a:r>
              <a:rPr lang="en-US" altLang="ko-KR" sz="1600" dirty="0"/>
              <a:t>(</a:t>
            </a:r>
            <a:r>
              <a:rPr lang="en" altLang="ko-KR" sz="1600" dirty="0"/>
              <a:t>overfitting </a:t>
            </a:r>
            <a:r>
              <a:rPr lang="ko-KR" altLang="en-US" sz="1600" dirty="0"/>
              <a:t>위험</a:t>
            </a:r>
            <a:r>
              <a:rPr lang="en-US" altLang="ko-KR" sz="1600" dirty="0"/>
              <a:t>),</a:t>
            </a:r>
            <a:r>
              <a:rPr lang="ko-KR" altLang="en-US" sz="1600" dirty="0"/>
              <a:t> 모델이 창의적으로 새로운 코드를 추론할 여지가 제한됨</a:t>
            </a:r>
            <a:endParaRPr lang="ko-KR" altLang="en-US" sz="1600" b="1" dirty="0"/>
          </a:p>
          <a:p>
            <a:pPr marL="0" indent="0">
              <a:buNone/>
            </a:pPr>
            <a:endParaRPr lang="en-US" altLang="ko-KR" sz="1500" dirty="0"/>
          </a:p>
          <a:p>
            <a:endParaRPr lang="en-US" altLang="ko-KR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E768E2-0D48-F095-08ED-1A6790C50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9808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814CC-AC42-A088-BE19-E1FD4929A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6D134-2595-72EA-D07B-5A9275571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실험 결과 </a:t>
            </a:r>
            <a:r>
              <a:rPr lang="en-US" altLang="ko-KR" dirty="0"/>
              <a:t>&amp; </a:t>
            </a:r>
            <a:r>
              <a:rPr lang="ko-KR" altLang="en-US" dirty="0"/>
              <a:t>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04E7F-3D7A-21CD-46B9-FCA8FE25F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417"/>
            <a:ext cx="10515600" cy="52246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b="1" dirty="0"/>
              <a:t>Task C</a:t>
            </a:r>
            <a:r>
              <a:rPr lang="ko-KR" altLang="en-US" b="1" dirty="0"/>
              <a:t> 임상적 활용 가능성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sz="1800" b="1" dirty="0"/>
              <a:t>자동 진단 코드 추천 시스템 </a:t>
            </a:r>
            <a:r>
              <a:rPr lang="en-US" altLang="ko-KR" sz="1800" b="1" dirty="0"/>
              <a:t>:</a:t>
            </a:r>
            <a:r>
              <a:rPr lang="ko-KR" altLang="en-US" sz="1800" b="1" dirty="0"/>
              <a:t> </a:t>
            </a:r>
            <a:r>
              <a:rPr lang="ko-KR" altLang="en-US" sz="1800" dirty="0"/>
              <a:t>병원 </a:t>
            </a:r>
            <a:r>
              <a:rPr lang="ko-KR" altLang="en-US" sz="1800" dirty="0" err="1"/>
              <a:t>코더가</a:t>
            </a:r>
            <a:r>
              <a:rPr lang="ko-KR" altLang="en-US" sz="1800" dirty="0"/>
              <a:t> 수작업으로 </a:t>
            </a:r>
            <a:r>
              <a:rPr lang="en" altLang="ko-KR" sz="1800" dirty="0"/>
              <a:t>ICD-10 </a:t>
            </a:r>
            <a:r>
              <a:rPr lang="ko-KR" altLang="en-US" sz="1800" dirty="0"/>
              <a:t>코드를 부여할 때</a:t>
            </a:r>
            <a:r>
              <a:rPr lang="en-US" altLang="ko-KR" sz="1800" dirty="0"/>
              <a:t>, </a:t>
            </a:r>
            <a:r>
              <a:rPr lang="en" altLang="ko-KR" sz="1800" dirty="0"/>
              <a:t>Task C</a:t>
            </a:r>
            <a:r>
              <a:rPr lang="ko-KR" altLang="en-US" sz="1800" dirty="0"/>
              <a:t>는 </a:t>
            </a:r>
            <a:r>
              <a:rPr lang="en" altLang="ko-KR" sz="1800" dirty="0"/>
              <a:t>Hospital Course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기반으로 주요 후보 코드를 제시함으로써 업무 속도를 단축할 수 있다</a:t>
            </a:r>
            <a:r>
              <a:rPr lang="en-US" altLang="ko-KR" sz="1800" dirty="0"/>
              <a:t>. </a:t>
            </a:r>
            <a:r>
              <a:rPr lang="ko-KR" altLang="en-US" sz="1800" dirty="0"/>
              <a:t>특히 입원 환자의 퇴원요약 작성 단계에서 </a:t>
            </a:r>
            <a:r>
              <a:rPr lang="ko-KR" altLang="en-US" sz="1800" dirty="0" err="1"/>
              <a:t>코더가</a:t>
            </a:r>
            <a:r>
              <a:rPr lang="ko-KR" altLang="en-US" sz="1800" dirty="0"/>
              <a:t> 놓칠 수 있는 진단을 보완할 수 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en" altLang="ko-KR" sz="1800" b="1" dirty="0"/>
              <a:t>EMR(Electronic Medical Record) </a:t>
            </a:r>
            <a:r>
              <a:rPr lang="ko-KR" altLang="en-US" sz="1800" b="1" dirty="0"/>
              <a:t>통합 활용 </a:t>
            </a:r>
            <a:r>
              <a:rPr lang="en-US" altLang="ko-KR" sz="1800" b="1" dirty="0"/>
              <a:t>:</a:t>
            </a:r>
            <a:r>
              <a:rPr lang="ko-KR" altLang="en-US" sz="1800" b="1" dirty="0"/>
              <a:t> </a:t>
            </a:r>
            <a:r>
              <a:rPr lang="en" altLang="ko-KR" sz="1800" dirty="0"/>
              <a:t>EMR </a:t>
            </a:r>
            <a:r>
              <a:rPr lang="ko-KR" altLang="en-US" sz="1800" dirty="0"/>
              <a:t>내 기록에서 </a:t>
            </a:r>
            <a:r>
              <a:rPr lang="en" altLang="ko-KR" sz="1800" dirty="0"/>
              <a:t>Hospital Course, Chief Complaint, Assessment </a:t>
            </a:r>
            <a:r>
              <a:rPr lang="ko-KR" altLang="en-US" sz="1800" dirty="0"/>
              <a:t>등을 자동 분석하여 실시간 코드 추천을 제공하면</a:t>
            </a:r>
            <a:r>
              <a:rPr lang="en-US" altLang="ko-KR" sz="1800" dirty="0"/>
              <a:t>, </a:t>
            </a:r>
            <a:r>
              <a:rPr lang="ko-KR" altLang="en-US" sz="1800" dirty="0"/>
              <a:t>임상 현장의 워크플로우에 직접 연결할 수 있다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500" dirty="0"/>
          </a:p>
          <a:p>
            <a:pPr marL="0" indent="0">
              <a:buNone/>
            </a:pPr>
            <a:r>
              <a:rPr lang="en-US" altLang="ko-KR" b="1" dirty="0"/>
              <a:t>Task C </a:t>
            </a:r>
            <a:r>
              <a:rPr lang="ko-KR" altLang="en-US" b="1" dirty="0"/>
              <a:t>개선 및 응용 아이디어</a:t>
            </a:r>
            <a:endParaRPr lang="en-US" altLang="ko-KR" sz="1500" dirty="0"/>
          </a:p>
          <a:p>
            <a:pPr>
              <a:lnSpc>
                <a:spcPct val="150000"/>
              </a:lnSpc>
            </a:pPr>
            <a:r>
              <a:rPr lang="ko-KR" altLang="en-US" sz="1800" b="1" dirty="0"/>
              <a:t>다중 섹션 통합 분석 강화</a:t>
            </a:r>
            <a:r>
              <a:rPr lang="en-US" altLang="ko-KR" sz="1800" b="1" dirty="0"/>
              <a:t> : </a:t>
            </a:r>
            <a:r>
              <a:rPr lang="ko-KR" altLang="en-US" sz="1800" dirty="0"/>
              <a:t>현재 </a:t>
            </a:r>
            <a:r>
              <a:rPr lang="en" altLang="ko-KR" sz="1800" dirty="0"/>
              <a:t>Hospital Course </a:t>
            </a:r>
            <a:r>
              <a:rPr lang="ko-KR" altLang="en-US" sz="1800" dirty="0"/>
              <a:t>중심으로 추출하지만</a:t>
            </a:r>
            <a:r>
              <a:rPr lang="en-US" altLang="ko-KR" sz="1800" dirty="0"/>
              <a:t>, </a:t>
            </a:r>
            <a:r>
              <a:rPr lang="en" altLang="ko-KR" sz="1800" dirty="0"/>
              <a:t>Discharge Diagnosis, HPI, Assessment </a:t>
            </a:r>
            <a:r>
              <a:rPr lang="ko-KR" altLang="en-US" sz="1800" dirty="0"/>
              <a:t>등 다른 섹션도 종합적으로 활용하면 정확도가 더 향상될 수 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b="1" dirty="0"/>
              <a:t>카테고리별 적응형 가중치 학습</a:t>
            </a:r>
            <a:r>
              <a:rPr lang="en-US" altLang="ko-KR" sz="1800" b="1" dirty="0"/>
              <a:t> : </a:t>
            </a:r>
            <a:r>
              <a:rPr lang="ko-KR" altLang="en-US" sz="1800" dirty="0"/>
              <a:t>고정된 임상적 중요도</a:t>
            </a:r>
            <a:r>
              <a:rPr lang="en-US" altLang="ko-KR" sz="1800" dirty="0"/>
              <a:t>(</a:t>
            </a:r>
            <a:r>
              <a:rPr lang="en" altLang="ko-KR" sz="1800" dirty="0"/>
              <a:t>I</a:t>
            </a:r>
            <a:r>
              <a:rPr lang="ko-KR" altLang="en-US" sz="1800" dirty="0"/>
              <a:t>코드</a:t>
            </a:r>
            <a:r>
              <a:rPr lang="en-US" altLang="ko-KR" sz="1800" dirty="0"/>
              <a:t>, </a:t>
            </a:r>
            <a:r>
              <a:rPr lang="en" altLang="ko-KR" sz="1800" dirty="0"/>
              <a:t>R</a:t>
            </a:r>
            <a:r>
              <a:rPr lang="ko-KR" altLang="en-US" sz="1800" dirty="0"/>
              <a:t>코드 우선</a:t>
            </a:r>
            <a:r>
              <a:rPr lang="en-US" altLang="ko-KR" sz="1800" dirty="0"/>
              <a:t>)</a:t>
            </a:r>
            <a:r>
              <a:rPr lang="ko-KR" altLang="en-US" sz="1800" dirty="0"/>
              <a:t>가 아닌</a:t>
            </a:r>
            <a:r>
              <a:rPr lang="en-US" altLang="ko-KR" sz="1800" dirty="0"/>
              <a:t>, </a:t>
            </a:r>
            <a:r>
              <a:rPr lang="ko-KR" altLang="en-US" sz="1800" dirty="0"/>
              <a:t>실제 데이터 분포와 의료적 중요도를 동시에 반영하는 동적 가중치 시스템을 적용하면 과적합을 줄이고 일반화 성능을 높일 수 있다</a:t>
            </a:r>
            <a:r>
              <a:rPr lang="en-US" altLang="ko-KR" sz="1800" dirty="0"/>
              <a:t>. </a:t>
            </a:r>
            <a:endParaRPr lang="ko-KR" altLang="en-US" sz="1800" dirty="0"/>
          </a:p>
          <a:p>
            <a:pPr>
              <a:lnSpc>
                <a:spcPct val="150000"/>
              </a:lnSpc>
            </a:pPr>
            <a:r>
              <a:rPr lang="ko-KR" altLang="en-US" sz="1800" b="1" dirty="0" err="1"/>
              <a:t>멀티모달</a:t>
            </a:r>
            <a:r>
              <a:rPr lang="ko-KR" altLang="en-US" sz="1800" b="1" dirty="0"/>
              <a:t> 데이터 결합 </a:t>
            </a:r>
            <a:r>
              <a:rPr lang="en-US" altLang="ko-KR" sz="1800" b="1" dirty="0"/>
              <a:t>:</a:t>
            </a:r>
            <a:r>
              <a:rPr lang="ko-KR" altLang="en-US" sz="1800" dirty="0"/>
              <a:t> 텍스트 기반 </a:t>
            </a:r>
            <a:r>
              <a:rPr lang="en" altLang="ko-KR" sz="1800" dirty="0"/>
              <a:t>Hospital Course </a:t>
            </a:r>
            <a:r>
              <a:rPr lang="ko-KR" altLang="en-US" sz="1800" dirty="0"/>
              <a:t>외에 영상 판독 보고서</a:t>
            </a:r>
            <a:r>
              <a:rPr lang="en-US" altLang="ko-KR" sz="1800" dirty="0"/>
              <a:t>(</a:t>
            </a:r>
            <a:r>
              <a:rPr lang="en" altLang="ko-KR" sz="1800" dirty="0"/>
              <a:t>CXR, CT)</a:t>
            </a:r>
            <a:r>
              <a:rPr lang="ko-KR" altLang="en-US" sz="1800" dirty="0"/>
              <a:t>나 검사 수치</a:t>
            </a:r>
            <a:r>
              <a:rPr lang="en-US" altLang="ko-KR" sz="1800" dirty="0"/>
              <a:t>(</a:t>
            </a:r>
            <a:r>
              <a:rPr lang="en" altLang="ko-KR" sz="1800" dirty="0"/>
              <a:t>Lab, Vital signs)</a:t>
            </a:r>
            <a:r>
              <a:rPr lang="ko-KR" altLang="en-US" sz="1800" dirty="0"/>
              <a:t>까지 통합 분석하면 더 임상적인 진단 코드 제안이 가능하다</a:t>
            </a:r>
            <a:r>
              <a:rPr lang="en-US" altLang="ko-KR" sz="18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B375F8-72C5-9F31-95B7-DCFB6876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86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D5414-ADCA-0A1B-EA49-B73210834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54FEAC-ED19-3094-C347-56A5D6BB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한계 </a:t>
            </a:r>
            <a:r>
              <a:rPr lang="en-US" altLang="ko-KR" dirty="0"/>
              <a:t>&amp; </a:t>
            </a:r>
            <a:r>
              <a:rPr lang="ko-KR" altLang="en-US" dirty="0"/>
              <a:t>향후 개선</a:t>
            </a:r>
            <a:r>
              <a:rPr lang="en-US" altLang="ko-KR" dirty="0"/>
              <a:t>_</a:t>
            </a:r>
            <a:r>
              <a:rPr lang="ko-KR" altLang="en-US" dirty="0"/>
              <a:t>현재 접근의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C7B3BD-33D5-05CC-678D-D02343D03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" y="1061196"/>
            <a:ext cx="11122152" cy="5583690"/>
          </a:xfrm>
        </p:spPr>
        <p:txBody>
          <a:bodyPr>
            <a:noAutofit/>
          </a:bodyPr>
          <a:lstStyle/>
          <a:p>
            <a:pPr marL="0" indent="0" algn="l">
              <a:lnSpc>
                <a:spcPct val="170000"/>
              </a:lnSpc>
              <a:buNone/>
            </a:pPr>
            <a:r>
              <a:rPr lang="ko-KR" altLang="en-US" sz="1800" b="1" i="0" dirty="0">
                <a:effectLst/>
                <a:latin typeface="fkGrotesk"/>
              </a:rPr>
              <a:t>프롬프트 엔지니어링 접근법의 본질적 제약</a:t>
            </a:r>
          </a:p>
          <a:p>
            <a:pPr algn="l">
              <a:lnSpc>
                <a:spcPct val="170000"/>
              </a:lnSpc>
            </a:pPr>
            <a:r>
              <a:rPr lang="ko-KR" altLang="en-US" sz="2400" b="1" i="0" dirty="0">
                <a:effectLst/>
                <a:latin typeface="fkGroteskNeue"/>
              </a:rPr>
              <a:t>제한적 학습 능력</a:t>
            </a:r>
            <a:br>
              <a:rPr lang="ko-KR" altLang="en-US" sz="2400" b="1" i="0" dirty="0">
                <a:effectLst/>
                <a:latin typeface="fkGroteskNeue"/>
              </a:rPr>
            </a:br>
            <a:r>
              <a:rPr lang="ko-KR" altLang="en-US" sz="1800" b="0" i="0" dirty="0">
                <a:effectLst/>
                <a:latin typeface="fkGroteskNeue"/>
              </a:rPr>
              <a:t>현재 구현된 시스템은 </a:t>
            </a:r>
            <a:r>
              <a:rPr lang="en" altLang="ko-KR" sz="1800" b="0" i="0" dirty="0">
                <a:effectLst/>
                <a:latin typeface="fkGroteskNeue"/>
              </a:rPr>
              <a:t>Few-shot learning</a:t>
            </a:r>
            <a:r>
              <a:rPr lang="ko-KR" altLang="en-US" sz="1800" b="0" i="0" dirty="0">
                <a:effectLst/>
                <a:latin typeface="fkGroteskNeue"/>
              </a:rPr>
              <a:t>에 의존하는 순수 프롬프트 엔지니어링 방식임에 따라</a:t>
            </a:r>
            <a:r>
              <a:rPr lang="en-US" altLang="ko-KR" sz="1800" dirty="0">
                <a:latin typeface="fkGroteskNeue"/>
              </a:rPr>
              <a:t> </a:t>
            </a:r>
            <a:r>
              <a:rPr lang="ko-KR" altLang="en-US" sz="1800" b="0" i="0" dirty="0">
                <a:effectLst/>
                <a:latin typeface="fkGroteskNeue"/>
              </a:rPr>
              <a:t>새로운 </a:t>
            </a:r>
            <a:br>
              <a:rPr lang="en-US" altLang="ko-KR" sz="1800" b="0" i="0" dirty="0">
                <a:effectLst/>
                <a:latin typeface="fkGroteskNeue"/>
              </a:rPr>
            </a:br>
            <a:r>
              <a:rPr lang="ko-KR" altLang="en-US" sz="1800" b="0" i="0" dirty="0">
                <a:effectLst/>
                <a:latin typeface="fkGroteskNeue"/>
              </a:rPr>
              <a:t>의료 패턴이나 복잡한 임상 상황에 대한 적응력이 제한적</a:t>
            </a:r>
            <a:br>
              <a:rPr lang="en-US" altLang="ko-KR" sz="1800" b="0" i="0" dirty="0">
                <a:effectLst/>
                <a:latin typeface="fkGroteskNeue"/>
              </a:rPr>
            </a:br>
            <a:r>
              <a:rPr lang="en-US" altLang="ko-KR" sz="1800" b="0" i="0" dirty="0">
                <a:effectLst/>
                <a:latin typeface="fkGroteskNeue"/>
                <a:sym typeface="Wingdings" panose="05000000000000000000" pitchFamily="2" charset="2"/>
              </a:rPr>
              <a:t> </a:t>
            </a:r>
            <a:r>
              <a:rPr lang="ko-KR" altLang="en-US" sz="1800" b="1" i="0" dirty="0">
                <a:effectLst/>
                <a:latin typeface="fkGroteskNeue"/>
              </a:rPr>
              <a:t>특정되어 제공된 몇 개의 케이스만으로는 방대한 의료 도메인의 일반화 부족</a:t>
            </a:r>
            <a:endParaRPr lang="en-US" altLang="ko-KR" sz="1800" b="1" dirty="0">
              <a:latin typeface="fkGroteskNeue"/>
            </a:endParaRPr>
          </a:p>
          <a:p>
            <a:pPr algn="l">
              <a:lnSpc>
                <a:spcPct val="170000"/>
              </a:lnSpc>
            </a:pPr>
            <a:r>
              <a:rPr lang="ko-KR" altLang="en-US" sz="2400" b="1" i="0" dirty="0">
                <a:effectLst/>
                <a:latin typeface="fkGroteskNeue"/>
              </a:rPr>
              <a:t>도메인 지식의 표면적 활용</a:t>
            </a:r>
            <a:br>
              <a:rPr lang="ko-KR" altLang="en-US" sz="1800" b="1" i="0" dirty="0">
                <a:effectLst/>
                <a:latin typeface="fkGroteskNeue"/>
              </a:rPr>
            </a:br>
            <a:r>
              <a:rPr lang="ko-KR" altLang="en-US" sz="1800" b="0" i="0" dirty="0">
                <a:effectLst/>
                <a:latin typeface="fkGroteskNeue"/>
              </a:rPr>
              <a:t>범용 언어 모델의 사전 학습된 의료 지식에만 의존하여</a:t>
            </a:r>
            <a:r>
              <a:rPr lang="en-US" altLang="ko-KR" sz="1800" b="0" i="0" dirty="0">
                <a:effectLst/>
                <a:latin typeface="fkGroteskNeue"/>
              </a:rPr>
              <a:t>, </a:t>
            </a:r>
            <a:r>
              <a:rPr lang="ko-KR" altLang="en-US" sz="1800" b="0" i="0" dirty="0">
                <a:effectLst/>
                <a:latin typeface="fkGroteskNeue"/>
              </a:rPr>
              <a:t>최신 의학 연구나 병원별 특화 진료 패턴 정보 </a:t>
            </a:r>
            <a:br>
              <a:rPr lang="en-US" altLang="ko-KR" sz="1800" b="0" i="0" dirty="0">
                <a:effectLst/>
                <a:latin typeface="fkGroteskNeue"/>
              </a:rPr>
            </a:br>
            <a:r>
              <a:rPr lang="ko-KR" altLang="en-US" sz="1800" b="0" i="0" dirty="0">
                <a:effectLst/>
                <a:latin typeface="fkGroteskNeue"/>
              </a:rPr>
              <a:t>부재로 인한 복잡한 감별진단이나 세밀한 의학적 판단에서 한계</a:t>
            </a:r>
            <a:endParaRPr lang="en-US" altLang="ko-KR" sz="1800" b="0" i="0" dirty="0">
              <a:effectLst/>
              <a:latin typeface="fkGroteskNeu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66FFA8-9D16-17A6-61DC-1E002B3BF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793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3165E-CF4C-601F-0F19-79A1B63B5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C5608-B32D-7293-D235-4FF528D0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한계 </a:t>
            </a:r>
            <a:r>
              <a:rPr lang="en-US" altLang="ko-KR" dirty="0"/>
              <a:t>&amp; </a:t>
            </a:r>
            <a:r>
              <a:rPr lang="ko-KR" altLang="en-US" dirty="0"/>
              <a:t>향후 개선</a:t>
            </a:r>
            <a:r>
              <a:rPr lang="en-US" altLang="ko-KR" dirty="0"/>
              <a:t>_</a:t>
            </a:r>
            <a:r>
              <a:rPr lang="ko-KR" altLang="en-US" dirty="0"/>
              <a:t>현재 접근의 한계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D00C94-9D0F-D512-4E1F-6F74E71A0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24" y="1061196"/>
            <a:ext cx="11122152" cy="5583690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ko-KR" altLang="en-US" sz="2400" b="1" i="0" dirty="0">
                <a:effectLst/>
                <a:latin typeface="fkGroteskNeue"/>
              </a:rPr>
              <a:t>정적 시스템의 한계</a:t>
            </a:r>
            <a:br>
              <a:rPr lang="ko-KR" altLang="en-US" sz="2400" b="1" i="0" dirty="0">
                <a:effectLst/>
                <a:latin typeface="fkGroteskNeue"/>
              </a:rPr>
            </a:br>
            <a:r>
              <a:rPr lang="ko-KR" altLang="en-US" sz="1800" b="0" i="0" dirty="0">
                <a:effectLst/>
                <a:latin typeface="fkGroteskNeue"/>
              </a:rPr>
              <a:t>한번 설계된 프롬프트를 지속적으로 사용하는 구조로</a:t>
            </a:r>
            <a:r>
              <a:rPr lang="en-US" altLang="ko-KR" sz="1800" b="0" i="0" dirty="0">
                <a:effectLst/>
                <a:latin typeface="fkGroteskNeue"/>
              </a:rPr>
              <a:t>, </a:t>
            </a:r>
            <a:r>
              <a:rPr lang="ko-KR" altLang="en-US" sz="1800" b="0" i="0" dirty="0">
                <a:effectLst/>
                <a:latin typeface="fkGroteskNeue"/>
              </a:rPr>
              <a:t>의료 현장의 변화하는 요구사항이나 </a:t>
            </a:r>
            <a:br>
              <a:rPr lang="en-US" altLang="ko-KR" sz="1800" b="0" i="0" dirty="0">
                <a:effectLst/>
                <a:latin typeface="fkGroteskNeue"/>
              </a:rPr>
            </a:br>
            <a:r>
              <a:rPr lang="ko-KR" altLang="en-US" sz="1800" b="0" i="0" dirty="0">
                <a:effectLst/>
                <a:latin typeface="fkGroteskNeue"/>
              </a:rPr>
              <a:t>새로운 진단 기준에 대한 실시간 대응이 불가능</a:t>
            </a:r>
            <a:endParaRPr lang="en-US" altLang="ko-KR" sz="1800" b="0" i="0" dirty="0">
              <a:effectLst/>
              <a:latin typeface="fkGroteskNeue"/>
            </a:endParaRPr>
          </a:p>
          <a:p>
            <a:pPr algn="l">
              <a:lnSpc>
                <a:spcPct val="170000"/>
              </a:lnSpc>
            </a:pPr>
            <a:r>
              <a:rPr lang="ko-KR" altLang="en-US" sz="2400" b="1" i="0" dirty="0">
                <a:effectLst/>
                <a:latin typeface="fkGroteskNeue"/>
              </a:rPr>
              <a:t>단편적 정보 처리</a:t>
            </a:r>
            <a:br>
              <a:rPr lang="ko-KR" altLang="en-US" sz="1800" b="0" i="0" dirty="0">
                <a:effectLst/>
                <a:latin typeface="fkGroteskNeue"/>
              </a:rPr>
            </a:br>
            <a:r>
              <a:rPr lang="ko-KR" altLang="en-US" sz="1800" b="0" i="0" dirty="0">
                <a:effectLst/>
                <a:latin typeface="fkGroteskNeue"/>
              </a:rPr>
              <a:t>현재는 </a:t>
            </a:r>
            <a:r>
              <a:rPr lang="en" altLang="ko-KR" sz="1800" b="0" i="0" dirty="0">
                <a:effectLst/>
                <a:latin typeface="fkGroteskNeue"/>
              </a:rPr>
              <a:t>FINDINGS</a:t>
            </a:r>
            <a:r>
              <a:rPr lang="ko-KR" altLang="en-US" sz="1800" b="0" i="0" dirty="0">
                <a:effectLst/>
                <a:latin typeface="fkGroteskNeue"/>
              </a:rPr>
              <a:t>에서 </a:t>
            </a:r>
            <a:r>
              <a:rPr lang="en" altLang="ko-KR" sz="1800" b="0" i="0" dirty="0">
                <a:effectLst/>
                <a:latin typeface="fkGroteskNeue"/>
              </a:rPr>
              <a:t>IMPRESSION</a:t>
            </a:r>
            <a:r>
              <a:rPr lang="ko-KR" altLang="en-US" sz="1800" b="0" i="0" dirty="0">
                <a:effectLst/>
                <a:latin typeface="fkGroteskNeue"/>
              </a:rPr>
              <a:t>으로의 </a:t>
            </a:r>
            <a:r>
              <a:rPr lang="ko-KR" altLang="en-US" sz="1800" dirty="0">
                <a:latin typeface="fkGroteskNeue"/>
              </a:rPr>
              <a:t>단</a:t>
            </a:r>
            <a:r>
              <a:rPr lang="ko-KR" altLang="en-US" sz="1800" b="0" i="0" dirty="0">
                <a:effectLst/>
                <a:latin typeface="fkGroteskNeue"/>
              </a:rPr>
              <a:t>방향 변환만 수행하여</a:t>
            </a:r>
            <a:r>
              <a:rPr lang="en-US" altLang="ko-KR" sz="1800" b="0" i="0" dirty="0">
                <a:effectLst/>
                <a:latin typeface="fkGroteskNeue"/>
              </a:rPr>
              <a:t>, </a:t>
            </a:r>
            <a:r>
              <a:rPr lang="ko-KR" altLang="en-US" sz="1800" b="0" i="0" dirty="0">
                <a:effectLst/>
                <a:latin typeface="fkGroteskNeue"/>
              </a:rPr>
              <a:t>임상적 맥락이나 환자 특성 등 진단에 </a:t>
            </a:r>
            <a:br>
              <a:rPr lang="en-US" altLang="ko-KR" sz="1800" b="0" i="0" dirty="0">
                <a:effectLst/>
                <a:latin typeface="fkGroteskNeue"/>
              </a:rPr>
            </a:br>
            <a:r>
              <a:rPr lang="ko-KR" altLang="en-US" sz="1800" b="0" i="0" dirty="0">
                <a:effectLst/>
                <a:latin typeface="fkGroteskNeue"/>
              </a:rPr>
              <a:t>중요한 다차원적 정보를 종합적으로 활용</a:t>
            </a:r>
            <a:r>
              <a:rPr lang="en-US" altLang="ko-KR" sz="1800" b="0" i="0" dirty="0">
                <a:effectLst/>
                <a:latin typeface="fkGroteskNeue"/>
              </a:rPr>
              <a:t> </a:t>
            </a:r>
            <a:r>
              <a:rPr lang="ko-KR" altLang="en-US" sz="1800" dirty="0">
                <a:latin typeface="fkGroteskNeue"/>
              </a:rPr>
              <a:t>부족</a:t>
            </a:r>
            <a:endParaRPr lang="en-US" altLang="ko-KR" sz="1800" b="0" i="0" dirty="0">
              <a:effectLst/>
              <a:latin typeface="fkGroteskNeu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073738-D676-0B87-29B0-9B4D6A03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224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333B1-1912-DAFB-237B-760E3CFC9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0D04B-9DC9-D56D-299B-886E2D95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문제 정의 </a:t>
            </a:r>
            <a:r>
              <a:rPr lang="en-US" altLang="ko-KR" dirty="0"/>
              <a:t>&amp; </a:t>
            </a:r>
            <a:r>
              <a:rPr lang="ko-KR" altLang="en-US" dirty="0"/>
              <a:t>접근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5F7393-F2B3-2036-115C-CDF00ED95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679"/>
            <a:ext cx="10515600" cy="4834546"/>
          </a:xfrm>
        </p:spPr>
        <p:txBody>
          <a:bodyPr/>
          <a:lstStyle/>
          <a:p>
            <a:pPr>
              <a:buFontTx/>
              <a:buChar char="-"/>
            </a:pPr>
            <a:r>
              <a:rPr lang="en-US" altLang="ko-KR" sz="3200" b="1" dirty="0"/>
              <a:t>Task A</a:t>
            </a:r>
          </a:p>
          <a:p>
            <a:pPr marL="0" indent="0">
              <a:buNone/>
            </a:pPr>
            <a:endParaRPr lang="en-US" altLang="ko-KR" sz="100" b="1" dirty="0"/>
          </a:p>
          <a:p>
            <a:r>
              <a:rPr lang="ko-KR" altLang="en-US" sz="1800" dirty="0"/>
              <a:t>실제 환자의 입원 및 퇴원 기록과 수집된 의료 관련 데이터들에 대한 직관적 접근에 주목</a:t>
            </a:r>
            <a:endParaRPr lang="en-US" altLang="ko-KR" sz="1800" dirty="0"/>
          </a:p>
          <a:p>
            <a:r>
              <a:rPr lang="ko-KR" altLang="en-US" sz="1800" dirty="0"/>
              <a:t>요약본은 실제 임상에서 사용하기 용이하도록 설계</a:t>
            </a:r>
            <a:endParaRPr lang="en-US" altLang="ko-KR" sz="1800" dirty="0"/>
          </a:p>
          <a:p>
            <a:r>
              <a:rPr lang="ko-KR" altLang="en-US" sz="1800" dirty="0"/>
              <a:t>오진과 잘못된 정보로 인한 의료사고 방지를 위해 수집된 의료 데이터에만 의존하여 </a:t>
            </a:r>
            <a:br>
              <a:rPr lang="en-US" altLang="ko-KR" sz="1800" dirty="0"/>
            </a:br>
            <a:r>
              <a:rPr lang="ko-KR" altLang="en-US" sz="1800" dirty="0"/>
              <a:t>주요 정보 제공</a:t>
            </a:r>
            <a:endParaRPr lang="en-US" altLang="ko-KR" sz="1800" dirty="0"/>
          </a:p>
          <a:p>
            <a:endParaRPr lang="en-US" altLang="ko-KR" sz="2000" b="1" dirty="0"/>
          </a:p>
          <a:p>
            <a:endParaRPr lang="en-US" altLang="ko-KR" sz="600" b="1" dirty="0"/>
          </a:p>
          <a:p>
            <a:pPr marL="0" indent="0" algn="ctr">
              <a:buNone/>
            </a:pPr>
            <a:r>
              <a:rPr lang="ko-KR" altLang="en-US" sz="2400" b="1" dirty="0">
                <a:solidFill>
                  <a:srgbClr val="0000FF"/>
                </a:solidFill>
                <a:sym typeface="Wingdings" panose="05000000000000000000" pitchFamily="2" charset="2"/>
              </a:rPr>
              <a:t>실제 임상에서 쓸 수 있을 정도의 간략 브리핑 차트 생성</a:t>
            </a:r>
            <a:br>
              <a:rPr lang="en-US" altLang="ko-KR" sz="2400" b="1" dirty="0">
                <a:sym typeface="Wingdings" panose="05000000000000000000" pitchFamily="2" charset="2"/>
              </a:rPr>
            </a:br>
            <a:r>
              <a:rPr lang="ko-KR" altLang="en-US" sz="2400" b="1" dirty="0">
                <a:sym typeface="Wingdings" panose="05000000000000000000" pitchFamily="2" charset="2"/>
              </a:rPr>
              <a:t>현장 근무자에게 필요한 방식으로 정보 제공 방식을 통한 접근</a:t>
            </a:r>
            <a:endParaRPr lang="en-US" altLang="ko-KR" sz="2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6BD347-EEAC-7F23-1D26-5D24B51F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633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D08C8-9006-7657-A256-23E080363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AB7CA-138D-8D0F-EC64-7CD373CAA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한계 </a:t>
            </a:r>
            <a:r>
              <a:rPr lang="en-US" altLang="ko-KR" dirty="0"/>
              <a:t>&amp; </a:t>
            </a:r>
            <a:r>
              <a:rPr lang="ko-KR" altLang="en-US" dirty="0"/>
              <a:t>향후 개선</a:t>
            </a:r>
            <a:r>
              <a:rPr lang="en-US" altLang="ko-KR" dirty="0"/>
              <a:t>_</a:t>
            </a:r>
            <a:r>
              <a:rPr lang="ko-KR" altLang="en-US" dirty="0"/>
              <a:t>본선 진출 시 기술적 발전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D83D5D-4BFB-9483-8128-C6DBA8949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55" y="1098184"/>
            <a:ext cx="11207496" cy="5196547"/>
          </a:xfrm>
        </p:spPr>
        <p:txBody>
          <a:bodyPr>
            <a:noAutofit/>
          </a:bodyPr>
          <a:lstStyle/>
          <a:p>
            <a:pPr marL="0" indent="0" algn="l">
              <a:lnSpc>
                <a:spcPct val="170000"/>
              </a:lnSpc>
              <a:buNone/>
            </a:pPr>
            <a:r>
              <a:rPr lang="en" altLang="ko-KR" sz="1800" b="1" i="0" dirty="0">
                <a:effectLst/>
              </a:rPr>
              <a:t>SNUBH </a:t>
            </a:r>
            <a:r>
              <a:rPr lang="ko-KR" altLang="en-US" sz="1800" b="1" i="0" dirty="0">
                <a:effectLst/>
              </a:rPr>
              <a:t>실제 임상 데이터 기반 고도화</a:t>
            </a:r>
          </a:p>
          <a:p>
            <a:pPr algn="l">
              <a:lnSpc>
                <a:spcPct val="170000"/>
              </a:lnSpc>
            </a:pPr>
            <a:r>
              <a:rPr lang="ko-KR" altLang="en-US" sz="1600" b="1" i="0" dirty="0">
                <a:effectLst/>
              </a:rPr>
              <a:t>도메인 특화 </a:t>
            </a:r>
            <a:r>
              <a:rPr lang="en" altLang="ko-KR" sz="1600" b="1" i="0" dirty="0">
                <a:effectLst/>
              </a:rPr>
              <a:t>Fine-tuning </a:t>
            </a:r>
            <a:r>
              <a:rPr lang="ko-KR" altLang="en-US" sz="1600" b="1" i="0" dirty="0">
                <a:effectLst/>
              </a:rPr>
              <a:t>전략</a:t>
            </a:r>
            <a:br>
              <a:rPr lang="ko-KR" altLang="en-US" sz="1600" b="1" i="0" dirty="0">
                <a:effectLst/>
              </a:rPr>
            </a:br>
            <a:r>
              <a:rPr lang="ko-KR" altLang="en-US" sz="1600" b="1" i="0" dirty="0">
                <a:solidFill>
                  <a:srgbClr val="48A1E1"/>
                </a:solidFill>
                <a:effectLst/>
              </a:rPr>
              <a:t>본선에서 제공될 </a:t>
            </a:r>
            <a:r>
              <a:rPr lang="en" altLang="ko-KR" sz="1600" b="1" i="0" dirty="0">
                <a:solidFill>
                  <a:srgbClr val="48A1E1"/>
                </a:solidFill>
                <a:effectLst/>
              </a:rPr>
              <a:t>SNUBH</a:t>
            </a:r>
            <a:r>
              <a:rPr lang="ko-KR" altLang="en-US" sz="1600" b="1" i="0" dirty="0">
                <a:solidFill>
                  <a:srgbClr val="48A1E1"/>
                </a:solidFill>
                <a:effectLst/>
              </a:rPr>
              <a:t>의 실제 임상 데이터를 활용하여 병원 특화 모델 개발 추진</a:t>
            </a:r>
            <a:endParaRPr lang="en-US" altLang="ko-KR" sz="1600" b="1" i="0" dirty="0">
              <a:solidFill>
                <a:srgbClr val="48A1E1"/>
              </a:solidFill>
              <a:effectLst/>
            </a:endParaRPr>
          </a:p>
          <a:p>
            <a:pPr marL="0" indent="0" algn="l">
              <a:lnSpc>
                <a:spcPct val="170000"/>
              </a:lnSpc>
              <a:buNone/>
            </a:pP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en-US" altLang="ko-KR" sz="1600" b="0" i="0" dirty="0">
                <a:effectLst/>
              </a:rPr>
              <a:t> </a:t>
            </a:r>
            <a:r>
              <a:rPr lang="en" altLang="ko-KR" sz="1600" b="1" i="0" dirty="0">
                <a:solidFill>
                  <a:srgbClr val="48A1E1"/>
                </a:solidFill>
                <a:effectLst/>
              </a:rPr>
              <a:t>SNUBH </a:t>
            </a:r>
            <a:r>
              <a:rPr lang="ko-KR" altLang="en-US" sz="1600" b="1" i="0" dirty="0">
                <a:solidFill>
                  <a:srgbClr val="48A1E1"/>
                </a:solidFill>
                <a:effectLst/>
              </a:rPr>
              <a:t>의료진 특화 작성 스타일과 진료 패턴을 학습</a:t>
            </a:r>
            <a:r>
              <a:rPr lang="ko-KR" altLang="en-US" sz="1600" b="0" i="0" dirty="0">
                <a:effectLst/>
              </a:rPr>
              <a:t>하여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프롬프트 엔지니어링의 한계를 극복 및 실제 적용 대상 </a:t>
            </a:r>
            <a:br>
              <a:rPr lang="en-US" altLang="ko-KR" sz="1600" b="0" i="0" dirty="0">
                <a:effectLst/>
              </a:rPr>
            </a:br>
            <a:r>
              <a:rPr lang="en-US" altLang="ko-KR" sz="1600" b="0" i="0" dirty="0">
                <a:effectLst/>
              </a:rPr>
              <a:t>     </a:t>
            </a:r>
            <a:r>
              <a:rPr lang="ko-KR" altLang="en-US" sz="1600" b="0" i="0" dirty="0">
                <a:effectLst/>
              </a:rPr>
              <a:t>의료 현장에 </a:t>
            </a:r>
            <a:r>
              <a:rPr lang="ko-KR" altLang="en-US" sz="1600" dirty="0"/>
              <a:t>적</a:t>
            </a:r>
            <a:r>
              <a:rPr lang="ko-KR" altLang="en-US" sz="1600" b="0" i="0" dirty="0">
                <a:effectLst/>
              </a:rPr>
              <a:t>합한 퇴원기록지 생성 시스템을 구축</a:t>
            </a:r>
            <a:endParaRPr lang="en-US" altLang="ko-KR" sz="1600" b="0" i="0" dirty="0">
              <a:effectLst/>
            </a:endParaRPr>
          </a:p>
          <a:p>
            <a:pPr algn="l">
              <a:lnSpc>
                <a:spcPct val="170000"/>
              </a:lnSpc>
            </a:pPr>
            <a:r>
              <a:rPr lang="en" altLang="ko-KR" sz="1600" b="1" i="0" dirty="0">
                <a:effectLst/>
              </a:rPr>
              <a:t>RAG </a:t>
            </a:r>
            <a:r>
              <a:rPr lang="ko-KR" altLang="en-US" sz="1600" b="1" i="0" dirty="0">
                <a:effectLst/>
              </a:rPr>
              <a:t>기반 지식 통합 시스템</a:t>
            </a:r>
            <a:r>
              <a:rPr lang="en-US" altLang="ko-KR" sz="1600" b="1" i="0" dirty="0">
                <a:effectLst/>
              </a:rPr>
              <a:t>(</a:t>
            </a:r>
            <a:r>
              <a:rPr lang="en-US" altLang="ko-KR" sz="1600" b="1" i="0" dirty="0" err="1">
                <a:effectLst/>
              </a:rPr>
              <a:t>Reranker</a:t>
            </a:r>
            <a:r>
              <a:rPr lang="ko-KR" altLang="en-US" sz="1600" b="1" i="0" dirty="0">
                <a:effectLst/>
              </a:rPr>
              <a:t> 추가 적용 예정</a:t>
            </a:r>
            <a:r>
              <a:rPr lang="en-US" altLang="ko-KR" sz="1600" b="1" i="0" dirty="0">
                <a:effectLst/>
              </a:rPr>
              <a:t>)</a:t>
            </a:r>
            <a:br>
              <a:rPr lang="ko-KR" altLang="en-US" sz="1600" b="0" i="0" dirty="0">
                <a:effectLst/>
              </a:rPr>
            </a:br>
            <a:r>
              <a:rPr lang="ko-KR" altLang="en-US" sz="1600" b="0" i="0" dirty="0">
                <a:effectLst/>
              </a:rPr>
              <a:t>의료 가이드라인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최신 연구 결과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병원 내 축적된 케이스 데이터베이스를 실시간으로 참조하는 </a:t>
            </a:r>
            <a:r>
              <a:rPr lang="en" altLang="ko-KR" sz="1600" b="0" i="0" dirty="0">
                <a:effectLst/>
              </a:rPr>
              <a:t>RAG</a:t>
            </a:r>
            <a:r>
              <a:rPr lang="ko-KR" altLang="en-US" sz="1600" b="0" i="0" dirty="0">
                <a:effectLst/>
              </a:rPr>
              <a:t>시스템을 구축하여</a:t>
            </a:r>
            <a:r>
              <a:rPr lang="en-US" altLang="ko-KR" sz="1600" b="0" i="0" dirty="0">
                <a:effectLst/>
              </a:rPr>
              <a:t>, </a:t>
            </a:r>
            <a:br>
              <a:rPr lang="en-US" altLang="ko-KR" sz="1600" b="0" i="0" dirty="0">
                <a:effectLst/>
              </a:rPr>
            </a:br>
            <a:r>
              <a:rPr lang="ko-KR" altLang="en-US" sz="1600" b="0" i="0" dirty="0">
                <a:effectLst/>
              </a:rPr>
              <a:t>현재의 정적 지식 한계를 동적 학습 체계로 발전</a:t>
            </a:r>
            <a:endParaRPr lang="en-US" altLang="ko-KR" sz="1600" b="0" i="0" dirty="0">
              <a:effectLst/>
            </a:endParaRPr>
          </a:p>
          <a:p>
            <a:pPr algn="l">
              <a:lnSpc>
                <a:spcPct val="170000"/>
              </a:lnSpc>
            </a:pPr>
            <a:r>
              <a:rPr lang="ko-KR" altLang="en-US" sz="1600" b="1" i="0" dirty="0">
                <a:effectLst/>
              </a:rPr>
              <a:t>통합 퇴원기록 시스템</a:t>
            </a:r>
            <a:br>
              <a:rPr lang="ko-KR" altLang="en-US" sz="1600" b="0" i="0" dirty="0">
                <a:effectLst/>
              </a:rPr>
            </a:br>
            <a:r>
              <a:rPr lang="ko-KR" altLang="en-US" sz="1600" b="0" i="0" dirty="0">
                <a:effectLst/>
              </a:rPr>
              <a:t>퇴원기록지 자동생성 본선 과제에 맞춰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입원기록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경과기록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검사결과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방사선 소견 등을 종합한 완성된 퇴원기록지를 자동 생성하는 시스템으로 확장을 통한 단편적 정보 처리 한계 극복</a:t>
            </a:r>
            <a:endParaRPr lang="en-US" altLang="ko-KR" sz="1600" b="0" i="0" dirty="0">
              <a:effectLst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5F6107-B74D-AE07-8B49-4195174F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5272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4A00E-92EB-6B03-1626-9B00A8AC7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3A74A6-5A8A-94D6-6D16-930721F45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한계 </a:t>
            </a:r>
            <a:r>
              <a:rPr lang="en-US" altLang="ko-KR" dirty="0"/>
              <a:t>&amp; </a:t>
            </a:r>
            <a:r>
              <a:rPr lang="ko-KR" altLang="en-US" dirty="0"/>
              <a:t>향후 개선</a:t>
            </a:r>
            <a:r>
              <a:rPr lang="en-US" altLang="ko-KR" dirty="0"/>
              <a:t>_</a:t>
            </a:r>
            <a:r>
              <a:rPr lang="ko-KR" altLang="en-US" dirty="0"/>
              <a:t>본선 진출 시 기술적 발전 방향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6C1B23-21C4-C08B-3A0F-33051661C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975" y="1170677"/>
            <a:ext cx="11622025" cy="5550797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ko-KR" altLang="en-US" sz="1600" b="1" i="0" dirty="0">
                <a:effectLst/>
              </a:rPr>
              <a:t>강북삼성병원 실제 의료진 피드백 기반 개선 체계</a:t>
            </a:r>
            <a:br>
              <a:rPr lang="en-US" altLang="ko-KR" sz="1600" b="1" dirty="0"/>
            </a:br>
            <a:r>
              <a:rPr lang="ko-KR" altLang="en-US" sz="1600" b="1" dirty="0">
                <a:solidFill>
                  <a:srgbClr val="48A1E1"/>
                </a:solidFill>
              </a:rPr>
              <a:t>현재 팀이 성균관대학교 의과대학 및 인공지능대학원 공동 연구실 소속으로</a:t>
            </a:r>
            <a:r>
              <a:rPr lang="en-US" altLang="ko-KR" sz="1600" b="1" dirty="0">
                <a:solidFill>
                  <a:srgbClr val="48A1E1"/>
                </a:solidFill>
              </a:rPr>
              <a:t>, </a:t>
            </a:r>
            <a:r>
              <a:rPr lang="ko-KR" altLang="en-US" sz="1600" b="1" dirty="0">
                <a:solidFill>
                  <a:srgbClr val="48A1E1"/>
                </a:solidFill>
              </a:rPr>
              <a:t>강북삼성병원 실제 </a:t>
            </a:r>
            <a:r>
              <a:rPr lang="ko-KR" altLang="en-US" sz="1600" b="1" i="0" dirty="0">
                <a:solidFill>
                  <a:srgbClr val="48A1E1"/>
                </a:solidFill>
                <a:effectLst/>
              </a:rPr>
              <a:t>의료진의 피드백을 수집하</a:t>
            </a:r>
            <a:r>
              <a:rPr lang="ko-KR" altLang="en-US" sz="1600" b="1" dirty="0">
                <a:solidFill>
                  <a:srgbClr val="48A1E1"/>
                </a:solidFill>
              </a:rPr>
              <a:t>는 것이 가능하며</a:t>
            </a:r>
            <a:r>
              <a:rPr lang="en-US" altLang="ko-KR" sz="1600" b="1" dirty="0">
                <a:solidFill>
                  <a:srgbClr val="48A1E1"/>
                </a:solidFill>
              </a:rPr>
              <a:t>,</a:t>
            </a:r>
            <a:r>
              <a:rPr lang="ko-KR" altLang="en-US" sz="1600" b="1" i="0" dirty="0">
                <a:solidFill>
                  <a:srgbClr val="48A1E1"/>
                </a:solidFill>
                <a:effectLst/>
              </a:rPr>
              <a:t> 이를 이점으로 프롬프트와 생성 로직을 지속적으로 개선하는 체계를 도입</a:t>
            </a:r>
            <a:r>
              <a:rPr lang="en-US" altLang="ko-KR" sz="1600" b="1" i="0" dirty="0">
                <a:solidFill>
                  <a:srgbClr val="48A1E1"/>
                </a:solidFill>
                <a:effectLst/>
              </a:rPr>
              <a:t> </a:t>
            </a:r>
            <a:r>
              <a:rPr lang="ko-KR" altLang="en-US" sz="1600" b="1" i="0" dirty="0">
                <a:solidFill>
                  <a:srgbClr val="48A1E1"/>
                </a:solidFill>
                <a:effectLst/>
              </a:rPr>
              <a:t>예정</a:t>
            </a:r>
            <a:br>
              <a:rPr lang="en-US" altLang="ko-KR" sz="1600" dirty="0"/>
            </a:br>
            <a:r>
              <a:rPr lang="en-US" altLang="ko-KR" sz="1600" b="1" dirty="0">
                <a:sym typeface="Wingdings" panose="05000000000000000000" pitchFamily="2" charset="2"/>
              </a:rPr>
              <a:t> </a:t>
            </a:r>
            <a:r>
              <a:rPr lang="ko-KR" altLang="en-US" sz="1600" b="1" i="0" dirty="0">
                <a:effectLst/>
              </a:rPr>
              <a:t>병원 환경과 의료진 선호도에 점진적으로 적응하는 시스템을 구현할 계획</a:t>
            </a:r>
            <a:endParaRPr lang="en-US" altLang="ko-KR" sz="1600" b="1" i="0" dirty="0">
              <a:effectLst/>
            </a:endParaRPr>
          </a:p>
          <a:p>
            <a:pPr algn="l">
              <a:lnSpc>
                <a:spcPct val="170000"/>
              </a:lnSpc>
            </a:pPr>
            <a:r>
              <a:rPr lang="ko-KR" altLang="en-US" sz="1600" b="1" i="0" dirty="0">
                <a:effectLst/>
              </a:rPr>
              <a:t>기본적 품질 검증 체계</a:t>
            </a:r>
            <a:br>
              <a:rPr lang="ko-KR" altLang="en-US" sz="1600" b="0" i="0" dirty="0">
                <a:effectLst/>
              </a:rPr>
            </a:br>
            <a:r>
              <a:rPr lang="ko-KR" altLang="en-US" sz="1600" b="0" i="0" dirty="0">
                <a:effectLst/>
              </a:rPr>
              <a:t>의료 </a:t>
            </a:r>
            <a:r>
              <a:rPr lang="en" altLang="ko-KR" sz="1600" b="0" i="0" dirty="0">
                <a:effectLst/>
              </a:rPr>
              <a:t>AI</a:t>
            </a:r>
            <a:r>
              <a:rPr lang="ko-KR" altLang="en-US" sz="1600" b="0" i="0" dirty="0">
                <a:effectLst/>
              </a:rPr>
              <a:t>의 특성상 안전성이 중요한 만큼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생성된 퇴원기록지에 대한 기본적인 품질 검증 및 의료진 검토 프로세스를 포함한</a:t>
            </a:r>
            <a:br>
              <a:rPr lang="en-US" altLang="ko-KR" sz="1600" b="0" i="0" dirty="0">
                <a:effectLst/>
              </a:rPr>
            </a:br>
            <a:r>
              <a:rPr lang="ko-KR" altLang="en-US" sz="1600" b="0" i="0" dirty="0">
                <a:effectLst/>
              </a:rPr>
              <a:t>신뢰성 있는 시스템을 구축할 예정</a:t>
            </a:r>
            <a:endParaRPr lang="en-US" altLang="ko-KR" sz="1600" b="0" i="0" dirty="0">
              <a:effectLst/>
            </a:endParaRPr>
          </a:p>
          <a:p>
            <a:pPr>
              <a:lnSpc>
                <a:spcPct val="170000"/>
              </a:lnSpc>
            </a:pPr>
            <a:r>
              <a:rPr lang="en" altLang="ko-KR" sz="1600" b="1" dirty="0"/>
              <a:t>SNUBH</a:t>
            </a:r>
            <a:r>
              <a:rPr lang="ko-KR" altLang="en-US" sz="1600" b="1" dirty="0"/>
              <a:t>라는 국내 최고 수준 의료기관의 실제 데이터를 활용</a:t>
            </a:r>
            <a:br>
              <a:rPr lang="en-US" altLang="ko-KR" sz="1600" b="1" dirty="0"/>
            </a:br>
            <a:r>
              <a:rPr lang="ko-KR" altLang="en-US" sz="1600" b="0" i="0" dirty="0">
                <a:effectLst/>
              </a:rPr>
              <a:t>현재의 프롬프트 엔지니어링 기반 시스템을 실제 의료 현장에서 즉시 활용 가능한 수준의 종합적 </a:t>
            </a:r>
            <a:r>
              <a:rPr lang="en" altLang="ko-KR" sz="1600" b="0" i="0" dirty="0">
                <a:effectLst/>
              </a:rPr>
              <a:t>AI </a:t>
            </a:r>
            <a:r>
              <a:rPr lang="ko-KR" altLang="en-US" sz="1600" b="0" i="0" dirty="0">
                <a:effectLst/>
              </a:rPr>
              <a:t>솔루션을 한국 의료 현장에 최적화된 혁신적 시스템 개발이 가능할 것으로 기대</a:t>
            </a:r>
            <a:endParaRPr lang="en-US" altLang="ko-KR" sz="1600" b="0" i="0" dirty="0">
              <a:effectLst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91B8F7-F487-AFF0-323F-0E3DDFDE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439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9D1D9-A573-8399-76A0-334AF2ED7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E3079-7DC2-FBBC-77A2-C7E34B5D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문제 정의 </a:t>
            </a:r>
            <a:r>
              <a:rPr lang="en-US" altLang="ko-KR" dirty="0"/>
              <a:t>&amp; </a:t>
            </a:r>
            <a:r>
              <a:rPr lang="ko-KR" altLang="en-US" dirty="0"/>
              <a:t>접근 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2DF8A4-6636-8B10-87BE-3C1BCA5C2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EE1DD6-DB17-EF5C-494B-79D69A566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191" y="1194815"/>
            <a:ext cx="10630257" cy="5526659"/>
          </a:xfrm>
        </p:spPr>
        <p:txBody>
          <a:bodyPr>
            <a:noAutofit/>
          </a:bodyPr>
          <a:lstStyle/>
          <a:p>
            <a:pPr marL="0" indent="0" algn="l">
              <a:lnSpc>
                <a:spcPct val="170000"/>
              </a:lnSpc>
              <a:buNone/>
            </a:pPr>
            <a:r>
              <a:rPr lang="en" altLang="ko-KR" sz="2800" b="1" i="0" dirty="0">
                <a:effectLst/>
              </a:rPr>
              <a:t>- Task B </a:t>
            </a:r>
            <a:r>
              <a:rPr lang="ko-KR" altLang="en-US" sz="2800" b="1" i="0" dirty="0">
                <a:effectLst/>
              </a:rPr>
              <a:t>문제 정의</a:t>
            </a:r>
            <a:br>
              <a:rPr lang="en" altLang="ko-KR" sz="2800" b="1" i="0" dirty="0">
                <a:effectLst/>
              </a:rPr>
            </a:br>
            <a:r>
              <a:rPr lang="ko-KR" altLang="en-US" sz="1600" b="0" i="0" dirty="0">
                <a:effectLst/>
              </a:rPr>
              <a:t>방사선학 보고서의 </a:t>
            </a:r>
            <a:r>
              <a:rPr lang="en" altLang="ko-KR" sz="1600" b="0" i="0" dirty="0">
                <a:effectLst/>
              </a:rPr>
              <a:t>FINDINGS </a:t>
            </a:r>
            <a:r>
              <a:rPr lang="ko-KR" altLang="en-US" sz="1600" b="0" i="0" dirty="0" err="1">
                <a:effectLst/>
              </a:rPr>
              <a:t>섹션으로부터</a:t>
            </a:r>
            <a:r>
              <a:rPr lang="ko-KR" altLang="en-US" sz="1600" b="0" i="0" dirty="0">
                <a:effectLst/>
              </a:rPr>
              <a:t> 간결하고 정확한 </a:t>
            </a:r>
            <a:r>
              <a:rPr lang="en" altLang="ko-KR" sz="1600" b="0" i="0" dirty="0">
                <a:effectLst/>
              </a:rPr>
              <a:t>IMPRESSION(</a:t>
            </a:r>
            <a:r>
              <a:rPr lang="ko-KR" altLang="en-US" sz="1600" b="0" i="0" dirty="0">
                <a:effectLst/>
              </a:rPr>
              <a:t>진단 요약</a:t>
            </a:r>
            <a:r>
              <a:rPr lang="en-US" altLang="ko-KR" sz="1600" b="0" i="0" dirty="0">
                <a:effectLst/>
              </a:rPr>
              <a:t>)</a:t>
            </a:r>
            <a:r>
              <a:rPr lang="ko-KR" altLang="en-US" sz="1600" b="0" i="0" dirty="0">
                <a:effectLst/>
              </a:rPr>
              <a:t>을 생성하는 과제</a:t>
            </a:r>
            <a:br>
              <a:rPr lang="en-US" altLang="ko-KR" sz="1600" b="0" i="0" dirty="0">
                <a:effectLst/>
              </a:rPr>
            </a:br>
            <a:r>
              <a:rPr lang="en-US" altLang="ko-KR" sz="1600" b="1" i="0" dirty="0">
                <a:effectLst/>
                <a:sym typeface="Wingdings" panose="05000000000000000000" pitchFamily="2" charset="2"/>
              </a:rPr>
              <a:t> </a:t>
            </a:r>
            <a:r>
              <a:rPr lang="ko-KR" altLang="en-US" sz="1600" b="1" i="0" dirty="0">
                <a:effectLst/>
              </a:rPr>
              <a:t>복잡하고 장황한 검사 소견을 임상적으로 중요한 진단 포인트로</a:t>
            </a:r>
            <a:r>
              <a:rPr lang="en-US" altLang="ko-KR" sz="1600" b="1" dirty="0"/>
              <a:t> </a:t>
            </a:r>
            <a:r>
              <a:rPr lang="ko-KR" altLang="en-US" sz="1600" b="1" i="0" dirty="0">
                <a:effectLst/>
              </a:rPr>
              <a:t>압축 요약</a:t>
            </a:r>
            <a:endParaRPr lang="en-US" altLang="ko-KR" sz="1600" b="1" i="0" dirty="0">
              <a:effectLst/>
            </a:endParaRPr>
          </a:p>
          <a:p>
            <a:pPr marL="0" indent="0" algn="l">
              <a:lnSpc>
                <a:spcPct val="170000"/>
              </a:lnSpc>
              <a:buNone/>
            </a:pPr>
            <a:r>
              <a:rPr lang="en-US" altLang="ko-KR" sz="1600" b="1" i="0" dirty="0">
                <a:effectLst/>
              </a:rPr>
              <a:t>- </a:t>
            </a:r>
            <a:r>
              <a:rPr lang="ko-KR" altLang="en-US" sz="1600" b="1" i="0" dirty="0">
                <a:effectLst/>
              </a:rPr>
              <a:t>데이터 특성 기반 접근 설계</a:t>
            </a:r>
          </a:p>
          <a:p>
            <a:pPr algn="l">
              <a:lnSpc>
                <a:spcPct val="170000"/>
              </a:lnSpc>
            </a:pPr>
            <a:r>
              <a:rPr lang="ko-KR" altLang="en-US" sz="1600" b="1" i="0" dirty="0">
                <a:effectLst/>
              </a:rPr>
              <a:t>입력 데이터 구조 분석</a:t>
            </a:r>
            <a:br>
              <a:rPr lang="ko-KR" altLang="en-US" sz="1600" b="1" i="0" dirty="0">
                <a:effectLst/>
              </a:rPr>
            </a:br>
            <a:r>
              <a:rPr lang="ko-KR" altLang="en-US" sz="1600" b="0" i="0" dirty="0">
                <a:effectLst/>
              </a:rPr>
              <a:t>첨부된 </a:t>
            </a:r>
            <a:r>
              <a:rPr lang="en" altLang="ko-KR" sz="1600" b="0" i="0" dirty="0" err="1">
                <a:effectLst/>
              </a:rPr>
              <a:t>taskB_train.csv</a:t>
            </a:r>
            <a:r>
              <a:rPr lang="en" altLang="ko-KR" sz="1600" b="0" i="0" dirty="0">
                <a:effectLst/>
              </a:rPr>
              <a:t> </a:t>
            </a:r>
            <a:r>
              <a:rPr lang="ko-KR" altLang="en-US" sz="1600" b="0" i="0" dirty="0">
                <a:effectLst/>
              </a:rPr>
              <a:t>데이터를 분석한 결과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방사선 보고서는 일반적으로 여러 구조적 섹션을 포함</a:t>
            </a:r>
            <a:br>
              <a:rPr lang="en-US" altLang="ko-KR" sz="1600" b="0" i="0" dirty="0">
                <a:effectLst/>
              </a:rPr>
            </a:br>
            <a:r>
              <a:rPr lang="en-US" altLang="ko-KR" sz="1600" b="1" i="0" dirty="0">
                <a:effectLst/>
                <a:sym typeface="Wingdings" panose="05000000000000000000" pitchFamily="2" charset="2"/>
              </a:rPr>
              <a:t> </a:t>
            </a:r>
            <a:r>
              <a:rPr lang="ko-KR" altLang="en-US" sz="1600" b="1" i="0" dirty="0">
                <a:effectLst/>
              </a:rPr>
              <a:t>구조적 특성을 활용하여 </a:t>
            </a:r>
            <a:r>
              <a:rPr lang="en" altLang="ko-KR" sz="1600" b="1" i="0" dirty="0">
                <a:effectLst/>
              </a:rPr>
              <a:t>FINDINGS </a:t>
            </a:r>
            <a:r>
              <a:rPr lang="ko-KR" altLang="en-US" sz="1600" b="1" i="0" dirty="0">
                <a:effectLst/>
              </a:rPr>
              <a:t>섹션만을 정확히 추출하는 전략을 구현</a:t>
            </a:r>
            <a:endParaRPr lang="en-US" altLang="ko-KR" sz="1600" b="1" i="0" dirty="0">
              <a:effectLst/>
            </a:endParaRPr>
          </a:p>
          <a:p>
            <a:pPr algn="l">
              <a:lnSpc>
                <a:spcPct val="170000"/>
              </a:lnSpc>
            </a:pPr>
            <a:r>
              <a:rPr lang="ko-KR" altLang="en-US" sz="1600" b="1" i="0" dirty="0">
                <a:effectLst/>
              </a:rPr>
              <a:t>데이터 </a:t>
            </a:r>
            <a:r>
              <a:rPr lang="ko-KR" altLang="en-US" sz="1600" b="1" i="0" dirty="0" err="1">
                <a:effectLst/>
              </a:rPr>
              <a:t>전처리</a:t>
            </a:r>
            <a:r>
              <a:rPr lang="ko-KR" altLang="en-US" sz="1600" b="1" i="0" dirty="0">
                <a:effectLst/>
              </a:rPr>
              <a:t> 전략</a:t>
            </a:r>
            <a:br>
              <a:rPr lang="en-US" altLang="ko-KR" sz="1600" b="1" dirty="0"/>
            </a:br>
            <a:r>
              <a:rPr lang="en-US" altLang="ko-KR" sz="1400" dirty="0"/>
              <a:t>1.</a:t>
            </a:r>
            <a:r>
              <a:rPr lang="ko-KR" altLang="en-US" sz="1400" dirty="0"/>
              <a:t> </a:t>
            </a:r>
            <a:r>
              <a:rPr lang="en" altLang="ko-KR" sz="1400" b="0" i="0" dirty="0">
                <a:effectLst/>
              </a:rPr>
              <a:t>FINDINGS </a:t>
            </a:r>
            <a:r>
              <a:rPr lang="ko-KR" altLang="en-US" sz="1400" b="0" i="0" dirty="0">
                <a:effectLst/>
              </a:rPr>
              <a:t>섹션과 </a:t>
            </a:r>
            <a:r>
              <a:rPr lang="en" altLang="ko-KR" sz="1400" b="0" i="0" dirty="0">
                <a:effectLst/>
              </a:rPr>
              <a:t>IMPRESSION </a:t>
            </a:r>
            <a:r>
              <a:rPr lang="ko-KR" altLang="en-US" sz="1400" b="0" i="0" dirty="0">
                <a:effectLst/>
              </a:rPr>
              <a:t>섹션의 명확한 구분</a:t>
            </a:r>
            <a:br>
              <a:rPr lang="en-US" altLang="ko-KR" sz="1400" b="0" i="0" dirty="0">
                <a:effectLst/>
              </a:rPr>
            </a:br>
            <a:r>
              <a:rPr lang="en-US" altLang="ko-KR" sz="1400" b="0" i="0" dirty="0">
                <a:effectLst/>
              </a:rPr>
              <a:t>2.</a:t>
            </a:r>
            <a:r>
              <a:rPr lang="ko-KR" altLang="en-US" sz="1400" b="0" i="0" dirty="0">
                <a:effectLst/>
              </a:rPr>
              <a:t> 개인정보 </a:t>
            </a:r>
            <a:r>
              <a:rPr lang="ko-KR" altLang="en-US" sz="1400" b="0" i="0" dirty="0" err="1">
                <a:effectLst/>
              </a:rPr>
              <a:t>마스킹</a:t>
            </a:r>
            <a:r>
              <a:rPr lang="ko-KR" altLang="en-US" sz="1400" b="0" i="0" dirty="0">
                <a:effectLst/>
              </a:rPr>
              <a:t> 처리된 </a:t>
            </a:r>
            <a:r>
              <a:rPr lang="ko-KR" altLang="en-US" sz="1400" b="0" i="0" dirty="0" err="1">
                <a:effectLst/>
              </a:rPr>
              <a:t>언더스코어</a:t>
            </a:r>
            <a:r>
              <a:rPr lang="en-US" altLang="ko-KR" sz="1400" b="0" i="0" dirty="0">
                <a:effectLst/>
              </a:rPr>
              <a:t>(___) </a:t>
            </a:r>
            <a:r>
              <a:rPr lang="ko-KR" altLang="en-US" sz="1400" b="0" i="0" dirty="0">
                <a:effectLst/>
              </a:rPr>
              <a:t>패턴 제거</a:t>
            </a:r>
            <a:br>
              <a:rPr lang="en-US" altLang="ko-KR" sz="1400" b="0" i="0" dirty="0">
                <a:effectLst/>
              </a:rPr>
            </a:br>
            <a:r>
              <a:rPr lang="en-US" altLang="ko-KR" sz="1400" b="0" i="0" dirty="0">
                <a:effectLst/>
              </a:rPr>
              <a:t>3.</a:t>
            </a:r>
            <a:r>
              <a:rPr lang="ko-KR" altLang="en-US" sz="1400" b="0" i="0" dirty="0">
                <a:effectLst/>
              </a:rPr>
              <a:t> 불규칙한 공백 및 형식 정규화</a:t>
            </a:r>
            <a:br>
              <a:rPr lang="en-US" altLang="ko-KR" sz="1400" b="0" i="0" dirty="0">
                <a:effectLst/>
              </a:rPr>
            </a:br>
            <a:r>
              <a:rPr lang="en-US" altLang="ko-KR" sz="1400" b="0" i="0" dirty="0">
                <a:effectLst/>
              </a:rPr>
              <a:t>4.</a:t>
            </a:r>
            <a:r>
              <a:rPr lang="ko-KR" altLang="en-US" sz="1400" b="0" i="0" dirty="0">
                <a:effectLst/>
              </a:rPr>
              <a:t> 빈 데이터에 대한 안전한 기본값 처리</a:t>
            </a:r>
          </a:p>
        </p:txBody>
      </p:sp>
    </p:spTree>
    <p:extLst>
      <p:ext uri="{BB962C8B-B14F-4D97-AF65-F5344CB8AC3E}">
        <p14:creationId xmlns:p14="http://schemas.microsoft.com/office/powerpoint/2010/main" val="2278696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333B1-1912-DAFB-237B-760E3CFC9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0D04B-9DC9-D56D-299B-886E2D95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문제 정의 </a:t>
            </a:r>
            <a:r>
              <a:rPr lang="en-US" altLang="ko-KR" dirty="0"/>
              <a:t>&amp; </a:t>
            </a:r>
            <a:r>
              <a:rPr lang="ko-KR" altLang="en-US" dirty="0"/>
              <a:t>접근 개요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6BD347-EEAC-7F23-1D26-5D24B51F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8" name="내용 개체 틀 5">
            <a:extLst>
              <a:ext uri="{FF2B5EF4-FFF2-40B4-BE49-F238E27FC236}">
                <a16:creationId xmlns:a16="http://schemas.microsoft.com/office/drawing/2014/main" id="{B8ACC48C-A05E-DFC8-1164-6F3A10B7801E}"/>
              </a:ext>
            </a:extLst>
          </p:cNvPr>
          <p:cNvSpPr txBox="1">
            <a:spLocks/>
          </p:cNvSpPr>
          <p:nvPr/>
        </p:nvSpPr>
        <p:spPr>
          <a:xfrm>
            <a:off x="476655" y="1191768"/>
            <a:ext cx="11862815" cy="49164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70000"/>
              </a:lnSpc>
              <a:buNone/>
            </a:pPr>
            <a:r>
              <a:rPr lang="en-US" altLang="ko-KR" sz="2400" b="1" i="0" dirty="0">
                <a:effectLst/>
              </a:rPr>
              <a:t>- Task B </a:t>
            </a:r>
            <a:r>
              <a:rPr lang="ko-KR" altLang="en-US" sz="2400" b="1" i="0" dirty="0">
                <a:effectLst/>
              </a:rPr>
              <a:t>접근 개요</a:t>
            </a:r>
          </a:p>
          <a:p>
            <a:pPr algn="l">
              <a:lnSpc>
                <a:spcPct val="170000"/>
              </a:lnSpc>
            </a:pPr>
            <a:r>
              <a:rPr lang="ko-KR" altLang="en-US" sz="1600" b="1" i="0" dirty="0">
                <a:effectLst/>
              </a:rPr>
              <a:t>의료 전문가 시뮬레이션 접근 </a:t>
            </a:r>
            <a:br>
              <a:rPr lang="en-US" altLang="ko-KR" sz="1600" b="1" dirty="0"/>
            </a:br>
            <a:r>
              <a:rPr lang="ko-KR" altLang="en-US" sz="1600" b="0" i="0" dirty="0">
                <a:effectLst/>
              </a:rPr>
              <a:t>단순한 텍스트 요약 접근법 대신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실제 방사선과 전문의의 진단 과정을 모방하는 전략을 채택</a:t>
            </a:r>
            <a:br>
              <a:rPr lang="en-US" altLang="ko-KR" sz="1600" b="0" i="0" dirty="0">
                <a:effectLst/>
              </a:rPr>
            </a:br>
            <a:r>
              <a:rPr lang="en-US" altLang="ko-KR" sz="1600" b="0" i="0" dirty="0">
                <a:effectLst/>
                <a:sym typeface="Wingdings" panose="05000000000000000000" pitchFamily="2" charset="2"/>
              </a:rPr>
              <a:t> </a:t>
            </a:r>
            <a:r>
              <a:rPr lang="ko-KR" altLang="en-US" sz="1600" b="0" i="0" dirty="0">
                <a:effectLst/>
              </a:rPr>
              <a:t>의료 도메인 특화된 품질을 보장하기 위한 핵심 설계</a:t>
            </a:r>
            <a:endParaRPr lang="en-US" altLang="ko-KR" sz="1600" b="0" i="0" dirty="0">
              <a:effectLst/>
            </a:endParaRPr>
          </a:p>
          <a:p>
            <a:pPr algn="l">
              <a:lnSpc>
                <a:spcPct val="170000"/>
              </a:lnSpc>
            </a:pPr>
            <a:r>
              <a:rPr lang="ko-KR" altLang="en-US" sz="1600" b="1" i="0" dirty="0">
                <a:effectLst/>
              </a:rPr>
              <a:t>구조화된 출력 최적화</a:t>
            </a:r>
            <a:br>
              <a:rPr lang="en-US" altLang="ko-KR" sz="1600" b="1" i="0" dirty="0">
                <a:effectLst/>
              </a:rPr>
            </a:br>
            <a:r>
              <a:rPr lang="ko-KR" altLang="en-US" sz="1600" b="0" i="0" dirty="0">
                <a:effectLst/>
              </a:rPr>
              <a:t>의료 현장에서 선호되는 번호 매김 형식의 </a:t>
            </a:r>
            <a:r>
              <a:rPr lang="en" altLang="ko-KR" sz="1600" b="0" i="0" dirty="0">
                <a:effectLst/>
              </a:rPr>
              <a:t>IMPRESSION</a:t>
            </a:r>
            <a:r>
              <a:rPr lang="ko-KR" altLang="en-US" sz="1600" b="0" i="0" dirty="0">
                <a:effectLst/>
              </a:rPr>
              <a:t>을 생성하도록 후처리 과정을 설계</a:t>
            </a:r>
            <a:br>
              <a:rPr lang="en-US" altLang="ko-KR" sz="1600" b="0" i="0" dirty="0">
                <a:effectLst/>
              </a:rPr>
            </a:br>
            <a:r>
              <a:rPr lang="ko-KR" altLang="en-US" sz="1600" b="0" i="0" dirty="0">
                <a:effectLst/>
              </a:rPr>
              <a:t>특히 </a:t>
            </a:r>
            <a:r>
              <a:rPr lang="en-US" altLang="ko-KR" sz="1600" b="0" i="0" dirty="0">
                <a:effectLst/>
              </a:rPr>
              <a:t>2</a:t>
            </a:r>
            <a:r>
              <a:rPr lang="ko-KR" altLang="en-US" sz="1600" b="0" i="0" dirty="0">
                <a:effectLst/>
              </a:rPr>
              <a:t>개 이상의 별개 소견이 있을 경우 자동으로 번호를 부여하여 가독성 향상</a:t>
            </a:r>
            <a:endParaRPr lang="en-US" altLang="ko-KR" sz="1600" b="0" i="0" dirty="0">
              <a:effectLst/>
            </a:endParaRPr>
          </a:p>
          <a:p>
            <a:pPr>
              <a:lnSpc>
                <a:spcPct val="170000"/>
              </a:lnSpc>
            </a:pPr>
            <a:r>
              <a:rPr lang="ko-KR" altLang="en-US" sz="1600" b="1" i="0" dirty="0">
                <a:effectLst/>
              </a:rPr>
              <a:t>안전성 우선 설계</a:t>
            </a:r>
            <a:br>
              <a:rPr lang="ko-KR" altLang="en-US" sz="1600" b="0" i="0" dirty="0">
                <a:effectLst/>
              </a:rPr>
            </a:br>
            <a:r>
              <a:rPr lang="ko-KR" altLang="en-US" sz="1600" b="0" i="0" dirty="0">
                <a:effectLst/>
              </a:rPr>
              <a:t>의료 도메인의 특성상 오류 허용도가 극히 낮아</a:t>
            </a:r>
            <a:r>
              <a:rPr lang="en-US" altLang="ko-KR" sz="1600" b="0" i="0" dirty="0">
                <a:effectLst/>
              </a:rPr>
              <a:t>, </a:t>
            </a:r>
            <a:r>
              <a:rPr lang="ko-KR" altLang="en-US" sz="1600" b="0" i="0" dirty="0">
                <a:effectLst/>
              </a:rPr>
              <a:t>모든 처리 단계에서 예외 상황을 대비한 안전장치를 구현</a:t>
            </a:r>
            <a:br>
              <a:rPr lang="en-US" altLang="ko-KR" sz="1600" b="0" i="0" dirty="0">
                <a:effectLst/>
              </a:rPr>
            </a:br>
            <a:r>
              <a:rPr lang="ko-KR" altLang="en-US" sz="1600" b="0" i="0" dirty="0">
                <a:effectLst/>
              </a:rPr>
              <a:t>데이터 처리 실패시에도 </a:t>
            </a:r>
            <a:r>
              <a:rPr lang="en-US" altLang="ko-KR" sz="1600" b="0" i="0" dirty="0">
                <a:effectLst/>
              </a:rPr>
              <a:t>"</a:t>
            </a:r>
            <a:r>
              <a:rPr lang="en" altLang="ko-KR" sz="1600" b="0" i="0" dirty="0">
                <a:effectLst/>
              </a:rPr>
              <a:t>No acute findings."</a:t>
            </a:r>
            <a:r>
              <a:rPr lang="ko-KR" altLang="en-US" sz="1600" b="0" i="0" dirty="0">
                <a:effectLst/>
              </a:rPr>
              <a:t>와 같은 의학적으로 안전한 기본값을 반환하도록 설계</a:t>
            </a:r>
            <a:endParaRPr lang="en-US" altLang="ko-KR" sz="1600" b="0" i="0" dirty="0">
              <a:effectLst/>
            </a:endParaRPr>
          </a:p>
          <a:p>
            <a:pPr algn="l">
              <a:lnSpc>
                <a:spcPct val="170000"/>
              </a:lnSpc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63373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333B1-1912-DAFB-237B-760E3CFC9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10D04B-9DC9-D56D-299B-886E2D950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문제 정의 </a:t>
            </a:r>
            <a:r>
              <a:rPr lang="en-US" altLang="ko-KR" dirty="0"/>
              <a:t>&amp; </a:t>
            </a:r>
            <a:r>
              <a:rPr lang="ko-KR" altLang="en-US" dirty="0"/>
              <a:t>접근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5F7393-F2B3-2036-115C-CDF00ED95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655" y="1342417"/>
            <a:ext cx="10877145" cy="5024808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Tx/>
              <a:buChar char="-"/>
            </a:pPr>
            <a:r>
              <a:rPr lang="en" altLang="ko-KR" sz="2000" b="1" dirty="0"/>
              <a:t>Task C </a:t>
            </a:r>
            <a:r>
              <a:rPr lang="ko-KR" altLang="en-US" sz="2000" b="1" dirty="0"/>
              <a:t>문제 정의 </a:t>
            </a:r>
            <a:br>
              <a:rPr lang="en-US" altLang="ko-KR" sz="1400" b="1" dirty="0"/>
            </a:br>
            <a:r>
              <a:rPr lang="en" altLang="ko-KR" sz="1350" dirty="0"/>
              <a:t>Task C</a:t>
            </a:r>
            <a:r>
              <a:rPr lang="ko-KR" altLang="en-US" sz="1350" dirty="0"/>
              <a:t>는 </a:t>
            </a:r>
            <a:r>
              <a:rPr lang="en" altLang="ko-KR" sz="1350" dirty="0"/>
              <a:t>Hospital Course </a:t>
            </a:r>
            <a:r>
              <a:rPr lang="ko-KR" altLang="en-US" sz="1350" dirty="0"/>
              <a:t>텍스트로부터 퇴원 시 </a:t>
            </a:r>
            <a:r>
              <a:rPr lang="en" altLang="ko-KR" sz="1350" dirty="0"/>
              <a:t>ICD-10-CM </a:t>
            </a:r>
            <a:r>
              <a:rPr lang="ko-KR" altLang="en-US" sz="1350" dirty="0"/>
              <a:t>주요 진단 코드를 추출하는 과제로</a:t>
            </a:r>
            <a:r>
              <a:rPr lang="en-US" altLang="ko-KR" sz="1350" dirty="0"/>
              <a:t>, </a:t>
            </a:r>
            <a:r>
              <a:rPr lang="ko-KR" altLang="en-US" sz="1350" dirty="0"/>
              <a:t>이는 실제 임상 환경에서 의료진이 </a:t>
            </a:r>
            <a:r>
              <a:rPr lang="en" altLang="ko-KR" sz="1350" dirty="0"/>
              <a:t>discharge summary</a:t>
            </a:r>
            <a:r>
              <a:rPr lang="ko-KR" altLang="en-US" sz="1350" dirty="0"/>
              <a:t>을 작성할 때 수행하는 핵심 코딩 업무이며</a:t>
            </a:r>
            <a:r>
              <a:rPr lang="en-US" altLang="ko-KR" sz="1350" dirty="0"/>
              <a:t>, </a:t>
            </a:r>
            <a:r>
              <a:rPr lang="ko-KR" altLang="en-US" sz="1350" dirty="0"/>
              <a:t>복잡한 입원 기록 중 실제로 적극적으로 치료</a:t>
            </a:r>
            <a:r>
              <a:rPr lang="en-US" altLang="ko-KR" sz="1350" dirty="0"/>
              <a:t>·</a:t>
            </a:r>
            <a:r>
              <a:rPr lang="ko-KR" altLang="en-US" sz="1350" dirty="0"/>
              <a:t>관리된 질환을 골라내어 표준화된 </a:t>
            </a:r>
            <a:r>
              <a:rPr lang="en" altLang="ko-KR" sz="1350" dirty="0"/>
              <a:t>ICD-10 </a:t>
            </a:r>
            <a:r>
              <a:rPr lang="ko-KR" altLang="en-US" sz="1350" dirty="0"/>
              <a:t>코드로 변환하는 작업을 모사</a:t>
            </a:r>
            <a:endParaRPr lang="en-US" altLang="ko-KR" sz="1350" dirty="0"/>
          </a:p>
          <a:p>
            <a:pPr marL="0" indent="0">
              <a:lnSpc>
                <a:spcPct val="120000"/>
              </a:lnSpc>
              <a:buNone/>
            </a:pPr>
            <a:br>
              <a:rPr lang="ko-KR" altLang="en-US" sz="1350" dirty="0"/>
            </a:br>
            <a:r>
              <a:rPr lang="ko-KR" altLang="en-US" sz="1350" dirty="0"/>
              <a:t>제공된 </a:t>
            </a:r>
            <a:r>
              <a:rPr lang="en" altLang="ko-KR" sz="1350" dirty="0"/>
              <a:t>taskC_train.csv</a:t>
            </a:r>
            <a:r>
              <a:rPr lang="ko-KR" altLang="en-US" sz="1350" dirty="0"/>
              <a:t>를 분석한 결과</a:t>
            </a:r>
            <a:r>
              <a:rPr lang="en-US" altLang="ko-KR" sz="1350" dirty="0"/>
              <a:t>, </a:t>
            </a:r>
            <a:r>
              <a:rPr lang="ko-KR" altLang="en-US" sz="1350" dirty="0"/>
              <a:t>병원 경과 기록은 다양한 섹션</a:t>
            </a:r>
            <a:r>
              <a:rPr lang="en-US" altLang="ko-KR" sz="1350" dirty="0"/>
              <a:t>(</a:t>
            </a:r>
            <a:r>
              <a:rPr lang="en" altLang="ko-KR" sz="1350" dirty="0"/>
              <a:t>Chief Complaint, HPI, Hospital Course, Assessment </a:t>
            </a:r>
            <a:r>
              <a:rPr lang="ko-KR" altLang="en-US" sz="1350" dirty="0"/>
              <a:t>등</a:t>
            </a:r>
            <a:r>
              <a:rPr lang="en-US" altLang="ko-KR" sz="1350" dirty="0"/>
              <a:t>)</a:t>
            </a:r>
            <a:r>
              <a:rPr lang="ko-KR" altLang="en-US" sz="1350" dirty="0"/>
              <a:t>을 포함하며</a:t>
            </a:r>
            <a:r>
              <a:rPr lang="en-US" altLang="ko-KR" sz="1350" dirty="0"/>
              <a:t>,</a:t>
            </a:r>
            <a:r>
              <a:rPr lang="en" altLang="ko-KR" sz="1350" dirty="0"/>
              <a:t>Hospital Course</a:t>
            </a:r>
            <a:r>
              <a:rPr lang="ko-KR" altLang="en-US" sz="1350" dirty="0"/>
              <a:t>와 진단 관련 단락을 중심으로 </a:t>
            </a:r>
            <a:r>
              <a:rPr lang="ko-KR" altLang="en-US" sz="1350" dirty="0" err="1"/>
              <a:t>파싱하여</a:t>
            </a:r>
            <a:r>
              <a:rPr lang="en-US" altLang="ko-KR" sz="1350" dirty="0"/>
              <a:t>, </a:t>
            </a:r>
            <a:r>
              <a:rPr lang="ko-KR" altLang="en-US" sz="1350" dirty="0"/>
              <a:t>실제 입원 중 적극적 관리가 있었던 질환</a:t>
            </a:r>
            <a:r>
              <a:rPr lang="en-US" altLang="ko-KR" sz="1350" dirty="0"/>
              <a:t>·</a:t>
            </a:r>
            <a:r>
              <a:rPr lang="ko-KR" altLang="en-US" sz="1350" dirty="0"/>
              <a:t>증상을 추출하는 전략을 사용함</a:t>
            </a:r>
            <a:endParaRPr lang="en-US" altLang="ko-KR" sz="1350" dirty="0"/>
          </a:p>
          <a:p>
            <a:pPr>
              <a:lnSpc>
                <a:spcPct val="170000"/>
              </a:lnSpc>
            </a:pPr>
            <a:r>
              <a:rPr lang="ko-KR" altLang="en-US" sz="1350" b="1" dirty="0"/>
              <a:t>데이터 </a:t>
            </a:r>
            <a:r>
              <a:rPr lang="ko-KR" altLang="en-US" sz="1350" b="1" dirty="0" err="1"/>
              <a:t>전처리</a:t>
            </a:r>
            <a:r>
              <a:rPr lang="ko-KR" altLang="en-US" sz="1350" b="1" dirty="0"/>
              <a:t> 전략</a:t>
            </a:r>
            <a:endParaRPr lang="en-US" altLang="ko-KR" sz="1350" b="1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350" dirty="0"/>
              <a:t>1.</a:t>
            </a:r>
            <a:r>
              <a:rPr lang="ko-KR" altLang="en-US" sz="1350" dirty="0"/>
              <a:t> </a:t>
            </a:r>
            <a:r>
              <a:rPr lang="en" altLang="ko-KR" sz="1350" dirty="0"/>
              <a:t>Hospital Course</a:t>
            </a:r>
            <a:r>
              <a:rPr lang="ko-KR" altLang="en-US" sz="1350" dirty="0" err="1"/>
              <a:t>를</a:t>
            </a:r>
            <a:r>
              <a:rPr lang="ko-KR" altLang="en-US" sz="1350" dirty="0"/>
              <a:t> 중심으로</a:t>
            </a:r>
            <a:r>
              <a:rPr lang="en-US" altLang="ko-KR" sz="1350" dirty="0"/>
              <a:t>, </a:t>
            </a:r>
            <a:r>
              <a:rPr lang="en" altLang="ko-KR" sz="1350" dirty="0"/>
              <a:t>Discharge Diagnosis, Chief Complaint, Assessment, HPI </a:t>
            </a:r>
            <a:r>
              <a:rPr lang="ko-KR" altLang="en-US" sz="1350" dirty="0"/>
              <a:t>등 핵심 섹션을 함께 추출하여 노이즈를 최소화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350" dirty="0"/>
              <a:t>2.</a:t>
            </a:r>
            <a:r>
              <a:rPr lang="ko-KR" altLang="en-US" sz="1350" dirty="0"/>
              <a:t> </a:t>
            </a:r>
            <a:r>
              <a:rPr lang="ko-KR" altLang="en-US" sz="1350" dirty="0" err="1"/>
              <a:t>언더스코어</a:t>
            </a:r>
            <a:r>
              <a:rPr lang="en-US" altLang="ko-KR" sz="1350" dirty="0"/>
              <a:t>(___) </a:t>
            </a:r>
            <a:r>
              <a:rPr lang="ko-KR" altLang="en-US" sz="1350" dirty="0"/>
              <a:t>및 </a:t>
            </a:r>
            <a:r>
              <a:rPr lang="ko-KR" altLang="en-US" sz="1350" dirty="0" err="1"/>
              <a:t>마스킹</a:t>
            </a:r>
            <a:r>
              <a:rPr lang="ko-KR" altLang="en-US" sz="1350" dirty="0"/>
              <a:t> 텍스트 제거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350" dirty="0"/>
              <a:t>3.</a:t>
            </a:r>
            <a:r>
              <a:rPr lang="ko-KR" altLang="en-US" sz="1350" dirty="0"/>
              <a:t> 불규칙 공백</a:t>
            </a:r>
            <a:r>
              <a:rPr lang="en-US" altLang="ko-KR" sz="1350" dirty="0"/>
              <a:t>·</a:t>
            </a:r>
            <a:r>
              <a:rPr lang="ko-KR" altLang="en-US" sz="1350" dirty="0" err="1"/>
              <a:t>줄바꿈</a:t>
            </a:r>
            <a:r>
              <a:rPr lang="ko-KR" altLang="en-US" sz="1350" dirty="0"/>
              <a:t> 정규화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350" dirty="0"/>
              <a:t>4.</a:t>
            </a:r>
            <a:r>
              <a:rPr lang="ko-KR" altLang="en-US" sz="1350" dirty="0"/>
              <a:t> 너무 긴 문서는 핵심 키워드 문장 우선 추출 후 길이 제한 적용</a:t>
            </a:r>
            <a:endParaRPr lang="en-US" altLang="ko-KR" sz="135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1350" dirty="0"/>
              <a:t>5.</a:t>
            </a:r>
            <a:r>
              <a:rPr lang="ko-KR" altLang="en-US" sz="1350" dirty="0"/>
              <a:t> 비구조적 문서의 경우 </a:t>
            </a:r>
            <a:r>
              <a:rPr lang="en" altLang="ko-KR" sz="1350" dirty="0"/>
              <a:t>fallback</a:t>
            </a:r>
            <a:r>
              <a:rPr lang="ko-KR" altLang="en-US" sz="1350" dirty="0" err="1"/>
              <a:t>으로</a:t>
            </a:r>
            <a:r>
              <a:rPr lang="ko-KR" altLang="en-US" sz="1350" dirty="0"/>
              <a:t> 중요 키워드 기반 문장만 남김</a:t>
            </a:r>
          </a:p>
          <a:p>
            <a:pPr marL="0" indent="0">
              <a:lnSpc>
                <a:spcPct val="170000"/>
              </a:lnSpc>
              <a:buNone/>
            </a:pPr>
            <a:endParaRPr lang="ko-KR" altLang="en-US" sz="135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6BD347-EEAC-7F23-1D26-5D24B51F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11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12B22-2D2A-3825-2504-A0AFA47E6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BA0FCB-058F-764C-3BBE-8C5E00A5F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문제 정의 </a:t>
            </a:r>
            <a:r>
              <a:rPr lang="en-US" altLang="ko-KR" dirty="0"/>
              <a:t>&amp; </a:t>
            </a:r>
            <a:r>
              <a:rPr lang="ko-KR" altLang="en-US" dirty="0"/>
              <a:t>접근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B88C7-A9BE-75A7-49C0-76826D64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ko-KR" sz="4500" b="1" dirty="0"/>
              <a:t>- Task C </a:t>
            </a:r>
            <a:r>
              <a:rPr lang="ko-KR" altLang="en-US" sz="4500" b="1" dirty="0"/>
              <a:t>접근 개요</a:t>
            </a:r>
          </a:p>
          <a:p>
            <a:pPr>
              <a:lnSpc>
                <a:spcPct val="170000"/>
              </a:lnSpc>
            </a:pPr>
            <a:r>
              <a:rPr lang="ko-KR" altLang="en-US" sz="2500" b="1" dirty="0"/>
              <a:t>의료 전문가 시뮬레이션 접근 </a:t>
            </a:r>
            <a:br>
              <a:rPr lang="en-US" altLang="ko-KR" sz="2400" dirty="0"/>
            </a:br>
            <a:r>
              <a:rPr lang="ko-KR" altLang="en-US" sz="2400" dirty="0"/>
              <a:t>단순 텍스트 매칭이 아닌</a:t>
            </a:r>
            <a:r>
              <a:rPr lang="en-US" altLang="ko-KR" sz="2400" dirty="0"/>
              <a:t>, </a:t>
            </a:r>
            <a:r>
              <a:rPr lang="ko-KR" altLang="en-US" sz="2400" dirty="0"/>
              <a:t>의료 </a:t>
            </a:r>
            <a:r>
              <a:rPr lang="ko-KR" altLang="en-US" sz="2400" dirty="0" err="1"/>
              <a:t>코더가</a:t>
            </a:r>
            <a:r>
              <a:rPr lang="ko-KR" altLang="en-US" sz="2400" dirty="0"/>
              <a:t> 실제로 코딩하는 절차</a:t>
            </a:r>
            <a:r>
              <a:rPr lang="en-US" altLang="ko-KR" sz="2400" dirty="0"/>
              <a:t>(</a:t>
            </a:r>
            <a:r>
              <a:rPr lang="en" altLang="ko-KR" sz="2400" dirty="0"/>
              <a:t>Admission reason → Active treatment </a:t>
            </a:r>
            <a:r>
              <a:rPr lang="ko-KR" altLang="en-US" sz="2400" dirty="0"/>
              <a:t>확인 → </a:t>
            </a:r>
            <a:r>
              <a:rPr lang="en" altLang="ko-KR" sz="2400" dirty="0"/>
              <a:t>Chronic </a:t>
            </a:r>
            <a:r>
              <a:rPr lang="ko-KR" altLang="en-US" sz="2400" dirty="0"/>
              <a:t>제외 → 우선순위 선정</a:t>
            </a:r>
            <a:r>
              <a:rPr lang="en-US" altLang="ko-KR" sz="2400" dirty="0"/>
              <a:t>)</a:t>
            </a:r>
            <a:r>
              <a:rPr lang="ko-KR" altLang="en-US" sz="2400" dirty="0"/>
              <a:t>를 프롬프트에 포함시켜 </a:t>
            </a:r>
            <a:r>
              <a:rPr lang="en" altLang="ko-KR" sz="2400" dirty="0"/>
              <a:t>LLM</a:t>
            </a:r>
            <a:r>
              <a:rPr lang="ko-KR" altLang="en-US" sz="2400" dirty="0"/>
              <a:t>이 임상적 사고 과정을 따르도록 설계</a:t>
            </a:r>
            <a:endParaRPr lang="en-US" altLang="ko-KR" sz="2400" dirty="0"/>
          </a:p>
          <a:p>
            <a:pPr>
              <a:lnSpc>
                <a:spcPct val="170000"/>
              </a:lnSpc>
            </a:pPr>
            <a:r>
              <a:rPr lang="ko-KR" altLang="en-US" sz="2500" b="1" dirty="0"/>
              <a:t>코드 정규화 및 검증</a:t>
            </a:r>
            <a:br>
              <a:rPr lang="en-US" altLang="ko-KR" sz="2400" dirty="0"/>
            </a:br>
            <a:r>
              <a:rPr lang="ko-KR" altLang="en-US" sz="2400" dirty="0"/>
              <a:t>후처리 단계에서 </a:t>
            </a:r>
            <a:r>
              <a:rPr lang="en" altLang="ko-KR" sz="2400" dirty="0"/>
              <a:t>LLM </a:t>
            </a:r>
            <a:r>
              <a:rPr lang="ko-KR" altLang="en-US" sz="2400" dirty="0"/>
              <a:t>출력 텍스트를 그대로 쓰지 않고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정규식</a:t>
            </a:r>
            <a:r>
              <a:rPr lang="ko-KR" altLang="en-US" sz="2400" dirty="0"/>
              <a:t> 기반 코드 추출과</a:t>
            </a:r>
            <a:r>
              <a:rPr lang="en-US" altLang="ko-KR" sz="2400" dirty="0"/>
              <a:t> </a:t>
            </a:r>
            <a:r>
              <a:rPr lang="ko-KR" altLang="en-US" sz="2400" dirty="0"/>
              <a:t>대문자</a:t>
            </a:r>
            <a:r>
              <a:rPr lang="en-US" altLang="ko-KR" sz="2400" dirty="0"/>
              <a:t>·</a:t>
            </a:r>
            <a:r>
              <a:rPr lang="ko-KR" altLang="en-US" sz="2400" dirty="0"/>
              <a:t>점 없는 </a:t>
            </a:r>
            <a:r>
              <a:rPr lang="en" altLang="ko-KR" sz="2400" dirty="0"/>
              <a:t>ICD-10 </a:t>
            </a:r>
            <a:r>
              <a:rPr lang="ko-KR" altLang="en-US" sz="2400" dirty="0"/>
              <a:t>형식 변환</a:t>
            </a:r>
            <a:r>
              <a:rPr lang="en-US" altLang="ko-KR" sz="2400" dirty="0"/>
              <a:t>,</a:t>
            </a:r>
            <a:r>
              <a:rPr lang="ko-KR" altLang="en-US" sz="2400" dirty="0"/>
              <a:t> 그리고</a:t>
            </a:r>
            <a:r>
              <a:rPr lang="en-US" altLang="ko-KR" sz="2400" dirty="0"/>
              <a:t> </a:t>
            </a:r>
            <a:r>
              <a:rPr lang="ko-KR" altLang="en-US" sz="2400" dirty="0"/>
              <a:t>훈련 데이터 내 등장 여부와 빈도 기반 정렬에 더해서</a:t>
            </a:r>
            <a:r>
              <a:rPr lang="en-US" altLang="ko-KR" sz="2400" dirty="0"/>
              <a:t> </a:t>
            </a:r>
            <a:r>
              <a:rPr lang="en" altLang="ko-KR" sz="2400" dirty="0"/>
              <a:t>I</a:t>
            </a:r>
            <a:r>
              <a:rPr lang="en-US" altLang="ko-KR" sz="2400" dirty="0"/>
              <a:t>/R</a:t>
            </a:r>
            <a:r>
              <a:rPr lang="en" altLang="ko-KR" sz="2400" dirty="0"/>
              <a:t>/N/K/J </a:t>
            </a:r>
            <a:r>
              <a:rPr lang="ko-KR" altLang="en-US" sz="2400" dirty="0"/>
              <a:t>계열 코드에 가중치를 부여하여 임상적 우선순위가 반영되도록 설계하여 코드 품질과 대회 규격을 동시에 만족</a:t>
            </a:r>
            <a:endParaRPr lang="en-US" altLang="ko-KR" sz="2400" dirty="0"/>
          </a:p>
          <a:p>
            <a:pPr>
              <a:lnSpc>
                <a:spcPct val="170000"/>
              </a:lnSpc>
            </a:pPr>
            <a:r>
              <a:rPr lang="ko-KR" altLang="en-US" sz="2500" b="1" dirty="0"/>
              <a:t>안전성 우선 설계</a:t>
            </a:r>
            <a:br>
              <a:rPr lang="ko-KR" altLang="en-US" sz="2400" dirty="0"/>
            </a:br>
            <a:r>
              <a:rPr lang="ko-KR" altLang="en-US" sz="2400" dirty="0"/>
              <a:t>유효한 코드가 추출되지 않을 경우</a:t>
            </a:r>
            <a:r>
              <a:rPr lang="en-US" altLang="ko-KR" sz="2400" dirty="0"/>
              <a:t>, </a:t>
            </a:r>
            <a:r>
              <a:rPr lang="en" altLang="ko-KR" sz="2400" dirty="0"/>
              <a:t>fallback</a:t>
            </a:r>
            <a:r>
              <a:rPr lang="ko-KR" altLang="en-US" sz="2400" dirty="0"/>
              <a:t>을 통해 </a:t>
            </a:r>
            <a:r>
              <a:rPr lang="en" altLang="ko-KR" sz="2400" dirty="0"/>
              <a:t>Chest pain → R079, Dyspnea → R0600, Syncope → R531, Nausea/Diarrhea/Fever/Headache/Confusion </a:t>
            </a:r>
            <a:r>
              <a:rPr lang="ko-KR" altLang="en-US" sz="2400" dirty="0"/>
              <a:t>등 대표 증상 코드를 반환 </a:t>
            </a:r>
            <a:br>
              <a:rPr lang="en-US" altLang="ko-KR" sz="2400" dirty="0"/>
            </a:br>
            <a:r>
              <a:rPr lang="en-US" altLang="ko-KR" sz="2400" b="1" dirty="0">
                <a:sym typeface="Wingdings" panose="05000000000000000000" pitchFamily="2" charset="2"/>
              </a:rPr>
              <a:t> </a:t>
            </a:r>
            <a:r>
              <a:rPr lang="ko-KR" altLang="en-US" sz="2400" b="1" dirty="0"/>
              <a:t>최종적으로도 매핑 실패 시 </a:t>
            </a:r>
            <a:r>
              <a:rPr lang="en" altLang="ko-KR" sz="2400" b="1" dirty="0"/>
              <a:t>R6889(Other specified symptoms)</a:t>
            </a:r>
            <a:r>
              <a:rPr lang="ko-KR" altLang="en-US" sz="2400" b="1" dirty="0"/>
              <a:t>를 기본값으로 반환하여 오류 상황에서도 안전성을 확보</a:t>
            </a:r>
            <a:endParaRPr lang="en-US" altLang="ko-KR" sz="2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72FC5C-A322-E001-D472-7A2C219E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0018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0CA67-FC49-8384-6560-3DFAABDE6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CEC4BF-75D3-5DB5-F4E6-38E039386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프롬프트 설계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5474C2-5083-94E4-EF3A-A8D32C874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1E03691D-63F4-C699-9341-70C3CD8D255A}"/>
              </a:ext>
            </a:extLst>
          </p:cNvPr>
          <p:cNvSpPr txBox="1">
            <a:spLocks/>
          </p:cNvSpPr>
          <p:nvPr/>
        </p:nvSpPr>
        <p:spPr>
          <a:xfrm>
            <a:off x="838200" y="1532679"/>
            <a:ext cx="10515600" cy="4834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2800" b="1" dirty="0"/>
              <a:t>Task A:</a:t>
            </a:r>
            <a:r>
              <a:rPr lang="ko-KR" altLang="en-US" sz="2800" b="1" dirty="0"/>
              <a:t> 데이터 분석 및 </a:t>
            </a:r>
            <a:r>
              <a:rPr lang="ko-KR" altLang="en-US" sz="2800" b="1" dirty="0" err="1"/>
              <a:t>전처리</a:t>
            </a:r>
            <a:r>
              <a:rPr lang="ko-KR" altLang="en-US" sz="2800" b="1" dirty="0"/>
              <a:t> 과정 </a:t>
            </a:r>
            <a:r>
              <a:rPr lang="en-US" altLang="ko-KR" sz="2800" b="1" dirty="0"/>
              <a:t>/ </a:t>
            </a:r>
            <a:r>
              <a:rPr lang="ko-KR" altLang="en-US" sz="2800" b="1" dirty="0"/>
              <a:t>프롬프트 핵심 전략</a:t>
            </a:r>
            <a:endParaRPr lang="en-US" altLang="ko-KR" sz="2800" b="1" dirty="0"/>
          </a:p>
          <a:p>
            <a:pPr marL="0" indent="0">
              <a:buNone/>
            </a:pPr>
            <a:endParaRPr lang="en-US" altLang="ko-KR" sz="12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1800" dirty="0"/>
              <a:t> </a:t>
            </a:r>
            <a:r>
              <a:rPr lang="ko-KR" altLang="en-US" sz="1800" dirty="0"/>
              <a:t>원시 데이터 내 각 환자 별 핵심 임상 데이터 </a:t>
            </a:r>
            <a:r>
              <a:rPr lang="en-US" altLang="ko-KR" sz="1800" dirty="0"/>
              <a:t>Parsing</a:t>
            </a:r>
          </a:p>
          <a:p>
            <a:pPr marL="0" indent="0">
              <a:buNone/>
            </a:pPr>
            <a:endParaRPr lang="en-US" altLang="ko-KR" sz="1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1800" b="1" dirty="0">
                <a:solidFill>
                  <a:srgbClr val="48A1E1"/>
                </a:solidFill>
              </a:rPr>
              <a:t> </a:t>
            </a:r>
            <a:r>
              <a:rPr lang="ko-KR" altLang="en-US" sz="1800" b="1" dirty="0">
                <a:solidFill>
                  <a:srgbClr val="48A1E1"/>
                </a:solidFill>
              </a:rPr>
              <a:t>프롬프트 템플릿 사전 정의를 통해 대화형 브리핑 및 이후 간단 </a:t>
            </a:r>
            <a:r>
              <a:rPr lang="ko-KR" altLang="en-US" sz="1800" b="1" dirty="0" err="1">
                <a:solidFill>
                  <a:srgbClr val="48A1E1"/>
                </a:solidFill>
              </a:rPr>
              <a:t>차트지</a:t>
            </a:r>
            <a:r>
              <a:rPr lang="ko-KR" altLang="en-US" sz="1800" b="1" dirty="0">
                <a:solidFill>
                  <a:srgbClr val="48A1E1"/>
                </a:solidFill>
              </a:rPr>
              <a:t> 형태의      </a:t>
            </a:r>
            <a:endParaRPr lang="en-US" altLang="ko-KR" sz="1800" b="1" dirty="0">
              <a:solidFill>
                <a:srgbClr val="48A1E1"/>
              </a:solidFill>
            </a:endParaRPr>
          </a:p>
          <a:p>
            <a:pPr marL="0" indent="0">
              <a:buNone/>
            </a:pPr>
            <a:r>
              <a:rPr lang="en-US" altLang="ko-KR" sz="1800" b="1" dirty="0">
                <a:solidFill>
                  <a:srgbClr val="48A1E1"/>
                </a:solidFill>
              </a:rPr>
              <a:t>    </a:t>
            </a:r>
            <a:r>
              <a:rPr lang="ko-KR" altLang="en-US" sz="1800" b="1" dirty="0">
                <a:solidFill>
                  <a:srgbClr val="48A1E1"/>
                </a:solidFill>
              </a:rPr>
              <a:t>브리핑 방식 출력하도록 프롬프트 엔지니어링 </a:t>
            </a:r>
            <a:r>
              <a:rPr lang="en-US" altLang="ko-KR" sz="1800" b="1" dirty="0">
                <a:solidFill>
                  <a:srgbClr val="48A1E1"/>
                </a:solidFill>
              </a:rPr>
              <a:t>(Few-shot)</a:t>
            </a:r>
          </a:p>
          <a:p>
            <a:pPr marL="0" indent="0">
              <a:buNone/>
            </a:pPr>
            <a:endParaRPr lang="en-US" altLang="ko-KR" sz="1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1800" dirty="0"/>
              <a:t> </a:t>
            </a:r>
            <a:r>
              <a:rPr lang="ko-KR" altLang="en-US" sz="1800" dirty="0"/>
              <a:t>생성된 </a:t>
            </a:r>
            <a:r>
              <a:rPr lang="ko-KR" altLang="en-US" sz="1800" dirty="0" err="1"/>
              <a:t>차트지</a:t>
            </a:r>
            <a:r>
              <a:rPr lang="ko-KR" altLang="en-US" sz="1800" dirty="0"/>
              <a:t> 형식 브리핑에 대해 불필요한 </a:t>
            </a:r>
            <a:r>
              <a:rPr lang="en-US" altLang="ko-KR" sz="1800" dirty="0"/>
              <a:t>annotation </a:t>
            </a:r>
            <a:r>
              <a:rPr lang="ko-KR" altLang="en-US" sz="1800" dirty="0"/>
              <a:t>및 </a:t>
            </a:r>
            <a:r>
              <a:rPr lang="en-US" altLang="ko-KR" sz="1800" dirty="0"/>
              <a:t>prefix </a:t>
            </a:r>
            <a:r>
              <a:rPr lang="ko-KR" altLang="en-US" sz="1800" dirty="0"/>
              <a:t>최소화하여 가독성 향상</a:t>
            </a:r>
            <a:endParaRPr lang="en-US" altLang="ko-KR" sz="1800" dirty="0"/>
          </a:p>
          <a:p>
            <a:pPr marL="0" indent="0">
              <a:buNone/>
            </a:pPr>
            <a:endParaRPr lang="en-US" altLang="ko-KR" sz="100" dirty="0"/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1800" dirty="0"/>
              <a:t> 데이터 상에서 모호성을 가진 경우에는 </a:t>
            </a:r>
            <a:r>
              <a:rPr lang="en-US" altLang="ko-KR" sz="1800" dirty="0"/>
              <a:t>Annotation </a:t>
            </a:r>
            <a:r>
              <a:rPr lang="ko-KR" altLang="en-US" sz="1800" dirty="0"/>
              <a:t>실시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688952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A642E-C8AB-CAD2-42B6-B1EE1BF57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432020-1648-6D30-EBA7-A6DDEC7C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프롬프트 설계 방법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1ADB7C-A6AB-26C2-C376-BB2CEECB2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F81A-86CD-49D3-B392-CC3A0931F055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05CB882-7DF1-9591-7D2C-533C38874E0D}"/>
              </a:ext>
            </a:extLst>
          </p:cNvPr>
          <p:cNvSpPr txBox="1">
            <a:spLocks/>
          </p:cNvSpPr>
          <p:nvPr/>
        </p:nvSpPr>
        <p:spPr>
          <a:xfrm>
            <a:off x="838200" y="1532679"/>
            <a:ext cx="10515600" cy="5457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ea"/>
                <a:ea typeface="+mn-ea"/>
                <a:cs typeface="Pretendard" panose="020005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altLang="ko-KR" sz="2800" b="1" dirty="0"/>
              <a:t>Task A:</a:t>
            </a:r>
            <a:r>
              <a:rPr lang="ko-KR" altLang="en-US" sz="2800" b="1" dirty="0"/>
              <a:t> 프롬프트 핵심 전략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사용 모델</a:t>
            </a:r>
            <a:r>
              <a:rPr lang="en-US" altLang="ko-KR" sz="2800" b="1" dirty="0"/>
              <a:t>: </a:t>
            </a:r>
            <a:r>
              <a:rPr lang="en" altLang="ko-KR" sz="2800" b="1" dirty="0"/>
              <a:t>meta-llama/Llama-3.1-8B-Instruct</a:t>
            </a:r>
            <a:r>
              <a:rPr lang="en-US" altLang="ko-KR" sz="2800" b="1" dirty="0"/>
              <a:t>)</a:t>
            </a:r>
          </a:p>
          <a:p>
            <a:pPr marL="0" indent="0">
              <a:buNone/>
            </a:pPr>
            <a:endParaRPr lang="en-US" altLang="ko-KR" sz="12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B4D044-204D-742E-82CC-6012FAA2A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474" y="2313210"/>
            <a:ext cx="8653052" cy="380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18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4203</TotalTime>
  <Words>3734</Words>
  <Application>Microsoft Macintosh PowerPoint</Application>
  <PresentationFormat>와이드스크린</PresentationFormat>
  <Paragraphs>305</Paragraphs>
  <Slides>31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42" baseType="lpstr">
      <vt:lpstr>berkeleyMono</vt:lpstr>
      <vt:lpstr>fkGrotesk</vt:lpstr>
      <vt:lpstr>fkGroteskNeue</vt:lpstr>
      <vt:lpstr>KoPubWorld돋움체 Medium</vt:lpstr>
      <vt:lpstr>Aptos</vt:lpstr>
      <vt:lpstr>Arial</vt:lpstr>
      <vt:lpstr>Calibri</vt:lpstr>
      <vt:lpstr>Calibri Light</vt:lpstr>
      <vt:lpstr>Noto Sans</vt:lpstr>
      <vt:lpstr>Wingdings</vt:lpstr>
      <vt:lpstr>Office 테마</vt:lpstr>
      <vt:lpstr>예선 결과 보고서 [   의료빅데이터연구실   ]</vt:lpstr>
      <vt:lpstr>1. 팀 소개</vt:lpstr>
      <vt:lpstr>2. 문제 정의 &amp; 접근 개요</vt:lpstr>
      <vt:lpstr>2. 문제 정의 &amp; 접근 개요</vt:lpstr>
      <vt:lpstr>2. 문제 정의 &amp; 접근 개요</vt:lpstr>
      <vt:lpstr>2. 문제 정의 &amp; 접근 개요</vt:lpstr>
      <vt:lpstr>2. 문제 정의 &amp; 접근 개요</vt:lpstr>
      <vt:lpstr>3. 프롬프트 설계 방법</vt:lpstr>
      <vt:lpstr>3. 프롬프트 설계 방법</vt:lpstr>
      <vt:lpstr>3. 프롬프트 설계 방법</vt:lpstr>
      <vt:lpstr>3. 프롬프트 설계 방법</vt:lpstr>
      <vt:lpstr>3. 프롬프트 설계 방법</vt:lpstr>
      <vt:lpstr>4. 실험 결과 &amp; 분석</vt:lpstr>
      <vt:lpstr>4. 실험 결과 &amp; 분석</vt:lpstr>
      <vt:lpstr>4. 실험 결과 &amp; 분석</vt:lpstr>
      <vt:lpstr>4. 실험 결과 &amp; 분석</vt:lpstr>
      <vt:lpstr>4. 실험 결과 &amp; 분석</vt:lpstr>
      <vt:lpstr>4. 실험 결과 &amp; 분석</vt:lpstr>
      <vt:lpstr>4. 실험 결과 &amp; 분석</vt:lpstr>
      <vt:lpstr>4. 실험 결과 &amp; 분석</vt:lpstr>
      <vt:lpstr>4. 실험 결과 &amp; 분석</vt:lpstr>
      <vt:lpstr>4. 실험 결과 &amp; 분석</vt:lpstr>
      <vt:lpstr>4. 실험 결과 &amp; 분석</vt:lpstr>
      <vt:lpstr>4. 실험 결과 &amp; 분석</vt:lpstr>
      <vt:lpstr>4. 실험 결과 &amp; 분석</vt:lpstr>
      <vt:lpstr>4. 실험 결과 &amp; 분석</vt:lpstr>
      <vt:lpstr>4. 실험 결과 &amp; 분석</vt:lpstr>
      <vt:lpstr>5. 한계 &amp; 향후 개선_현재 접근의 한계</vt:lpstr>
      <vt:lpstr>5. 한계 &amp; 향후 개선_현재 접근의 한계</vt:lpstr>
      <vt:lpstr>5. 한계 &amp; 향후 개선_본선 진출 시 기술적 발전 방향</vt:lpstr>
      <vt:lpstr>5. 한계 &amp; 향후 개선_본선 진출 시 기술적 발전 방향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SNUBH</dc:creator>
  <cp:lastModifiedBy>현수 김</cp:lastModifiedBy>
  <cp:revision>878</cp:revision>
  <cp:lastPrinted>2025-09-15T02:51:58Z</cp:lastPrinted>
  <dcterms:created xsi:type="dcterms:W3CDTF">2023-04-20T04:59:48Z</dcterms:created>
  <dcterms:modified xsi:type="dcterms:W3CDTF">2025-09-26T14:25:55Z</dcterms:modified>
</cp:coreProperties>
</file>