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258" r:id="rId3"/>
    <p:sldId id="259" r:id="rId4"/>
    <p:sldId id="26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71" r:id="rId14"/>
    <p:sldId id="272" r:id="rId15"/>
    <p:sldId id="273" r:id="rId16"/>
    <p:sldId id="267" r:id="rId17"/>
    <p:sldId id="268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9"/>
    <a:srgbClr val="BD392F"/>
    <a:srgbClr val="F29B26"/>
    <a:srgbClr val="4A7EBD"/>
    <a:srgbClr val="FF0000"/>
    <a:srgbClr val="9BBB5C"/>
    <a:srgbClr val="1EA185"/>
    <a:srgbClr val="2D51A3"/>
    <a:srgbClr val="004C98"/>
    <a:srgbClr val="F14B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92" autoAdjust="0"/>
    <p:restoredTop sz="85434" autoAdjust="0"/>
  </p:normalViewPr>
  <p:slideViewPr>
    <p:cSldViewPr snapToGrid="0">
      <p:cViewPr varScale="1">
        <p:scale>
          <a:sx n="75" d="100"/>
          <a:sy n="75" d="100"/>
        </p:scale>
        <p:origin x="1210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FF818-1849-4314-A05F-3D4F45BD2B41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CFA824-1425-43B6-B4D5-774CF6898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579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FA824-1425-43B6-B4D5-774CF6898B1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208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7570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 userDrawn="1"/>
        </p:nvSpPr>
        <p:spPr>
          <a:xfrm>
            <a:off x="0" y="-11149"/>
            <a:ext cx="12208640" cy="6869149"/>
          </a:xfrm>
          <a:prstGeom prst="rect">
            <a:avLst/>
          </a:prstGeom>
          <a:gradFill flip="none" rotWithShape="0">
            <a:gsLst>
              <a:gs pos="0">
                <a:srgbClr val="002452">
                  <a:alpha val="98000"/>
                </a:srgbClr>
              </a:gs>
              <a:gs pos="96000">
                <a:srgbClr val="002452">
                  <a:alpha val="76000"/>
                </a:srgb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4008785" y="2541858"/>
            <a:ext cx="3839816" cy="1814242"/>
            <a:chOff x="4008785" y="2541858"/>
            <a:chExt cx="3839816" cy="1814242"/>
          </a:xfrm>
        </p:grpSpPr>
        <p:sp>
          <p:nvSpPr>
            <p:cNvPr id="14" name="Subtitle 2"/>
            <p:cNvSpPr txBox="1">
              <a:spLocks/>
            </p:cNvSpPr>
            <p:nvPr userDrawn="1"/>
          </p:nvSpPr>
          <p:spPr>
            <a:xfrm>
              <a:off x="4972727" y="3389253"/>
              <a:ext cx="2113853" cy="651720"/>
            </a:xfrm>
            <a:prstGeom prst="rect">
              <a:avLst/>
            </a:prstGeom>
          </p:spPr>
          <p:txBody>
            <a:bodyPr vert="horz" wrap="non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040"/>
                </a:lnSpc>
              </a:pPr>
              <a:r>
                <a:rPr lang="en-US" sz="1400" spc="300" dirty="0" smtClean="0">
                  <a:solidFill>
                    <a:schemeClr val="bg1"/>
                  </a:solidFill>
                  <a:latin typeface="+mn-lt"/>
                  <a:ea typeface="Lato" charset="0"/>
                  <a:cs typeface="Lato" charset="0"/>
                </a:rPr>
                <a:t>Any Questions?</a:t>
              </a:r>
              <a:endParaRPr lang="en-US" sz="1400" spc="300" dirty="0">
                <a:solidFill>
                  <a:schemeClr val="bg1"/>
                </a:solidFill>
                <a:latin typeface="+mn-lt"/>
                <a:ea typeface="Lato" charset="0"/>
                <a:cs typeface="Lato" charset="0"/>
              </a:endParaRPr>
            </a:p>
          </p:txBody>
        </p:sp>
        <p:sp>
          <p:nvSpPr>
            <p:cNvPr id="15" name="TextBox 14"/>
            <p:cNvSpPr txBox="1"/>
            <p:nvPr userDrawn="1"/>
          </p:nvSpPr>
          <p:spPr>
            <a:xfrm>
              <a:off x="4434793" y="2854338"/>
              <a:ext cx="323999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solidFill>
                    <a:schemeClr val="bg1"/>
                  </a:solidFill>
                  <a:latin typeface="Lato Bold" charset="0"/>
                  <a:ea typeface="Lato Bold" charset="0"/>
                  <a:cs typeface="Lato Bold" charset="0"/>
                </a:rPr>
                <a:t>Thank</a:t>
              </a:r>
              <a:r>
                <a:rPr lang="en-US" sz="4800" b="1" baseline="0" dirty="0" smtClean="0">
                  <a:solidFill>
                    <a:schemeClr val="bg1"/>
                  </a:solidFill>
                  <a:latin typeface="Lato Bold" charset="0"/>
                  <a:ea typeface="Lato Bold" charset="0"/>
                  <a:cs typeface="Lato Bold" charset="0"/>
                </a:rPr>
                <a:t> you!</a:t>
              </a:r>
              <a:endParaRPr lang="en-US" sz="48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endParaRPr>
            </a:p>
          </p:txBody>
        </p:sp>
        <p:grpSp>
          <p:nvGrpSpPr>
            <p:cNvPr id="16" name="Group 13"/>
            <p:cNvGrpSpPr/>
            <p:nvPr userDrawn="1"/>
          </p:nvGrpSpPr>
          <p:grpSpPr>
            <a:xfrm>
              <a:off x="4008785" y="2541858"/>
              <a:ext cx="3839816" cy="1814242"/>
              <a:chOff x="1558925" y="4192858"/>
              <a:chExt cx="9235455" cy="5374888"/>
            </a:xfrm>
          </p:grpSpPr>
          <p:cxnSp>
            <p:nvCxnSpPr>
              <p:cNvPr id="17" name="Straight Connector 15"/>
              <p:cNvCxnSpPr/>
              <p:nvPr/>
            </p:nvCxnSpPr>
            <p:spPr>
              <a:xfrm>
                <a:off x="1558925" y="9567746"/>
                <a:ext cx="923545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6"/>
              <p:cNvCxnSpPr/>
              <p:nvPr/>
            </p:nvCxnSpPr>
            <p:spPr>
              <a:xfrm>
                <a:off x="1558925" y="4192858"/>
                <a:ext cx="923545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515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/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784" y="2928935"/>
            <a:ext cx="9986433" cy="1000131"/>
          </a:xfrm>
        </p:spPr>
        <p:txBody>
          <a:bodyPr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5351463" y="6282644"/>
            <a:ext cx="1489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spc="0" baseline="0" dirty="0" smtClean="0">
                <a:solidFill>
                  <a:srgbClr val="2D51A3"/>
                </a:solidFill>
                <a:latin typeface="Constantia" panose="02030602050306030303" pitchFamily="18" charset="0"/>
              </a:rPr>
              <a:t>LANADA  Lab</a:t>
            </a:r>
            <a:endParaRPr lang="ko-KR" altLang="en-US" sz="1600" b="1" spc="0" baseline="0" dirty="0">
              <a:solidFill>
                <a:srgbClr val="2D51A3"/>
              </a:solidFill>
              <a:latin typeface="Constantia" panose="02030602050306030303" pitchFamily="18" charset="0"/>
            </a:endParaRPr>
          </a:p>
        </p:txBody>
      </p:sp>
      <p:sp>
        <p:nvSpPr>
          <p:cNvPr id="7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99724" y="4317261"/>
            <a:ext cx="10643856" cy="1793828"/>
          </a:xfrm>
        </p:spPr>
        <p:txBody>
          <a:bodyPr>
            <a:normAutofit/>
          </a:bodyPr>
          <a:lstStyle>
            <a:lvl1pPr marL="0" marR="0" indent="0" algn="r" defTabSz="914400" rtl="0" eaLnBrk="1" fontAlgn="auto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altLang="ko-KR" sz="2400" b="1" kern="1200" cap="all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 err="1" smtClean="0"/>
              <a:t>Taeyoung</a:t>
            </a:r>
            <a:r>
              <a:rPr lang="en-US" altLang="ko-KR" dirty="0" smtClean="0"/>
              <a:t> Lee</a:t>
            </a:r>
          </a:p>
          <a:p>
            <a:pPr algn="r"/>
            <a:r>
              <a:rPr lang="en-US" altLang="ko-KR" b="1" dirty="0" smtClean="0"/>
              <a:t>KAIST, Electrical Engineer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8831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자유형 215"/>
          <p:cNvSpPr/>
          <p:nvPr userDrawn="1"/>
        </p:nvSpPr>
        <p:spPr>
          <a:xfrm>
            <a:off x="0" y="0"/>
            <a:ext cx="12192000" cy="5721790"/>
          </a:xfrm>
          <a:custGeom>
            <a:avLst/>
            <a:gdLst>
              <a:gd name="connsiteX0" fmla="*/ 0 w 12192000"/>
              <a:gd name="connsiteY0" fmla="*/ 0 h 5721790"/>
              <a:gd name="connsiteX1" fmla="*/ 12192000 w 12192000"/>
              <a:gd name="connsiteY1" fmla="*/ 0 h 5721790"/>
              <a:gd name="connsiteX2" fmla="*/ 12192000 w 12192000"/>
              <a:gd name="connsiteY2" fmla="*/ 4204315 h 5721790"/>
              <a:gd name="connsiteX3" fmla="*/ 12192000 w 12192000"/>
              <a:gd name="connsiteY3" fmla="*/ 4204316 h 5721790"/>
              <a:gd name="connsiteX4" fmla="*/ 12192000 w 12192000"/>
              <a:gd name="connsiteY4" fmla="*/ 4948738 h 5721790"/>
              <a:gd name="connsiteX5" fmla="*/ 12150923 w 12192000"/>
              <a:gd name="connsiteY5" fmla="*/ 4970306 h 5721790"/>
              <a:gd name="connsiteX6" fmla="*/ 6096001 w 12192000"/>
              <a:gd name="connsiteY6" fmla="*/ 5721790 h 5721790"/>
              <a:gd name="connsiteX7" fmla="*/ 41079 w 12192000"/>
              <a:gd name="connsiteY7" fmla="*/ 4970306 h 5721790"/>
              <a:gd name="connsiteX8" fmla="*/ 0 w 12192000"/>
              <a:gd name="connsiteY8" fmla="*/ 4948737 h 5721790"/>
              <a:gd name="connsiteX9" fmla="*/ 0 w 12192000"/>
              <a:gd name="connsiteY9" fmla="*/ 4204317 h 5721790"/>
              <a:gd name="connsiteX10" fmla="*/ 0 w 12192000"/>
              <a:gd name="connsiteY10" fmla="*/ 4204316 h 5721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5721790">
                <a:moveTo>
                  <a:pt x="0" y="0"/>
                </a:moveTo>
                <a:lnTo>
                  <a:pt x="12192000" y="0"/>
                </a:lnTo>
                <a:lnTo>
                  <a:pt x="12192000" y="4204315"/>
                </a:lnTo>
                <a:lnTo>
                  <a:pt x="12192000" y="4204316"/>
                </a:lnTo>
                <a:lnTo>
                  <a:pt x="12192000" y="4948738"/>
                </a:lnTo>
                <a:lnTo>
                  <a:pt x="12150923" y="4970306"/>
                </a:lnTo>
                <a:cubicBezTo>
                  <a:pt x="11247188" y="5408831"/>
                  <a:pt x="8877302" y="5721790"/>
                  <a:pt x="6096001" y="5721790"/>
                </a:cubicBezTo>
                <a:cubicBezTo>
                  <a:pt x="3314700" y="5721790"/>
                  <a:pt x="944814" y="5408831"/>
                  <a:pt x="41079" y="4970306"/>
                </a:cubicBezTo>
                <a:lnTo>
                  <a:pt x="0" y="4948737"/>
                </a:lnTo>
                <a:lnTo>
                  <a:pt x="0" y="4204317"/>
                </a:lnTo>
                <a:lnTo>
                  <a:pt x="0" y="4204316"/>
                </a:lnTo>
                <a:close/>
              </a:path>
            </a:pathLst>
          </a:cu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자유형 212"/>
          <p:cNvSpPr/>
          <p:nvPr userDrawn="1"/>
        </p:nvSpPr>
        <p:spPr>
          <a:xfrm>
            <a:off x="0" y="0"/>
            <a:ext cx="12192000" cy="5721790"/>
          </a:xfrm>
          <a:custGeom>
            <a:avLst/>
            <a:gdLst>
              <a:gd name="connsiteX0" fmla="*/ 0 w 12192000"/>
              <a:gd name="connsiteY0" fmla="*/ 0 h 5721790"/>
              <a:gd name="connsiteX1" fmla="*/ 12192000 w 12192000"/>
              <a:gd name="connsiteY1" fmla="*/ 0 h 5721790"/>
              <a:gd name="connsiteX2" fmla="*/ 12192000 w 12192000"/>
              <a:gd name="connsiteY2" fmla="*/ 4204315 h 5721790"/>
              <a:gd name="connsiteX3" fmla="*/ 12192000 w 12192000"/>
              <a:gd name="connsiteY3" fmla="*/ 4204316 h 5721790"/>
              <a:gd name="connsiteX4" fmla="*/ 12192000 w 12192000"/>
              <a:gd name="connsiteY4" fmla="*/ 4948738 h 5721790"/>
              <a:gd name="connsiteX5" fmla="*/ 12150923 w 12192000"/>
              <a:gd name="connsiteY5" fmla="*/ 4970306 h 5721790"/>
              <a:gd name="connsiteX6" fmla="*/ 6096001 w 12192000"/>
              <a:gd name="connsiteY6" fmla="*/ 5721790 h 5721790"/>
              <a:gd name="connsiteX7" fmla="*/ 41079 w 12192000"/>
              <a:gd name="connsiteY7" fmla="*/ 4970306 h 5721790"/>
              <a:gd name="connsiteX8" fmla="*/ 0 w 12192000"/>
              <a:gd name="connsiteY8" fmla="*/ 4948737 h 5721790"/>
              <a:gd name="connsiteX9" fmla="*/ 0 w 12192000"/>
              <a:gd name="connsiteY9" fmla="*/ 4204317 h 5721790"/>
              <a:gd name="connsiteX10" fmla="*/ 0 w 12192000"/>
              <a:gd name="connsiteY10" fmla="*/ 4204316 h 5721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5721790">
                <a:moveTo>
                  <a:pt x="0" y="0"/>
                </a:moveTo>
                <a:lnTo>
                  <a:pt x="12192000" y="0"/>
                </a:lnTo>
                <a:lnTo>
                  <a:pt x="12192000" y="4204315"/>
                </a:lnTo>
                <a:lnTo>
                  <a:pt x="12192000" y="4204316"/>
                </a:lnTo>
                <a:lnTo>
                  <a:pt x="12192000" y="4948738"/>
                </a:lnTo>
                <a:lnTo>
                  <a:pt x="12150923" y="4970306"/>
                </a:lnTo>
                <a:cubicBezTo>
                  <a:pt x="11247188" y="5408831"/>
                  <a:pt x="8877302" y="5721790"/>
                  <a:pt x="6096001" y="5721790"/>
                </a:cubicBezTo>
                <a:cubicBezTo>
                  <a:pt x="3314700" y="5721790"/>
                  <a:pt x="944814" y="5408831"/>
                  <a:pt x="41079" y="4970306"/>
                </a:cubicBezTo>
                <a:lnTo>
                  <a:pt x="0" y="4948737"/>
                </a:lnTo>
                <a:lnTo>
                  <a:pt x="0" y="4204317"/>
                </a:lnTo>
                <a:lnTo>
                  <a:pt x="0" y="4204316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799722" y="1905000"/>
            <a:ext cx="10598591" cy="1997044"/>
          </a:xfrm>
        </p:spPr>
        <p:txBody>
          <a:bodyPr anchor="t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Title of slide.</a:t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4072" y="3961661"/>
            <a:ext cx="10643856" cy="1793828"/>
          </a:xfrm>
        </p:spPr>
        <p:txBody>
          <a:bodyPr/>
          <a:lstStyle>
            <a:lvl1pPr marL="0" marR="0" indent="0" algn="r" defTabSz="914400" rtl="0" eaLnBrk="1" fontAlgn="auto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 err="1" smtClean="0"/>
              <a:t>Taeyoung</a:t>
            </a:r>
            <a:r>
              <a:rPr lang="en-US" altLang="ko-KR" dirty="0" smtClean="0"/>
              <a:t> Lee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30" name="자유형 229"/>
          <p:cNvSpPr/>
          <p:nvPr userDrawn="1"/>
        </p:nvSpPr>
        <p:spPr>
          <a:xfrm>
            <a:off x="0" y="4948737"/>
            <a:ext cx="12192000" cy="1909263"/>
          </a:xfrm>
          <a:custGeom>
            <a:avLst/>
            <a:gdLst>
              <a:gd name="connsiteX0" fmla="*/ 0 w 12192000"/>
              <a:gd name="connsiteY0" fmla="*/ 0 h 1909263"/>
              <a:gd name="connsiteX1" fmla="*/ 41079 w 12192000"/>
              <a:gd name="connsiteY1" fmla="*/ 21569 h 1909263"/>
              <a:gd name="connsiteX2" fmla="*/ 6096001 w 12192000"/>
              <a:gd name="connsiteY2" fmla="*/ 773053 h 1909263"/>
              <a:gd name="connsiteX3" fmla="*/ 12150923 w 12192000"/>
              <a:gd name="connsiteY3" fmla="*/ 21569 h 1909263"/>
              <a:gd name="connsiteX4" fmla="*/ 12192000 w 12192000"/>
              <a:gd name="connsiteY4" fmla="*/ 1 h 1909263"/>
              <a:gd name="connsiteX5" fmla="*/ 12192000 w 12192000"/>
              <a:gd name="connsiteY5" fmla="*/ 1909263 h 1909263"/>
              <a:gd name="connsiteX6" fmla="*/ 0 w 12192000"/>
              <a:gd name="connsiteY6" fmla="*/ 1909263 h 1909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909263">
                <a:moveTo>
                  <a:pt x="0" y="0"/>
                </a:moveTo>
                <a:lnTo>
                  <a:pt x="41079" y="21569"/>
                </a:lnTo>
                <a:cubicBezTo>
                  <a:pt x="944814" y="460094"/>
                  <a:pt x="3314700" y="773053"/>
                  <a:pt x="6096001" y="773053"/>
                </a:cubicBezTo>
                <a:cubicBezTo>
                  <a:pt x="8877302" y="773053"/>
                  <a:pt x="11247188" y="460094"/>
                  <a:pt x="12150923" y="21569"/>
                </a:cubicBezTo>
                <a:lnTo>
                  <a:pt x="12192000" y="1"/>
                </a:lnTo>
                <a:lnTo>
                  <a:pt x="12192000" y="1909263"/>
                </a:lnTo>
                <a:lnTo>
                  <a:pt x="0" y="19092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TextBox 222"/>
          <p:cNvSpPr txBox="1"/>
          <p:nvPr userDrawn="1"/>
        </p:nvSpPr>
        <p:spPr>
          <a:xfrm>
            <a:off x="5351463" y="6282644"/>
            <a:ext cx="1489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spc="0" baseline="0" dirty="0" smtClean="0">
                <a:solidFill>
                  <a:srgbClr val="2D51A3"/>
                </a:solidFill>
                <a:latin typeface="Constantia" panose="02030602050306030303" pitchFamily="18" charset="0"/>
              </a:rPr>
              <a:t>LANADA  Lab</a:t>
            </a:r>
            <a:endParaRPr lang="ko-KR" altLang="en-US" sz="1600" b="1" spc="0" baseline="0" dirty="0">
              <a:solidFill>
                <a:srgbClr val="2D51A3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63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 b="2589"/>
          <a:stretch>
            <a:fillRect/>
          </a:stretch>
        </p:blipFill>
        <p:spPr bwMode="auto">
          <a:xfrm>
            <a:off x="0" y="-27384"/>
            <a:ext cx="12192000" cy="688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1"/>
          <p:cNvSpPr>
            <a:spLocks noGrp="1"/>
          </p:cNvSpPr>
          <p:nvPr>
            <p:ph type="ctrTitle" hasCustomPrompt="1"/>
          </p:nvPr>
        </p:nvSpPr>
        <p:spPr>
          <a:xfrm>
            <a:off x="1054100" y="1384300"/>
            <a:ext cx="10083800" cy="1997044"/>
          </a:xfrm>
        </p:spPr>
        <p:txBody>
          <a:bodyPr anchor="ctr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Title of slide.</a:t>
            </a:r>
            <a:endParaRPr lang="ko-KR" altLang="en-US" dirty="0"/>
          </a:p>
        </p:txBody>
      </p:sp>
      <p:sp>
        <p:nvSpPr>
          <p:cNvPr id="4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842004" y="4317261"/>
            <a:ext cx="8559296" cy="1793828"/>
          </a:xfrm>
        </p:spPr>
        <p:txBody>
          <a:bodyPr/>
          <a:lstStyle>
            <a:lvl1pPr marL="0" marR="0" indent="0" algn="r" defTabSz="914400" rtl="0" eaLnBrk="1" fontAlgn="auto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 err="1" smtClean="0"/>
              <a:t>Taeyoung</a:t>
            </a:r>
            <a:r>
              <a:rPr lang="en-US" altLang="ko-KR" dirty="0" smtClean="0"/>
              <a:t> Lee</a:t>
            </a:r>
          </a:p>
          <a:p>
            <a:pPr algn="r"/>
            <a:r>
              <a:rPr lang="en-US" altLang="ko-KR" b="1" dirty="0" smtClean="0"/>
              <a:t>KAIST, Electrical Engineer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5389563" y="5901644"/>
            <a:ext cx="1489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spc="0" baseline="0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LANADA  Lab</a:t>
            </a:r>
            <a:endParaRPr lang="ko-KR" altLang="en-US" sz="1600" b="1" spc="0" baseline="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" name="직사각형 1"/>
          <p:cNvSpPr/>
          <p:nvPr userDrawn="1"/>
        </p:nvSpPr>
        <p:spPr>
          <a:xfrm>
            <a:off x="7410450" y="552450"/>
            <a:ext cx="3076575" cy="809625"/>
          </a:xfrm>
          <a:prstGeom prst="rect">
            <a:avLst/>
          </a:prstGeom>
          <a:solidFill>
            <a:srgbClr val="00B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393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9"/>
          <p:cNvSpPr/>
          <p:nvPr userDrawn="1"/>
        </p:nvSpPr>
        <p:spPr>
          <a:xfrm>
            <a:off x="0" y="-11148"/>
            <a:ext cx="12208640" cy="6097623"/>
          </a:xfrm>
          <a:prstGeom prst="rect">
            <a:avLst/>
          </a:prstGeom>
          <a:gradFill flip="none" rotWithShape="0">
            <a:gsLst>
              <a:gs pos="0">
                <a:srgbClr val="002452">
                  <a:alpha val="98000"/>
                </a:srgbClr>
              </a:gs>
              <a:gs pos="96000">
                <a:srgbClr val="002452">
                  <a:alpha val="76000"/>
                </a:srgb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126398" y="1393831"/>
            <a:ext cx="9939205" cy="1944456"/>
          </a:xfrm>
        </p:spPr>
        <p:txBody>
          <a:bodyPr anchor="b"/>
          <a:lstStyle>
            <a:lvl1pPr algn="ctr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[ Introduction to slide subject ] </a:t>
            </a:r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0" y="4622800"/>
            <a:ext cx="9817100" cy="1511300"/>
          </a:xfrm>
        </p:spPr>
        <p:txBody>
          <a:bodyPr>
            <a:normAutofit/>
          </a:bodyPr>
          <a:lstStyle>
            <a:lvl1pPr marL="0" indent="0" algn="r">
              <a:lnSpc>
                <a:spcPct val="70000"/>
              </a:lnSpc>
              <a:buNone/>
              <a:defRPr lang="en-US" altLang="ko-KR" sz="2000" b="1" baseline="0" smtClean="0">
                <a:solidFill>
                  <a:schemeClr val="bg1"/>
                </a:solidFill>
                <a:cs typeface="Calibri Light" panose="020F0302020204030204" pitchFamily="34" charset="0"/>
              </a:defRPr>
            </a:lvl1pPr>
          </a:lstStyle>
          <a:p>
            <a:pPr algn="r"/>
            <a:r>
              <a:rPr lang="en-US" altLang="ko-KR" sz="2400" b="0" dirty="0" err="1" smtClean="0">
                <a:solidFill>
                  <a:srgbClr val="3E3E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Taeyoung</a:t>
            </a:r>
            <a:r>
              <a:rPr lang="en-US" altLang="ko-KR" sz="2400" b="0" dirty="0" smtClean="0">
                <a:solidFill>
                  <a:srgbClr val="3E3E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Lee</a:t>
            </a:r>
            <a:endParaRPr lang="en-US" altLang="ko-KR" sz="2000" b="0" dirty="0" smtClean="0">
              <a:solidFill>
                <a:srgbClr val="F14B09"/>
              </a:solidFill>
              <a:latin typeface="+mn-lt"/>
              <a:cs typeface="Calibri Light" panose="020F0302020204030204" pitchFamily="34" charset="0"/>
            </a:endParaRPr>
          </a:p>
          <a:p>
            <a:pPr algn="r"/>
            <a:r>
              <a:rPr lang="en-US" altLang="ko-KR" sz="2400" b="0" dirty="0" smtClean="0"/>
              <a:t>Basic info of presenter</a:t>
            </a:r>
            <a:endParaRPr lang="ko-KR" altLang="en-US" sz="2400" b="0" dirty="0"/>
          </a:p>
        </p:txBody>
      </p:sp>
      <p:pic>
        <p:nvPicPr>
          <p:cNvPr id="2050" name="Picture 2" descr="카이스트 로고에 대한 이미지 검색결과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25" y="6314819"/>
            <a:ext cx="1028701" cy="293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그룹 33"/>
          <p:cNvGrpSpPr/>
          <p:nvPr userDrawn="1"/>
        </p:nvGrpSpPr>
        <p:grpSpPr>
          <a:xfrm>
            <a:off x="5995987" y="6176964"/>
            <a:ext cx="1997635" cy="432496"/>
            <a:chOff x="9758362" y="357188"/>
            <a:chExt cx="1997635" cy="432496"/>
          </a:xfrm>
        </p:grpSpPr>
        <p:sp>
          <p:nvSpPr>
            <p:cNvPr id="35" name="TextBox 34"/>
            <p:cNvSpPr txBox="1"/>
            <p:nvPr userDrawn="1"/>
          </p:nvSpPr>
          <p:spPr>
            <a:xfrm>
              <a:off x="9758362" y="357188"/>
              <a:ext cx="19976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spc="400" baseline="0" dirty="0" smtClean="0">
                  <a:solidFill>
                    <a:srgbClr val="2D51A3"/>
                  </a:solidFill>
                  <a:latin typeface="+mj-lt"/>
                </a:rPr>
                <a:t>LANADA</a:t>
              </a:r>
              <a:endParaRPr lang="ko-KR" altLang="en-US" sz="1500" b="1" spc="400" baseline="0" dirty="0">
                <a:solidFill>
                  <a:srgbClr val="2D51A3"/>
                </a:solidFill>
                <a:latin typeface="+mj-lt"/>
              </a:endParaRPr>
            </a:p>
          </p:txBody>
        </p:sp>
        <p:grpSp>
          <p:nvGrpSpPr>
            <p:cNvPr id="36" name="그룹 35"/>
            <p:cNvGrpSpPr/>
            <p:nvPr userDrawn="1"/>
          </p:nvGrpSpPr>
          <p:grpSpPr>
            <a:xfrm rot="16200000">
              <a:off x="10677105" y="198849"/>
              <a:ext cx="89087" cy="1092584"/>
              <a:chOff x="-472123" y="201787"/>
              <a:chExt cx="245232" cy="3007604"/>
            </a:xfrm>
          </p:grpSpPr>
          <p:sp>
            <p:nvSpPr>
              <p:cNvPr id="37" name="타원 36"/>
              <p:cNvSpPr/>
              <p:nvPr userDrawn="1"/>
            </p:nvSpPr>
            <p:spPr>
              <a:xfrm rot="5400000">
                <a:off x="-470306" y="199972"/>
                <a:ext cx="241599" cy="245229"/>
              </a:xfrm>
              <a:prstGeom prst="ellipse">
                <a:avLst/>
              </a:prstGeom>
              <a:solidFill>
                <a:schemeClr val="accent1"/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/>
              <p:cNvSpPr/>
              <p:nvPr userDrawn="1"/>
            </p:nvSpPr>
            <p:spPr>
              <a:xfrm rot="5400000">
                <a:off x="-470307" y="730251"/>
                <a:ext cx="241600" cy="245229"/>
              </a:xfrm>
              <a:prstGeom prst="ellipse">
                <a:avLst/>
              </a:prstGeom>
              <a:solidFill>
                <a:schemeClr val="accent2"/>
              </a:solidFill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/>
              <p:cNvSpPr/>
              <p:nvPr userDrawn="1"/>
            </p:nvSpPr>
            <p:spPr>
              <a:xfrm rot="5400000">
                <a:off x="-470307" y="1286754"/>
                <a:ext cx="241600" cy="245229"/>
              </a:xfrm>
              <a:prstGeom prst="ellipse">
                <a:avLst/>
              </a:prstGeom>
              <a:solidFill>
                <a:schemeClr val="accent3"/>
              </a:solidFill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/>
              <p:cNvSpPr/>
              <p:nvPr userDrawn="1"/>
            </p:nvSpPr>
            <p:spPr>
              <a:xfrm rot="5400000">
                <a:off x="-469111" y="1855170"/>
                <a:ext cx="239208" cy="245229"/>
              </a:xfrm>
              <a:prstGeom prst="ellipse">
                <a:avLst/>
              </a:prstGeom>
              <a:solidFill>
                <a:schemeClr val="accent4"/>
              </a:solidFill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/>
              <p:cNvSpPr/>
              <p:nvPr userDrawn="1"/>
            </p:nvSpPr>
            <p:spPr>
              <a:xfrm rot="5400000">
                <a:off x="-464445" y="2971839"/>
                <a:ext cx="229874" cy="245229"/>
              </a:xfrm>
              <a:prstGeom prst="ellipse">
                <a:avLst/>
              </a:prstGeom>
              <a:solidFill>
                <a:schemeClr val="accent5"/>
              </a:solidFill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/>
              <p:cNvSpPr/>
              <p:nvPr userDrawn="1"/>
            </p:nvSpPr>
            <p:spPr>
              <a:xfrm rot="5400000">
                <a:off x="-469110" y="2422395"/>
                <a:ext cx="239209" cy="245229"/>
              </a:xfrm>
              <a:prstGeom prst="ellipse">
                <a:avLst/>
              </a:prstGeom>
              <a:solidFill>
                <a:srgbClr val="4A7EBD"/>
              </a:solidFill>
              <a:ln>
                <a:solidFill>
                  <a:srgbClr val="4A7EBD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9384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/>
          <p:nvPr userDrawn="1"/>
        </p:nvSpPr>
        <p:spPr>
          <a:xfrm>
            <a:off x="5319481" y="1226067"/>
            <a:ext cx="1553038" cy="9143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12900"/>
            <a:ext cx="10883900" cy="47117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800" baseline="0"/>
            </a:lvl1pPr>
            <a:lvl2pPr marL="914400" marR="0" indent="-4572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 baseline="0"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altLang="ko-KR" dirty="0" smtClean="0"/>
              <a:t>First contents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Inner contents</a:t>
            </a:r>
          </a:p>
          <a:p>
            <a:pPr marL="914400" marR="0" lvl="1" indent="-4572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altLang="ko-KR" dirty="0" smtClean="0"/>
              <a:t>Inner contents</a:t>
            </a:r>
          </a:p>
          <a:p>
            <a:pPr marL="914400" marR="0" lvl="1" indent="-4572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endParaRPr lang="ko-KR" altLang="en-US" dirty="0" smtClean="0"/>
          </a:p>
          <a:p>
            <a:pPr lvl="0"/>
            <a:r>
              <a:rPr lang="en-US" altLang="ko-KR" dirty="0" smtClean="0"/>
              <a:t>Second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Inner contents</a:t>
            </a:r>
          </a:p>
          <a:p>
            <a:pPr marL="914400" marR="0" lvl="1" indent="-4572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altLang="ko-KR" dirty="0" smtClean="0"/>
              <a:t>Inner contents</a:t>
            </a:r>
            <a:endParaRPr lang="ko-KR" altLang="en-US" dirty="0" smtClean="0"/>
          </a:p>
          <a:p>
            <a:pPr lvl="1"/>
            <a:endParaRPr lang="en-US" altLang="ko-KR" dirty="0" smtClean="0"/>
          </a:p>
          <a:p>
            <a:pPr lvl="0"/>
            <a:r>
              <a:rPr lang="en-US" altLang="ko-KR" dirty="0" smtClean="0"/>
              <a:t>Third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Inner contents</a:t>
            </a:r>
          </a:p>
          <a:p>
            <a:pPr marL="914400" marR="0" lvl="1" indent="-4572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altLang="ko-KR" dirty="0" smtClean="0"/>
              <a:t>Inner contents</a:t>
            </a:r>
            <a:endParaRPr lang="ko-KR" altLang="en-US" dirty="0" smtClean="0"/>
          </a:p>
          <a:p>
            <a:pPr lvl="1"/>
            <a:endParaRPr lang="ko-KR" altLang="en-US" dirty="0" smtClean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62500" y="299135"/>
            <a:ext cx="266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altLang="ko-KR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Contents</a:t>
            </a:r>
            <a:endParaRPr lang="ko-KR" altLang="en-US" sz="2800" dirty="0"/>
          </a:p>
        </p:txBody>
      </p:sp>
      <p:grpSp>
        <p:nvGrpSpPr>
          <p:cNvPr id="6" name="그룹 5"/>
          <p:cNvGrpSpPr/>
          <p:nvPr userDrawn="1"/>
        </p:nvGrpSpPr>
        <p:grpSpPr>
          <a:xfrm>
            <a:off x="10120312" y="6091239"/>
            <a:ext cx="1997635" cy="432496"/>
            <a:chOff x="9758362" y="357188"/>
            <a:chExt cx="1997635" cy="432496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9758362" y="357188"/>
              <a:ext cx="19976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spc="400" baseline="0" dirty="0" smtClean="0">
                  <a:solidFill>
                    <a:srgbClr val="2D51A3"/>
                  </a:solidFill>
                  <a:latin typeface="+mj-lt"/>
                </a:rPr>
                <a:t>LANADA</a:t>
              </a:r>
              <a:endParaRPr lang="ko-KR" altLang="en-US" sz="1500" b="1" spc="400" baseline="0" dirty="0">
                <a:solidFill>
                  <a:srgbClr val="2D51A3"/>
                </a:solidFill>
                <a:latin typeface="+mj-lt"/>
              </a:endParaRPr>
            </a:p>
          </p:txBody>
        </p:sp>
        <p:grpSp>
          <p:nvGrpSpPr>
            <p:cNvPr id="11" name="그룹 10"/>
            <p:cNvGrpSpPr/>
            <p:nvPr userDrawn="1"/>
          </p:nvGrpSpPr>
          <p:grpSpPr>
            <a:xfrm rot="16200000">
              <a:off x="10677105" y="198849"/>
              <a:ext cx="89087" cy="1092584"/>
              <a:chOff x="-472123" y="201787"/>
              <a:chExt cx="245232" cy="3007604"/>
            </a:xfrm>
          </p:grpSpPr>
          <p:sp>
            <p:nvSpPr>
              <p:cNvPr id="12" name="타원 11"/>
              <p:cNvSpPr/>
              <p:nvPr userDrawn="1"/>
            </p:nvSpPr>
            <p:spPr>
              <a:xfrm rot="5400000">
                <a:off x="-470306" y="199972"/>
                <a:ext cx="241599" cy="245229"/>
              </a:xfrm>
              <a:prstGeom prst="ellipse">
                <a:avLst/>
              </a:prstGeom>
              <a:solidFill>
                <a:schemeClr val="accent1"/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/>
              <p:cNvSpPr/>
              <p:nvPr userDrawn="1"/>
            </p:nvSpPr>
            <p:spPr>
              <a:xfrm rot="5400000">
                <a:off x="-470307" y="730251"/>
                <a:ext cx="241600" cy="245229"/>
              </a:xfrm>
              <a:prstGeom prst="ellipse">
                <a:avLst/>
              </a:prstGeom>
              <a:solidFill>
                <a:schemeClr val="accent2"/>
              </a:solidFill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 userDrawn="1"/>
            </p:nvSpPr>
            <p:spPr>
              <a:xfrm rot="5400000">
                <a:off x="-470307" y="1286754"/>
                <a:ext cx="241600" cy="245229"/>
              </a:xfrm>
              <a:prstGeom prst="ellipse">
                <a:avLst/>
              </a:prstGeom>
              <a:solidFill>
                <a:schemeClr val="accent3"/>
              </a:solidFill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/>
              <p:cNvSpPr/>
              <p:nvPr userDrawn="1"/>
            </p:nvSpPr>
            <p:spPr>
              <a:xfrm rot="5400000">
                <a:off x="-469111" y="1855170"/>
                <a:ext cx="239208" cy="245229"/>
              </a:xfrm>
              <a:prstGeom prst="ellipse">
                <a:avLst/>
              </a:prstGeom>
              <a:solidFill>
                <a:schemeClr val="accent4"/>
              </a:solidFill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/>
              <p:cNvSpPr/>
              <p:nvPr userDrawn="1"/>
            </p:nvSpPr>
            <p:spPr>
              <a:xfrm rot="5400000">
                <a:off x="-464445" y="2971839"/>
                <a:ext cx="229874" cy="245229"/>
              </a:xfrm>
              <a:prstGeom prst="ellipse">
                <a:avLst/>
              </a:prstGeom>
              <a:solidFill>
                <a:schemeClr val="accent5"/>
              </a:solidFill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 userDrawn="1"/>
            </p:nvSpPr>
            <p:spPr>
              <a:xfrm rot="5400000">
                <a:off x="-469110" y="2422395"/>
                <a:ext cx="239209" cy="245229"/>
              </a:xfrm>
              <a:prstGeom prst="ellipse">
                <a:avLst/>
              </a:prstGeom>
              <a:solidFill>
                <a:srgbClr val="4A7EBD"/>
              </a:solidFill>
              <a:ln>
                <a:solidFill>
                  <a:srgbClr val="4A7EBD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17331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Put title hear</a:t>
            </a:r>
            <a:endParaRPr lang="ko-KR" altLang="en-US" dirty="0"/>
          </a:p>
        </p:txBody>
      </p:sp>
      <p:sp>
        <p:nvSpPr>
          <p:cNvPr id="23" name="Oval 7"/>
          <p:cNvSpPr/>
          <p:nvPr userDrawn="1"/>
        </p:nvSpPr>
        <p:spPr>
          <a:xfrm>
            <a:off x="11521998" y="433388"/>
            <a:ext cx="417438" cy="413450"/>
          </a:xfrm>
          <a:prstGeom prst="ellipse">
            <a:avLst/>
          </a:prstGeom>
          <a:solidFill>
            <a:srgbClr val="2D51A3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91422" tIns="45711" rIns="91422" bIns="45711"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24" name="슬라이드 번호 개체 틀 14"/>
          <p:cNvSpPr>
            <a:spLocks noGrp="1"/>
          </p:cNvSpPr>
          <p:nvPr>
            <p:ph type="sldNum" sz="quarter" idx="4"/>
          </p:nvPr>
        </p:nvSpPr>
        <p:spPr>
          <a:xfrm>
            <a:off x="11487150" y="453571"/>
            <a:ext cx="4871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fld id="{EB9F0B2F-9EDF-45EA-A029-6DEE6F305D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8" name="텍스트 개체 틀 47"/>
          <p:cNvSpPr>
            <a:spLocks noGrp="1"/>
          </p:cNvSpPr>
          <p:nvPr>
            <p:ph type="body" sz="quarter" idx="10" hasCustomPrompt="1"/>
          </p:nvPr>
        </p:nvSpPr>
        <p:spPr>
          <a:xfrm>
            <a:off x="438150" y="1209675"/>
            <a:ext cx="11134725" cy="52578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altLang="ko-KR" dirty="0" smtClean="0"/>
              <a:t>Description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Description </a:t>
            </a:r>
          </a:p>
          <a:p>
            <a:pPr lvl="2"/>
            <a:r>
              <a:rPr lang="en-US" altLang="ko-KR" dirty="0" smtClean="0"/>
              <a:t>Description </a:t>
            </a:r>
          </a:p>
          <a:p>
            <a:pPr lvl="3"/>
            <a:r>
              <a:rPr lang="en-US" altLang="ko-KR" dirty="0" smtClean="0"/>
              <a:t>Description </a:t>
            </a:r>
          </a:p>
          <a:p>
            <a:pPr lvl="4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grpSp>
        <p:nvGrpSpPr>
          <p:cNvPr id="5" name="그룹 4"/>
          <p:cNvGrpSpPr/>
          <p:nvPr userDrawn="1"/>
        </p:nvGrpSpPr>
        <p:grpSpPr>
          <a:xfrm>
            <a:off x="9758362" y="366714"/>
            <a:ext cx="1997635" cy="432496"/>
            <a:chOff x="9758362" y="357188"/>
            <a:chExt cx="1997635" cy="432496"/>
          </a:xfrm>
        </p:grpSpPr>
        <p:sp>
          <p:nvSpPr>
            <p:cNvPr id="25" name="TextBox 24"/>
            <p:cNvSpPr txBox="1"/>
            <p:nvPr userDrawn="1"/>
          </p:nvSpPr>
          <p:spPr>
            <a:xfrm>
              <a:off x="9758362" y="357188"/>
              <a:ext cx="19976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spc="400" baseline="0" dirty="0" smtClean="0">
                  <a:solidFill>
                    <a:srgbClr val="2D51A3"/>
                  </a:solidFill>
                  <a:latin typeface="+mj-lt"/>
                </a:rPr>
                <a:t>LANADA</a:t>
              </a:r>
              <a:endParaRPr lang="ko-KR" altLang="en-US" sz="1500" b="1" spc="400" baseline="0" dirty="0">
                <a:solidFill>
                  <a:srgbClr val="2D51A3"/>
                </a:solidFill>
                <a:latin typeface="+mj-lt"/>
              </a:endParaRPr>
            </a:p>
          </p:txBody>
        </p:sp>
        <p:grpSp>
          <p:nvGrpSpPr>
            <p:cNvPr id="22" name="그룹 21"/>
            <p:cNvGrpSpPr/>
            <p:nvPr userDrawn="1"/>
          </p:nvGrpSpPr>
          <p:grpSpPr>
            <a:xfrm rot="16200000">
              <a:off x="10677105" y="198849"/>
              <a:ext cx="89087" cy="1092584"/>
              <a:chOff x="-472123" y="201787"/>
              <a:chExt cx="245232" cy="3007604"/>
            </a:xfrm>
          </p:grpSpPr>
          <p:sp>
            <p:nvSpPr>
              <p:cNvPr id="26" name="타원 25"/>
              <p:cNvSpPr/>
              <p:nvPr userDrawn="1"/>
            </p:nvSpPr>
            <p:spPr>
              <a:xfrm rot="5400000">
                <a:off x="-470306" y="199972"/>
                <a:ext cx="241599" cy="245229"/>
              </a:xfrm>
              <a:prstGeom prst="ellipse">
                <a:avLst/>
              </a:prstGeom>
              <a:solidFill>
                <a:schemeClr val="accent1"/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 userDrawn="1"/>
            </p:nvSpPr>
            <p:spPr>
              <a:xfrm rot="5400000">
                <a:off x="-470307" y="730251"/>
                <a:ext cx="241600" cy="245229"/>
              </a:xfrm>
              <a:prstGeom prst="ellipse">
                <a:avLst/>
              </a:prstGeom>
              <a:solidFill>
                <a:schemeClr val="accent2"/>
              </a:solidFill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 userDrawn="1"/>
            </p:nvSpPr>
            <p:spPr>
              <a:xfrm rot="5400000">
                <a:off x="-470307" y="1286754"/>
                <a:ext cx="241600" cy="245229"/>
              </a:xfrm>
              <a:prstGeom prst="ellipse">
                <a:avLst/>
              </a:prstGeom>
              <a:solidFill>
                <a:schemeClr val="accent3"/>
              </a:solidFill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/>
              <p:cNvSpPr/>
              <p:nvPr userDrawn="1"/>
            </p:nvSpPr>
            <p:spPr>
              <a:xfrm rot="5400000">
                <a:off x="-469111" y="1855170"/>
                <a:ext cx="239208" cy="245229"/>
              </a:xfrm>
              <a:prstGeom prst="ellipse">
                <a:avLst/>
              </a:prstGeom>
              <a:solidFill>
                <a:schemeClr val="accent4"/>
              </a:solidFill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 userDrawn="1"/>
            </p:nvSpPr>
            <p:spPr>
              <a:xfrm rot="5400000">
                <a:off x="-464445" y="2971839"/>
                <a:ext cx="229874" cy="245229"/>
              </a:xfrm>
              <a:prstGeom prst="ellipse">
                <a:avLst/>
              </a:prstGeom>
              <a:solidFill>
                <a:schemeClr val="accent5"/>
              </a:solidFill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/>
              <p:cNvSpPr/>
              <p:nvPr userDrawn="1"/>
            </p:nvSpPr>
            <p:spPr>
              <a:xfrm rot="5400000">
                <a:off x="-469110" y="2422395"/>
                <a:ext cx="239209" cy="245229"/>
              </a:xfrm>
              <a:prstGeom prst="ellipse">
                <a:avLst/>
              </a:prstGeom>
              <a:solidFill>
                <a:srgbClr val="4A7EBD"/>
              </a:solidFill>
              <a:ln>
                <a:solidFill>
                  <a:srgbClr val="4A7EBD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</p:grpSp>
      </p:grpSp>
      <p:cxnSp>
        <p:nvCxnSpPr>
          <p:cNvPr id="32" name="직선 연결선 31"/>
          <p:cNvCxnSpPr/>
          <p:nvPr userDrawn="1"/>
        </p:nvCxnSpPr>
        <p:spPr>
          <a:xfrm>
            <a:off x="495300" y="981075"/>
            <a:ext cx="109347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1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A - 부제목 포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Put title hear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8560" y="807585"/>
            <a:ext cx="11123839" cy="358775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Put appropriate subtitle hear.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6" name="Oval 7"/>
          <p:cNvSpPr/>
          <p:nvPr userDrawn="1"/>
        </p:nvSpPr>
        <p:spPr>
          <a:xfrm>
            <a:off x="11521998" y="433388"/>
            <a:ext cx="417438" cy="413450"/>
          </a:xfrm>
          <a:prstGeom prst="ellipse">
            <a:avLst/>
          </a:prstGeom>
          <a:solidFill>
            <a:srgbClr val="2D51A3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91422" tIns="45711" rIns="91422" bIns="45711"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18" name="슬라이드 번호 개체 틀 14"/>
          <p:cNvSpPr>
            <a:spLocks noGrp="1"/>
          </p:cNvSpPr>
          <p:nvPr>
            <p:ph type="sldNum" sz="quarter" idx="4"/>
          </p:nvPr>
        </p:nvSpPr>
        <p:spPr>
          <a:xfrm>
            <a:off x="11487150" y="453571"/>
            <a:ext cx="4871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fld id="{EB9F0B2F-9EDF-45EA-A029-6DEE6F305D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4" name="텍스트 개체 틀 47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362075"/>
            <a:ext cx="11115675" cy="5105400"/>
          </a:xfrm>
          <a:ln>
            <a:noFill/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altLang="ko-KR" dirty="0" smtClean="0"/>
              <a:t>Description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Description </a:t>
            </a:r>
          </a:p>
          <a:p>
            <a:pPr lvl="2"/>
            <a:r>
              <a:rPr lang="en-US" altLang="ko-KR" dirty="0" smtClean="0"/>
              <a:t>Description </a:t>
            </a:r>
          </a:p>
          <a:p>
            <a:pPr lvl="3"/>
            <a:r>
              <a:rPr lang="en-US" altLang="ko-KR" dirty="0" smtClean="0"/>
              <a:t>Description </a:t>
            </a:r>
          </a:p>
          <a:p>
            <a:pPr lvl="4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grpSp>
        <p:nvGrpSpPr>
          <p:cNvPr id="24" name="그룹 23"/>
          <p:cNvGrpSpPr/>
          <p:nvPr userDrawn="1"/>
        </p:nvGrpSpPr>
        <p:grpSpPr>
          <a:xfrm>
            <a:off x="9758362" y="366714"/>
            <a:ext cx="1997635" cy="432496"/>
            <a:chOff x="9758362" y="357188"/>
            <a:chExt cx="1997635" cy="432496"/>
          </a:xfrm>
        </p:grpSpPr>
        <p:sp>
          <p:nvSpPr>
            <p:cNvPr id="25" name="TextBox 24"/>
            <p:cNvSpPr txBox="1"/>
            <p:nvPr userDrawn="1"/>
          </p:nvSpPr>
          <p:spPr>
            <a:xfrm>
              <a:off x="9758362" y="357188"/>
              <a:ext cx="19976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spc="400" baseline="0" dirty="0" smtClean="0">
                  <a:solidFill>
                    <a:srgbClr val="2D51A3"/>
                  </a:solidFill>
                  <a:latin typeface="+mj-lt"/>
                </a:rPr>
                <a:t>LANADA</a:t>
              </a:r>
              <a:endParaRPr lang="ko-KR" altLang="en-US" sz="1500" b="1" spc="400" baseline="0" dirty="0">
                <a:solidFill>
                  <a:srgbClr val="2D51A3"/>
                </a:solidFill>
                <a:latin typeface="+mj-lt"/>
              </a:endParaRPr>
            </a:p>
          </p:txBody>
        </p:sp>
        <p:grpSp>
          <p:nvGrpSpPr>
            <p:cNvPr id="26" name="그룹 25"/>
            <p:cNvGrpSpPr/>
            <p:nvPr userDrawn="1"/>
          </p:nvGrpSpPr>
          <p:grpSpPr>
            <a:xfrm rot="16200000">
              <a:off x="10677105" y="198849"/>
              <a:ext cx="89087" cy="1092584"/>
              <a:chOff x="-472123" y="201787"/>
              <a:chExt cx="245232" cy="3007604"/>
            </a:xfrm>
          </p:grpSpPr>
          <p:sp>
            <p:nvSpPr>
              <p:cNvPr id="27" name="타원 26"/>
              <p:cNvSpPr/>
              <p:nvPr userDrawn="1"/>
            </p:nvSpPr>
            <p:spPr>
              <a:xfrm rot="5400000">
                <a:off x="-470306" y="199972"/>
                <a:ext cx="241599" cy="245229"/>
              </a:xfrm>
              <a:prstGeom prst="ellipse">
                <a:avLst/>
              </a:prstGeom>
              <a:solidFill>
                <a:schemeClr val="accent1"/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 userDrawn="1"/>
            </p:nvSpPr>
            <p:spPr>
              <a:xfrm rot="5400000">
                <a:off x="-470307" y="730251"/>
                <a:ext cx="241600" cy="245229"/>
              </a:xfrm>
              <a:prstGeom prst="ellipse">
                <a:avLst/>
              </a:prstGeom>
              <a:solidFill>
                <a:schemeClr val="accent2"/>
              </a:solidFill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/>
              <p:cNvSpPr/>
              <p:nvPr userDrawn="1"/>
            </p:nvSpPr>
            <p:spPr>
              <a:xfrm rot="5400000">
                <a:off x="-470307" y="1286754"/>
                <a:ext cx="241600" cy="245229"/>
              </a:xfrm>
              <a:prstGeom prst="ellipse">
                <a:avLst/>
              </a:prstGeom>
              <a:solidFill>
                <a:schemeClr val="accent3"/>
              </a:solidFill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 userDrawn="1"/>
            </p:nvSpPr>
            <p:spPr>
              <a:xfrm rot="5400000">
                <a:off x="-469111" y="1855170"/>
                <a:ext cx="239208" cy="245229"/>
              </a:xfrm>
              <a:prstGeom prst="ellipse">
                <a:avLst/>
              </a:prstGeom>
              <a:solidFill>
                <a:schemeClr val="accent4"/>
              </a:solidFill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/>
              <p:cNvSpPr/>
              <p:nvPr userDrawn="1"/>
            </p:nvSpPr>
            <p:spPr>
              <a:xfrm rot="5400000">
                <a:off x="-464445" y="2971839"/>
                <a:ext cx="229874" cy="245229"/>
              </a:xfrm>
              <a:prstGeom prst="ellipse">
                <a:avLst/>
              </a:prstGeom>
              <a:solidFill>
                <a:schemeClr val="accent5"/>
              </a:solidFill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/>
              <p:cNvSpPr/>
              <p:nvPr userDrawn="1"/>
            </p:nvSpPr>
            <p:spPr>
              <a:xfrm rot="5400000">
                <a:off x="-469110" y="2422395"/>
                <a:ext cx="239209" cy="245229"/>
              </a:xfrm>
              <a:prstGeom prst="ellipse">
                <a:avLst/>
              </a:prstGeom>
              <a:solidFill>
                <a:srgbClr val="4A7EBD"/>
              </a:solidFill>
              <a:ln>
                <a:solidFill>
                  <a:srgbClr val="4A7EBD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2056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B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Put title hear</a:t>
            </a:r>
            <a:endParaRPr lang="ko-KR" altLang="en-US" dirty="0"/>
          </a:p>
        </p:txBody>
      </p:sp>
      <p:sp>
        <p:nvSpPr>
          <p:cNvPr id="23" name="Oval 7"/>
          <p:cNvSpPr/>
          <p:nvPr userDrawn="1"/>
        </p:nvSpPr>
        <p:spPr>
          <a:xfrm>
            <a:off x="11521998" y="433388"/>
            <a:ext cx="417438" cy="413450"/>
          </a:xfrm>
          <a:prstGeom prst="ellipse">
            <a:avLst/>
          </a:prstGeom>
          <a:solidFill>
            <a:srgbClr val="2D51A3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91422" tIns="45711" rIns="91422" bIns="45711"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24" name="슬라이드 번호 개체 틀 14"/>
          <p:cNvSpPr>
            <a:spLocks noGrp="1"/>
          </p:cNvSpPr>
          <p:nvPr>
            <p:ph type="sldNum" sz="quarter" idx="4"/>
          </p:nvPr>
        </p:nvSpPr>
        <p:spPr>
          <a:xfrm>
            <a:off x="11487150" y="453571"/>
            <a:ext cx="4871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fld id="{EB9F0B2F-9EDF-45EA-A029-6DEE6F305D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텍스트 개체 틀 47"/>
          <p:cNvSpPr>
            <a:spLocks noGrp="1"/>
          </p:cNvSpPr>
          <p:nvPr>
            <p:ph type="body" sz="quarter" idx="11" hasCustomPrompt="1"/>
          </p:nvPr>
        </p:nvSpPr>
        <p:spPr>
          <a:xfrm>
            <a:off x="6197600" y="1302589"/>
            <a:ext cx="5540375" cy="5164886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altLang="ko-KR" dirty="0" smtClean="0"/>
              <a:t>Description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Description </a:t>
            </a:r>
          </a:p>
          <a:p>
            <a:pPr lvl="2"/>
            <a:r>
              <a:rPr lang="en-US" altLang="ko-KR" dirty="0" smtClean="0"/>
              <a:t>Description </a:t>
            </a:r>
          </a:p>
          <a:p>
            <a:pPr lvl="3"/>
            <a:r>
              <a:rPr lang="en-US" altLang="ko-KR" dirty="0" smtClean="0"/>
              <a:t>Description </a:t>
            </a:r>
          </a:p>
          <a:p>
            <a:pPr lvl="4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sp>
        <p:nvSpPr>
          <p:cNvPr id="11" name="텍스트 개체 틀 47"/>
          <p:cNvSpPr>
            <a:spLocks noGrp="1"/>
          </p:cNvSpPr>
          <p:nvPr>
            <p:ph type="body" sz="quarter" idx="12" hasCustomPrompt="1"/>
          </p:nvPr>
        </p:nvSpPr>
        <p:spPr>
          <a:xfrm>
            <a:off x="393700" y="1302589"/>
            <a:ext cx="5540375" cy="5164886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altLang="ko-KR" dirty="0" smtClean="0"/>
              <a:t>Description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Description </a:t>
            </a:r>
          </a:p>
          <a:p>
            <a:pPr lvl="2"/>
            <a:r>
              <a:rPr lang="en-US" altLang="ko-KR" dirty="0" smtClean="0"/>
              <a:t>Description </a:t>
            </a:r>
          </a:p>
          <a:p>
            <a:pPr lvl="3"/>
            <a:r>
              <a:rPr lang="en-US" altLang="ko-KR" dirty="0" smtClean="0"/>
              <a:t>Description </a:t>
            </a:r>
          </a:p>
          <a:p>
            <a:pPr lvl="4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9758362" y="366714"/>
            <a:ext cx="1997635" cy="432496"/>
            <a:chOff x="9758362" y="357188"/>
            <a:chExt cx="1997635" cy="432496"/>
          </a:xfrm>
        </p:grpSpPr>
        <p:sp>
          <p:nvSpPr>
            <p:cNvPr id="18" name="TextBox 17"/>
            <p:cNvSpPr txBox="1"/>
            <p:nvPr userDrawn="1"/>
          </p:nvSpPr>
          <p:spPr>
            <a:xfrm>
              <a:off x="9758362" y="357188"/>
              <a:ext cx="19976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spc="400" baseline="0" dirty="0" smtClean="0">
                  <a:solidFill>
                    <a:srgbClr val="2D51A3"/>
                  </a:solidFill>
                  <a:latin typeface="+mj-lt"/>
                </a:rPr>
                <a:t>LANADA</a:t>
              </a:r>
              <a:endParaRPr lang="ko-KR" altLang="en-US" sz="1500" b="1" spc="400" baseline="0" dirty="0">
                <a:solidFill>
                  <a:srgbClr val="2D51A3"/>
                </a:solidFill>
                <a:latin typeface="+mj-lt"/>
              </a:endParaRPr>
            </a:p>
          </p:txBody>
        </p:sp>
        <p:grpSp>
          <p:nvGrpSpPr>
            <p:cNvPr id="19" name="그룹 18"/>
            <p:cNvGrpSpPr/>
            <p:nvPr userDrawn="1"/>
          </p:nvGrpSpPr>
          <p:grpSpPr>
            <a:xfrm rot="16200000">
              <a:off x="10677105" y="198849"/>
              <a:ext cx="89087" cy="1092584"/>
              <a:chOff x="-472123" y="201787"/>
              <a:chExt cx="245232" cy="3007604"/>
            </a:xfrm>
          </p:grpSpPr>
          <p:sp>
            <p:nvSpPr>
              <p:cNvPr id="21" name="타원 20"/>
              <p:cNvSpPr/>
              <p:nvPr userDrawn="1"/>
            </p:nvSpPr>
            <p:spPr>
              <a:xfrm rot="5400000">
                <a:off x="-470306" y="199972"/>
                <a:ext cx="241599" cy="245229"/>
              </a:xfrm>
              <a:prstGeom prst="ellipse">
                <a:avLst/>
              </a:prstGeom>
              <a:solidFill>
                <a:schemeClr val="accent1"/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/>
              <p:cNvSpPr/>
              <p:nvPr userDrawn="1"/>
            </p:nvSpPr>
            <p:spPr>
              <a:xfrm rot="5400000">
                <a:off x="-470307" y="730251"/>
                <a:ext cx="241600" cy="245229"/>
              </a:xfrm>
              <a:prstGeom prst="ellipse">
                <a:avLst/>
              </a:prstGeom>
              <a:solidFill>
                <a:schemeClr val="accent2"/>
              </a:solidFill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 userDrawn="1"/>
            </p:nvSpPr>
            <p:spPr>
              <a:xfrm rot="5400000">
                <a:off x="-470307" y="1286754"/>
                <a:ext cx="241600" cy="245229"/>
              </a:xfrm>
              <a:prstGeom prst="ellipse">
                <a:avLst/>
              </a:prstGeom>
              <a:solidFill>
                <a:schemeClr val="accent3"/>
              </a:solidFill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 userDrawn="1"/>
            </p:nvSpPr>
            <p:spPr>
              <a:xfrm rot="5400000">
                <a:off x="-469111" y="1855170"/>
                <a:ext cx="239208" cy="245229"/>
              </a:xfrm>
              <a:prstGeom prst="ellipse">
                <a:avLst/>
              </a:prstGeom>
              <a:solidFill>
                <a:schemeClr val="accent4"/>
              </a:solidFill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 userDrawn="1"/>
            </p:nvSpPr>
            <p:spPr>
              <a:xfrm rot="5400000">
                <a:off x="-464445" y="2971839"/>
                <a:ext cx="229874" cy="245229"/>
              </a:xfrm>
              <a:prstGeom prst="ellipse">
                <a:avLst/>
              </a:prstGeom>
              <a:solidFill>
                <a:schemeClr val="accent5"/>
              </a:solidFill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/>
              <p:cNvSpPr/>
              <p:nvPr userDrawn="1"/>
            </p:nvSpPr>
            <p:spPr>
              <a:xfrm rot="5400000">
                <a:off x="-469110" y="2422395"/>
                <a:ext cx="239209" cy="245229"/>
              </a:xfrm>
              <a:prstGeom prst="ellipse">
                <a:avLst/>
              </a:prstGeom>
              <a:solidFill>
                <a:srgbClr val="4A7EBD"/>
              </a:solidFill>
              <a:ln>
                <a:solidFill>
                  <a:srgbClr val="4A7EBD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</p:grpSp>
      </p:grpSp>
      <p:cxnSp>
        <p:nvCxnSpPr>
          <p:cNvPr id="30" name="직선 연결선 29"/>
          <p:cNvCxnSpPr/>
          <p:nvPr userDrawn="1"/>
        </p:nvCxnSpPr>
        <p:spPr>
          <a:xfrm>
            <a:off x="495300" y="981075"/>
            <a:ext cx="109347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692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B - 부제목 포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Put title hear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8560" y="807585"/>
            <a:ext cx="11123839" cy="358775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Put appropriate subtitle hear.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6" name="Oval 7"/>
          <p:cNvSpPr/>
          <p:nvPr userDrawn="1"/>
        </p:nvSpPr>
        <p:spPr>
          <a:xfrm>
            <a:off x="11521998" y="433388"/>
            <a:ext cx="417438" cy="413450"/>
          </a:xfrm>
          <a:prstGeom prst="ellipse">
            <a:avLst/>
          </a:prstGeom>
          <a:solidFill>
            <a:srgbClr val="2D51A3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91422" tIns="45711" rIns="91422" bIns="45711" rtlCol="0" anchor="ctr"/>
          <a:lstStyle/>
          <a:p>
            <a:pPr marL="0" marR="0" lvl="0" indent="0" algn="ctr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18" name="슬라이드 번호 개체 틀 14"/>
          <p:cNvSpPr>
            <a:spLocks noGrp="1"/>
          </p:cNvSpPr>
          <p:nvPr>
            <p:ph type="sldNum" sz="quarter" idx="4"/>
          </p:nvPr>
        </p:nvSpPr>
        <p:spPr>
          <a:xfrm>
            <a:off x="11487150" y="453571"/>
            <a:ext cx="4871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fld id="{EB9F0B2F-9EDF-45EA-A029-6DEE6F305D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4" name="텍스트 개체 틀 47"/>
          <p:cNvSpPr>
            <a:spLocks noGrp="1"/>
          </p:cNvSpPr>
          <p:nvPr>
            <p:ph type="body" sz="quarter" idx="11" hasCustomPrompt="1"/>
          </p:nvPr>
        </p:nvSpPr>
        <p:spPr>
          <a:xfrm>
            <a:off x="6197600" y="1302589"/>
            <a:ext cx="5540375" cy="5164886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altLang="ko-KR" dirty="0" smtClean="0"/>
              <a:t>Description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Description </a:t>
            </a:r>
          </a:p>
          <a:p>
            <a:pPr lvl="2"/>
            <a:r>
              <a:rPr lang="en-US" altLang="ko-KR" dirty="0" smtClean="0"/>
              <a:t>Description </a:t>
            </a:r>
          </a:p>
          <a:p>
            <a:pPr lvl="3"/>
            <a:r>
              <a:rPr lang="en-US" altLang="ko-KR" dirty="0" smtClean="0"/>
              <a:t>Description </a:t>
            </a:r>
          </a:p>
          <a:p>
            <a:pPr lvl="4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sp>
        <p:nvSpPr>
          <p:cNvPr id="8" name="텍스트 개체 틀 47"/>
          <p:cNvSpPr>
            <a:spLocks noGrp="1"/>
          </p:cNvSpPr>
          <p:nvPr>
            <p:ph type="body" sz="quarter" idx="12" hasCustomPrompt="1"/>
          </p:nvPr>
        </p:nvSpPr>
        <p:spPr>
          <a:xfrm>
            <a:off x="393700" y="1302589"/>
            <a:ext cx="5540375" cy="5164886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altLang="ko-KR" dirty="0" smtClean="0"/>
              <a:t>Description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Description </a:t>
            </a:r>
          </a:p>
          <a:p>
            <a:pPr lvl="2"/>
            <a:r>
              <a:rPr lang="en-US" altLang="ko-KR" dirty="0" smtClean="0"/>
              <a:t>Description </a:t>
            </a:r>
          </a:p>
          <a:p>
            <a:pPr lvl="3"/>
            <a:r>
              <a:rPr lang="en-US" altLang="ko-KR" dirty="0" smtClean="0"/>
              <a:t>Description </a:t>
            </a:r>
          </a:p>
          <a:p>
            <a:pPr lvl="4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9758362" y="366714"/>
            <a:ext cx="1997635" cy="432496"/>
            <a:chOff x="9758362" y="357188"/>
            <a:chExt cx="1997635" cy="432496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9758362" y="357188"/>
              <a:ext cx="19976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spc="400" baseline="0" dirty="0" smtClean="0">
                  <a:solidFill>
                    <a:srgbClr val="2D51A3"/>
                  </a:solidFill>
                  <a:latin typeface="+mj-lt"/>
                </a:rPr>
                <a:t>LANADA</a:t>
              </a:r>
              <a:endParaRPr lang="ko-KR" altLang="en-US" sz="1500" b="1" spc="400" baseline="0" dirty="0">
                <a:solidFill>
                  <a:srgbClr val="2D51A3"/>
                </a:solidFill>
                <a:latin typeface="+mj-lt"/>
              </a:endParaRPr>
            </a:p>
          </p:txBody>
        </p:sp>
        <p:grpSp>
          <p:nvGrpSpPr>
            <p:cNvPr id="11" name="그룹 10"/>
            <p:cNvGrpSpPr/>
            <p:nvPr userDrawn="1"/>
          </p:nvGrpSpPr>
          <p:grpSpPr>
            <a:xfrm rot="16200000">
              <a:off x="10677105" y="198849"/>
              <a:ext cx="89087" cy="1092584"/>
              <a:chOff x="-472123" y="201787"/>
              <a:chExt cx="245232" cy="3007604"/>
            </a:xfrm>
          </p:grpSpPr>
          <p:sp>
            <p:nvSpPr>
              <p:cNvPr id="12" name="타원 11"/>
              <p:cNvSpPr/>
              <p:nvPr userDrawn="1"/>
            </p:nvSpPr>
            <p:spPr>
              <a:xfrm rot="5400000">
                <a:off x="-470306" y="199972"/>
                <a:ext cx="241599" cy="245229"/>
              </a:xfrm>
              <a:prstGeom prst="ellipse">
                <a:avLst/>
              </a:prstGeom>
              <a:solidFill>
                <a:schemeClr val="accent1"/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/>
              <p:cNvSpPr/>
              <p:nvPr userDrawn="1"/>
            </p:nvSpPr>
            <p:spPr>
              <a:xfrm rot="5400000">
                <a:off x="-470307" y="730251"/>
                <a:ext cx="241600" cy="245229"/>
              </a:xfrm>
              <a:prstGeom prst="ellipse">
                <a:avLst/>
              </a:prstGeom>
              <a:solidFill>
                <a:schemeClr val="accent2"/>
              </a:solidFill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/>
              <p:cNvSpPr/>
              <p:nvPr userDrawn="1"/>
            </p:nvSpPr>
            <p:spPr>
              <a:xfrm rot="5400000">
                <a:off x="-470307" y="1286754"/>
                <a:ext cx="241600" cy="245229"/>
              </a:xfrm>
              <a:prstGeom prst="ellipse">
                <a:avLst/>
              </a:prstGeom>
              <a:solidFill>
                <a:schemeClr val="accent3"/>
              </a:solidFill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 userDrawn="1"/>
            </p:nvSpPr>
            <p:spPr>
              <a:xfrm rot="5400000">
                <a:off x="-469111" y="1855170"/>
                <a:ext cx="239208" cy="245229"/>
              </a:xfrm>
              <a:prstGeom prst="ellipse">
                <a:avLst/>
              </a:prstGeom>
              <a:solidFill>
                <a:schemeClr val="accent4"/>
              </a:solidFill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 userDrawn="1"/>
            </p:nvSpPr>
            <p:spPr>
              <a:xfrm rot="5400000">
                <a:off x="-464445" y="2971839"/>
                <a:ext cx="229874" cy="245229"/>
              </a:xfrm>
              <a:prstGeom prst="ellipse">
                <a:avLst/>
              </a:prstGeom>
              <a:solidFill>
                <a:schemeClr val="accent5"/>
              </a:solidFill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 userDrawn="1"/>
            </p:nvSpPr>
            <p:spPr>
              <a:xfrm rot="5400000">
                <a:off x="-469110" y="2422395"/>
                <a:ext cx="239209" cy="245229"/>
              </a:xfrm>
              <a:prstGeom prst="ellipse">
                <a:avLst/>
              </a:prstGeom>
              <a:solidFill>
                <a:srgbClr val="4A7EBD"/>
              </a:solidFill>
              <a:ln>
                <a:solidFill>
                  <a:srgbClr val="4A7EBD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208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/>
          <p:nvPr userDrawn="1"/>
        </p:nvSpPr>
        <p:spPr>
          <a:xfrm>
            <a:off x="0" y="6229350"/>
            <a:ext cx="12208640" cy="628650"/>
          </a:xfrm>
          <a:prstGeom prst="rect">
            <a:avLst/>
          </a:prstGeom>
          <a:gradFill flip="none" rotWithShape="0">
            <a:gsLst>
              <a:gs pos="0">
                <a:srgbClr val="002452">
                  <a:alpha val="98000"/>
                </a:srgbClr>
              </a:gs>
              <a:gs pos="96000">
                <a:srgbClr val="002452">
                  <a:alpha val="76000"/>
                </a:srgb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50" y="4225476"/>
            <a:ext cx="11001017" cy="639082"/>
          </a:xfrm>
        </p:spPr>
        <p:txBody>
          <a:bodyPr/>
          <a:lstStyle>
            <a:lvl1pPr algn="r">
              <a:defRPr>
                <a:solidFill>
                  <a:schemeClr val="accent6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pSp>
        <p:nvGrpSpPr>
          <p:cNvPr id="4" name="그룹 3"/>
          <p:cNvGrpSpPr/>
          <p:nvPr userDrawn="1"/>
        </p:nvGrpSpPr>
        <p:grpSpPr>
          <a:xfrm>
            <a:off x="10194365" y="309564"/>
            <a:ext cx="1997635" cy="432496"/>
            <a:chOff x="9758362" y="357188"/>
            <a:chExt cx="1997635" cy="432496"/>
          </a:xfrm>
        </p:grpSpPr>
        <p:sp>
          <p:nvSpPr>
            <p:cNvPr id="5" name="TextBox 4"/>
            <p:cNvSpPr txBox="1"/>
            <p:nvPr userDrawn="1"/>
          </p:nvSpPr>
          <p:spPr>
            <a:xfrm>
              <a:off x="9758362" y="357188"/>
              <a:ext cx="19976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spc="400" baseline="0" dirty="0" smtClean="0">
                  <a:solidFill>
                    <a:srgbClr val="2D51A3"/>
                  </a:solidFill>
                  <a:latin typeface="+mj-lt"/>
                </a:rPr>
                <a:t>LANADA</a:t>
              </a:r>
              <a:endParaRPr lang="ko-KR" altLang="en-US" sz="1500" b="1" spc="400" baseline="0" dirty="0">
                <a:solidFill>
                  <a:srgbClr val="2D51A3"/>
                </a:solidFill>
                <a:latin typeface="+mj-lt"/>
              </a:endParaRPr>
            </a:p>
          </p:txBody>
        </p:sp>
        <p:grpSp>
          <p:nvGrpSpPr>
            <p:cNvPr id="6" name="그룹 5"/>
            <p:cNvGrpSpPr/>
            <p:nvPr userDrawn="1"/>
          </p:nvGrpSpPr>
          <p:grpSpPr>
            <a:xfrm rot="16200000">
              <a:off x="10677105" y="198849"/>
              <a:ext cx="89087" cy="1092584"/>
              <a:chOff x="-472123" y="201787"/>
              <a:chExt cx="245232" cy="3007604"/>
            </a:xfrm>
          </p:grpSpPr>
          <p:sp>
            <p:nvSpPr>
              <p:cNvPr id="7" name="타원 6"/>
              <p:cNvSpPr/>
              <p:nvPr userDrawn="1"/>
            </p:nvSpPr>
            <p:spPr>
              <a:xfrm rot="5400000">
                <a:off x="-470306" y="199972"/>
                <a:ext cx="241599" cy="245229"/>
              </a:xfrm>
              <a:prstGeom prst="ellipse">
                <a:avLst/>
              </a:prstGeom>
              <a:solidFill>
                <a:schemeClr val="accent1"/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/>
              <p:cNvSpPr/>
              <p:nvPr userDrawn="1"/>
            </p:nvSpPr>
            <p:spPr>
              <a:xfrm rot="5400000">
                <a:off x="-470307" y="730251"/>
                <a:ext cx="241600" cy="245229"/>
              </a:xfrm>
              <a:prstGeom prst="ellipse">
                <a:avLst/>
              </a:prstGeom>
              <a:solidFill>
                <a:schemeClr val="accent2"/>
              </a:solidFill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 userDrawn="1"/>
            </p:nvSpPr>
            <p:spPr>
              <a:xfrm rot="5400000">
                <a:off x="-470307" y="1286754"/>
                <a:ext cx="241600" cy="245229"/>
              </a:xfrm>
              <a:prstGeom prst="ellipse">
                <a:avLst/>
              </a:prstGeom>
              <a:solidFill>
                <a:schemeClr val="accent3"/>
              </a:solidFill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 userDrawn="1"/>
            </p:nvSpPr>
            <p:spPr>
              <a:xfrm rot="5400000">
                <a:off x="-469111" y="1855170"/>
                <a:ext cx="239208" cy="245229"/>
              </a:xfrm>
              <a:prstGeom prst="ellipse">
                <a:avLst/>
              </a:prstGeom>
              <a:solidFill>
                <a:schemeClr val="accent4"/>
              </a:solidFill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/>
              <p:cNvSpPr/>
              <p:nvPr userDrawn="1"/>
            </p:nvSpPr>
            <p:spPr>
              <a:xfrm rot="5400000">
                <a:off x="-464445" y="2971839"/>
                <a:ext cx="229874" cy="245229"/>
              </a:xfrm>
              <a:prstGeom prst="ellipse">
                <a:avLst/>
              </a:prstGeom>
              <a:solidFill>
                <a:schemeClr val="accent5"/>
              </a:solidFill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/>
              <p:cNvSpPr/>
              <p:nvPr userDrawn="1"/>
            </p:nvSpPr>
            <p:spPr>
              <a:xfrm rot="5400000">
                <a:off x="-469110" y="2422395"/>
                <a:ext cx="239209" cy="245229"/>
              </a:xfrm>
              <a:prstGeom prst="ellipse">
                <a:avLst/>
              </a:prstGeom>
              <a:solidFill>
                <a:srgbClr val="4A7EBD"/>
              </a:solidFill>
              <a:ln>
                <a:solidFill>
                  <a:srgbClr val="4A7EBD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3153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/>
          <p:nvPr userDrawn="1"/>
        </p:nvSpPr>
        <p:spPr>
          <a:xfrm>
            <a:off x="0" y="1"/>
            <a:ext cx="12201514" cy="6858000"/>
          </a:xfrm>
          <a:prstGeom prst="rect">
            <a:avLst/>
          </a:prstGeom>
          <a:gradFill>
            <a:gsLst>
              <a:gs pos="0">
                <a:srgbClr val="F52552">
                  <a:alpha val="73000"/>
                </a:srgbClr>
              </a:gs>
              <a:gs pos="62000">
                <a:srgbClr val="3B1F4D">
                  <a:alpha val="82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4008785" y="2541858"/>
            <a:ext cx="3839816" cy="1814242"/>
            <a:chOff x="4008785" y="2541858"/>
            <a:chExt cx="3839816" cy="1814242"/>
          </a:xfrm>
        </p:grpSpPr>
        <p:sp>
          <p:nvSpPr>
            <p:cNvPr id="20" name="Subtitle 2"/>
            <p:cNvSpPr txBox="1">
              <a:spLocks/>
            </p:cNvSpPr>
            <p:nvPr userDrawn="1"/>
          </p:nvSpPr>
          <p:spPr>
            <a:xfrm>
              <a:off x="5091352" y="3389253"/>
              <a:ext cx="1876609" cy="732575"/>
            </a:xfrm>
            <a:prstGeom prst="rect">
              <a:avLst/>
            </a:prstGeom>
          </p:spPr>
          <p:txBody>
            <a:bodyPr vert="horz" wrap="non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040"/>
                </a:lnSpc>
              </a:pPr>
              <a:r>
                <a:rPr lang="en-US" sz="1400" spc="300" dirty="0" smtClean="0">
                  <a:solidFill>
                    <a:schemeClr val="bg1"/>
                  </a:solidFill>
                  <a:latin typeface="+mn-lt"/>
                  <a:ea typeface="Lato" charset="0"/>
                  <a:cs typeface="Lato" charset="0"/>
                </a:rPr>
                <a:t>See you Soon</a:t>
              </a:r>
              <a:endParaRPr lang="en-US" sz="1400" spc="300" dirty="0">
                <a:solidFill>
                  <a:schemeClr val="bg1"/>
                </a:solidFill>
                <a:latin typeface="+mn-lt"/>
                <a:ea typeface="Lato" charset="0"/>
                <a:cs typeface="Lato" charset="0"/>
              </a:endParaRPr>
            </a:p>
          </p:txBody>
        </p:sp>
        <p:sp>
          <p:nvSpPr>
            <p:cNvPr id="21" name="TextBox 20"/>
            <p:cNvSpPr txBox="1"/>
            <p:nvPr userDrawn="1"/>
          </p:nvSpPr>
          <p:spPr>
            <a:xfrm>
              <a:off x="4504526" y="2854338"/>
              <a:ext cx="310052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solidFill>
                    <a:schemeClr val="bg1"/>
                  </a:solidFill>
                  <a:latin typeface="Lato Bold" charset="0"/>
                  <a:ea typeface="Lato Bold" charset="0"/>
                  <a:cs typeface="Lato Bold" charset="0"/>
                </a:rPr>
                <a:t>The break!</a:t>
              </a:r>
              <a:endParaRPr lang="en-US" sz="48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endParaRPr>
            </a:p>
          </p:txBody>
        </p:sp>
        <p:grpSp>
          <p:nvGrpSpPr>
            <p:cNvPr id="22" name="Group 13"/>
            <p:cNvGrpSpPr/>
            <p:nvPr userDrawn="1"/>
          </p:nvGrpSpPr>
          <p:grpSpPr>
            <a:xfrm>
              <a:off x="4008785" y="2541858"/>
              <a:ext cx="3839816" cy="1814242"/>
              <a:chOff x="1558925" y="4192858"/>
              <a:chExt cx="9235455" cy="5374888"/>
            </a:xfrm>
          </p:grpSpPr>
          <p:cxnSp>
            <p:nvCxnSpPr>
              <p:cNvPr id="23" name="Straight Connector 15"/>
              <p:cNvCxnSpPr/>
              <p:nvPr/>
            </p:nvCxnSpPr>
            <p:spPr>
              <a:xfrm>
                <a:off x="1558925" y="9567746"/>
                <a:ext cx="923545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16"/>
              <p:cNvCxnSpPr/>
              <p:nvPr/>
            </p:nvCxnSpPr>
            <p:spPr>
              <a:xfrm>
                <a:off x="1558925" y="4192858"/>
                <a:ext cx="923545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96827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41231" y="348801"/>
            <a:ext cx="11140811" cy="639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dirty="0" smtClean="0"/>
              <a:t>Put title hear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40900" y="1221467"/>
            <a:ext cx="11157801" cy="4967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grpSp>
        <p:nvGrpSpPr>
          <p:cNvPr id="4" name="그룹 3"/>
          <p:cNvGrpSpPr/>
          <p:nvPr userDrawn="1"/>
        </p:nvGrpSpPr>
        <p:grpSpPr>
          <a:xfrm>
            <a:off x="-493553" y="116062"/>
            <a:ext cx="245229" cy="2761135"/>
            <a:chOff x="-493553" y="201787"/>
            <a:chExt cx="245229" cy="2761135"/>
          </a:xfrm>
        </p:grpSpPr>
        <p:sp>
          <p:nvSpPr>
            <p:cNvPr id="21" name="타원 20"/>
            <p:cNvSpPr/>
            <p:nvPr userDrawn="1"/>
          </p:nvSpPr>
          <p:spPr>
            <a:xfrm rot="5400000">
              <a:off x="-491738" y="199973"/>
              <a:ext cx="241599" cy="245228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 userDrawn="1"/>
          </p:nvSpPr>
          <p:spPr>
            <a:xfrm rot="5400000">
              <a:off x="-491738" y="707182"/>
              <a:ext cx="241599" cy="245228"/>
            </a:xfrm>
            <a:prstGeom prst="ellipse">
              <a:avLst/>
            </a:prstGeom>
            <a:solidFill>
              <a:schemeClr val="accent2"/>
            </a:solidFill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 userDrawn="1"/>
          </p:nvSpPr>
          <p:spPr>
            <a:xfrm rot="5400000">
              <a:off x="-491738" y="1214391"/>
              <a:ext cx="241599" cy="245228"/>
            </a:xfrm>
            <a:prstGeom prst="ellipse">
              <a:avLst/>
            </a:prstGeom>
            <a:solidFill>
              <a:schemeClr val="accent3"/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 userDrawn="1"/>
          </p:nvSpPr>
          <p:spPr>
            <a:xfrm rot="5400000">
              <a:off x="-490543" y="1720404"/>
              <a:ext cx="239208" cy="245228"/>
            </a:xfrm>
            <a:prstGeom prst="ellipse">
              <a:avLst/>
            </a:prstGeom>
            <a:solidFill>
              <a:schemeClr val="accent4"/>
            </a:solidFill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 userDrawn="1"/>
          </p:nvSpPr>
          <p:spPr>
            <a:xfrm rot="5400000">
              <a:off x="-485875" y="2725372"/>
              <a:ext cx="229872" cy="245228"/>
            </a:xfrm>
            <a:prstGeom prst="ellipse">
              <a:avLst/>
            </a:prstGeom>
            <a:solidFill>
              <a:schemeClr val="accent5"/>
            </a:solidFill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 userDrawn="1"/>
          </p:nvSpPr>
          <p:spPr>
            <a:xfrm rot="5400000">
              <a:off x="-490543" y="2225222"/>
              <a:ext cx="239208" cy="245228"/>
            </a:xfrm>
            <a:prstGeom prst="ellipse">
              <a:avLst/>
            </a:prstGeom>
            <a:solidFill>
              <a:srgbClr val="4A7EBD"/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1202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6" r:id="rId2"/>
    <p:sldLayoutId id="2147483672" r:id="rId3"/>
    <p:sldLayoutId id="2147483662" r:id="rId4"/>
    <p:sldLayoutId id="2147483663" r:id="rId5"/>
    <p:sldLayoutId id="2147483671" r:id="rId6"/>
    <p:sldLayoutId id="2147483670" r:id="rId7"/>
    <p:sldLayoutId id="2147483675" r:id="rId8"/>
    <p:sldLayoutId id="2147483674" r:id="rId9"/>
    <p:sldLayoutId id="2147483673" r:id="rId10"/>
    <p:sldLayoutId id="2147483667" r:id="rId11"/>
    <p:sldLayoutId id="2147483661" r:id="rId12"/>
    <p:sldLayoutId id="2147483668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rgbClr val="44546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rgbClr val="3E3E3E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E3E3E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E3E3E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3E3E3E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3E3E3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doc/oldtutorial/templates/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dirty="0"/>
              <a:t>EE205 Project 3: </a:t>
            </a:r>
            <a:r>
              <a:rPr lang="en-US" altLang="ko-KR" sz="4800" dirty="0" err="1"/>
              <a:t>Yimacs</a:t>
            </a:r>
            <a:r>
              <a:rPr lang="en-US" altLang="ko-KR" sz="4800" dirty="0"/>
              <a:t/>
            </a:r>
            <a:br>
              <a:rPr lang="en-US" altLang="ko-KR" sz="4800" dirty="0"/>
            </a:br>
            <a:r>
              <a:rPr lang="en-US" altLang="ko-KR" sz="4800" dirty="0"/>
              <a:t>Supplementary material</a:t>
            </a:r>
            <a:endParaRPr lang="ko-KR" altLang="en-US" sz="4800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Hoyong</a:t>
            </a:r>
            <a:r>
              <a:rPr lang="en-US" altLang="ko-KR" dirty="0" smtClean="0"/>
              <a:t> Choi, </a:t>
            </a:r>
            <a:r>
              <a:rPr lang="en-US" altLang="ko-KR" dirty="0" err="1" smtClean="0"/>
              <a:t>WanJu</a:t>
            </a:r>
            <a:r>
              <a:rPr lang="en-US" altLang="ko-KR" dirty="0" smtClean="0"/>
              <a:t> Kang</a:t>
            </a:r>
          </a:p>
          <a:p>
            <a:r>
              <a:rPr lang="en-US" altLang="ko-KR" dirty="0" smtClean="0"/>
              <a:t>hychoi@lanada.kaist.ac.kr </a:t>
            </a:r>
          </a:p>
          <a:p>
            <a:r>
              <a:rPr lang="en-US" altLang="ko-KR" dirty="0" smtClean="0"/>
              <a:t>wjkang@lanada.kaist.ac.kr </a:t>
            </a:r>
          </a:p>
        </p:txBody>
      </p:sp>
    </p:spTree>
    <p:extLst>
      <p:ext uri="{BB962C8B-B14F-4D97-AF65-F5344CB8AC3E}">
        <p14:creationId xmlns:p14="http://schemas.microsoft.com/office/powerpoint/2010/main" val="301957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Balancing in AVL trees (cont’d)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B9F0B2F-9EDF-45EA-A029-6DEE6F305DCF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320" y="2497958"/>
            <a:ext cx="6017807" cy="27051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6801" y="1215700"/>
            <a:ext cx="4045275" cy="46166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If balance factor of node p is -</a:t>
            </a:r>
            <a:r>
              <a:rPr lang="en-US" altLang="ko-KR" sz="2400" dirty="0" smtClean="0"/>
              <a:t>2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12318" y="1844041"/>
                <a:ext cx="30749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/>
                  <a:t>Case 1: height(s)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sz="2000" dirty="0" smtClean="0"/>
                  <a:t>height(D)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318" y="1844041"/>
                <a:ext cx="3074944" cy="400110"/>
              </a:xfrm>
              <a:prstGeom prst="rect">
                <a:avLst/>
              </a:prstGeom>
              <a:blipFill>
                <a:blip r:embed="rId3"/>
                <a:stretch>
                  <a:fillRect l="-1980" t="-9231" r="-1584" b="-261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145320" y="5203078"/>
            <a:ext cx="64158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A single left rotation on node p is enough. </a:t>
            </a:r>
          </a:p>
          <a:p>
            <a:r>
              <a:rPr lang="en-US" altLang="ko-KR" sz="2000" dirty="0" smtClean="0"/>
              <a:t>After the rotation, you may have to rebalance on q’s parent.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29832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Balancing in AVL trees (cont’d)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B9F0B2F-9EDF-45EA-A029-6DEE6F305DCF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6801" y="1215700"/>
            <a:ext cx="4045275" cy="46166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If balance factor of node p is -</a:t>
            </a:r>
            <a:r>
              <a:rPr lang="en-US" altLang="ko-KR" sz="2400" dirty="0" smtClean="0"/>
              <a:t>2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12318" y="1844041"/>
                <a:ext cx="30749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/>
                  <a:t>Case </a:t>
                </a:r>
                <a:r>
                  <a:rPr lang="en-US" altLang="ko-KR" sz="2000" dirty="0"/>
                  <a:t>2: height(s)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ko-KR" sz="2000" dirty="0"/>
                  <a:t>height(D)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318" y="1844041"/>
                <a:ext cx="3074944" cy="400110"/>
              </a:xfrm>
              <a:prstGeom prst="rect">
                <a:avLst/>
              </a:prstGeom>
              <a:blipFill>
                <a:blip r:embed="rId2"/>
                <a:stretch>
                  <a:fillRect l="-1980" t="-9231" r="-1584" b="-261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088862" y="4888537"/>
            <a:ext cx="62968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</a:t>
            </a:r>
            <a:r>
              <a:rPr lang="en-US" altLang="ko-KR" sz="2000" dirty="0" smtClean="0"/>
              <a:t>ouble rotation is required as the figure above.</a:t>
            </a:r>
          </a:p>
          <a:p>
            <a:r>
              <a:rPr lang="en-US" altLang="ko-KR" sz="2000" dirty="0" smtClean="0"/>
              <a:t>After the rotation, you may have to rebalance on s’ parent.</a:t>
            </a:r>
            <a:endParaRPr lang="ko-KR" altLang="en-US" sz="2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862" y="2304130"/>
            <a:ext cx="8639754" cy="25244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10887" y="5986531"/>
            <a:ext cx="43762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You have 2 more cases to cover</a:t>
            </a:r>
          </a:p>
          <a:p>
            <a:r>
              <a:rPr lang="en-US" altLang="ko-KR" sz="2000" dirty="0" smtClean="0"/>
              <a:t>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→</a:t>
            </a:r>
            <a:r>
              <a:rPr lang="en-US" altLang="ko-KR" sz="2000" dirty="0" smtClean="0"/>
              <a:t>What If balance factor of node p is 2?</a:t>
            </a:r>
          </a:p>
        </p:txBody>
      </p:sp>
    </p:spTree>
    <p:extLst>
      <p:ext uri="{BB962C8B-B14F-4D97-AF65-F5344CB8AC3E}">
        <p14:creationId xmlns:p14="http://schemas.microsoft.com/office/powerpoint/2010/main" val="3069170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RB</a:t>
            </a:r>
            <a:r>
              <a:rPr lang="en-US" altLang="ko-KR" dirty="0" err="1" smtClean="0"/>
              <a:t>Node</a:t>
            </a:r>
            <a:r>
              <a:rPr lang="en-US" altLang="ko-KR" dirty="0" smtClean="0"/>
              <a:t> </a:t>
            </a:r>
            <a:r>
              <a:rPr lang="en-US" altLang="ko-KR" dirty="0"/>
              <a:t>and </a:t>
            </a:r>
            <a:r>
              <a:rPr lang="en-US" altLang="ko-KR" dirty="0" err="1" smtClean="0"/>
              <a:t>RB</a:t>
            </a:r>
            <a:r>
              <a:rPr lang="en-US" altLang="ko-KR" dirty="0" err="1" smtClean="0"/>
              <a:t>Tree</a:t>
            </a:r>
            <a:r>
              <a:rPr lang="en-US" altLang="ko-KR" dirty="0" smtClean="0"/>
              <a:t> </a:t>
            </a:r>
            <a:r>
              <a:rPr lang="en-US" altLang="ko-KR" dirty="0"/>
              <a:t>class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B9F0B2F-9EDF-45EA-A029-6DEE6F305DCF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800" dirty="0" smtClean="0"/>
              <a:t>Also based </a:t>
            </a:r>
            <a:r>
              <a:rPr lang="en-US" altLang="ko-KR" sz="2800" dirty="0"/>
              <a:t>on the lecture note</a:t>
            </a:r>
          </a:p>
          <a:p>
            <a:endParaRPr lang="en-US" altLang="ko-KR" sz="2800" dirty="0"/>
          </a:p>
          <a:p>
            <a:r>
              <a:rPr lang="en-US" altLang="ko-KR" sz="2800" dirty="0"/>
              <a:t>The root node’s parent is NULL</a:t>
            </a:r>
          </a:p>
          <a:p>
            <a:endParaRPr lang="en-US" altLang="ko-KR" sz="2800" dirty="0"/>
          </a:p>
          <a:p>
            <a:r>
              <a:rPr lang="en-US" altLang="ko-KR" sz="2800" dirty="0"/>
              <a:t>An external node is a node with the key of an empty string (“”) and NULL children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5908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Keeping properties </a:t>
            </a:r>
            <a:r>
              <a:rPr lang="en-US" altLang="ko-KR" dirty="0"/>
              <a:t>in </a:t>
            </a:r>
            <a:r>
              <a:rPr lang="en-US" altLang="ko-KR" dirty="0" smtClean="0"/>
              <a:t>RB </a:t>
            </a:r>
            <a:r>
              <a:rPr lang="en-US" altLang="ko-KR" dirty="0"/>
              <a:t>trees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B9F0B2F-9EDF-45EA-A029-6DEE6F305DCF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438150" y="1209675"/>
            <a:ext cx="11337290" cy="5257800"/>
          </a:xfrm>
        </p:spPr>
        <p:txBody>
          <a:bodyPr>
            <a:normAutofit/>
          </a:bodyPr>
          <a:lstStyle/>
          <a:p>
            <a:r>
              <a:rPr lang="en-US" altLang="en-US" sz="2800" b="1" dirty="0">
                <a:solidFill>
                  <a:schemeClr val="tx2"/>
                </a:solidFill>
              </a:rPr>
              <a:t>Root Property</a:t>
            </a:r>
            <a:r>
              <a:rPr lang="en-US" altLang="en-US" sz="2800" dirty="0"/>
              <a:t>: the root is black</a:t>
            </a:r>
          </a:p>
          <a:p>
            <a:r>
              <a:rPr lang="en-US" altLang="en-US" sz="2800" b="1" dirty="0">
                <a:solidFill>
                  <a:schemeClr val="tx2"/>
                </a:solidFill>
              </a:rPr>
              <a:t>External Property</a:t>
            </a:r>
            <a:r>
              <a:rPr lang="en-US" altLang="en-US" sz="2800" dirty="0"/>
              <a:t>: every leaf is black</a:t>
            </a:r>
          </a:p>
          <a:p>
            <a:r>
              <a:rPr lang="en-US" altLang="en-US" sz="2800" b="1" dirty="0">
                <a:solidFill>
                  <a:schemeClr val="tx2"/>
                </a:solidFill>
              </a:rPr>
              <a:t>Internal Property</a:t>
            </a:r>
            <a:r>
              <a:rPr lang="en-US" altLang="en-US" sz="2800" dirty="0"/>
              <a:t>: the children of a red node are black (red rule)</a:t>
            </a:r>
          </a:p>
          <a:p>
            <a:r>
              <a:rPr lang="en-US" altLang="en-US" sz="2800" b="1" dirty="0">
                <a:solidFill>
                  <a:schemeClr val="tx2"/>
                </a:solidFill>
              </a:rPr>
              <a:t>Depth Property</a:t>
            </a:r>
            <a:r>
              <a:rPr lang="en-US" altLang="en-US" sz="2800" dirty="0"/>
              <a:t>: all the leaves have the same black depth (path rule)</a:t>
            </a:r>
          </a:p>
          <a:p>
            <a:endParaRPr lang="en-US" altLang="ko-KR" sz="2800" dirty="0" smtClean="0"/>
          </a:p>
          <a:p>
            <a:r>
              <a:rPr lang="en-US" altLang="ko-KR" sz="2800" b="1" dirty="0" smtClean="0"/>
              <a:t>Problem Cases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400" b="1" dirty="0" smtClean="0"/>
              <a:t>Insert case </a:t>
            </a:r>
            <a:r>
              <a:rPr lang="en-US" altLang="ko-KR" sz="2400" b="1" dirty="0" smtClean="0">
                <a:sym typeface="Wingdings" panose="05000000000000000000" pitchFamily="2" charset="2"/>
              </a:rPr>
              <a:t> Insert node (</a:t>
            </a:r>
            <a:r>
              <a:rPr lang="en-US" altLang="ko-KR" sz="2400" b="1" u="sng" dirty="0" smtClean="0">
                <a:sym typeface="Wingdings" panose="05000000000000000000" pitchFamily="2" charset="2"/>
              </a:rPr>
              <a:t>It is all red</a:t>
            </a:r>
            <a:r>
              <a:rPr lang="en-US" altLang="ko-KR" sz="2400" b="1" dirty="0" smtClean="0">
                <a:sym typeface="Wingdings" panose="05000000000000000000" pitchFamily="2" charset="2"/>
              </a:rPr>
              <a:t>)  Double Red (Violate Internal Property)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400" b="1" dirty="0" smtClean="0">
                <a:sym typeface="Wingdings" panose="05000000000000000000" pitchFamily="2" charset="2"/>
              </a:rPr>
              <a:t>Delete case  Delete black node  Double Black (Violate Depth Property)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82449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Insert Case (Double Red)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B9F0B2F-9EDF-45EA-A029-6DEE6F305DCF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Case 1 (If uncle is black) 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773680" y="2570480"/>
            <a:ext cx="609600" cy="528320"/>
          </a:xfrm>
          <a:prstGeom prst="ellipse">
            <a:avLst/>
          </a:prstGeom>
          <a:noFill/>
          <a:ln w="28575">
            <a:solidFill>
              <a:srgbClr val="BD3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rgbClr val="445469"/>
                </a:solidFill>
              </a:rPr>
              <a:t>4</a:t>
            </a:r>
            <a:endParaRPr lang="ko-KR" altLang="en-US" sz="2400" dirty="0">
              <a:solidFill>
                <a:srgbClr val="445469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960880" y="1869440"/>
            <a:ext cx="609600" cy="528320"/>
          </a:xfrm>
          <a:prstGeom prst="ellipse">
            <a:avLst/>
          </a:prstGeom>
          <a:noFill/>
          <a:ln w="28575">
            <a:solidFill>
              <a:srgbClr val="4454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rgbClr val="445469"/>
                </a:solidFill>
              </a:rPr>
              <a:t>2</a:t>
            </a:r>
            <a:endParaRPr lang="ko-KR" altLang="en-US" sz="2400" dirty="0">
              <a:solidFill>
                <a:srgbClr val="445469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046480" y="2570480"/>
            <a:ext cx="609600" cy="528320"/>
          </a:xfrm>
          <a:prstGeom prst="ellipse">
            <a:avLst/>
          </a:prstGeom>
          <a:noFill/>
          <a:ln w="28575">
            <a:solidFill>
              <a:srgbClr val="4454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rgbClr val="445469"/>
                </a:solidFill>
              </a:rPr>
              <a:t>1</a:t>
            </a:r>
            <a:endParaRPr lang="ko-KR" altLang="en-US" sz="2400" dirty="0">
              <a:solidFill>
                <a:srgbClr val="445469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2153147" y="3302000"/>
            <a:ext cx="609600" cy="528320"/>
          </a:xfrm>
          <a:prstGeom prst="ellipse">
            <a:avLst/>
          </a:prstGeom>
          <a:noFill/>
          <a:ln w="28575">
            <a:solidFill>
              <a:srgbClr val="BD3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rgbClr val="445469"/>
                </a:solidFill>
              </a:rPr>
              <a:t>3</a:t>
            </a:r>
            <a:endParaRPr lang="ko-KR" altLang="en-US" sz="2400" dirty="0">
              <a:solidFill>
                <a:srgbClr val="445469"/>
              </a:solidFill>
            </a:endParaRPr>
          </a:p>
        </p:txBody>
      </p:sp>
      <p:cxnSp>
        <p:nvCxnSpPr>
          <p:cNvPr id="12" name="직선 연결선 11"/>
          <p:cNvCxnSpPr>
            <a:stCxn id="6" idx="3"/>
            <a:endCxn id="7" idx="7"/>
          </p:cNvCxnSpPr>
          <p:nvPr/>
        </p:nvCxnSpPr>
        <p:spPr>
          <a:xfrm flipH="1">
            <a:off x="1566806" y="2320389"/>
            <a:ext cx="483348" cy="327462"/>
          </a:xfrm>
          <a:prstGeom prst="line">
            <a:avLst/>
          </a:prstGeom>
          <a:ln w="19050">
            <a:solidFill>
              <a:srgbClr val="4454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6" idx="5"/>
            <a:endCxn id="5" idx="1"/>
          </p:cNvCxnSpPr>
          <p:nvPr/>
        </p:nvCxnSpPr>
        <p:spPr>
          <a:xfrm>
            <a:off x="2481206" y="2320389"/>
            <a:ext cx="381748" cy="327462"/>
          </a:xfrm>
          <a:prstGeom prst="line">
            <a:avLst/>
          </a:prstGeom>
          <a:ln w="19050">
            <a:solidFill>
              <a:srgbClr val="4454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5" idx="3"/>
            <a:endCxn id="8" idx="7"/>
          </p:cNvCxnSpPr>
          <p:nvPr/>
        </p:nvCxnSpPr>
        <p:spPr>
          <a:xfrm flipH="1">
            <a:off x="2673473" y="3021429"/>
            <a:ext cx="189481" cy="357942"/>
          </a:xfrm>
          <a:prstGeom prst="line">
            <a:avLst/>
          </a:prstGeom>
          <a:ln w="19050">
            <a:solidFill>
              <a:srgbClr val="4454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7" idx="3"/>
          </p:cNvCxnSpPr>
          <p:nvPr/>
        </p:nvCxnSpPr>
        <p:spPr>
          <a:xfrm flipH="1">
            <a:off x="955040" y="3021429"/>
            <a:ext cx="180714" cy="514251"/>
          </a:xfrm>
          <a:prstGeom prst="line">
            <a:avLst/>
          </a:prstGeom>
          <a:ln w="19050">
            <a:solidFill>
              <a:srgbClr val="4454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7" idx="5"/>
          </p:cNvCxnSpPr>
          <p:nvPr/>
        </p:nvCxnSpPr>
        <p:spPr>
          <a:xfrm>
            <a:off x="1566806" y="3021429"/>
            <a:ext cx="140074" cy="524411"/>
          </a:xfrm>
          <a:prstGeom prst="line">
            <a:avLst/>
          </a:prstGeom>
          <a:ln w="19050">
            <a:solidFill>
              <a:srgbClr val="4454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5" idx="4"/>
          </p:cNvCxnSpPr>
          <p:nvPr/>
        </p:nvCxnSpPr>
        <p:spPr>
          <a:xfrm>
            <a:off x="3078480" y="3098800"/>
            <a:ext cx="84269" cy="250091"/>
          </a:xfrm>
          <a:prstGeom prst="line">
            <a:avLst/>
          </a:prstGeom>
          <a:ln w="19050">
            <a:solidFill>
              <a:srgbClr val="4454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8" idx="3"/>
          </p:cNvCxnSpPr>
          <p:nvPr/>
        </p:nvCxnSpPr>
        <p:spPr>
          <a:xfrm flipH="1">
            <a:off x="2153147" y="3752949"/>
            <a:ext cx="89274" cy="392331"/>
          </a:xfrm>
          <a:prstGeom prst="line">
            <a:avLst/>
          </a:prstGeom>
          <a:ln w="19050">
            <a:solidFill>
              <a:srgbClr val="4454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8" idx="5"/>
          </p:cNvCxnSpPr>
          <p:nvPr/>
        </p:nvCxnSpPr>
        <p:spPr>
          <a:xfrm>
            <a:off x="2673473" y="3752949"/>
            <a:ext cx="89274" cy="392331"/>
          </a:xfrm>
          <a:prstGeom prst="line">
            <a:avLst/>
          </a:prstGeom>
          <a:ln w="19050">
            <a:solidFill>
              <a:srgbClr val="4454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 rot="2734132">
            <a:off x="2241363" y="2281339"/>
            <a:ext cx="1064634" cy="179441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43807" y="2259906"/>
            <a:ext cx="77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Uncle</a:t>
            </a:r>
            <a:endParaRPr lang="ko-KR" altLang="en-US" dirty="0"/>
          </a:p>
        </p:txBody>
      </p:sp>
      <p:sp>
        <p:nvSpPr>
          <p:cNvPr id="39" name="오른쪽 화살표 38"/>
          <p:cNvSpPr/>
          <p:nvPr/>
        </p:nvSpPr>
        <p:spPr>
          <a:xfrm>
            <a:off x="3876291" y="2763520"/>
            <a:ext cx="917126" cy="615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6137923" y="1995746"/>
            <a:ext cx="1433575" cy="528320"/>
          </a:xfrm>
          <a:prstGeom prst="ellipse">
            <a:avLst/>
          </a:prstGeom>
          <a:noFill/>
          <a:ln w="28575">
            <a:solidFill>
              <a:srgbClr val="4454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rgbClr val="445469"/>
                </a:solidFill>
              </a:rPr>
              <a:t>2, 3, 4</a:t>
            </a:r>
            <a:endParaRPr lang="ko-KR" altLang="en-US" sz="2400" dirty="0">
              <a:solidFill>
                <a:srgbClr val="445469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타원 41"/>
              <p:cNvSpPr/>
              <p:nvPr/>
            </p:nvSpPr>
            <p:spPr>
              <a:xfrm>
                <a:off x="5209593" y="2696786"/>
                <a:ext cx="1047708" cy="528320"/>
              </a:xfrm>
              <a:prstGeom prst="ellipse">
                <a:avLst/>
              </a:prstGeom>
              <a:noFill/>
              <a:ln w="28575">
                <a:solidFill>
                  <a:srgbClr val="44546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rgbClr val="445469"/>
                    </a:solidFill>
                  </a:rPr>
                  <a:t>1,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b="0" i="1" smtClean="0">
                        <a:solidFill>
                          <a:srgbClr val="445469"/>
                        </a:solidFill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altLang="ko-KR" sz="2400" dirty="0" smtClean="0">
                    <a:solidFill>
                      <a:srgbClr val="445469"/>
                    </a:solidFill>
                  </a:rPr>
                  <a:t> </a:t>
                </a:r>
                <a:endParaRPr lang="ko-KR" altLang="en-US" sz="2400" dirty="0">
                  <a:solidFill>
                    <a:srgbClr val="445469"/>
                  </a:solidFill>
                </a:endParaRPr>
              </a:p>
            </p:txBody>
          </p:sp>
        </mc:Choice>
        <mc:Fallback>
          <p:sp>
            <p:nvSpPr>
              <p:cNvPr id="42" name="타원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593" y="2696786"/>
                <a:ext cx="1047708" cy="528320"/>
              </a:xfrm>
              <a:prstGeom prst="ellipse">
                <a:avLst/>
              </a:prstGeom>
              <a:blipFill>
                <a:blip r:embed="rId2"/>
                <a:stretch>
                  <a:fillRect b="-15217"/>
                </a:stretch>
              </a:blipFill>
              <a:ln w="28575">
                <a:solidFill>
                  <a:srgbClr val="445469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직선 연결선 43"/>
          <p:cNvCxnSpPr>
            <a:stCxn id="41" idx="3"/>
            <a:endCxn id="42" idx="7"/>
          </p:cNvCxnSpPr>
          <p:nvPr/>
        </p:nvCxnSpPr>
        <p:spPr>
          <a:xfrm flipH="1">
            <a:off x="6103868" y="2446695"/>
            <a:ext cx="243997" cy="327462"/>
          </a:xfrm>
          <a:prstGeom prst="line">
            <a:avLst/>
          </a:prstGeom>
          <a:ln w="19050">
            <a:solidFill>
              <a:srgbClr val="4454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42" idx="3"/>
          </p:cNvCxnSpPr>
          <p:nvPr/>
        </p:nvCxnSpPr>
        <p:spPr>
          <a:xfrm flipH="1">
            <a:off x="5209593" y="3147735"/>
            <a:ext cx="153433" cy="524411"/>
          </a:xfrm>
          <a:prstGeom prst="line">
            <a:avLst/>
          </a:prstGeom>
          <a:ln w="19050">
            <a:solidFill>
              <a:srgbClr val="4454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42" idx="5"/>
          </p:cNvCxnSpPr>
          <p:nvPr/>
        </p:nvCxnSpPr>
        <p:spPr>
          <a:xfrm>
            <a:off x="6103868" y="3147735"/>
            <a:ext cx="204233" cy="524411"/>
          </a:xfrm>
          <a:prstGeom prst="line">
            <a:avLst/>
          </a:prstGeom>
          <a:ln w="19050">
            <a:solidFill>
              <a:srgbClr val="4454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887224" y="2416215"/>
            <a:ext cx="95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2-4 Tree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527351" y="3379371"/>
            <a:ext cx="193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sng" dirty="0" smtClean="0"/>
              <a:t>Black node and their children red node become one node</a:t>
            </a:r>
            <a:endParaRPr lang="ko-KR" altLang="en-US" b="1" u="sng" dirty="0"/>
          </a:p>
        </p:txBody>
      </p:sp>
      <p:cxnSp>
        <p:nvCxnSpPr>
          <p:cNvPr id="61" name="직선 연결선 60"/>
          <p:cNvCxnSpPr/>
          <p:nvPr/>
        </p:nvCxnSpPr>
        <p:spPr>
          <a:xfrm flipH="1">
            <a:off x="6631629" y="2534148"/>
            <a:ext cx="35191" cy="453985"/>
          </a:xfrm>
          <a:prstGeom prst="line">
            <a:avLst/>
          </a:prstGeom>
          <a:ln w="19050">
            <a:solidFill>
              <a:srgbClr val="4454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6995754" y="2507240"/>
            <a:ext cx="30104" cy="480893"/>
          </a:xfrm>
          <a:prstGeom prst="line">
            <a:avLst/>
          </a:prstGeom>
          <a:ln w="19050">
            <a:solidFill>
              <a:srgbClr val="4454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7354460" y="2456339"/>
            <a:ext cx="112896" cy="467877"/>
          </a:xfrm>
          <a:prstGeom prst="line">
            <a:avLst/>
          </a:prstGeom>
          <a:ln w="19050">
            <a:solidFill>
              <a:srgbClr val="4454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510449" y="3225106"/>
            <a:ext cx="514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 . .</a:t>
            </a:r>
            <a:endParaRPr lang="ko-KR" altLang="en-US" dirty="0"/>
          </a:p>
        </p:txBody>
      </p:sp>
      <p:sp>
        <p:nvSpPr>
          <p:cNvPr id="87" name="이등변 삼각형 86"/>
          <p:cNvSpPr/>
          <p:nvPr/>
        </p:nvSpPr>
        <p:spPr>
          <a:xfrm>
            <a:off x="1873772" y="4133499"/>
            <a:ext cx="558749" cy="63617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이등변 삼각형 90"/>
          <p:cNvSpPr/>
          <p:nvPr/>
        </p:nvSpPr>
        <p:spPr>
          <a:xfrm>
            <a:off x="2483372" y="4133499"/>
            <a:ext cx="558749" cy="636171"/>
          </a:xfrm>
          <a:prstGeom prst="triangle">
            <a:avLst/>
          </a:prstGeom>
          <a:solidFill>
            <a:srgbClr val="F29B26"/>
          </a:solidFill>
          <a:ln>
            <a:solidFill>
              <a:srgbClr val="F29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이등변 삼각형 91"/>
          <p:cNvSpPr/>
          <p:nvPr/>
        </p:nvSpPr>
        <p:spPr>
          <a:xfrm>
            <a:off x="2879328" y="3339716"/>
            <a:ext cx="558749" cy="636171"/>
          </a:xfrm>
          <a:prstGeom prst="triangle">
            <a:avLst/>
          </a:prstGeom>
          <a:solidFill>
            <a:srgbClr val="4A7EBD"/>
          </a:solidFill>
          <a:ln>
            <a:solidFill>
              <a:srgbClr val="4454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이등변 삼각형 92"/>
          <p:cNvSpPr/>
          <p:nvPr/>
        </p:nvSpPr>
        <p:spPr>
          <a:xfrm>
            <a:off x="6471346" y="2919828"/>
            <a:ext cx="312154" cy="63617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이등변 삼각형 93"/>
          <p:cNvSpPr/>
          <p:nvPr/>
        </p:nvSpPr>
        <p:spPr>
          <a:xfrm>
            <a:off x="6866354" y="2919828"/>
            <a:ext cx="312154" cy="636172"/>
          </a:xfrm>
          <a:prstGeom prst="triangle">
            <a:avLst/>
          </a:prstGeom>
          <a:solidFill>
            <a:srgbClr val="F29B26"/>
          </a:solidFill>
          <a:ln>
            <a:solidFill>
              <a:srgbClr val="F29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이등변 삼각형 94"/>
          <p:cNvSpPr/>
          <p:nvPr/>
        </p:nvSpPr>
        <p:spPr>
          <a:xfrm>
            <a:off x="7314710" y="2899509"/>
            <a:ext cx="312154" cy="636172"/>
          </a:xfrm>
          <a:prstGeom prst="triangle">
            <a:avLst/>
          </a:prstGeom>
          <a:solidFill>
            <a:srgbClr val="4A7EBD"/>
          </a:solidFill>
          <a:ln>
            <a:solidFill>
              <a:srgbClr val="4454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오른쪽 화살표 95"/>
          <p:cNvSpPr/>
          <p:nvPr/>
        </p:nvSpPr>
        <p:spPr>
          <a:xfrm rot="2152496">
            <a:off x="7256149" y="3840856"/>
            <a:ext cx="1002640" cy="549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/>
          <p:cNvSpPr/>
          <p:nvPr/>
        </p:nvSpPr>
        <p:spPr>
          <a:xfrm>
            <a:off x="9664591" y="4307111"/>
            <a:ext cx="609600" cy="528320"/>
          </a:xfrm>
          <a:prstGeom prst="ellipse">
            <a:avLst/>
          </a:prstGeom>
          <a:noFill/>
          <a:ln w="28575">
            <a:solidFill>
              <a:srgbClr val="BD3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rgbClr val="445469"/>
                </a:solidFill>
              </a:rPr>
              <a:t>4</a:t>
            </a:r>
            <a:endParaRPr lang="ko-KR" altLang="en-US" sz="2400" dirty="0">
              <a:solidFill>
                <a:srgbClr val="445469"/>
              </a:solidFill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8310099" y="4307111"/>
            <a:ext cx="609600" cy="528320"/>
          </a:xfrm>
          <a:prstGeom prst="ellipse">
            <a:avLst/>
          </a:prstGeom>
          <a:noFill/>
          <a:ln w="28575">
            <a:solidFill>
              <a:srgbClr val="BD3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rgbClr val="445469"/>
                </a:solidFill>
              </a:rPr>
              <a:t>2</a:t>
            </a:r>
            <a:endParaRPr lang="ko-KR" altLang="en-US" sz="2400" dirty="0">
              <a:solidFill>
                <a:srgbClr val="445469"/>
              </a:solidFill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7794749" y="5199418"/>
            <a:ext cx="609600" cy="528320"/>
          </a:xfrm>
          <a:prstGeom prst="ellipse">
            <a:avLst/>
          </a:prstGeom>
          <a:noFill/>
          <a:ln w="28575">
            <a:solidFill>
              <a:srgbClr val="4454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rgbClr val="445469"/>
                </a:solidFill>
              </a:rPr>
              <a:t>1</a:t>
            </a:r>
            <a:endParaRPr lang="ko-KR" altLang="en-US" sz="2400" dirty="0">
              <a:solidFill>
                <a:srgbClr val="445469"/>
              </a:solidFill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8977136" y="3570516"/>
            <a:ext cx="609600" cy="528320"/>
          </a:xfrm>
          <a:prstGeom prst="ellipse">
            <a:avLst/>
          </a:prstGeom>
          <a:noFill/>
          <a:ln w="28575">
            <a:solidFill>
              <a:srgbClr val="4454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rgbClr val="445469"/>
                </a:solidFill>
              </a:rPr>
              <a:t>3</a:t>
            </a:r>
            <a:endParaRPr lang="ko-KR" altLang="en-US" sz="2400" dirty="0">
              <a:solidFill>
                <a:srgbClr val="445469"/>
              </a:solidFill>
            </a:endParaRPr>
          </a:p>
        </p:txBody>
      </p:sp>
      <p:cxnSp>
        <p:nvCxnSpPr>
          <p:cNvPr id="104" name="직선 연결선 103"/>
          <p:cNvCxnSpPr>
            <a:stCxn id="99" idx="3"/>
          </p:cNvCxnSpPr>
          <p:nvPr/>
        </p:nvCxnSpPr>
        <p:spPr>
          <a:xfrm flipH="1">
            <a:off x="7703309" y="5650367"/>
            <a:ext cx="180714" cy="514251"/>
          </a:xfrm>
          <a:prstGeom prst="line">
            <a:avLst/>
          </a:prstGeom>
          <a:ln w="19050">
            <a:solidFill>
              <a:srgbClr val="4454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99" idx="5"/>
          </p:cNvCxnSpPr>
          <p:nvPr/>
        </p:nvCxnSpPr>
        <p:spPr>
          <a:xfrm>
            <a:off x="8315075" y="5650367"/>
            <a:ext cx="140074" cy="524411"/>
          </a:xfrm>
          <a:prstGeom prst="line">
            <a:avLst/>
          </a:prstGeom>
          <a:ln w="19050">
            <a:solidFill>
              <a:srgbClr val="4454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이등변 삼각형 110"/>
          <p:cNvSpPr/>
          <p:nvPr/>
        </p:nvSpPr>
        <p:spPr>
          <a:xfrm>
            <a:off x="8697761" y="5313283"/>
            <a:ext cx="558749" cy="63617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이등변 삼각형 111"/>
          <p:cNvSpPr/>
          <p:nvPr/>
        </p:nvSpPr>
        <p:spPr>
          <a:xfrm>
            <a:off x="9424685" y="5332281"/>
            <a:ext cx="558749" cy="636171"/>
          </a:xfrm>
          <a:prstGeom prst="triangle">
            <a:avLst/>
          </a:prstGeom>
          <a:solidFill>
            <a:srgbClr val="F29B26"/>
          </a:solidFill>
          <a:ln>
            <a:solidFill>
              <a:srgbClr val="F29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이등변 삼각형 112"/>
          <p:cNvSpPr/>
          <p:nvPr/>
        </p:nvSpPr>
        <p:spPr>
          <a:xfrm>
            <a:off x="10151609" y="5369013"/>
            <a:ext cx="558749" cy="636171"/>
          </a:xfrm>
          <a:prstGeom prst="triangle">
            <a:avLst/>
          </a:prstGeom>
          <a:solidFill>
            <a:srgbClr val="4A7EBD"/>
          </a:solidFill>
          <a:ln>
            <a:solidFill>
              <a:srgbClr val="4454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연결선 121"/>
          <p:cNvCxnSpPr>
            <a:stCxn id="100" idx="3"/>
            <a:endCxn id="98" idx="7"/>
          </p:cNvCxnSpPr>
          <p:nvPr/>
        </p:nvCxnSpPr>
        <p:spPr>
          <a:xfrm flipH="1">
            <a:off x="8830425" y="4021465"/>
            <a:ext cx="235985" cy="363017"/>
          </a:xfrm>
          <a:prstGeom prst="line">
            <a:avLst/>
          </a:prstGeom>
          <a:ln w="19050">
            <a:solidFill>
              <a:srgbClr val="4454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>
            <a:stCxn id="98" idx="3"/>
            <a:endCxn id="99" idx="0"/>
          </p:cNvCxnSpPr>
          <p:nvPr/>
        </p:nvCxnSpPr>
        <p:spPr>
          <a:xfrm flipH="1">
            <a:off x="8099549" y="4758060"/>
            <a:ext cx="299824" cy="441358"/>
          </a:xfrm>
          <a:prstGeom prst="line">
            <a:avLst/>
          </a:prstGeom>
          <a:ln w="19050">
            <a:solidFill>
              <a:srgbClr val="4454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stCxn id="98" idx="5"/>
            <a:endCxn id="111" idx="0"/>
          </p:cNvCxnSpPr>
          <p:nvPr/>
        </p:nvCxnSpPr>
        <p:spPr>
          <a:xfrm>
            <a:off x="8830425" y="4758060"/>
            <a:ext cx="146711" cy="555223"/>
          </a:xfrm>
          <a:prstGeom prst="line">
            <a:avLst/>
          </a:prstGeom>
          <a:ln w="19050">
            <a:solidFill>
              <a:srgbClr val="4454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>
            <a:stCxn id="100" idx="5"/>
            <a:endCxn id="97" idx="1"/>
          </p:cNvCxnSpPr>
          <p:nvPr/>
        </p:nvCxnSpPr>
        <p:spPr>
          <a:xfrm>
            <a:off x="9497462" y="4021465"/>
            <a:ext cx="256403" cy="363017"/>
          </a:xfrm>
          <a:prstGeom prst="line">
            <a:avLst/>
          </a:prstGeom>
          <a:ln w="19050">
            <a:solidFill>
              <a:srgbClr val="4454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>
            <a:endCxn id="112" idx="0"/>
          </p:cNvCxnSpPr>
          <p:nvPr/>
        </p:nvCxnSpPr>
        <p:spPr>
          <a:xfrm flipH="1">
            <a:off x="9704060" y="4835431"/>
            <a:ext cx="148994" cy="496850"/>
          </a:xfrm>
          <a:prstGeom prst="line">
            <a:avLst/>
          </a:prstGeom>
          <a:ln w="19050">
            <a:solidFill>
              <a:srgbClr val="4454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>
            <a:endCxn id="113" idx="0"/>
          </p:cNvCxnSpPr>
          <p:nvPr/>
        </p:nvCxnSpPr>
        <p:spPr>
          <a:xfrm>
            <a:off x="10095833" y="4835431"/>
            <a:ext cx="335151" cy="533582"/>
          </a:xfrm>
          <a:prstGeom prst="line">
            <a:avLst/>
          </a:prstGeom>
          <a:ln w="19050">
            <a:solidFill>
              <a:srgbClr val="4454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1881343" y="2854999"/>
            <a:ext cx="98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Problem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5902063" y="4209207"/>
            <a:ext cx="1720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“Restructuring”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03731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Insert Case (Double Red)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B9F0B2F-9EDF-45EA-A029-6DEE6F305DCF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449965" y="1201420"/>
            <a:ext cx="11134725" cy="5257800"/>
          </a:xfrm>
        </p:spPr>
        <p:txBody>
          <a:bodyPr/>
          <a:lstStyle/>
          <a:p>
            <a:r>
              <a:rPr lang="en-US" altLang="ko-KR" dirty="0" smtClean="0"/>
              <a:t>Case 1 (If uncle is red) 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773680" y="2570480"/>
            <a:ext cx="609600" cy="528320"/>
          </a:xfrm>
          <a:prstGeom prst="ellipse">
            <a:avLst/>
          </a:prstGeom>
          <a:noFill/>
          <a:ln w="28575">
            <a:solidFill>
              <a:srgbClr val="BD3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rgbClr val="445469"/>
                </a:solidFill>
              </a:rPr>
              <a:t>4</a:t>
            </a:r>
            <a:endParaRPr lang="ko-KR" altLang="en-US" sz="2400" dirty="0">
              <a:solidFill>
                <a:srgbClr val="445469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960880" y="1869440"/>
            <a:ext cx="609600" cy="528320"/>
          </a:xfrm>
          <a:prstGeom prst="ellipse">
            <a:avLst/>
          </a:prstGeom>
          <a:noFill/>
          <a:ln w="28575">
            <a:solidFill>
              <a:srgbClr val="4454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rgbClr val="445469"/>
                </a:solidFill>
              </a:rPr>
              <a:t>2</a:t>
            </a:r>
            <a:endParaRPr lang="ko-KR" altLang="en-US" sz="2400" dirty="0">
              <a:solidFill>
                <a:srgbClr val="445469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046480" y="2570480"/>
            <a:ext cx="609600" cy="528320"/>
          </a:xfrm>
          <a:prstGeom prst="ellipse">
            <a:avLst/>
          </a:prstGeom>
          <a:noFill/>
          <a:ln w="28575">
            <a:solidFill>
              <a:srgbClr val="BD3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rgbClr val="445469"/>
                </a:solidFill>
              </a:rPr>
              <a:t>1</a:t>
            </a:r>
            <a:endParaRPr lang="ko-KR" altLang="en-US" sz="2400" dirty="0">
              <a:solidFill>
                <a:srgbClr val="445469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2153147" y="3302000"/>
            <a:ext cx="609600" cy="528320"/>
          </a:xfrm>
          <a:prstGeom prst="ellipse">
            <a:avLst/>
          </a:prstGeom>
          <a:noFill/>
          <a:ln w="28575">
            <a:solidFill>
              <a:srgbClr val="BD3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rgbClr val="445469"/>
                </a:solidFill>
              </a:rPr>
              <a:t>3</a:t>
            </a:r>
            <a:endParaRPr lang="ko-KR" altLang="en-US" sz="2400" dirty="0">
              <a:solidFill>
                <a:srgbClr val="445469"/>
              </a:solidFill>
            </a:endParaRPr>
          </a:p>
        </p:txBody>
      </p:sp>
      <p:cxnSp>
        <p:nvCxnSpPr>
          <p:cNvPr id="12" name="직선 연결선 11"/>
          <p:cNvCxnSpPr>
            <a:stCxn id="6" idx="3"/>
            <a:endCxn id="7" idx="7"/>
          </p:cNvCxnSpPr>
          <p:nvPr/>
        </p:nvCxnSpPr>
        <p:spPr>
          <a:xfrm flipH="1">
            <a:off x="1566806" y="2320389"/>
            <a:ext cx="483348" cy="327462"/>
          </a:xfrm>
          <a:prstGeom prst="line">
            <a:avLst/>
          </a:prstGeom>
          <a:ln w="19050">
            <a:solidFill>
              <a:srgbClr val="4454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6" idx="5"/>
            <a:endCxn id="5" idx="1"/>
          </p:cNvCxnSpPr>
          <p:nvPr/>
        </p:nvCxnSpPr>
        <p:spPr>
          <a:xfrm>
            <a:off x="2481206" y="2320389"/>
            <a:ext cx="381748" cy="327462"/>
          </a:xfrm>
          <a:prstGeom prst="line">
            <a:avLst/>
          </a:prstGeom>
          <a:ln w="19050">
            <a:solidFill>
              <a:srgbClr val="4454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5" idx="3"/>
            <a:endCxn id="8" idx="7"/>
          </p:cNvCxnSpPr>
          <p:nvPr/>
        </p:nvCxnSpPr>
        <p:spPr>
          <a:xfrm flipH="1">
            <a:off x="2673473" y="3021429"/>
            <a:ext cx="189481" cy="357942"/>
          </a:xfrm>
          <a:prstGeom prst="line">
            <a:avLst/>
          </a:prstGeom>
          <a:ln w="19050">
            <a:solidFill>
              <a:srgbClr val="4454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7" idx="3"/>
          </p:cNvCxnSpPr>
          <p:nvPr/>
        </p:nvCxnSpPr>
        <p:spPr>
          <a:xfrm flipH="1">
            <a:off x="955040" y="3021429"/>
            <a:ext cx="180714" cy="514251"/>
          </a:xfrm>
          <a:prstGeom prst="line">
            <a:avLst/>
          </a:prstGeom>
          <a:ln w="19050">
            <a:solidFill>
              <a:srgbClr val="4454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7" idx="5"/>
          </p:cNvCxnSpPr>
          <p:nvPr/>
        </p:nvCxnSpPr>
        <p:spPr>
          <a:xfrm>
            <a:off x="1566806" y="3021429"/>
            <a:ext cx="140074" cy="524411"/>
          </a:xfrm>
          <a:prstGeom prst="line">
            <a:avLst/>
          </a:prstGeom>
          <a:ln w="19050">
            <a:solidFill>
              <a:srgbClr val="4454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5" idx="4"/>
          </p:cNvCxnSpPr>
          <p:nvPr/>
        </p:nvCxnSpPr>
        <p:spPr>
          <a:xfrm>
            <a:off x="3078480" y="3098800"/>
            <a:ext cx="84269" cy="250091"/>
          </a:xfrm>
          <a:prstGeom prst="line">
            <a:avLst/>
          </a:prstGeom>
          <a:ln w="19050">
            <a:solidFill>
              <a:srgbClr val="4454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8" idx="3"/>
          </p:cNvCxnSpPr>
          <p:nvPr/>
        </p:nvCxnSpPr>
        <p:spPr>
          <a:xfrm flipH="1">
            <a:off x="2153147" y="3752949"/>
            <a:ext cx="89274" cy="392331"/>
          </a:xfrm>
          <a:prstGeom prst="line">
            <a:avLst/>
          </a:prstGeom>
          <a:ln w="19050">
            <a:solidFill>
              <a:srgbClr val="4454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8" idx="5"/>
          </p:cNvCxnSpPr>
          <p:nvPr/>
        </p:nvCxnSpPr>
        <p:spPr>
          <a:xfrm>
            <a:off x="2673473" y="3752949"/>
            <a:ext cx="89274" cy="392331"/>
          </a:xfrm>
          <a:prstGeom prst="line">
            <a:avLst/>
          </a:prstGeom>
          <a:ln w="19050">
            <a:solidFill>
              <a:srgbClr val="4454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 rot="2734132">
            <a:off x="2241363" y="2281339"/>
            <a:ext cx="1064634" cy="179441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43807" y="2259906"/>
            <a:ext cx="77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Uncle</a:t>
            </a:r>
            <a:endParaRPr lang="ko-KR" altLang="en-US" dirty="0"/>
          </a:p>
        </p:txBody>
      </p:sp>
      <p:sp>
        <p:nvSpPr>
          <p:cNvPr id="39" name="오른쪽 화살표 38"/>
          <p:cNvSpPr/>
          <p:nvPr/>
        </p:nvSpPr>
        <p:spPr>
          <a:xfrm>
            <a:off x="3876291" y="2763520"/>
            <a:ext cx="917126" cy="615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5125929" y="1906170"/>
            <a:ext cx="1746100" cy="528320"/>
          </a:xfrm>
          <a:prstGeom prst="ellipse">
            <a:avLst/>
          </a:prstGeom>
          <a:noFill/>
          <a:ln w="28575">
            <a:solidFill>
              <a:srgbClr val="4454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rgbClr val="445469"/>
                </a:solidFill>
              </a:rPr>
              <a:t>1, 2, 3, 4</a:t>
            </a:r>
            <a:endParaRPr lang="ko-KR" altLang="en-US" sz="2400" dirty="0">
              <a:solidFill>
                <a:srgbClr val="445469"/>
              </a:solidFill>
            </a:endParaRPr>
          </a:p>
        </p:txBody>
      </p:sp>
      <p:cxnSp>
        <p:nvCxnSpPr>
          <p:cNvPr id="44" name="직선 연결선 43"/>
          <p:cNvCxnSpPr>
            <a:stCxn id="41" idx="3"/>
          </p:cNvCxnSpPr>
          <p:nvPr/>
        </p:nvCxnSpPr>
        <p:spPr>
          <a:xfrm flipH="1">
            <a:off x="5202968" y="2357119"/>
            <a:ext cx="178671" cy="452814"/>
          </a:xfrm>
          <a:prstGeom prst="line">
            <a:avLst/>
          </a:prstGeom>
          <a:ln w="19050">
            <a:solidFill>
              <a:srgbClr val="4454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887224" y="2416215"/>
            <a:ext cx="95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2-4 Tree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527351" y="3379371"/>
            <a:ext cx="193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sng" dirty="0" smtClean="0"/>
              <a:t>Black node and their children red node become one node</a:t>
            </a:r>
            <a:endParaRPr lang="ko-KR" altLang="en-US" b="1" u="sng" dirty="0"/>
          </a:p>
        </p:txBody>
      </p:sp>
      <p:cxnSp>
        <p:nvCxnSpPr>
          <p:cNvPr id="61" name="직선 연결선 60"/>
          <p:cNvCxnSpPr/>
          <p:nvPr/>
        </p:nvCxnSpPr>
        <p:spPr>
          <a:xfrm>
            <a:off x="5874302" y="2434490"/>
            <a:ext cx="33285" cy="478583"/>
          </a:xfrm>
          <a:prstGeom prst="line">
            <a:avLst/>
          </a:prstGeom>
          <a:ln w="19050">
            <a:solidFill>
              <a:srgbClr val="4454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6271710" y="2432180"/>
            <a:ext cx="30104" cy="480893"/>
          </a:xfrm>
          <a:prstGeom prst="line">
            <a:avLst/>
          </a:prstGeom>
          <a:ln w="19050">
            <a:solidFill>
              <a:srgbClr val="4454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41" idx="5"/>
          </p:cNvCxnSpPr>
          <p:nvPr/>
        </p:nvCxnSpPr>
        <p:spPr>
          <a:xfrm>
            <a:off x="6616319" y="2357119"/>
            <a:ext cx="126993" cy="492037"/>
          </a:xfrm>
          <a:prstGeom prst="line">
            <a:avLst/>
          </a:prstGeom>
          <a:ln w="19050">
            <a:solidFill>
              <a:srgbClr val="4454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이등변 삼각형 86"/>
          <p:cNvSpPr/>
          <p:nvPr/>
        </p:nvSpPr>
        <p:spPr>
          <a:xfrm>
            <a:off x="1873772" y="4133499"/>
            <a:ext cx="558749" cy="63617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이등변 삼각형 90"/>
          <p:cNvSpPr/>
          <p:nvPr/>
        </p:nvSpPr>
        <p:spPr>
          <a:xfrm>
            <a:off x="2483372" y="4133499"/>
            <a:ext cx="558749" cy="636171"/>
          </a:xfrm>
          <a:prstGeom prst="triangle">
            <a:avLst/>
          </a:prstGeom>
          <a:solidFill>
            <a:srgbClr val="F29B26"/>
          </a:solidFill>
          <a:ln>
            <a:solidFill>
              <a:srgbClr val="F29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이등변 삼각형 91"/>
          <p:cNvSpPr/>
          <p:nvPr/>
        </p:nvSpPr>
        <p:spPr>
          <a:xfrm>
            <a:off x="2879328" y="3339716"/>
            <a:ext cx="558749" cy="636171"/>
          </a:xfrm>
          <a:prstGeom prst="triangle">
            <a:avLst/>
          </a:prstGeom>
          <a:solidFill>
            <a:srgbClr val="4A7EBD"/>
          </a:solidFill>
          <a:ln>
            <a:solidFill>
              <a:srgbClr val="4454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이등변 삼각형 92"/>
          <p:cNvSpPr/>
          <p:nvPr/>
        </p:nvSpPr>
        <p:spPr>
          <a:xfrm>
            <a:off x="5747302" y="2844768"/>
            <a:ext cx="312154" cy="63617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이등변 삼각형 93"/>
          <p:cNvSpPr/>
          <p:nvPr/>
        </p:nvSpPr>
        <p:spPr>
          <a:xfrm>
            <a:off x="6142310" y="2844768"/>
            <a:ext cx="312154" cy="636172"/>
          </a:xfrm>
          <a:prstGeom prst="triangle">
            <a:avLst/>
          </a:prstGeom>
          <a:solidFill>
            <a:srgbClr val="F29B26"/>
          </a:solidFill>
          <a:ln>
            <a:solidFill>
              <a:srgbClr val="F29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이등변 삼각형 94"/>
          <p:cNvSpPr/>
          <p:nvPr/>
        </p:nvSpPr>
        <p:spPr>
          <a:xfrm>
            <a:off x="6590666" y="2824449"/>
            <a:ext cx="312154" cy="636172"/>
          </a:xfrm>
          <a:prstGeom prst="triangle">
            <a:avLst/>
          </a:prstGeom>
          <a:solidFill>
            <a:srgbClr val="4A7EBD"/>
          </a:solidFill>
          <a:ln>
            <a:solidFill>
              <a:srgbClr val="4454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오른쪽 화살표 95"/>
          <p:cNvSpPr/>
          <p:nvPr/>
        </p:nvSpPr>
        <p:spPr>
          <a:xfrm rot="21208935">
            <a:off x="7300492" y="2419433"/>
            <a:ext cx="844354" cy="6334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1881343" y="2854999"/>
            <a:ext cx="98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Problem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57" name="직선 연결선 56"/>
          <p:cNvCxnSpPr/>
          <p:nvPr/>
        </p:nvCxnSpPr>
        <p:spPr>
          <a:xfrm flipH="1">
            <a:off x="5565193" y="2404358"/>
            <a:ext cx="106557" cy="440410"/>
          </a:xfrm>
          <a:prstGeom prst="line">
            <a:avLst/>
          </a:prstGeom>
          <a:ln w="19050">
            <a:solidFill>
              <a:srgbClr val="4454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798717" y="1715026"/>
            <a:ext cx="1748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u="sng" dirty="0" smtClean="0"/>
              <a:t>Split the node freely</a:t>
            </a:r>
            <a:endParaRPr lang="ko-KR" altLang="en-US" b="1" u="sng" dirty="0"/>
          </a:p>
        </p:txBody>
      </p:sp>
      <p:sp>
        <p:nvSpPr>
          <p:cNvPr id="66" name="타원 65"/>
          <p:cNvSpPr/>
          <p:nvPr/>
        </p:nvSpPr>
        <p:spPr>
          <a:xfrm>
            <a:off x="8605492" y="2017915"/>
            <a:ext cx="655191" cy="528320"/>
          </a:xfrm>
          <a:prstGeom prst="ellipse">
            <a:avLst/>
          </a:prstGeom>
          <a:noFill/>
          <a:ln w="28575">
            <a:solidFill>
              <a:srgbClr val="4454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rgbClr val="445469"/>
                </a:solidFill>
              </a:rPr>
              <a:t>1</a:t>
            </a:r>
            <a:endParaRPr lang="ko-KR" altLang="en-US" sz="2400" dirty="0">
              <a:solidFill>
                <a:srgbClr val="445469"/>
              </a:solidFill>
            </a:endParaRPr>
          </a:p>
        </p:txBody>
      </p:sp>
      <p:cxnSp>
        <p:nvCxnSpPr>
          <p:cNvPr id="67" name="직선 연결선 66"/>
          <p:cNvCxnSpPr/>
          <p:nvPr/>
        </p:nvCxnSpPr>
        <p:spPr>
          <a:xfrm flipH="1">
            <a:off x="8679226" y="2535320"/>
            <a:ext cx="133729" cy="377753"/>
          </a:xfrm>
          <a:prstGeom prst="line">
            <a:avLst/>
          </a:prstGeom>
          <a:ln w="19050">
            <a:solidFill>
              <a:srgbClr val="4454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77" idx="3"/>
            <a:endCxn id="72" idx="0"/>
          </p:cNvCxnSpPr>
          <p:nvPr/>
        </p:nvCxnSpPr>
        <p:spPr>
          <a:xfrm flipH="1">
            <a:off x="10044533" y="2506155"/>
            <a:ext cx="214589" cy="510251"/>
          </a:xfrm>
          <a:prstGeom prst="line">
            <a:avLst/>
          </a:prstGeom>
          <a:ln w="19050">
            <a:solidFill>
              <a:srgbClr val="4454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77" idx="4"/>
            <a:endCxn id="73" idx="0"/>
          </p:cNvCxnSpPr>
          <p:nvPr/>
        </p:nvCxnSpPr>
        <p:spPr>
          <a:xfrm flipH="1">
            <a:off x="10561744" y="2583526"/>
            <a:ext cx="34624" cy="432880"/>
          </a:xfrm>
          <a:prstGeom prst="line">
            <a:avLst/>
          </a:prstGeom>
          <a:ln w="19050">
            <a:solidFill>
              <a:srgbClr val="4454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77" idx="5"/>
            <a:endCxn id="74" idx="0"/>
          </p:cNvCxnSpPr>
          <p:nvPr/>
        </p:nvCxnSpPr>
        <p:spPr>
          <a:xfrm>
            <a:off x="10933613" y="2506155"/>
            <a:ext cx="167151" cy="510251"/>
          </a:xfrm>
          <a:prstGeom prst="line">
            <a:avLst/>
          </a:prstGeom>
          <a:ln w="19050">
            <a:solidFill>
              <a:srgbClr val="4454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이등변 삼각형 71"/>
          <p:cNvSpPr/>
          <p:nvPr/>
        </p:nvSpPr>
        <p:spPr>
          <a:xfrm>
            <a:off x="9888456" y="3016406"/>
            <a:ext cx="312154" cy="63617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이등변 삼각형 72"/>
          <p:cNvSpPr/>
          <p:nvPr/>
        </p:nvSpPr>
        <p:spPr>
          <a:xfrm>
            <a:off x="10405667" y="3016406"/>
            <a:ext cx="312154" cy="636172"/>
          </a:xfrm>
          <a:prstGeom prst="triangle">
            <a:avLst/>
          </a:prstGeom>
          <a:solidFill>
            <a:srgbClr val="F29B26"/>
          </a:solidFill>
          <a:ln>
            <a:solidFill>
              <a:srgbClr val="F29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/>
          <p:cNvSpPr/>
          <p:nvPr/>
        </p:nvSpPr>
        <p:spPr>
          <a:xfrm>
            <a:off x="10944687" y="3016406"/>
            <a:ext cx="312154" cy="636172"/>
          </a:xfrm>
          <a:prstGeom prst="triangle">
            <a:avLst/>
          </a:prstGeom>
          <a:solidFill>
            <a:srgbClr val="4A7EBD"/>
          </a:solidFill>
          <a:ln>
            <a:solidFill>
              <a:srgbClr val="4454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/>
          <p:nvPr/>
        </p:nvCxnSpPr>
        <p:spPr>
          <a:xfrm>
            <a:off x="9016471" y="2554415"/>
            <a:ext cx="92753" cy="392269"/>
          </a:xfrm>
          <a:prstGeom prst="line">
            <a:avLst/>
          </a:prstGeom>
          <a:ln w="19050">
            <a:solidFill>
              <a:srgbClr val="4454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타원 75"/>
              <p:cNvSpPr/>
              <p:nvPr/>
            </p:nvSpPr>
            <p:spPr>
              <a:xfrm>
                <a:off x="9210814" y="1450866"/>
                <a:ext cx="1048308" cy="528320"/>
              </a:xfrm>
              <a:prstGeom prst="ellipse">
                <a:avLst/>
              </a:prstGeom>
              <a:noFill/>
              <a:ln w="28575">
                <a:solidFill>
                  <a:srgbClr val="44546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rgbClr val="445469"/>
                    </a:solidFill>
                  </a:rPr>
                  <a:t>2,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i="1">
                        <a:solidFill>
                          <a:srgbClr val="445469"/>
                        </a:solidFill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altLang="ko-KR" sz="2400" dirty="0">
                    <a:solidFill>
                      <a:srgbClr val="445469"/>
                    </a:solidFill>
                  </a:rPr>
                  <a:t> </a:t>
                </a:r>
                <a:endParaRPr lang="ko-KR" altLang="en-US" sz="2400" dirty="0">
                  <a:solidFill>
                    <a:srgbClr val="445469"/>
                  </a:solidFill>
                </a:endParaRPr>
              </a:p>
            </p:txBody>
          </p:sp>
        </mc:Choice>
        <mc:Fallback>
          <p:sp>
            <p:nvSpPr>
              <p:cNvPr id="76" name="타원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0814" y="1450866"/>
                <a:ext cx="1048308" cy="528320"/>
              </a:xfrm>
              <a:prstGeom prst="ellipse">
                <a:avLst/>
              </a:prstGeom>
              <a:blipFill>
                <a:blip r:embed="rId3"/>
                <a:stretch>
                  <a:fillRect b="-15217"/>
                </a:stretch>
              </a:blipFill>
              <a:ln w="28575">
                <a:solidFill>
                  <a:srgbClr val="445469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타원 76"/>
          <p:cNvSpPr/>
          <p:nvPr/>
        </p:nvSpPr>
        <p:spPr>
          <a:xfrm>
            <a:off x="10119430" y="2055206"/>
            <a:ext cx="953875" cy="528320"/>
          </a:xfrm>
          <a:prstGeom prst="ellipse">
            <a:avLst/>
          </a:prstGeom>
          <a:noFill/>
          <a:ln w="28575">
            <a:solidFill>
              <a:srgbClr val="4454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rgbClr val="445469"/>
                </a:solidFill>
              </a:rPr>
              <a:t>3, 4</a:t>
            </a:r>
            <a:endParaRPr lang="ko-KR" altLang="en-US" sz="2400" dirty="0">
              <a:solidFill>
                <a:srgbClr val="445469"/>
              </a:solidFill>
            </a:endParaRPr>
          </a:p>
        </p:txBody>
      </p:sp>
      <p:cxnSp>
        <p:nvCxnSpPr>
          <p:cNvPr id="83" name="직선 연결선 82"/>
          <p:cNvCxnSpPr>
            <a:stCxn id="76" idx="3"/>
            <a:endCxn id="66" idx="7"/>
          </p:cNvCxnSpPr>
          <p:nvPr/>
        </p:nvCxnSpPr>
        <p:spPr>
          <a:xfrm flipH="1">
            <a:off x="9164732" y="1901815"/>
            <a:ext cx="199603" cy="193471"/>
          </a:xfrm>
          <a:prstGeom prst="line">
            <a:avLst/>
          </a:prstGeom>
          <a:ln w="19050">
            <a:solidFill>
              <a:srgbClr val="4454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76" idx="5"/>
            <a:endCxn id="77" idx="1"/>
          </p:cNvCxnSpPr>
          <p:nvPr/>
        </p:nvCxnSpPr>
        <p:spPr>
          <a:xfrm>
            <a:off x="10105601" y="1901815"/>
            <a:ext cx="153521" cy="230762"/>
          </a:xfrm>
          <a:prstGeom prst="line">
            <a:avLst/>
          </a:prstGeom>
          <a:ln w="19050">
            <a:solidFill>
              <a:srgbClr val="4454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오른쪽 화살표 64"/>
          <p:cNvSpPr/>
          <p:nvPr/>
        </p:nvSpPr>
        <p:spPr>
          <a:xfrm rot="7643838">
            <a:off x="8095879" y="3706996"/>
            <a:ext cx="1160727" cy="6038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8782979" y="3951751"/>
            <a:ext cx="1476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“Recoloring”</a:t>
            </a:r>
            <a:endParaRPr lang="ko-KR" altLang="en-US" sz="2000" dirty="0"/>
          </a:p>
        </p:txBody>
      </p:sp>
      <p:grpSp>
        <p:nvGrpSpPr>
          <p:cNvPr id="88" name="그룹 87"/>
          <p:cNvGrpSpPr/>
          <p:nvPr/>
        </p:nvGrpSpPr>
        <p:grpSpPr>
          <a:xfrm>
            <a:off x="5737472" y="3847888"/>
            <a:ext cx="2483037" cy="2900230"/>
            <a:chOff x="5737472" y="3847888"/>
            <a:chExt cx="2483037" cy="2900230"/>
          </a:xfrm>
        </p:grpSpPr>
        <p:sp>
          <p:nvSpPr>
            <p:cNvPr id="114" name="타원 113"/>
            <p:cNvSpPr/>
            <p:nvPr/>
          </p:nvSpPr>
          <p:spPr>
            <a:xfrm>
              <a:off x="7556112" y="4548928"/>
              <a:ext cx="609600" cy="528320"/>
            </a:xfrm>
            <a:prstGeom prst="ellipse">
              <a:avLst/>
            </a:prstGeom>
            <a:noFill/>
            <a:ln w="28575">
              <a:solidFill>
                <a:srgbClr val="445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rgbClr val="445469"/>
                  </a:solidFill>
                </a:rPr>
                <a:t>4</a:t>
              </a:r>
              <a:endParaRPr lang="ko-KR" altLang="en-US" sz="2400" dirty="0">
                <a:solidFill>
                  <a:srgbClr val="445469"/>
                </a:solidFill>
              </a:endParaRPr>
            </a:p>
          </p:txBody>
        </p:sp>
        <p:sp>
          <p:nvSpPr>
            <p:cNvPr id="115" name="타원 114"/>
            <p:cNvSpPr/>
            <p:nvPr/>
          </p:nvSpPr>
          <p:spPr>
            <a:xfrm>
              <a:off x="6743312" y="3847888"/>
              <a:ext cx="609600" cy="528320"/>
            </a:xfrm>
            <a:prstGeom prst="ellipse">
              <a:avLst/>
            </a:prstGeom>
            <a:noFill/>
            <a:ln w="28575">
              <a:solidFill>
                <a:srgbClr val="BD39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rgbClr val="445469"/>
                  </a:solidFill>
                </a:rPr>
                <a:t>2</a:t>
              </a:r>
              <a:endParaRPr lang="ko-KR" altLang="en-US" sz="2400" dirty="0">
                <a:solidFill>
                  <a:srgbClr val="445469"/>
                </a:solidFill>
              </a:endParaRPr>
            </a:p>
          </p:txBody>
        </p:sp>
        <p:sp>
          <p:nvSpPr>
            <p:cNvPr id="116" name="타원 115"/>
            <p:cNvSpPr/>
            <p:nvPr/>
          </p:nvSpPr>
          <p:spPr>
            <a:xfrm>
              <a:off x="5828912" y="4548928"/>
              <a:ext cx="609600" cy="528320"/>
            </a:xfrm>
            <a:prstGeom prst="ellipse">
              <a:avLst/>
            </a:prstGeom>
            <a:noFill/>
            <a:ln w="28575">
              <a:solidFill>
                <a:srgbClr val="445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rgbClr val="445469"/>
                  </a:solidFill>
                </a:rPr>
                <a:t>1</a:t>
              </a:r>
              <a:endParaRPr lang="ko-KR" altLang="en-US" sz="2400" dirty="0">
                <a:solidFill>
                  <a:srgbClr val="445469"/>
                </a:solidFill>
              </a:endParaRPr>
            </a:p>
          </p:txBody>
        </p:sp>
        <p:sp>
          <p:nvSpPr>
            <p:cNvPr id="117" name="타원 116"/>
            <p:cNvSpPr/>
            <p:nvPr/>
          </p:nvSpPr>
          <p:spPr>
            <a:xfrm>
              <a:off x="6935579" y="5280448"/>
              <a:ext cx="609600" cy="528320"/>
            </a:xfrm>
            <a:prstGeom prst="ellipse">
              <a:avLst/>
            </a:prstGeom>
            <a:noFill/>
            <a:ln w="28575">
              <a:solidFill>
                <a:srgbClr val="BD39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rgbClr val="445469"/>
                  </a:solidFill>
                </a:rPr>
                <a:t>3</a:t>
              </a:r>
              <a:endParaRPr lang="ko-KR" altLang="en-US" sz="2400" dirty="0">
                <a:solidFill>
                  <a:srgbClr val="445469"/>
                </a:solidFill>
              </a:endParaRPr>
            </a:p>
          </p:txBody>
        </p:sp>
        <p:cxnSp>
          <p:nvCxnSpPr>
            <p:cNvPr id="118" name="직선 연결선 117"/>
            <p:cNvCxnSpPr>
              <a:stCxn id="115" idx="3"/>
              <a:endCxn id="116" idx="7"/>
            </p:cNvCxnSpPr>
            <p:nvPr/>
          </p:nvCxnSpPr>
          <p:spPr>
            <a:xfrm flipH="1">
              <a:off x="6349238" y="4298837"/>
              <a:ext cx="483348" cy="327462"/>
            </a:xfrm>
            <a:prstGeom prst="line">
              <a:avLst/>
            </a:prstGeom>
            <a:ln w="19050">
              <a:solidFill>
                <a:srgbClr val="4454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>
              <a:stCxn id="115" idx="5"/>
              <a:endCxn id="114" idx="1"/>
            </p:cNvCxnSpPr>
            <p:nvPr/>
          </p:nvCxnSpPr>
          <p:spPr>
            <a:xfrm>
              <a:off x="7263638" y="4298837"/>
              <a:ext cx="381748" cy="327462"/>
            </a:xfrm>
            <a:prstGeom prst="line">
              <a:avLst/>
            </a:prstGeom>
            <a:ln w="19050">
              <a:solidFill>
                <a:srgbClr val="4454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>
              <a:stCxn id="114" idx="3"/>
              <a:endCxn id="117" idx="7"/>
            </p:cNvCxnSpPr>
            <p:nvPr/>
          </p:nvCxnSpPr>
          <p:spPr>
            <a:xfrm flipH="1">
              <a:off x="7455905" y="4999877"/>
              <a:ext cx="189481" cy="357942"/>
            </a:xfrm>
            <a:prstGeom prst="line">
              <a:avLst/>
            </a:prstGeom>
            <a:ln w="19050">
              <a:solidFill>
                <a:srgbClr val="4454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>
              <a:stCxn id="116" idx="3"/>
            </p:cNvCxnSpPr>
            <p:nvPr/>
          </p:nvCxnSpPr>
          <p:spPr>
            <a:xfrm flipH="1">
              <a:off x="5737472" y="4999877"/>
              <a:ext cx="180714" cy="514251"/>
            </a:xfrm>
            <a:prstGeom prst="line">
              <a:avLst/>
            </a:prstGeom>
            <a:ln w="19050">
              <a:solidFill>
                <a:srgbClr val="4454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>
              <a:stCxn id="116" idx="5"/>
            </p:cNvCxnSpPr>
            <p:nvPr/>
          </p:nvCxnSpPr>
          <p:spPr>
            <a:xfrm>
              <a:off x="6349238" y="4999877"/>
              <a:ext cx="140074" cy="524411"/>
            </a:xfrm>
            <a:prstGeom prst="line">
              <a:avLst/>
            </a:prstGeom>
            <a:ln w="19050">
              <a:solidFill>
                <a:srgbClr val="4454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>
              <a:stCxn id="114" idx="4"/>
            </p:cNvCxnSpPr>
            <p:nvPr/>
          </p:nvCxnSpPr>
          <p:spPr>
            <a:xfrm>
              <a:off x="7860912" y="5077248"/>
              <a:ext cx="84269" cy="250091"/>
            </a:xfrm>
            <a:prstGeom prst="line">
              <a:avLst/>
            </a:prstGeom>
            <a:ln w="19050">
              <a:solidFill>
                <a:srgbClr val="4454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>
              <a:stCxn id="117" idx="3"/>
            </p:cNvCxnSpPr>
            <p:nvPr/>
          </p:nvCxnSpPr>
          <p:spPr>
            <a:xfrm flipH="1">
              <a:off x="6935579" y="5731397"/>
              <a:ext cx="89274" cy="392331"/>
            </a:xfrm>
            <a:prstGeom prst="line">
              <a:avLst/>
            </a:prstGeom>
            <a:ln w="19050">
              <a:solidFill>
                <a:srgbClr val="4454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>
              <a:stCxn id="117" idx="5"/>
            </p:cNvCxnSpPr>
            <p:nvPr/>
          </p:nvCxnSpPr>
          <p:spPr>
            <a:xfrm>
              <a:off x="7455905" y="5731397"/>
              <a:ext cx="89274" cy="392331"/>
            </a:xfrm>
            <a:prstGeom prst="line">
              <a:avLst/>
            </a:prstGeom>
            <a:ln w="19050">
              <a:solidFill>
                <a:srgbClr val="4454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이등변 삼각형 131"/>
            <p:cNvSpPr/>
            <p:nvPr/>
          </p:nvSpPr>
          <p:spPr>
            <a:xfrm>
              <a:off x="6656204" y="6111947"/>
              <a:ext cx="558749" cy="63617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이등변 삼각형 132"/>
            <p:cNvSpPr/>
            <p:nvPr/>
          </p:nvSpPr>
          <p:spPr>
            <a:xfrm>
              <a:off x="7265804" y="6111947"/>
              <a:ext cx="558749" cy="636171"/>
            </a:xfrm>
            <a:prstGeom prst="triangle">
              <a:avLst/>
            </a:prstGeom>
            <a:solidFill>
              <a:srgbClr val="F29B26"/>
            </a:solidFill>
            <a:ln>
              <a:solidFill>
                <a:srgbClr val="F29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이등변 삼각형 134"/>
            <p:cNvSpPr/>
            <p:nvPr/>
          </p:nvSpPr>
          <p:spPr>
            <a:xfrm>
              <a:off x="7661760" y="5318164"/>
              <a:ext cx="558749" cy="636171"/>
            </a:xfrm>
            <a:prstGeom prst="triangle">
              <a:avLst/>
            </a:prstGeom>
            <a:solidFill>
              <a:srgbClr val="4A7EBD"/>
            </a:solidFill>
            <a:ln>
              <a:solidFill>
                <a:srgbClr val="445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7" name="TextBox 136"/>
          <p:cNvSpPr txBox="1"/>
          <p:nvPr/>
        </p:nvSpPr>
        <p:spPr>
          <a:xfrm>
            <a:off x="328124" y="6065348"/>
            <a:ext cx="49641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You have </a:t>
            </a:r>
            <a:r>
              <a:rPr lang="en-US" altLang="ko-KR" sz="2000" dirty="0" smtClean="0"/>
              <a:t>delete case </a:t>
            </a:r>
            <a:r>
              <a:rPr lang="en-US" altLang="ko-KR" sz="2000" dirty="0" smtClean="0"/>
              <a:t>to cover</a:t>
            </a:r>
          </a:p>
          <a:p>
            <a:r>
              <a:rPr lang="en-US" altLang="ko-KR" sz="2000" dirty="0" smtClean="0"/>
              <a:t>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→</a:t>
            </a:r>
            <a:r>
              <a:rPr lang="en-US" altLang="ko-KR" sz="2000" dirty="0" smtClean="0"/>
              <a:t>Let’s consider a similar idea using 2-4 Tree.</a:t>
            </a:r>
            <a:endParaRPr lang="en-US" altLang="ko-KR" sz="2000" dirty="0" smtClean="0"/>
          </a:p>
        </p:txBody>
      </p:sp>
      <p:sp>
        <p:nvSpPr>
          <p:cNvPr id="139" name="TextBox 138"/>
          <p:cNvSpPr txBox="1"/>
          <p:nvPr/>
        </p:nvSpPr>
        <p:spPr>
          <a:xfrm>
            <a:off x="9465589" y="1906519"/>
            <a:ext cx="514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 . 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4083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template function/class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B9F0B2F-9EDF-45EA-A029-6DEE6F305DCF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/>
              <a:t>Templates allow us to create a function/class template whose functionality can be adapted to more than one type or class without repeating the entire code for each type</a:t>
            </a:r>
          </a:p>
          <a:p>
            <a:endParaRPr lang="en-US" altLang="ko-KR" dirty="0"/>
          </a:p>
          <a:p>
            <a:r>
              <a:rPr lang="en-US" altLang="ko-KR" dirty="0"/>
              <a:t>Since we are using your own linked list implementation in </a:t>
            </a:r>
            <a:r>
              <a:rPr lang="en-US" altLang="ko-KR" dirty="0" err="1"/>
              <a:t>AVLTree</a:t>
            </a:r>
            <a:r>
              <a:rPr lang="en-US" altLang="ko-KR" dirty="0"/>
              <a:t> </a:t>
            </a:r>
            <a:r>
              <a:rPr lang="en-US" altLang="ko-KR" dirty="0" smtClean="0"/>
              <a:t>class and </a:t>
            </a:r>
            <a:r>
              <a:rPr lang="en-US" altLang="ko-KR" dirty="0" err="1" smtClean="0"/>
              <a:t>RBTree</a:t>
            </a:r>
            <a:r>
              <a:rPr lang="en-US" altLang="ko-KR" dirty="0" smtClean="0"/>
              <a:t> class, </a:t>
            </a:r>
            <a:r>
              <a:rPr lang="en-US" altLang="ko-KR" dirty="0"/>
              <a:t>that part is abstracted by using templates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In avl_tree.cpp, you have to include your linked list header (e.g., </a:t>
            </a:r>
            <a:r>
              <a:rPr lang="en-US" altLang="ko-KR" dirty="0" err="1"/>
              <a:t>linked_list.h</a:t>
            </a:r>
            <a:r>
              <a:rPr lang="en-US" altLang="ko-KR" dirty="0"/>
              <a:t>) and instantiate </a:t>
            </a:r>
            <a:r>
              <a:rPr lang="en-US" altLang="ko-KR" dirty="0" err="1"/>
              <a:t>AVLTree</a:t>
            </a:r>
            <a:r>
              <a:rPr lang="en-US" altLang="ko-KR" dirty="0"/>
              <a:t> class (e.g., template class </a:t>
            </a:r>
            <a:r>
              <a:rPr lang="en-US" altLang="ko-KR" dirty="0" err="1"/>
              <a:t>AVLTree</a:t>
            </a:r>
            <a:r>
              <a:rPr lang="en-US" altLang="ko-KR" dirty="0"/>
              <a:t>&lt;</a:t>
            </a:r>
            <a:r>
              <a:rPr lang="en-US" altLang="ko-KR" dirty="0" err="1"/>
              <a:t>Your_linkedlist_class</a:t>
            </a:r>
            <a:r>
              <a:rPr lang="en-US" altLang="ko-KR" dirty="0" smtClean="0"/>
              <a:t>&gt;;)</a:t>
            </a:r>
          </a:p>
          <a:p>
            <a:endParaRPr lang="en-US" altLang="ko-KR" dirty="0"/>
          </a:p>
          <a:p>
            <a:r>
              <a:rPr lang="en-US" altLang="ko-KR" dirty="0"/>
              <a:t>In </a:t>
            </a:r>
            <a:r>
              <a:rPr lang="en-US" altLang="ko-KR" dirty="0" smtClean="0"/>
              <a:t>rb_tree.cpp</a:t>
            </a:r>
            <a:r>
              <a:rPr lang="en-US" altLang="ko-KR" dirty="0"/>
              <a:t>, you have to include your linked list header (e.g., </a:t>
            </a:r>
            <a:r>
              <a:rPr lang="en-US" altLang="ko-KR" dirty="0" err="1"/>
              <a:t>linked_list.h</a:t>
            </a:r>
            <a:r>
              <a:rPr lang="en-US" altLang="ko-KR" dirty="0"/>
              <a:t>) and </a:t>
            </a:r>
            <a:r>
              <a:rPr lang="en-US" altLang="ko-KR" dirty="0" smtClean="0"/>
              <a:t>instantiate </a:t>
            </a:r>
            <a:r>
              <a:rPr lang="en-US" altLang="ko-KR" dirty="0" err="1" smtClean="0"/>
              <a:t>RBTree</a:t>
            </a:r>
            <a:r>
              <a:rPr lang="en-US" altLang="ko-KR" dirty="0" smtClean="0"/>
              <a:t> </a:t>
            </a:r>
            <a:r>
              <a:rPr lang="en-US" altLang="ko-KR" dirty="0"/>
              <a:t>class (e.g., template class </a:t>
            </a:r>
            <a:r>
              <a:rPr lang="en-US" altLang="ko-KR" dirty="0" err="1" smtClean="0"/>
              <a:t>RBTree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Your_linkedlist_class</a:t>
            </a:r>
            <a:r>
              <a:rPr lang="en-US" altLang="ko-KR" dirty="0" smtClean="0"/>
              <a:t>&gt;;)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More information can be found on </a:t>
            </a:r>
            <a:r>
              <a:rPr lang="en-US" altLang="ko-KR" dirty="0">
                <a:hlinkClick r:id="rId2"/>
              </a:rPr>
              <a:t>http://www.cplusplus.com/doc/oldtutorial/templates/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7717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Tips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B9F0B2F-9EDF-45EA-A029-6DEE6F305DCF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2600" dirty="0"/>
              <a:t>Study </a:t>
            </a:r>
            <a:r>
              <a:rPr lang="en-US" altLang="ko-KR" sz="2600" dirty="0" smtClean="0"/>
              <a:t>AVL, RB </a:t>
            </a:r>
            <a:r>
              <a:rPr lang="en-US" altLang="ko-KR" sz="2600" dirty="0"/>
              <a:t>tree thoroughly before you start!</a:t>
            </a:r>
          </a:p>
          <a:p>
            <a:endParaRPr lang="en-US" altLang="ko-KR" sz="900" dirty="0"/>
          </a:p>
          <a:p>
            <a:r>
              <a:rPr lang="en-US" altLang="ko-KR" sz="2600" dirty="0" err="1" smtClean="0"/>
              <a:t>AVLNode</a:t>
            </a:r>
            <a:r>
              <a:rPr lang="en-US" altLang="ko-KR" sz="2600" dirty="0" smtClean="0"/>
              <a:t>, </a:t>
            </a:r>
            <a:r>
              <a:rPr lang="en-US" altLang="ko-KR" sz="2600" dirty="0" err="1" smtClean="0"/>
              <a:t>RBNode</a:t>
            </a:r>
            <a:r>
              <a:rPr lang="en-US" altLang="ko-KR" sz="2600" dirty="0" smtClean="0"/>
              <a:t> </a:t>
            </a:r>
            <a:r>
              <a:rPr lang="en-US" altLang="ko-KR" sz="2600" dirty="0"/>
              <a:t>class stores a pointer to the parent node. This is nothing but a design choice, as it is not necessary. But it might ease your implementation. When you change a parent-child relation, don’t forget to make changes on both sides; you should change the child pointer in the parent node, and the parent pointer in the child node.</a:t>
            </a:r>
          </a:p>
          <a:p>
            <a:endParaRPr lang="en-US" altLang="ko-KR" sz="900" dirty="0"/>
          </a:p>
          <a:p>
            <a:r>
              <a:rPr lang="en-US" altLang="ko-KR" sz="2600" dirty="0"/>
              <a:t>The Internet is there for you. If you have an error, do not hesitate to google it.</a:t>
            </a:r>
          </a:p>
          <a:p>
            <a:endParaRPr lang="en-US" altLang="ko-KR" sz="900" dirty="0"/>
          </a:p>
          <a:p>
            <a:r>
              <a:rPr lang="en-US" altLang="ko-KR" sz="2600" dirty="0"/>
              <a:t>Make sure your implementation covers all corner cases, as they will be tested when grading.</a:t>
            </a:r>
          </a:p>
          <a:p>
            <a:endParaRPr lang="en-US" altLang="ko-KR" sz="900" dirty="0"/>
          </a:p>
          <a:p>
            <a:r>
              <a:rPr lang="en-US" altLang="ko-KR" sz="2600" dirty="0"/>
              <a:t>Be careful of memory leak</a:t>
            </a:r>
          </a:p>
          <a:p>
            <a:endParaRPr lang="en-US" altLang="ko-KR" sz="900" dirty="0"/>
          </a:p>
          <a:p>
            <a:r>
              <a:rPr lang="en-US" altLang="ko-KR" sz="5800" u="sng" dirty="0">
                <a:solidFill>
                  <a:srgbClr val="FF0000"/>
                </a:solidFill>
              </a:rPr>
              <a:t>START EARLY!</a:t>
            </a:r>
            <a:endParaRPr lang="ko-KR" altLang="en-US" sz="5800" u="sng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094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Dictionary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B9F0B2F-9EDF-45EA-A029-6DEE6F305DCF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800" dirty="0"/>
              <a:t>A </a:t>
            </a:r>
            <a:r>
              <a:rPr lang="en-US" altLang="ko-KR" sz="2800" i="1" dirty="0"/>
              <a:t>dictionary</a:t>
            </a:r>
            <a:r>
              <a:rPr lang="en-US" altLang="ko-KR" sz="2800" dirty="0"/>
              <a:t> is a general-purpose data structure for storing a group of objects. </a:t>
            </a:r>
          </a:p>
          <a:p>
            <a:endParaRPr lang="en-US" altLang="ko-KR" sz="2800" dirty="0"/>
          </a:p>
          <a:p>
            <a:r>
              <a:rPr lang="en-US" altLang="ko-KR" sz="2800" dirty="0"/>
              <a:t>A dictionary has a set of </a:t>
            </a:r>
            <a:r>
              <a:rPr lang="en-US" altLang="ko-KR" sz="2800" i="1" dirty="0"/>
              <a:t>keys</a:t>
            </a:r>
            <a:r>
              <a:rPr lang="en-US" altLang="ko-KR" sz="2800" dirty="0"/>
              <a:t> and each key has a single associated </a:t>
            </a:r>
            <a:r>
              <a:rPr lang="en-US" altLang="ko-KR" sz="2800" i="1" dirty="0"/>
              <a:t>value</a:t>
            </a:r>
            <a:r>
              <a:rPr lang="en-US" altLang="ko-KR" sz="2800" dirty="0"/>
              <a:t>. </a:t>
            </a:r>
          </a:p>
          <a:p>
            <a:endParaRPr lang="en-US" altLang="ko-KR" sz="2800" dirty="0"/>
          </a:p>
          <a:p>
            <a:r>
              <a:rPr lang="en-US" altLang="ko-KR" sz="2800" dirty="0"/>
              <a:t>When presented with a key, the dictionary will return the associated value.</a:t>
            </a:r>
          </a:p>
          <a:p>
            <a:endParaRPr lang="en-US" altLang="ko-KR" sz="2800" dirty="0"/>
          </a:p>
          <a:p>
            <a:r>
              <a:rPr lang="en-US" altLang="ko-KR" sz="2800" dirty="0"/>
              <a:t>Keys in a dictionary must be unique</a:t>
            </a:r>
            <a:endParaRPr lang="ko-KR" altLang="en-US" sz="3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855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AVL tree based-dictionary for </a:t>
            </a:r>
            <a:r>
              <a:rPr lang="en-US" altLang="ko-KR" dirty="0" err="1"/>
              <a:t>Yimacs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B9F0B2F-9EDF-45EA-A029-6DEE6F305DCF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Key: a word</a:t>
            </a:r>
          </a:p>
          <a:p>
            <a:r>
              <a:rPr lang="en-US" altLang="ko-KR" dirty="0"/>
              <a:t>Value: a linked list containing line numbers where the word occurs</a:t>
            </a:r>
          </a:p>
          <a:p>
            <a:r>
              <a:rPr lang="en-US" altLang="ko-KR" dirty="0"/>
              <a:t>Words are sorted in alphabetical order (or more precisely, by string::compare() method)</a:t>
            </a:r>
            <a:endParaRPr lang="ko-KR" altLang="en-US" dirty="0"/>
          </a:p>
          <a:p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506972" y="2783144"/>
            <a:ext cx="8061583" cy="3603051"/>
            <a:chOff x="827584" y="2424659"/>
            <a:chExt cx="7038373" cy="3772992"/>
          </a:xfrm>
        </p:grpSpPr>
        <p:sp>
          <p:nvSpPr>
            <p:cNvPr id="6" name="타원 5"/>
            <p:cNvSpPr/>
            <p:nvPr/>
          </p:nvSpPr>
          <p:spPr>
            <a:xfrm>
              <a:off x="3958997" y="2789548"/>
              <a:ext cx="676718" cy="5760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타원 6"/>
            <p:cNvSpPr/>
            <p:nvPr/>
          </p:nvSpPr>
          <p:spPr>
            <a:xfrm>
              <a:off x="2643465" y="3882190"/>
              <a:ext cx="668971" cy="5760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/>
            <p:cNvSpPr/>
            <p:nvPr/>
          </p:nvSpPr>
          <p:spPr>
            <a:xfrm>
              <a:off x="5499347" y="3882190"/>
              <a:ext cx="481844" cy="5760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1800266" y="5085184"/>
              <a:ext cx="684216" cy="5760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774967" y="5085184"/>
              <a:ext cx="576064" cy="5760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3320794" y="5085184"/>
              <a:ext cx="576064" cy="5760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6229140" y="5085184"/>
              <a:ext cx="658694" cy="5760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02503" y="5167770"/>
              <a:ext cx="473326" cy="3867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Bad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25276" y="3978856"/>
              <a:ext cx="745683" cy="386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Cookie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90785" y="5169105"/>
              <a:ext cx="659465" cy="3867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Dumb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29426" y="5167770"/>
              <a:ext cx="679450" cy="3867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Power</a:t>
              </a: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07193" y="3954151"/>
              <a:ext cx="473998" cy="3867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Red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72286" y="2884204"/>
              <a:ext cx="658457" cy="3867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Flavor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03775" y="5167770"/>
              <a:ext cx="716902" cy="3867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Rookie</a:t>
              </a:r>
              <a:endParaRPr lang="ko-KR" altLang="en-US" dirty="0"/>
            </a:p>
          </p:txBody>
        </p:sp>
        <p:cxnSp>
          <p:nvCxnSpPr>
            <p:cNvPr id="20" name="직선 연결선 19"/>
            <p:cNvCxnSpPr>
              <a:stCxn id="6" idx="3"/>
              <a:endCxn id="7" idx="0"/>
            </p:cNvCxnSpPr>
            <p:nvPr/>
          </p:nvCxnSpPr>
          <p:spPr>
            <a:xfrm flipH="1">
              <a:off x="2977950" y="3281249"/>
              <a:ext cx="1080149" cy="6009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7" idx="3"/>
              <a:endCxn id="9" idx="0"/>
            </p:cNvCxnSpPr>
            <p:nvPr/>
          </p:nvCxnSpPr>
          <p:spPr>
            <a:xfrm flipH="1">
              <a:off x="2142375" y="4373891"/>
              <a:ext cx="599058" cy="7112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>
              <a:stCxn id="7" idx="5"/>
              <a:endCxn id="11" idx="0"/>
            </p:cNvCxnSpPr>
            <p:nvPr/>
          </p:nvCxnSpPr>
          <p:spPr>
            <a:xfrm>
              <a:off x="3214467" y="4373891"/>
              <a:ext cx="394360" cy="7112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>
              <a:stCxn id="6" idx="5"/>
              <a:endCxn id="8" idx="0"/>
            </p:cNvCxnSpPr>
            <p:nvPr/>
          </p:nvCxnSpPr>
          <p:spPr>
            <a:xfrm>
              <a:off x="4536613" y="3281249"/>
              <a:ext cx="1203657" cy="6009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8" idx="4"/>
              <a:endCxn id="8" idx="4"/>
            </p:cNvCxnSpPr>
            <p:nvPr/>
          </p:nvCxnSpPr>
          <p:spPr>
            <a:xfrm>
              <a:off x="5740270" y="4458254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stCxn id="8" idx="3"/>
              <a:endCxn id="10" idx="0"/>
            </p:cNvCxnSpPr>
            <p:nvPr/>
          </p:nvCxnSpPr>
          <p:spPr>
            <a:xfrm flipH="1">
              <a:off x="5062999" y="4373891"/>
              <a:ext cx="506913" cy="7112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8" idx="5"/>
              <a:endCxn id="12" idx="0"/>
            </p:cNvCxnSpPr>
            <p:nvPr/>
          </p:nvCxnSpPr>
          <p:spPr>
            <a:xfrm>
              <a:off x="5910627" y="4373891"/>
              <a:ext cx="647860" cy="7112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774967" y="2780928"/>
              <a:ext cx="288032" cy="369332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</a:t>
              </a:r>
              <a:endParaRPr lang="ko-KR" altLang="en-US" dirty="0"/>
            </a:p>
          </p:txBody>
        </p:sp>
        <p:cxnSp>
          <p:nvCxnSpPr>
            <p:cNvPr id="28" name="직선 화살표 연결선 27"/>
            <p:cNvCxnSpPr>
              <a:stCxn id="27" idx="3"/>
              <a:endCxn id="29" idx="1"/>
            </p:cNvCxnSpPr>
            <p:nvPr/>
          </p:nvCxnSpPr>
          <p:spPr>
            <a:xfrm>
              <a:off x="5062999" y="2965594"/>
              <a:ext cx="224061" cy="4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287060" y="2785316"/>
              <a:ext cx="437067" cy="369332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</a:t>
              </a:r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924998" y="2780928"/>
              <a:ext cx="477610" cy="369332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24</a:t>
              </a:r>
              <a:endParaRPr lang="ko-KR" altLang="en-US" dirty="0"/>
            </a:p>
          </p:txBody>
        </p:sp>
        <p:cxnSp>
          <p:nvCxnSpPr>
            <p:cNvPr id="31" name="직선 화살표 연결선 30"/>
            <p:cNvCxnSpPr>
              <a:stCxn id="29" idx="3"/>
              <a:endCxn id="30" idx="1"/>
            </p:cNvCxnSpPr>
            <p:nvPr/>
          </p:nvCxnSpPr>
          <p:spPr>
            <a:xfrm flipV="1">
              <a:off x="5724127" y="2965594"/>
              <a:ext cx="200871" cy="4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608826" y="3993988"/>
              <a:ext cx="303297" cy="369332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6</a:t>
              </a:r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238316" y="3958875"/>
              <a:ext cx="288032" cy="369332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5</a:t>
              </a:r>
              <a:endParaRPr lang="ko-KR" altLang="en-US" dirty="0"/>
            </a:p>
          </p:txBody>
        </p:sp>
        <p:cxnSp>
          <p:nvCxnSpPr>
            <p:cNvPr id="34" name="직선 화살표 연결선 33"/>
            <p:cNvCxnSpPr>
              <a:stCxn id="33" idx="3"/>
              <a:endCxn id="35" idx="1"/>
            </p:cNvCxnSpPr>
            <p:nvPr/>
          </p:nvCxnSpPr>
          <p:spPr>
            <a:xfrm>
              <a:off x="6526348" y="4143541"/>
              <a:ext cx="224061" cy="4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6750409" y="3963263"/>
              <a:ext cx="437067" cy="369332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27</a:t>
              </a:r>
              <a:endParaRPr lang="ko-KR" alt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388347" y="3958875"/>
              <a:ext cx="477610" cy="369332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36</a:t>
              </a:r>
              <a:endParaRPr lang="ko-KR" altLang="en-US" dirty="0"/>
            </a:p>
          </p:txBody>
        </p:sp>
        <p:cxnSp>
          <p:nvCxnSpPr>
            <p:cNvPr id="37" name="직선 화살표 연결선 36"/>
            <p:cNvCxnSpPr>
              <a:stCxn id="35" idx="3"/>
              <a:endCxn id="36" idx="1"/>
            </p:cNvCxnSpPr>
            <p:nvPr/>
          </p:nvCxnSpPr>
          <p:spPr>
            <a:xfrm flipV="1">
              <a:off x="7187476" y="4143541"/>
              <a:ext cx="200871" cy="4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827584" y="5817300"/>
              <a:ext cx="447943" cy="369332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25</a:t>
              </a:r>
              <a:endParaRPr lang="ko-KR" altLang="en-US" dirty="0"/>
            </a:p>
          </p:txBody>
        </p:sp>
        <p:cxnSp>
          <p:nvCxnSpPr>
            <p:cNvPr id="39" name="직선 화살표 연결선 38"/>
            <p:cNvCxnSpPr>
              <a:stCxn id="38" idx="3"/>
              <a:endCxn id="40" idx="1"/>
            </p:cNvCxnSpPr>
            <p:nvPr/>
          </p:nvCxnSpPr>
          <p:spPr>
            <a:xfrm>
              <a:off x="1275527" y="6001966"/>
              <a:ext cx="224061" cy="4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499588" y="5821688"/>
              <a:ext cx="437067" cy="369332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46</a:t>
              </a:r>
              <a:endParaRPr lang="ko-KR" alt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891021" y="5822937"/>
              <a:ext cx="288032" cy="369332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</a:t>
              </a:r>
              <a:endParaRPr lang="ko-KR" altLang="en-US" dirty="0"/>
            </a:p>
          </p:txBody>
        </p:sp>
        <p:cxnSp>
          <p:nvCxnSpPr>
            <p:cNvPr id="42" name="직선 화살표 연결선 41"/>
            <p:cNvCxnSpPr>
              <a:stCxn id="41" idx="3"/>
              <a:endCxn id="43" idx="1"/>
            </p:cNvCxnSpPr>
            <p:nvPr/>
          </p:nvCxnSpPr>
          <p:spPr>
            <a:xfrm>
              <a:off x="3179053" y="6007603"/>
              <a:ext cx="224061" cy="4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3403114" y="5827325"/>
              <a:ext cx="437067" cy="369332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11</a:t>
              </a:r>
              <a:endParaRPr lang="ko-KR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041052" y="5822937"/>
              <a:ext cx="477610" cy="369332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30</a:t>
              </a:r>
              <a:endParaRPr lang="ko-KR" altLang="en-US" dirty="0"/>
            </a:p>
          </p:txBody>
        </p:sp>
        <p:cxnSp>
          <p:nvCxnSpPr>
            <p:cNvPr id="45" name="직선 화살표 연결선 44"/>
            <p:cNvCxnSpPr>
              <a:stCxn id="43" idx="3"/>
              <a:endCxn id="44" idx="1"/>
            </p:cNvCxnSpPr>
            <p:nvPr/>
          </p:nvCxnSpPr>
          <p:spPr>
            <a:xfrm flipV="1">
              <a:off x="3840181" y="6007603"/>
              <a:ext cx="200871" cy="4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920063" y="5823931"/>
              <a:ext cx="447943" cy="369332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10</a:t>
              </a:r>
              <a:endParaRPr lang="ko-KR" altLang="en-US" dirty="0"/>
            </a:p>
          </p:txBody>
        </p:sp>
        <p:cxnSp>
          <p:nvCxnSpPr>
            <p:cNvPr id="47" name="직선 화살표 연결선 46"/>
            <p:cNvCxnSpPr>
              <a:stCxn id="46" idx="3"/>
              <a:endCxn id="48" idx="1"/>
            </p:cNvCxnSpPr>
            <p:nvPr/>
          </p:nvCxnSpPr>
          <p:spPr>
            <a:xfrm>
              <a:off x="5368006" y="6008597"/>
              <a:ext cx="224061" cy="4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5592067" y="5828319"/>
              <a:ext cx="437067" cy="369332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11</a:t>
              </a:r>
              <a:endParaRPr lang="ko-KR" alt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756886" y="5819543"/>
              <a:ext cx="447943" cy="369332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42</a:t>
              </a:r>
              <a:endParaRPr lang="ko-KR" altLang="en-US" dirty="0"/>
            </a:p>
          </p:txBody>
        </p:sp>
        <p:cxnSp>
          <p:nvCxnSpPr>
            <p:cNvPr id="50" name="직선 화살표 연결선 49"/>
            <p:cNvCxnSpPr>
              <a:stCxn id="49" idx="3"/>
              <a:endCxn id="51" idx="1"/>
            </p:cNvCxnSpPr>
            <p:nvPr/>
          </p:nvCxnSpPr>
          <p:spPr>
            <a:xfrm>
              <a:off x="7204829" y="6004209"/>
              <a:ext cx="224061" cy="4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428890" y="5823931"/>
              <a:ext cx="437067" cy="369332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53</a:t>
              </a:r>
              <a:endParaRPr lang="ko-KR" altLang="en-US" dirty="0"/>
            </a:p>
          </p:txBody>
        </p:sp>
        <p:cxnSp>
          <p:nvCxnSpPr>
            <p:cNvPr id="52" name="직선 화살표 연결선 51"/>
            <p:cNvCxnSpPr>
              <a:stCxn id="18" idx="3"/>
              <a:endCxn id="27" idx="1"/>
            </p:cNvCxnSpPr>
            <p:nvPr/>
          </p:nvCxnSpPr>
          <p:spPr>
            <a:xfrm flipV="1">
              <a:off x="4630743" y="2965595"/>
              <a:ext cx="144223" cy="11198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>
              <a:endCxn id="32" idx="1"/>
            </p:cNvCxnSpPr>
            <p:nvPr/>
          </p:nvCxnSpPr>
          <p:spPr>
            <a:xfrm>
              <a:off x="3242098" y="4170222"/>
              <a:ext cx="366729" cy="8433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>
              <a:endCxn id="33" idx="1"/>
            </p:cNvCxnSpPr>
            <p:nvPr/>
          </p:nvCxnSpPr>
          <p:spPr>
            <a:xfrm>
              <a:off x="5855073" y="4143541"/>
              <a:ext cx="383243" cy="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>
              <a:stCxn id="13" idx="2"/>
              <a:endCxn id="38" idx="0"/>
            </p:cNvCxnSpPr>
            <p:nvPr/>
          </p:nvCxnSpPr>
          <p:spPr>
            <a:xfrm flipH="1">
              <a:off x="1051556" y="5554522"/>
              <a:ext cx="1087610" cy="26277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>
              <a:stCxn id="15" idx="2"/>
              <a:endCxn id="41" idx="0"/>
            </p:cNvCxnSpPr>
            <p:nvPr/>
          </p:nvCxnSpPr>
          <p:spPr>
            <a:xfrm flipH="1">
              <a:off x="3035037" y="5555857"/>
              <a:ext cx="585480" cy="26708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>
              <a:stCxn id="16" idx="2"/>
              <a:endCxn id="46" idx="0"/>
            </p:cNvCxnSpPr>
            <p:nvPr/>
          </p:nvCxnSpPr>
          <p:spPr>
            <a:xfrm>
              <a:off x="5069151" y="5554522"/>
              <a:ext cx="74884" cy="26941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>
              <a:stCxn id="19" idx="2"/>
              <a:endCxn id="49" idx="0"/>
            </p:cNvCxnSpPr>
            <p:nvPr/>
          </p:nvCxnSpPr>
          <p:spPr>
            <a:xfrm>
              <a:off x="6562226" y="5554522"/>
              <a:ext cx="418632" cy="26502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4074710" y="2448851"/>
              <a:ext cx="4965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4"/>
                  </a:solidFill>
                </a:rPr>
                <a:t>key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182320" y="2424659"/>
              <a:ext cx="660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4"/>
                  </a:solidFill>
                </a:rPr>
                <a:t>value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1617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RB</a:t>
            </a:r>
            <a:r>
              <a:rPr lang="en-US" altLang="ko-KR" dirty="0" smtClean="0"/>
              <a:t> </a:t>
            </a:r>
            <a:r>
              <a:rPr lang="en-US" altLang="ko-KR" dirty="0"/>
              <a:t>tree based-dictionary for </a:t>
            </a:r>
            <a:r>
              <a:rPr lang="en-US" altLang="ko-KR" dirty="0" err="1"/>
              <a:t>Yimacs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B9F0B2F-9EDF-45EA-A029-6DEE6F305DCF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Key: a word</a:t>
            </a:r>
          </a:p>
          <a:p>
            <a:r>
              <a:rPr lang="en-US" altLang="ko-KR" dirty="0"/>
              <a:t>Value: a linked list containing line numbers where the word occurs</a:t>
            </a:r>
          </a:p>
          <a:p>
            <a:r>
              <a:rPr lang="en-US" altLang="ko-KR" dirty="0"/>
              <a:t>Words are sorted in alphabetical order (or more precisely, by string::compare() method)</a:t>
            </a:r>
            <a:endParaRPr lang="ko-KR" altLang="en-US" dirty="0"/>
          </a:p>
          <a:p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506972" y="2783144"/>
            <a:ext cx="8061583" cy="3603051"/>
            <a:chOff x="827584" y="2424659"/>
            <a:chExt cx="7038373" cy="3772992"/>
          </a:xfrm>
        </p:grpSpPr>
        <p:sp>
          <p:nvSpPr>
            <p:cNvPr id="6" name="타원 5"/>
            <p:cNvSpPr/>
            <p:nvPr/>
          </p:nvSpPr>
          <p:spPr>
            <a:xfrm>
              <a:off x="3958997" y="2789548"/>
              <a:ext cx="676718" cy="576064"/>
            </a:xfrm>
            <a:prstGeom prst="ellipse">
              <a:avLst/>
            </a:prstGeom>
            <a:noFill/>
            <a:ln w="28575">
              <a:solidFill>
                <a:srgbClr val="445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타원 6"/>
            <p:cNvSpPr/>
            <p:nvPr/>
          </p:nvSpPr>
          <p:spPr>
            <a:xfrm>
              <a:off x="2643465" y="3882190"/>
              <a:ext cx="668971" cy="576064"/>
            </a:xfrm>
            <a:prstGeom prst="ellipse">
              <a:avLst/>
            </a:prstGeom>
            <a:noFill/>
            <a:ln w="28575">
              <a:solidFill>
                <a:srgbClr val="BD39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/>
            <p:cNvSpPr/>
            <p:nvPr/>
          </p:nvSpPr>
          <p:spPr>
            <a:xfrm>
              <a:off x="5499347" y="3882190"/>
              <a:ext cx="481844" cy="576064"/>
            </a:xfrm>
            <a:prstGeom prst="ellipse">
              <a:avLst/>
            </a:prstGeom>
            <a:noFill/>
            <a:ln w="28575">
              <a:solidFill>
                <a:srgbClr val="BD39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1800266" y="5085184"/>
              <a:ext cx="684216" cy="576064"/>
            </a:xfrm>
            <a:prstGeom prst="ellipse">
              <a:avLst/>
            </a:prstGeom>
            <a:noFill/>
            <a:ln w="28575">
              <a:solidFill>
                <a:srgbClr val="445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774967" y="5085184"/>
              <a:ext cx="576064" cy="576064"/>
            </a:xfrm>
            <a:prstGeom prst="ellipse">
              <a:avLst/>
            </a:prstGeom>
            <a:noFill/>
            <a:ln w="28575">
              <a:solidFill>
                <a:srgbClr val="445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3320794" y="5085184"/>
              <a:ext cx="576064" cy="576064"/>
            </a:xfrm>
            <a:prstGeom prst="ellipse">
              <a:avLst/>
            </a:prstGeom>
            <a:noFill/>
            <a:ln w="28575">
              <a:solidFill>
                <a:srgbClr val="445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6229140" y="5085184"/>
              <a:ext cx="658694" cy="576064"/>
            </a:xfrm>
            <a:prstGeom prst="ellipse">
              <a:avLst/>
            </a:prstGeom>
            <a:noFill/>
            <a:ln w="28575">
              <a:solidFill>
                <a:srgbClr val="445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02503" y="5167770"/>
              <a:ext cx="473326" cy="3867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Bad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25276" y="3978856"/>
              <a:ext cx="745683" cy="386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Cookie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90785" y="5169105"/>
              <a:ext cx="659465" cy="3867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Dumb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29426" y="5167770"/>
              <a:ext cx="679450" cy="3867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Power</a:t>
              </a: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07193" y="3954151"/>
              <a:ext cx="473998" cy="3867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Red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72286" y="2884204"/>
              <a:ext cx="658457" cy="3867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Flavor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03775" y="5167770"/>
              <a:ext cx="716902" cy="3867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Rookie</a:t>
              </a:r>
              <a:endParaRPr lang="ko-KR" altLang="en-US" dirty="0"/>
            </a:p>
          </p:txBody>
        </p:sp>
        <p:cxnSp>
          <p:nvCxnSpPr>
            <p:cNvPr id="20" name="직선 연결선 19"/>
            <p:cNvCxnSpPr>
              <a:stCxn id="6" idx="3"/>
              <a:endCxn id="7" idx="0"/>
            </p:cNvCxnSpPr>
            <p:nvPr/>
          </p:nvCxnSpPr>
          <p:spPr>
            <a:xfrm flipH="1">
              <a:off x="2977950" y="3281249"/>
              <a:ext cx="1080149" cy="6009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7" idx="3"/>
              <a:endCxn id="9" idx="0"/>
            </p:cNvCxnSpPr>
            <p:nvPr/>
          </p:nvCxnSpPr>
          <p:spPr>
            <a:xfrm flipH="1">
              <a:off x="2142375" y="4373891"/>
              <a:ext cx="599058" cy="7112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>
              <a:stCxn id="7" idx="5"/>
              <a:endCxn id="11" idx="0"/>
            </p:cNvCxnSpPr>
            <p:nvPr/>
          </p:nvCxnSpPr>
          <p:spPr>
            <a:xfrm>
              <a:off x="3214467" y="4373891"/>
              <a:ext cx="394360" cy="7112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>
              <a:stCxn id="6" idx="5"/>
              <a:endCxn id="8" idx="0"/>
            </p:cNvCxnSpPr>
            <p:nvPr/>
          </p:nvCxnSpPr>
          <p:spPr>
            <a:xfrm>
              <a:off x="4536613" y="3281249"/>
              <a:ext cx="1203657" cy="6009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8" idx="4"/>
              <a:endCxn id="8" idx="4"/>
            </p:cNvCxnSpPr>
            <p:nvPr/>
          </p:nvCxnSpPr>
          <p:spPr>
            <a:xfrm>
              <a:off x="5740270" y="4458254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stCxn id="8" idx="3"/>
              <a:endCxn id="10" idx="0"/>
            </p:cNvCxnSpPr>
            <p:nvPr/>
          </p:nvCxnSpPr>
          <p:spPr>
            <a:xfrm flipH="1">
              <a:off x="5062999" y="4373891"/>
              <a:ext cx="506913" cy="7112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8" idx="5"/>
              <a:endCxn id="12" idx="0"/>
            </p:cNvCxnSpPr>
            <p:nvPr/>
          </p:nvCxnSpPr>
          <p:spPr>
            <a:xfrm>
              <a:off x="5910627" y="4373891"/>
              <a:ext cx="647860" cy="7112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774967" y="2780928"/>
              <a:ext cx="288032" cy="369332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</a:t>
              </a:r>
              <a:endParaRPr lang="ko-KR" altLang="en-US" dirty="0"/>
            </a:p>
          </p:txBody>
        </p:sp>
        <p:cxnSp>
          <p:nvCxnSpPr>
            <p:cNvPr id="28" name="직선 화살표 연결선 27"/>
            <p:cNvCxnSpPr>
              <a:stCxn id="27" idx="3"/>
              <a:endCxn id="29" idx="1"/>
            </p:cNvCxnSpPr>
            <p:nvPr/>
          </p:nvCxnSpPr>
          <p:spPr>
            <a:xfrm>
              <a:off x="5062999" y="2965594"/>
              <a:ext cx="224061" cy="4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287060" y="2785316"/>
              <a:ext cx="437067" cy="369332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</a:t>
              </a:r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924998" y="2780928"/>
              <a:ext cx="477610" cy="369332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24</a:t>
              </a:r>
              <a:endParaRPr lang="ko-KR" altLang="en-US" dirty="0"/>
            </a:p>
          </p:txBody>
        </p:sp>
        <p:cxnSp>
          <p:nvCxnSpPr>
            <p:cNvPr id="31" name="직선 화살표 연결선 30"/>
            <p:cNvCxnSpPr>
              <a:stCxn id="29" idx="3"/>
              <a:endCxn id="30" idx="1"/>
            </p:cNvCxnSpPr>
            <p:nvPr/>
          </p:nvCxnSpPr>
          <p:spPr>
            <a:xfrm flipV="1">
              <a:off x="5724127" y="2965594"/>
              <a:ext cx="200871" cy="4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608826" y="3993988"/>
              <a:ext cx="303297" cy="369332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6</a:t>
              </a:r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238316" y="3958875"/>
              <a:ext cx="288032" cy="369332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5</a:t>
              </a:r>
              <a:endParaRPr lang="ko-KR" altLang="en-US" dirty="0"/>
            </a:p>
          </p:txBody>
        </p:sp>
        <p:cxnSp>
          <p:nvCxnSpPr>
            <p:cNvPr id="34" name="직선 화살표 연결선 33"/>
            <p:cNvCxnSpPr>
              <a:stCxn id="33" idx="3"/>
              <a:endCxn id="35" idx="1"/>
            </p:cNvCxnSpPr>
            <p:nvPr/>
          </p:nvCxnSpPr>
          <p:spPr>
            <a:xfrm>
              <a:off x="6526348" y="4143541"/>
              <a:ext cx="224061" cy="4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6750409" y="3963263"/>
              <a:ext cx="437067" cy="369332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27</a:t>
              </a:r>
              <a:endParaRPr lang="ko-KR" alt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388347" y="3958875"/>
              <a:ext cx="477610" cy="369332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36</a:t>
              </a:r>
              <a:endParaRPr lang="ko-KR" altLang="en-US" dirty="0"/>
            </a:p>
          </p:txBody>
        </p:sp>
        <p:cxnSp>
          <p:nvCxnSpPr>
            <p:cNvPr id="37" name="직선 화살표 연결선 36"/>
            <p:cNvCxnSpPr>
              <a:stCxn id="35" idx="3"/>
              <a:endCxn id="36" idx="1"/>
            </p:cNvCxnSpPr>
            <p:nvPr/>
          </p:nvCxnSpPr>
          <p:spPr>
            <a:xfrm flipV="1">
              <a:off x="7187476" y="4143541"/>
              <a:ext cx="200871" cy="4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827584" y="5817300"/>
              <a:ext cx="447943" cy="369332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25</a:t>
              </a:r>
              <a:endParaRPr lang="ko-KR" altLang="en-US" dirty="0"/>
            </a:p>
          </p:txBody>
        </p:sp>
        <p:cxnSp>
          <p:nvCxnSpPr>
            <p:cNvPr id="39" name="직선 화살표 연결선 38"/>
            <p:cNvCxnSpPr>
              <a:stCxn id="38" idx="3"/>
              <a:endCxn id="40" idx="1"/>
            </p:cNvCxnSpPr>
            <p:nvPr/>
          </p:nvCxnSpPr>
          <p:spPr>
            <a:xfrm>
              <a:off x="1275527" y="6001966"/>
              <a:ext cx="224061" cy="4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499588" y="5821688"/>
              <a:ext cx="437067" cy="369332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46</a:t>
              </a:r>
              <a:endParaRPr lang="ko-KR" alt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891021" y="5822937"/>
              <a:ext cx="288032" cy="369332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</a:t>
              </a:r>
              <a:endParaRPr lang="ko-KR" altLang="en-US" dirty="0"/>
            </a:p>
          </p:txBody>
        </p:sp>
        <p:cxnSp>
          <p:nvCxnSpPr>
            <p:cNvPr id="42" name="직선 화살표 연결선 41"/>
            <p:cNvCxnSpPr>
              <a:stCxn id="41" idx="3"/>
              <a:endCxn id="43" idx="1"/>
            </p:cNvCxnSpPr>
            <p:nvPr/>
          </p:nvCxnSpPr>
          <p:spPr>
            <a:xfrm>
              <a:off x="3179053" y="6007603"/>
              <a:ext cx="224061" cy="4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3403114" y="5827325"/>
              <a:ext cx="437067" cy="369332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11</a:t>
              </a:r>
              <a:endParaRPr lang="ko-KR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041052" y="5822937"/>
              <a:ext cx="477610" cy="369332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30</a:t>
              </a:r>
              <a:endParaRPr lang="ko-KR" altLang="en-US" dirty="0"/>
            </a:p>
          </p:txBody>
        </p:sp>
        <p:cxnSp>
          <p:nvCxnSpPr>
            <p:cNvPr id="45" name="직선 화살표 연결선 44"/>
            <p:cNvCxnSpPr>
              <a:stCxn id="43" idx="3"/>
              <a:endCxn id="44" idx="1"/>
            </p:cNvCxnSpPr>
            <p:nvPr/>
          </p:nvCxnSpPr>
          <p:spPr>
            <a:xfrm flipV="1">
              <a:off x="3840181" y="6007603"/>
              <a:ext cx="200871" cy="4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920063" y="5823931"/>
              <a:ext cx="447943" cy="369332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10</a:t>
              </a:r>
              <a:endParaRPr lang="ko-KR" altLang="en-US" dirty="0"/>
            </a:p>
          </p:txBody>
        </p:sp>
        <p:cxnSp>
          <p:nvCxnSpPr>
            <p:cNvPr id="47" name="직선 화살표 연결선 46"/>
            <p:cNvCxnSpPr>
              <a:stCxn id="46" idx="3"/>
              <a:endCxn id="48" idx="1"/>
            </p:cNvCxnSpPr>
            <p:nvPr/>
          </p:nvCxnSpPr>
          <p:spPr>
            <a:xfrm>
              <a:off x="5368006" y="6008597"/>
              <a:ext cx="224061" cy="4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5592067" y="5828319"/>
              <a:ext cx="437067" cy="369332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11</a:t>
              </a:r>
              <a:endParaRPr lang="ko-KR" alt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756886" y="5819543"/>
              <a:ext cx="447943" cy="369332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42</a:t>
              </a:r>
              <a:endParaRPr lang="ko-KR" altLang="en-US" dirty="0"/>
            </a:p>
          </p:txBody>
        </p:sp>
        <p:cxnSp>
          <p:nvCxnSpPr>
            <p:cNvPr id="50" name="직선 화살표 연결선 49"/>
            <p:cNvCxnSpPr>
              <a:stCxn id="49" idx="3"/>
              <a:endCxn id="51" idx="1"/>
            </p:cNvCxnSpPr>
            <p:nvPr/>
          </p:nvCxnSpPr>
          <p:spPr>
            <a:xfrm>
              <a:off x="7204829" y="6004209"/>
              <a:ext cx="224061" cy="4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428890" y="5823931"/>
              <a:ext cx="437067" cy="369332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53</a:t>
              </a:r>
              <a:endParaRPr lang="ko-KR" altLang="en-US" dirty="0"/>
            </a:p>
          </p:txBody>
        </p:sp>
        <p:cxnSp>
          <p:nvCxnSpPr>
            <p:cNvPr id="52" name="직선 화살표 연결선 51"/>
            <p:cNvCxnSpPr>
              <a:stCxn id="18" idx="3"/>
              <a:endCxn id="27" idx="1"/>
            </p:cNvCxnSpPr>
            <p:nvPr/>
          </p:nvCxnSpPr>
          <p:spPr>
            <a:xfrm flipV="1">
              <a:off x="4630743" y="2965595"/>
              <a:ext cx="144223" cy="11198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>
              <a:endCxn id="32" idx="1"/>
            </p:cNvCxnSpPr>
            <p:nvPr/>
          </p:nvCxnSpPr>
          <p:spPr>
            <a:xfrm>
              <a:off x="3242098" y="4170222"/>
              <a:ext cx="366729" cy="8433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>
              <a:endCxn id="33" idx="1"/>
            </p:cNvCxnSpPr>
            <p:nvPr/>
          </p:nvCxnSpPr>
          <p:spPr>
            <a:xfrm>
              <a:off x="5855073" y="4143541"/>
              <a:ext cx="383243" cy="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>
              <a:stCxn id="13" idx="2"/>
              <a:endCxn id="38" idx="0"/>
            </p:cNvCxnSpPr>
            <p:nvPr/>
          </p:nvCxnSpPr>
          <p:spPr>
            <a:xfrm flipH="1">
              <a:off x="1051556" y="5554522"/>
              <a:ext cx="1087610" cy="26277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>
              <a:stCxn id="15" idx="2"/>
              <a:endCxn id="41" idx="0"/>
            </p:cNvCxnSpPr>
            <p:nvPr/>
          </p:nvCxnSpPr>
          <p:spPr>
            <a:xfrm flipH="1">
              <a:off x="3035037" y="5555857"/>
              <a:ext cx="585480" cy="26708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>
              <a:stCxn id="16" idx="2"/>
              <a:endCxn id="46" idx="0"/>
            </p:cNvCxnSpPr>
            <p:nvPr/>
          </p:nvCxnSpPr>
          <p:spPr>
            <a:xfrm>
              <a:off x="5069151" y="5554522"/>
              <a:ext cx="74884" cy="26941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>
              <a:stCxn id="19" idx="2"/>
              <a:endCxn id="49" idx="0"/>
            </p:cNvCxnSpPr>
            <p:nvPr/>
          </p:nvCxnSpPr>
          <p:spPr>
            <a:xfrm>
              <a:off x="6562226" y="5554522"/>
              <a:ext cx="418632" cy="26502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4074710" y="2448851"/>
              <a:ext cx="4965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4"/>
                  </a:solidFill>
                </a:rPr>
                <a:t>key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182320" y="2424659"/>
              <a:ext cx="660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4"/>
                  </a:solidFill>
                </a:rPr>
                <a:t>value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7676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store a text file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B9F0B2F-9EDF-45EA-A029-6DEE6F305DCF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63726" y="1143435"/>
            <a:ext cx="1308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BD392F"/>
                </a:solidFill>
              </a:rPr>
              <a:t>Text file</a:t>
            </a:r>
            <a:endParaRPr lang="ko-KR" altLang="en-US" sz="2800" dirty="0">
              <a:solidFill>
                <a:srgbClr val="BD392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1231" y="1833016"/>
            <a:ext cx="5351489" cy="457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dirty="0"/>
              <a:t>Until the day when the East Sea's waters and</a:t>
            </a:r>
          </a:p>
          <a:p>
            <a:pPr>
              <a:lnSpc>
                <a:spcPct val="80000"/>
              </a:lnSpc>
            </a:pPr>
            <a:r>
              <a:rPr lang="en-US" altLang="ko-KR" dirty="0"/>
              <a:t>Mt. </a:t>
            </a:r>
            <a:r>
              <a:rPr lang="en-US" altLang="ko-KR" dirty="0" err="1"/>
              <a:t>Baekdu</a:t>
            </a:r>
            <a:r>
              <a:rPr lang="en-US" altLang="ko-KR" dirty="0"/>
              <a:t> are dry and worn away,</a:t>
            </a:r>
          </a:p>
          <a:p>
            <a:pPr>
              <a:lnSpc>
                <a:spcPct val="80000"/>
              </a:lnSpc>
            </a:pPr>
            <a:r>
              <a:rPr lang="en-US" altLang="ko-KR" dirty="0"/>
              <a:t>God protect and preserve us.</a:t>
            </a:r>
          </a:p>
          <a:p>
            <a:pPr>
              <a:lnSpc>
                <a:spcPct val="80000"/>
              </a:lnSpc>
            </a:pPr>
            <a:r>
              <a:rPr lang="en-US" altLang="ko-KR" dirty="0"/>
              <a:t>Long live our nation!</a:t>
            </a:r>
          </a:p>
          <a:p>
            <a:pPr>
              <a:lnSpc>
                <a:spcPct val="80000"/>
              </a:lnSpc>
            </a:pPr>
            <a:r>
              <a:rPr lang="en-US" altLang="ko-KR" dirty="0"/>
              <a:t> </a:t>
            </a:r>
          </a:p>
          <a:p>
            <a:pPr>
              <a:lnSpc>
                <a:spcPct val="80000"/>
              </a:lnSpc>
            </a:pPr>
            <a:r>
              <a:rPr lang="en-US" altLang="ko-KR" dirty="0"/>
              <a:t>Three thousand Li of splendid rivers and mountains,</a:t>
            </a:r>
          </a:p>
          <a:p>
            <a:pPr>
              <a:lnSpc>
                <a:spcPct val="80000"/>
              </a:lnSpc>
            </a:pPr>
            <a:r>
              <a:rPr lang="en-US" altLang="ko-KR" dirty="0"/>
              <a:t>filled with Roses of Sharon;</a:t>
            </a:r>
          </a:p>
          <a:p>
            <a:pPr>
              <a:lnSpc>
                <a:spcPct val="80000"/>
              </a:lnSpc>
            </a:pPr>
            <a:r>
              <a:rPr lang="en-US" altLang="ko-KR" dirty="0"/>
              <a:t>Great Korean People,</a:t>
            </a:r>
          </a:p>
          <a:p>
            <a:pPr>
              <a:lnSpc>
                <a:spcPct val="80000"/>
              </a:lnSpc>
            </a:pPr>
            <a:r>
              <a:rPr lang="en-US" altLang="ko-KR" dirty="0"/>
              <a:t>stay true to the Great Korean way.</a:t>
            </a:r>
          </a:p>
          <a:p>
            <a:pPr>
              <a:lnSpc>
                <a:spcPct val="80000"/>
              </a:lnSpc>
            </a:pPr>
            <a:r>
              <a:rPr lang="en-US" altLang="ko-KR" dirty="0"/>
              <a:t> </a:t>
            </a:r>
          </a:p>
          <a:p>
            <a:pPr>
              <a:lnSpc>
                <a:spcPct val="80000"/>
              </a:lnSpc>
            </a:pPr>
            <a:r>
              <a:rPr lang="en-US" altLang="ko-KR" dirty="0"/>
              <a:t>The pine tree atop </a:t>
            </a:r>
            <a:r>
              <a:rPr lang="en-US" altLang="ko-KR" dirty="0" err="1"/>
              <a:t>foremountain</a:t>
            </a:r>
            <a:endParaRPr lang="en-US" altLang="ko-KR" dirty="0"/>
          </a:p>
          <a:p>
            <a:pPr>
              <a:lnSpc>
                <a:spcPct val="80000"/>
              </a:lnSpc>
            </a:pPr>
            <a:r>
              <a:rPr lang="en-US" altLang="ko-KR" dirty="0"/>
              <a:t>stands firmly unchanged under wind</a:t>
            </a:r>
          </a:p>
          <a:p>
            <a:pPr>
              <a:lnSpc>
                <a:spcPct val="80000"/>
              </a:lnSpc>
            </a:pPr>
            <a:r>
              <a:rPr lang="en-US" altLang="ko-KR" dirty="0"/>
              <a:t>and frost as if wrapped in </a:t>
            </a:r>
            <a:r>
              <a:rPr lang="en-US" altLang="ko-KR" dirty="0" err="1"/>
              <a:t>armour</a:t>
            </a:r>
            <a:r>
              <a:rPr lang="en-US" altLang="ko-KR" dirty="0"/>
              <a:t>,</a:t>
            </a:r>
          </a:p>
          <a:p>
            <a:pPr>
              <a:lnSpc>
                <a:spcPct val="80000"/>
              </a:lnSpc>
            </a:pPr>
            <a:r>
              <a:rPr lang="en-US" altLang="ko-KR" dirty="0"/>
              <a:t>as is our resilient spirit.</a:t>
            </a:r>
          </a:p>
          <a:p>
            <a:pPr>
              <a:lnSpc>
                <a:spcPct val="80000"/>
              </a:lnSpc>
            </a:pPr>
            <a:r>
              <a:rPr lang="en-US" altLang="ko-KR" dirty="0"/>
              <a:t> </a:t>
            </a:r>
          </a:p>
          <a:p>
            <a:pPr>
              <a:lnSpc>
                <a:spcPct val="80000"/>
              </a:lnSpc>
            </a:pPr>
            <a:r>
              <a:rPr lang="en-US" altLang="ko-KR" dirty="0"/>
              <a:t>Three thousand Li of splendid rivers and mountains,</a:t>
            </a:r>
          </a:p>
          <a:p>
            <a:pPr>
              <a:lnSpc>
                <a:spcPct val="80000"/>
              </a:lnSpc>
            </a:pPr>
            <a:r>
              <a:rPr lang="en-US" altLang="ko-KR" dirty="0"/>
              <a:t>filled with Roses of Sharon;</a:t>
            </a:r>
          </a:p>
          <a:p>
            <a:pPr>
              <a:lnSpc>
                <a:spcPct val="80000"/>
              </a:lnSpc>
            </a:pPr>
            <a:r>
              <a:rPr lang="en-US" altLang="ko-KR" dirty="0"/>
              <a:t>Great Korean People,</a:t>
            </a:r>
          </a:p>
          <a:p>
            <a:pPr>
              <a:lnSpc>
                <a:spcPct val="80000"/>
              </a:lnSpc>
            </a:pPr>
            <a:r>
              <a:rPr lang="en-US" altLang="ko-KR" dirty="0"/>
              <a:t>stay true to the Great Korean way.</a:t>
            </a:r>
          </a:p>
          <a:p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>
            <a:off x="5419524" y="3387777"/>
            <a:ext cx="1184223" cy="735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507754" y="2048827"/>
            <a:ext cx="3909853" cy="338554"/>
          </a:xfrm>
          <a:prstGeom prst="rect">
            <a:avLst/>
          </a:prstGeom>
          <a:noFill/>
          <a:ln w="28575">
            <a:solidFill>
              <a:srgbClr val="0096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Until the day when the East Sea's waters </a:t>
            </a:r>
            <a:r>
              <a:rPr lang="en-US" altLang="ko-KR" sz="1600" dirty="0" smtClean="0"/>
              <a:t>and</a:t>
            </a:r>
            <a:endParaRPr lang="en-US" altLang="ko-KR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913217" y="2778506"/>
            <a:ext cx="3098925" cy="338554"/>
          </a:xfrm>
          <a:prstGeom prst="rect">
            <a:avLst/>
          </a:prstGeom>
          <a:noFill/>
          <a:ln w="28575">
            <a:solidFill>
              <a:srgbClr val="0096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Mt. </a:t>
            </a:r>
            <a:r>
              <a:rPr lang="en-US" altLang="ko-KR" sz="1600" dirty="0" err="1"/>
              <a:t>Baekdu</a:t>
            </a:r>
            <a:r>
              <a:rPr lang="en-US" altLang="ko-KR" sz="1600" dirty="0"/>
              <a:t> are dry and worn away,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58368" y="3515174"/>
            <a:ext cx="2650854" cy="338554"/>
          </a:xfrm>
          <a:prstGeom prst="rect">
            <a:avLst/>
          </a:prstGeom>
          <a:noFill/>
          <a:ln w="28575">
            <a:solidFill>
              <a:srgbClr val="0096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God protect and preserve us.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769000" y="4230496"/>
            <a:ext cx="1911805" cy="338554"/>
          </a:xfrm>
          <a:prstGeom prst="rect">
            <a:avLst/>
          </a:prstGeom>
          <a:noFill/>
          <a:ln w="28575">
            <a:solidFill>
              <a:srgbClr val="0096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Long live our nation!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06629" y="4950831"/>
            <a:ext cx="4510978" cy="338554"/>
          </a:xfrm>
          <a:prstGeom prst="rect">
            <a:avLst/>
          </a:prstGeom>
          <a:noFill/>
          <a:ln w="28575">
            <a:solidFill>
              <a:srgbClr val="0096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Three thousand Li of splendid rivers and mountains,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9694922" y="2417725"/>
            <a:ext cx="0" cy="34579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9683794" y="3129958"/>
            <a:ext cx="1" cy="35120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9683944" y="3884382"/>
            <a:ext cx="1" cy="35120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9683795" y="4575128"/>
            <a:ext cx="1" cy="35120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9683795" y="5302283"/>
            <a:ext cx="1" cy="35120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427386" y="5450495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009600"/>
                </a:solidFill>
              </a:rPr>
              <a:t>…</a:t>
            </a:r>
            <a:endParaRPr lang="ko-KR" altLang="en-US" sz="3200" dirty="0">
              <a:solidFill>
                <a:srgbClr val="0096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65553" y="1148839"/>
            <a:ext cx="3052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C00000"/>
                </a:solidFill>
              </a:rPr>
              <a:t>Linked list of strings</a:t>
            </a:r>
            <a:endParaRPr lang="ko-KR" alt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5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search and replace words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B9F0B2F-9EDF-45EA-A029-6DEE6F305DCF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800" dirty="0"/>
              <a:t>Input phase</a:t>
            </a:r>
          </a:p>
          <a:p>
            <a:pPr lvl="1"/>
            <a:r>
              <a:rPr lang="en-US" altLang="ko-KR" dirty="0"/>
              <a:t>You read the input file line by line, and store lines in a linked list</a:t>
            </a:r>
          </a:p>
          <a:p>
            <a:pPr lvl="1"/>
            <a:r>
              <a:rPr lang="en-US" altLang="ko-KR" dirty="0"/>
              <a:t>While doing that, insert each word in a line into </a:t>
            </a:r>
            <a:r>
              <a:rPr lang="en-US" altLang="ko-KR" dirty="0" smtClean="0"/>
              <a:t>a AVL(RB) </a:t>
            </a:r>
            <a:r>
              <a:rPr lang="en-US" altLang="ko-KR" dirty="0"/>
              <a:t>tree, and store the line number in the linked list in the corresponding node</a:t>
            </a:r>
          </a:p>
          <a:p>
            <a:endParaRPr lang="en-US" altLang="ko-KR" sz="2800" dirty="0"/>
          </a:p>
          <a:p>
            <a:r>
              <a:rPr lang="en-US" altLang="ko-KR" sz="2800" dirty="0"/>
              <a:t>Search and replace phase</a:t>
            </a:r>
          </a:p>
          <a:p>
            <a:pPr lvl="1"/>
            <a:r>
              <a:rPr lang="en-US" altLang="ko-KR" dirty="0"/>
              <a:t>First, you search the target word in the </a:t>
            </a:r>
            <a:r>
              <a:rPr lang="en-US" altLang="ko-KR" dirty="0" smtClean="0"/>
              <a:t>AVL(RB) </a:t>
            </a:r>
            <a:r>
              <a:rPr lang="en-US" altLang="ko-KR" dirty="0"/>
              <a:t>tree</a:t>
            </a:r>
            <a:endParaRPr lang="en-US" altLang="ko-KR" sz="2800" dirty="0"/>
          </a:p>
          <a:p>
            <a:pPr lvl="1"/>
            <a:r>
              <a:rPr lang="en-US" altLang="ko-KR" dirty="0"/>
              <a:t>Find line numbers where the target word occurs by iterating through the corresponding linked list</a:t>
            </a:r>
            <a:endParaRPr lang="en-US" altLang="ko-KR" sz="2800" dirty="0"/>
          </a:p>
          <a:p>
            <a:pPr lvl="1"/>
            <a:r>
              <a:rPr lang="en-US" altLang="ko-KR" dirty="0"/>
              <a:t>While iterating, replace the target word in the linked list storing the text.</a:t>
            </a:r>
          </a:p>
          <a:p>
            <a:endParaRPr lang="en-US" altLang="ko-KR" sz="2800" dirty="0"/>
          </a:p>
          <a:p>
            <a:r>
              <a:rPr lang="en-US" altLang="ko-KR" sz="2800" dirty="0"/>
              <a:t>Output phase</a:t>
            </a:r>
          </a:p>
          <a:p>
            <a:pPr lvl="1"/>
            <a:r>
              <a:rPr lang="en-US" altLang="ko-KR" dirty="0"/>
              <a:t>Save all lines in the output file by iterating through the linked list storing the text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8130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AVLNode</a:t>
            </a:r>
            <a:r>
              <a:rPr lang="en-US" altLang="ko-KR" dirty="0"/>
              <a:t> and </a:t>
            </a:r>
            <a:r>
              <a:rPr lang="en-US" altLang="ko-KR" dirty="0" err="1"/>
              <a:t>AVLTree</a:t>
            </a:r>
            <a:r>
              <a:rPr lang="en-US" altLang="ko-KR" dirty="0"/>
              <a:t> class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B9F0B2F-9EDF-45EA-A029-6DEE6F305DCF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800" dirty="0"/>
              <a:t>Based on the lecture note</a:t>
            </a:r>
          </a:p>
          <a:p>
            <a:endParaRPr lang="en-US" altLang="ko-KR" sz="2800" dirty="0"/>
          </a:p>
          <a:p>
            <a:r>
              <a:rPr lang="en-US" altLang="ko-KR" sz="2800" dirty="0"/>
              <a:t>The root node’s parent is NULL</a:t>
            </a:r>
          </a:p>
          <a:p>
            <a:endParaRPr lang="en-US" altLang="ko-KR" sz="2800" dirty="0"/>
          </a:p>
          <a:p>
            <a:r>
              <a:rPr lang="en-US" altLang="ko-KR" sz="2800" dirty="0"/>
              <a:t>An external node is a node with the key of an empty string (“”) and NULL children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4681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Balancing in AVL trees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B9F0B2F-9EDF-45EA-A029-6DEE6F305DCF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367" y="1343988"/>
            <a:ext cx="6219908" cy="30228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19339" y="4722968"/>
            <a:ext cx="9984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Right rotation on node p(left side) returns node q(right side) after the rotation.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Left </a:t>
            </a:r>
            <a:r>
              <a:rPr lang="en-US" altLang="ko-KR" sz="2400" dirty="0"/>
              <a:t>rotation on node </a:t>
            </a:r>
            <a:r>
              <a:rPr lang="en-US" altLang="ko-KR" sz="2400" dirty="0" smtClean="0"/>
              <a:t>q(right side) </a:t>
            </a:r>
            <a:r>
              <a:rPr lang="en-US" altLang="ko-KR" sz="2400" dirty="0"/>
              <a:t>returns node </a:t>
            </a:r>
            <a:r>
              <a:rPr lang="en-US" altLang="ko-KR" sz="2400" dirty="0" smtClean="0"/>
              <a:t>p(left side) </a:t>
            </a:r>
            <a:r>
              <a:rPr lang="en-US" altLang="ko-KR" sz="2400" dirty="0"/>
              <a:t>after </a:t>
            </a:r>
            <a:r>
              <a:rPr lang="en-US" altLang="ko-KR" sz="2400" dirty="0" smtClean="0"/>
              <a:t>the rotation.</a:t>
            </a:r>
            <a:endParaRPr lang="ko-KR" altLang="en-US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30235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Balancing in AVL trees (cont’d)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B9F0B2F-9EDF-45EA-A029-6DEE6F305DCF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38150" y="3979431"/>
                <a:ext cx="11134725" cy="2488043"/>
              </a:xfrm>
            </p:spPr>
            <p:txBody>
              <a:bodyPr/>
              <a:lstStyle/>
              <a:p>
                <a:r>
                  <a:rPr lang="en-US" altLang="ko-KR" dirty="0"/>
                  <a:t>Balance factor of node p = height(A) – height(q)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If a node has balance factor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ko-KR" dirty="0"/>
                  <a:t>2 or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dirty="0"/>
                  <a:t>-2, then it needs to be rebalanced</a:t>
                </a:r>
                <a:endParaRPr lang="ko-KR" altLang="en-US" dirty="0"/>
              </a:p>
              <a:p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38150" y="3979431"/>
                <a:ext cx="11134725" cy="2488043"/>
              </a:xfrm>
              <a:blipFill>
                <a:blip r:embed="rId2"/>
                <a:stretch>
                  <a:fillRect l="-767" t="-34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757" y="1297169"/>
            <a:ext cx="4604741" cy="26822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30105" y="1320174"/>
            <a:ext cx="3659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en-US" altLang="ko-KR" dirty="0" smtClean="0"/>
              <a:t>The notation here is a bit abused. </a:t>
            </a:r>
          </a:p>
          <a:p>
            <a:r>
              <a:rPr lang="en-US" altLang="ko-KR" dirty="0" smtClean="0"/>
              <a:t>The input of height() function </a:t>
            </a:r>
          </a:p>
          <a:p>
            <a:r>
              <a:rPr lang="en-US" altLang="ko-KR" dirty="0" smtClean="0"/>
              <a:t>should be a node, not a tree.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1071763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사용자 지정 1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445469"/>
      </a:accent6>
      <a:hlink>
        <a:srgbClr val="F33B48"/>
      </a:hlink>
      <a:folHlink>
        <a:srgbClr val="FFC000"/>
      </a:folHlink>
    </a:clrScheme>
    <a:fontScheme name="lanada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5490</TotalTime>
  <Words>1085</Words>
  <Application>Microsoft Office PowerPoint</Application>
  <PresentationFormat>와이드스크린</PresentationFormat>
  <Paragraphs>234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8" baseType="lpstr">
      <vt:lpstr>Lato</vt:lpstr>
      <vt:lpstr>Lato Bold</vt:lpstr>
      <vt:lpstr>Lato Light</vt:lpstr>
      <vt:lpstr>맑은 고딕</vt:lpstr>
      <vt:lpstr>Arial</vt:lpstr>
      <vt:lpstr>Calibri</vt:lpstr>
      <vt:lpstr>Calibri Light</vt:lpstr>
      <vt:lpstr>Cambria Math</vt:lpstr>
      <vt:lpstr>Constantia</vt:lpstr>
      <vt:lpstr>Wingdings</vt:lpstr>
      <vt:lpstr>디자인 사용자 지정</vt:lpstr>
      <vt:lpstr>EE205 Project 3: Yimacs Supplementary material</vt:lpstr>
      <vt:lpstr>Dictionary</vt:lpstr>
      <vt:lpstr>AVL tree based-dictionary for Yimacs</vt:lpstr>
      <vt:lpstr>RB tree based-dictionary for Yimacs</vt:lpstr>
      <vt:lpstr>How to store a text file</vt:lpstr>
      <vt:lpstr>How to search and replace words</vt:lpstr>
      <vt:lpstr>AVLNode and AVLTree class</vt:lpstr>
      <vt:lpstr>Balancing in AVL trees</vt:lpstr>
      <vt:lpstr>Balancing in AVL trees (cont’d)</vt:lpstr>
      <vt:lpstr>Balancing in AVL trees (cont’d)</vt:lpstr>
      <vt:lpstr>Balancing in AVL trees (cont’d)</vt:lpstr>
      <vt:lpstr>RBNode and RBTree class</vt:lpstr>
      <vt:lpstr>Keeping properties in RB trees</vt:lpstr>
      <vt:lpstr>Insert Case (Double Red)</vt:lpstr>
      <vt:lpstr>Insert Case (Double Red)</vt:lpstr>
      <vt:lpstr>C++ template function/class</vt:lpstr>
      <vt:lpstr>Tips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chy</dc:creator>
  <cp:lastModifiedBy>Windows 사용자</cp:lastModifiedBy>
  <cp:revision>371</cp:revision>
  <dcterms:created xsi:type="dcterms:W3CDTF">2018-02-01T05:36:28Z</dcterms:created>
  <dcterms:modified xsi:type="dcterms:W3CDTF">2018-11-05T04:39:32Z</dcterms:modified>
</cp:coreProperties>
</file>