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12"/>
  </p:notesMasterIdLst>
  <p:sldIdLst>
    <p:sldId id="281" r:id="rId3"/>
    <p:sldId id="297" r:id="rId4"/>
    <p:sldId id="290" r:id="rId5"/>
    <p:sldId id="258" r:id="rId6"/>
    <p:sldId id="296" r:id="rId7"/>
    <p:sldId id="298" r:id="rId8"/>
    <p:sldId id="299" r:id="rId9"/>
    <p:sldId id="300" r:id="rId10"/>
    <p:sldId id="285"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62F"/>
    <a:srgbClr val="CE4C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25" d="100"/>
          <a:sy n="125" d="100"/>
        </p:scale>
        <p:origin x="-512" y="-72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6203F-A209-4486-B2A8-9453E02EA56D}"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74604-0C36-49EB-9BE5-A4928C31C63D}" type="slidenum">
              <a:rPr lang="zh-CN" altLang="en-US" smtClean="0"/>
              <a:t>‹#›</a:t>
            </a:fld>
            <a:endParaRPr lang="zh-CN" altLang="en-US"/>
          </a:p>
        </p:txBody>
      </p:sp>
    </p:spTree>
    <p:extLst>
      <p:ext uri="{BB962C8B-B14F-4D97-AF65-F5344CB8AC3E}">
        <p14:creationId xmlns:p14="http://schemas.microsoft.com/office/powerpoint/2010/main" val="401577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774604-0C36-49EB-9BE5-A4928C31C63D}" type="slidenum">
              <a:rPr lang="zh-CN" altLang="en-US" smtClean="0"/>
              <a:t>1</a:t>
            </a:fld>
            <a:endParaRPr lang="zh-CN" altLang="en-US"/>
          </a:p>
        </p:txBody>
      </p:sp>
    </p:spTree>
    <p:extLst>
      <p:ext uri="{BB962C8B-B14F-4D97-AF65-F5344CB8AC3E}">
        <p14:creationId xmlns:p14="http://schemas.microsoft.com/office/powerpoint/2010/main" val="102602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774604-0C36-49EB-9BE5-A4928C31C63D}" type="slidenum">
              <a:rPr lang="zh-CN" altLang="en-US" smtClean="0"/>
              <a:t>3</a:t>
            </a:fld>
            <a:endParaRPr lang="zh-CN" altLang="en-US"/>
          </a:p>
        </p:txBody>
      </p:sp>
    </p:spTree>
    <p:extLst>
      <p:ext uri="{BB962C8B-B14F-4D97-AF65-F5344CB8AC3E}">
        <p14:creationId xmlns:p14="http://schemas.microsoft.com/office/powerpoint/2010/main" val="377600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774604-0C36-49EB-9BE5-A4928C31C63D}" type="slidenum">
              <a:rPr lang="zh-CN" altLang="en-US" smtClean="0"/>
              <a:t>4</a:t>
            </a:fld>
            <a:endParaRPr lang="zh-CN" altLang="en-US"/>
          </a:p>
        </p:txBody>
      </p:sp>
    </p:spTree>
    <p:extLst>
      <p:ext uri="{BB962C8B-B14F-4D97-AF65-F5344CB8AC3E}">
        <p14:creationId xmlns:p14="http://schemas.microsoft.com/office/powerpoint/2010/main" val="173123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774604-0C36-49EB-9BE5-A4928C31C63D}" type="slidenum">
              <a:rPr lang="zh-CN" altLang="en-US" smtClean="0"/>
              <a:t>9</a:t>
            </a:fld>
            <a:endParaRPr lang="zh-CN" altLang="en-US"/>
          </a:p>
        </p:txBody>
      </p:sp>
    </p:spTree>
    <p:extLst>
      <p:ext uri="{BB962C8B-B14F-4D97-AF65-F5344CB8AC3E}">
        <p14:creationId xmlns:p14="http://schemas.microsoft.com/office/powerpoint/2010/main" val="201204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1C4C31-3BF1-41BF-9EBE-DB8CE50D56C4}" type="datetimeFigureOut">
              <a:rPr lang="zh-CN" altLang="en-US" smtClean="0"/>
              <a:t>2022/6/5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B5578C-1C70-460D-A561-CE4265079FE7}" type="slidenum">
              <a:rPr lang="zh-CN" altLang="en-US" smtClean="0"/>
              <a:t>‹#›</a:t>
            </a:fld>
            <a:endParaRPr lang="zh-CN" altLang="en-US"/>
          </a:p>
        </p:txBody>
      </p:sp>
    </p:spTree>
    <p:extLst>
      <p:ext uri="{BB962C8B-B14F-4D97-AF65-F5344CB8AC3E}">
        <p14:creationId xmlns:p14="http://schemas.microsoft.com/office/powerpoint/2010/main" val="197482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07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42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1"/>
            <a:ext cx="12192000" cy="4847771"/>
          </a:xfrm>
          <a:custGeom>
            <a:avLst/>
            <a:gdLst>
              <a:gd name="connsiteX0" fmla="*/ 0 w 12192000"/>
              <a:gd name="connsiteY0" fmla="*/ 0 h 4847771"/>
              <a:gd name="connsiteX1" fmla="*/ 12192000 w 12192000"/>
              <a:gd name="connsiteY1" fmla="*/ 0 h 4847771"/>
              <a:gd name="connsiteX2" fmla="*/ 12192000 w 12192000"/>
              <a:gd name="connsiteY2" fmla="*/ 4847771 h 4847771"/>
              <a:gd name="connsiteX3" fmla="*/ 0 w 12192000"/>
              <a:gd name="connsiteY3" fmla="*/ 4847771 h 4847771"/>
            </a:gdLst>
            <a:ahLst/>
            <a:cxnLst>
              <a:cxn ang="0">
                <a:pos x="connsiteX0" y="connsiteY0"/>
              </a:cxn>
              <a:cxn ang="0">
                <a:pos x="connsiteX1" y="connsiteY1"/>
              </a:cxn>
              <a:cxn ang="0">
                <a:pos x="connsiteX2" y="connsiteY2"/>
              </a:cxn>
              <a:cxn ang="0">
                <a:pos x="connsiteX3" y="connsiteY3"/>
              </a:cxn>
            </a:cxnLst>
            <a:rect l="l" t="t" r="r" b="b"/>
            <a:pathLst>
              <a:path w="12192000" h="4847771">
                <a:moveTo>
                  <a:pt x="0" y="0"/>
                </a:moveTo>
                <a:lnTo>
                  <a:pt x="12192000" y="0"/>
                </a:lnTo>
                <a:lnTo>
                  <a:pt x="12192000" y="4847771"/>
                </a:lnTo>
                <a:lnTo>
                  <a:pt x="0" y="484777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898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630"/>
            <a:ext cx="12192000" cy="3298373"/>
          </a:xfrm>
          <a:custGeom>
            <a:avLst/>
            <a:gdLst>
              <a:gd name="connsiteX0" fmla="*/ 0 w 12192000"/>
              <a:gd name="connsiteY0" fmla="*/ 0 h 3907973"/>
              <a:gd name="connsiteX1" fmla="*/ 12192000 w 12192000"/>
              <a:gd name="connsiteY1" fmla="*/ 0 h 3907973"/>
              <a:gd name="connsiteX2" fmla="*/ 12192000 w 12192000"/>
              <a:gd name="connsiteY2" fmla="*/ 3907973 h 3907973"/>
              <a:gd name="connsiteX3" fmla="*/ 0 w 12192000"/>
              <a:gd name="connsiteY3" fmla="*/ 3907973 h 3907973"/>
            </a:gdLst>
            <a:ahLst/>
            <a:cxnLst>
              <a:cxn ang="0">
                <a:pos x="connsiteX0" y="connsiteY0"/>
              </a:cxn>
              <a:cxn ang="0">
                <a:pos x="connsiteX1" y="connsiteY1"/>
              </a:cxn>
              <a:cxn ang="0">
                <a:pos x="connsiteX2" y="connsiteY2"/>
              </a:cxn>
              <a:cxn ang="0">
                <a:pos x="connsiteX3" y="connsiteY3"/>
              </a:cxn>
            </a:cxnLst>
            <a:rect l="l" t="t" r="r" b="b"/>
            <a:pathLst>
              <a:path w="12192000" h="3907973">
                <a:moveTo>
                  <a:pt x="0" y="0"/>
                </a:moveTo>
                <a:lnTo>
                  <a:pt x="12192000" y="0"/>
                </a:lnTo>
                <a:lnTo>
                  <a:pt x="12192000" y="3907973"/>
                </a:lnTo>
                <a:lnTo>
                  <a:pt x="0" y="390797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54031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3" name="图片占位符 6"/>
          <p:cNvSpPr>
            <a:spLocks noGrp="1"/>
          </p:cNvSpPr>
          <p:nvPr>
            <p:ph type="pic" sz="quarter" idx="12"/>
          </p:nvPr>
        </p:nvSpPr>
        <p:spPr>
          <a:xfrm>
            <a:off x="0" y="0"/>
            <a:ext cx="12192000" cy="4432300"/>
          </a:xfrm>
        </p:spPr>
        <p:txBody>
          <a:bodyPr/>
          <a:lstStyle/>
          <a:p>
            <a:endParaRPr lang="zh-CN" altLang="en-US"/>
          </a:p>
        </p:txBody>
      </p:sp>
    </p:spTree>
    <p:extLst>
      <p:ext uri="{BB962C8B-B14F-4D97-AF65-F5344CB8AC3E}">
        <p14:creationId xmlns:p14="http://schemas.microsoft.com/office/powerpoint/2010/main" val="661164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0"/>
            <a:ext cx="3410857" cy="6858000"/>
          </a:xfrm>
          <a:custGeom>
            <a:avLst/>
            <a:gdLst>
              <a:gd name="connsiteX0" fmla="*/ 0 w 3410857"/>
              <a:gd name="connsiteY0" fmla="*/ 0 h 6858000"/>
              <a:gd name="connsiteX1" fmla="*/ 3410857 w 3410857"/>
              <a:gd name="connsiteY1" fmla="*/ 0 h 6858000"/>
              <a:gd name="connsiteX2" fmla="*/ 3410857 w 3410857"/>
              <a:gd name="connsiteY2" fmla="*/ 6858000 h 6858000"/>
              <a:gd name="connsiteX3" fmla="*/ 0 w 34108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10857" h="6858000">
                <a:moveTo>
                  <a:pt x="0" y="0"/>
                </a:moveTo>
                <a:lnTo>
                  <a:pt x="3410857" y="0"/>
                </a:lnTo>
                <a:lnTo>
                  <a:pt x="3410857"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10706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val="217402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pattFill prst="smConfetti">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21201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3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4706188" y="2466575"/>
            <a:ext cx="2636846" cy="2636844"/>
          </a:xfrm>
          <a:custGeom>
            <a:avLst/>
            <a:gdLst>
              <a:gd name="connsiteX0" fmla="*/ 1318423 w 2636846"/>
              <a:gd name="connsiteY0" fmla="*/ 0 h 2636844"/>
              <a:gd name="connsiteX1" fmla="*/ 2636846 w 2636846"/>
              <a:gd name="connsiteY1" fmla="*/ 1318422 h 2636844"/>
              <a:gd name="connsiteX2" fmla="*/ 1318423 w 2636846"/>
              <a:gd name="connsiteY2" fmla="*/ 2636844 h 2636844"/>
              <a:gd name="connsiteX3" fmla="*/ 0 w 2636846"/>
              <a:gd name="connsiteY3" fmla="*/ 1318422 h 2636844"/>
              <a:gd name="connsiteX4" fmla="*/ 1318423 w 2636846"/>
              <a:gd name="connsiteY4" fmla="*/ 0 h 2636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846" h="2636844">
                <a:moveTo>
                  <a:pt x="1318423" y="0"/>
                </a:moveTo>
                <a:cubicBezTo>
                  <a:pt x="2046568" y="0"/>
                  <a:pt x="2636846" y="590278"/>
                  <a:pt x="2636846" y="1318422"/>
                </a:cubicBezTo>
                <a:cubicBezTo>
                  <a:pt x="2636846" y="2046566"/>
                  <a:pt x="2046568" y="2636844"/>
                  <a:pt x="1318423" y="2636844"/>
                </a:cubicBezTo>
                <a:cubicBezTo>
                  <a:pt x="590278" y="2636844"/>
                  <a:pt x="0" y="2046566"/>
                  <a:pt x="0" y="1318422"/>
                </a:cubicBezTo>
                <a:cubicBezTo>
                  <a:pt x="0" y="590278"/>
                  <a:pt x="590278" y="0"/>
                  <a:pt x="131842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401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289" y="1140129"/>
            <a:ext cx="3071371" cy="3181351"/>
          </a:xfrm>
          <a:custGeom>
            <a:avLst/>
            <a:gdLst>
              <a:gd name="connsiteX0" fmla="*/ 0 w 3071371"/>
              <a:gd name="connsiteY0" fmla="*/ 0 h 3181351"/>
              <a:gd name="connsiteX1" fmla="*/ 3071371 w 3071371"/>
              <a:gd name="connsiteY1" fmla="*/ 0 h 3181351"/>
              <a:gd name="connsiteX2" fmla="*/ 3071371 w 3071371"/>
              <a:gd name="connsiteY2" fmla="*/ 3181351 h 3181351"/>
              <a:gd name="connsiteX3" fmla="*/ 0 w 3071371"/>
              <a:gd name="connsiteY3" fmla="*/ 3181351 h 3181351"/>
            </a:gdLst>
            <a:ahLst/>
            <a:cxnLst>
              <a:cxn ang="0">
                <a:pos x="connsiteX0" y="connsiteY0"/>
              </a:cxn>
              <a:cxn ang="0">
                <a:pos x="connsiteX1" y="connsiteY1"/>
              </a:cxn>
              <a:cxn ang="0">
                <a:pos x="connsiteX2" y="connsiteY2"/>
              </a:cxn>
              <a:cxn ang="0">
                <a:pos x="connsiteX3" y="connsiteY3"/>
              </a:cxn>
            </a:cxnLst>
            <a:rect l="l" t="t" r="r" b="b"/>
            <a:pathLst>
              <a:path w="3071371" h="3181351">
                <a:moveTo>
                  <a:pt x="0" y="0"/>
                </a:moveTo>
                <a:lnTo>
                  <a:pt x="3071371" y="0"/>
                </a:lnTo>
                <a:lnTo>
                  <a:pt x="3071371" y="3181351"/>
                </a:lnTo>
                <a:lnTo>
                  <a:pt x="0" y="3181351"/>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074664" y="1140129"/>
            <a:ext cx="3058012" cy="3181351"/>
          </a:xfrm>
          <a:custGeom>
            <a:avLst/>
            <a:gdLst>
              <a:gd name="connsiteX0" fmla="*/ 0 w 3058012"/>
              <a:gd name="connsiteY0" fmla="*/ 0 h 3181351"/>
              <a:gd name="connsiteX1" fmla="*/ 3058012 w 3058012"/>
              <a:gd name="connsiteY1" fmla="*/ 0 h 3181351"/>
              <a:gd name="connsiteX2" fmla="*/ 3058012 w 3058012"/>
              <a:gd name="connsiteY2" fmla="*/ 3181351 h 3181351"/>
              <a:gd name="connsiteX3" fmla="*/ 0 w 3058012"/>
              <a:gd name="connsiteY3" fmla="*/ 3181351 h 3181351"/>
            </a:gdLst>
            <a:ahLst/>
            <a:cxnLst>
              <a:cxn ang="0">
                <a:pos x="connsiteX0" y="connsiteY0"/>
              </a:cxn>
              <a:cxn ang="0">
                <a:pos x="connsiteX1" y="connsiteY1"/>
              </a:cxn>
              <a:cxn ang="0">
                <a:pos x="connsiteX2" y="connsiteY2"/>
              </a:cxn>
              <a:cxn ang="0">
                <a:pos x="connsiteX3" y="connsiteY3"/>
              </a:cxn>
            </a:cxnLst>
            <a:rect l="l" t="t" r="r" b="b"/>
            <a:pathLst>
              <a:path w="3058012" h="3181351">
                <a:moveTo>
                  <a:pt x="0" y="0"/>
                </a:moveTo>
                <a:lnTo>
                  <a:pt x="3058012" y="0"/>
                </a:lnTo>
                <a:lnTo>
                  <a:pt x="3058012" y="3181351"/>
                </a:lnTo>
                <a:lnTo>
                  <a:pt x="0" y="3181351"/>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04324" y="1140129"/>
            <a:ext cx="3058012" cy="3181351"/>
          </a:xfrm>
          <a:custGeom>
            <a:avLst/>
            <a:gdLst>
              <a:gd name="connsiteX0" fmla="*/ 0 w 3058012"/>
              <a:gd name="connsiteY0" fmla="*/ 0 h 3181351"/>
              <a:gd name="connsiteX1" fmla="*/ 3058012 w 3058012"/>
              <a:gd name="connsiteY1" fmla="*/ 0 h 3181351"/>
              <a:gd name="connsiteX2" fmla="*/ 3058012 w 3058012"/>
              <a:gd name="connsiteY2" fmla="*/ 3181351 h 3181351"/>
              <a:gd name="connsiteX3" fmla="*/ 0 w 3058012"/>
              <a:gd name="connsiteY3" fmla="*/ 3181351 h 3181351"/>
            </a:gdLst>
            <a:ahLst/>
            <a:cxnLst>
              <a:cxn ang="0">
                <a:pos x="connsiteX0" y="connsiteY0"/>
              </a:cxn>
              <a:cxn ang="0">
                <a:pos x="connsiteX1" y="connsiteY1"/>
              </a:cxn>
              <a:cxn ang="0">
                <a:pos x="connsiteX2" y="connsiteY2"/>
              </a:cxn>
              <a:cxn ang="0">
                <a:pos x="connsiteX3" y="connsiteY3"/>
              </a:cxn>
            </a:cxnLst>
            <a:rect l="l" t="t" r="r" b="b"/>
            <a:pathLst>
              <a:path w="3058012" h="3181351">
                <a:moveTo>
                  <a:pt x="0" y="0"/>
                </a:moveTo>
                <a:lnTo>
                  <a:pt x="3058012" y="0"/>
                </a:lnTo>
                <a:lnTo>
                  <a:pt x="3058012" y="3181351"/>
                </a:lnTo>
                <a:lnTo>
                  <a:pt x="0" y="3181351"/>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133984" y="1140129"/>
            <a:ext cx="3058012" cy="3181351"/>
          </a:xfrm>
          <a:custGeom>
            <a:avLst/>
            <a:gdLst>
              <a:gd name="connsiteX0" fmla="*/ 0 w 3058012"/>
              <a:gd name="connsiteY0" fmla="*/ 0 h 3181351"/>
              <a:gd name="connsiteX1" fmla="*/ 3058012 w 3058012"/>
              <a:gd name="connsiteY1" fmla="*/ 0 h 3181351"/>
              <a:gd name="connsiteX2" fmla="*/ 3058012 w 3058012"/>
              <a:gd name="connsiteY2" fmla="*/ 3181351 h 3181351"/>
              <a:gd name="connsiteX3" fmla="*/ 0 w 3058012"/>
              <a:gd name="connsiteY3" fmla="*/ 3181351 h 3181351"/>
            </a:gdLst>
            <a:ahLst/>
            <a:cxnLst>
              <a:cxn ang="0">
                <a:pos x="connsiteX0" y="connsiteY0"/>
              </a:cxn>
              <a:cxn ang="0">
                <a:pos x="connsiteX1" y="connsiteY1"/>
              </a:cxn>
              <a:cxn ang="0">
                <a:pos x="connsiteX2" y="connsiteY2"/>
              </a:cxn>
              <a:cxn ang="0">
                <a:pos x="connsiteX3" y="connsiteY3"/>
              </a:cxn>
            </a:cxnLst>
            <a:rect l="l" t="t" r="r" b="b"/>
            <a:pathLst>
              <a:path w="3058012" h="3181351">
                <a:moveTo>
                  <a:pt x="0" y="0"/>
                </a:moveTo>
                <a:lnTo>
                  <a:pt x="3058012" y="0"/>
                </a:lnTo>
                <a:lnTo>
                  <a:pt x="3058012" y="3181351"/>
                </a:lnTo>
                <a:lnTo>
                  <a:pt x="0" y="3181351"/>
                </a:lnTo>
                <a:close/>
              </a:path>
            </a:pathLst>
          </a:custGeom>
        </p:spPr>
        <p:txBody>
          <a:bodyPr wrap="square">
            <a:noAutofit/>
          </a:bodyPr>
          <a:lstStyle/>
          <a:p>
            <a:endParaRPr lang="zh-CN" altLang="en-US"/>
          </a:p>
        </p:txBody>
      </p:sp>
      <p:sp>
        <p:nvSpPr>
          <p:cNvPr id="7" name="矩形 6"/>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74446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96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05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2322512"/>
            <a:ext cx="12192000" cy="2824163"/>
          </a:xfrm>
          <a:custGeom>
            <a:avLst/>
            <a:gdLst>
              <a:gd name="connsiteX0" fmla="*/ 0 w 12192000"/>
              <a:gd name="connsiteY0" fmla="*/ 0 h 2824163"/>
              <a:gd name="connsiteX1" fmla="*/ 12192000 w 12192000"/>
              <a:gd name="connsiteY1" fmla="*/ 0 h 2824163"/>
              <a:gd name="connsiteX2" fmla="*/ 12192000 w 12192000"/>
              <a:gd name="connsiteY2" fmla="*/ 2824163 h 2824163"/>
              <a:gd name="connsiteX3" fmla="*/ 0 w 12192000"/>
              <a:gd name="connsiteY3" fmla="*/ 2824163 h 2824163"/>
            </a:gdLst>
            <a:ahLst/>
            <a:cxnLst>
              <a:cxn ang="0">
                <a:pos x="connsiteX0" y="connsiteY0"/>
              </a:cxn>
              <a:cxn ang="0">
                <a:pos x="connsiteX1" y="connsiteY1"/>
              </a:cxn>
              <a:cxn ang="0">
                <a:pos x="connsiteX2" y="connsiteY2"/>
              </a:cxn>
              <a:cxn ang="0">
                <a:pos x="connsiteX3" y="connsiteY3"/>
              </a:cxn>
            </a:cxnLst>
            <a:rect l="l" t="t" r="r" b="b"/>
            <a:pathLst>
              <a:path w="12192000" h="2824163">
                <a:moveTo>
                  <a:pt x="0" y="0"/>
                </a:moveTo>
                <a:lnTo>
                  <a:pt x="12192000" y="0"/>
                </a:lnTo>
                <a:lnTo>
                  <a:pt x="12192000" y="2824163"/>
                </a:lnTo>
                <a:lnTo>
                  <a:pt x="0" y="282416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100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719138" y="1123950"/>
            <a:ext cx="3828690" cy="2449066"/>
          </a:xfrm>
          <a:custGeom>
            <a:avLst/>
            <a:gdLst>
              <a:gd name="connsiteX0" fmla="*/ 217697 w 3828690"/>
              <a:gd name="connsiteY0" fmla="*/ 0 h 2449066"/>
              <a:gd name="connsiteX1" fmla="*/ 3610993 w 3828690"/>
              <a:gd name="connsiteY1" fmla="*/ 0 h 2449066"/>
              <a:gd name="connsiteX2" fmla="*/ 3828690 w 3828690"/>
              <a:gd name="connsiteY2" fmla="*/ 217697 h 2449066"/>
              <a:gd name="connsiteX3" fmla="*/ 3828690 w 3828690"/>
              <a:gd name="connsiteY3" fmla="*/ 2231369 h 2449066"/>
              <a:gd name="connsiteX4" fmla="*/ 3610993 w 3828690"/>
              <a:gd name="connsiteY4" fmla="*/ 2449066 h 2449066"/>
              <a:gd name="connsiteX5" fmla="*/ 217697 w 3828690"/>
              <a:gd name="connsiteY5" fmla="*/ 2449066 h 2449066"/>
              <a:gd name="connsiteX6" fmla="*/ 0 w 3828690"/>
              <a:gd name="connsiteY6" fmla="*/ 2231369 h 2449066"/>
              <a:gd name="connsiteX7" fmla="*/ 0 w 3828690"/>
              <a:gd name="connsiteY7" fmla="*/ 217697 h 2449066"/>
              <a:gd name="connsiteX8" fmla="*/ 217697 w 3828690"/>
              <a:gd name="connsiteY8" fmla="*/ 0 h 244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8690" h="2449066">
                <a:moveTo>
                  <a:pt x="217697" y="0"/>
                </a:moveTo>
                <a:lnTo>
                  <a:pt x="3610993" y="0"/>
                </a:lnTo>
                <a:cubicBezTo>
                  <a:pt x="3731224" y="0"/>
                  <a:pt x="3828690" y="97466"/>
                  <a:pt x="3828690" y="217697"/>
                </a:cubicBezTo>
                <a:lnTo>
                  <a:pt x="3828690" y="2231369"/>
                </a:lnTo>
                <a:cubicBezTo>
                  <a:pt x="3828690" y="2351600"/>
                  <a:pt x="3731224" y="2449066"/>
                  <a:pt x="3610993" y="2449066"/>
                </a:cubicBezTo>
                <a:lnTo>
                  <a:pt x="217697" y="2449066"/>
                </a:lnTo>
                <a:cubicBezTo>
                  <a:pt x="97466" y="2449066"/>
                  <a:pt x="0" y="2351600"/>
                  <a:pt x="0" y="2231369"/>
                </a:cubicBezTo>
                <a:lnTo>
                  <a:pt x="0" y="217697"/>
                </a:lnTo>
                <a:cubicBezTo>
                  <a:pt x="0" y="97466"/>
                  <a:pt x="97466" y="0"/>
                  <a:pt x="21769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9120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C4C31-3BF1-41BF-9EBE-DB8CE50D56C4}" type="datetimeFigureOut">
              <a:rPr lang="zh-CN" altLang="en-US" smtClean="0"/>
              <a:t>2022/6/5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5578C-1C70-460D-A561-CE4265079FE7}" type="slidenum">
              <a:rPr lang="zh-CN" altLang="en-US" smtClean="0"/>
              <a:t>‹#›</a:t>
            </a:fld>
            <a:endParaRPr lang="zh-CN" altLang="en-US"/>
          </a:p>
        </p:txBody>
      </p:sp>
    </p:spTree>
    <p:extLst>
      <p:ext uri="{BB962C8B-B14F-4D97-AF65-F5344CB8AC3E}">
        <p14:creationId xmlns:p14="http://schemas.microsoft.com/office/powerpoint/2010/main" val="3771814170"/>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95" r:id="rId3"/>
    <p:sldLayoutId id="2147483703" r:id="rId4"/>
    <p:sldLayoutId id="2147483707" r:id="rId5"/>
    <p:sldLayoutId id="2147483674" r:id="rId6"/>
    <p:sldLayoutId id="2147483676" r:id="rId7"/>
    <p:sldLayoutId id="2147483677" r:id="rId8"/>
    <p:sldLayoutId id="214748367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21510-94AC-42BC-914A-9969FD0858CF}" type="datetimeFigureOut">
              <a:rPr lang="zh-CN" altLang="en-US" smtClean="0"/>
              <a:t>2022/6/5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481B6-78AC-4944-A356-A5ACB53E523C}" type="slidenum">
              <a:rPr lang="zh-CN" altLang="en-US" smtClean="0"/>
              <a:t>‹#›</a:t>
            </a:fld>
            <a:endParaRPr lang="zh-CN" altLang="en-US"/>
          </a:p>
        </p:txBody>
      </p:sp>
    </p:spTree>
    <p:extLst>
      <p:ext uri="{BB962C8B-B14F-4D97-AF65-F5344CB8AC3E}">
        <p14:creationId xmlns:p14="http://schemas.microsoft.com/office/powerpoint/2010/main" val="3696894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grpSp>
        <p:nvGrpSpPr>
          <p:cNvPr id="2" name="组合 1"/>
          <p:cNvGrpSpPr/>
          <p:nvPr/>
        </p:nvGrpSpPr>
        <p:grpSpPr>
          <a:xfrm>
            <a:off x="2221275" y="1921328"/>
            <a:ext cx="1494971" cy="1494971"/>
            <a:chOff x="2221275" y="1921328"/>
            <a:chExt cx="1494971" cy="1494971"/>
          </a:xfrm>
        </p:grpSpPr>
        <p:sp>
          <p:nvSpPr>
            <p:cNvPr id="4" name="矩形 3"/>
            <p:cNvSpPr/>
            <p:nvPr/>
          </p:nvSpPr>
          <p:spPr>
            <a:xfrm>
              <a:off x="2221275" y="1921328"/>
              <a:ext cx="1494971" cy="14949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mortarboard_132865"/>
            <p:cNvSpPr>
              <a:spLocks noChangeAspect="1"/>
            </p:cNvSpPr>
            <p:nvPr/>
          </p:nvSpPr>
          <p:spPr bwMode="auto">
            <a:xfrm>
              <a:off x="2446224" y="2203182"/>
              <a:ext cx="1045071" cy="931261"/>
            </a:xfrm>
            <a:custGeom>
              <a:avLst/>
              <a:gdLst>
                <a:gd name="connsiteX0" fmla="*/ 224209 w 289297"/>
                <a:gd name="connsiteY0" fmla="*/ 130175 h 257792"/>
                <a:gd name="connsiteX1" fmla="*/ 216271 w 289297"/>
                <a:gd name="connsiteY1" fmla="*/ 134938 h 257792"/>
                <a:gd name="connsiteX2" fmla="*/ 216271 w 289297"/>
                <a:gd name="connsiteY2" fmla="*/ 160338 h 257792"/>
                <a:gd name="connsiteX3" fmla="*/ 224209 w 289297"/>
                <a:gd name="connsiteY3" fmla="*/ 155575 h 257792"/>
                <a:gd name="connsiteX4" fmla="*/ 63871 w 289297"/>
                <a:gd name="connsiteY4" fmla="*/ 130175 h 257792"/>
                <a:gd name="connsiteX5" fmla="*/ 63871 w 289297"/>
                <a:gd name="connsiteY5" fmla="*/ 156045 h 257792"/>
                <a:gd name="connsiteX6" fmla="*/ 143725 w 289297"/>
                <a:gd name="connsiteY6" fmla="*/ 200025 h 257792"/>
                <a:gd name="connsiteX7" fmla="*/ 200396 w 289297"/>
                <a:gd name="connsiteY7" fmla="*/ 168981 h 257792"/>
                <a:gd name="connsiteX8" fmla="*/ 200396 w 289297"/>
                <a:gd name="connsiteY8" fmla="*/ 144404 h 257792"/>
                <a:gd name="connsiteX9" fmla="*/ 150165 w 289297"/>
                <a:gd name="connsiteY9" fmla="*/ 174155 h 257792"/>
                <a:gd name="connsiteX10" fmla="*/ 143725 w 289297"/>
                <a:gd name="connsiteY10" fmla="*/ 176742 h 257792"/>
                <a:gd name="connsiteX11" fmla="*/ 138574 w 289297"/>
                <a:gd name="connsiteY11" fmla="*/ 174155 h 257792"/>
                <a:gd name="connsiteX12" fmla="*/ 63871 w 289297"/>
                <a:gd name="connsiteY12" fmla="*/ 130175 h 257792"/>
                <a:gd name="connsiteX13" fmla="*/ 144189 w 289297"/>
                <a:gd name="connsiteY13" fmla="*/ 15875 h 257792"/>
                <a:gd name="connsiteX14" fmla="*/ 24184 w 289297"/>
                <a:gd name="connsiteY14" fmla="*/ 88757 h 257792"/>
                <a:gd name="connsiteX15" fmla="*/ 144189 w 289297"/>
                <a:gd name="connsiteY15" fmla="*/ 160338 h 257792"/>
                <a:gd name="connsiteX16" fmla="*/ 195804 w 289297"/>
                <a:gd name="connsiteY16" fmla="*/ 129103 h 257792"/>
                <a:gd name="connsiteX17" fmla="*/ 141608 w 289297"/>
                <a:gd name="connsiteY17" fmla="*/ 91360 h 257792"/>
                <a:gd name="connsiteX18" fmla="*/ 139028 w 289297"/>
                <a:gd name="connsiteY18" fmla="*/ 79647 h 257792"/>
                <a:gd name="connsiteX19" fmla="*/ 150641 w 289297"/>
                <a:gd name="connsiteY19" fmla="*/ 77044 h 257792"/>
                <a:gd name="connsiteX20" fmla="*/ 211289 w 289297"/>
                <a:gd name="connsiteY20" fmla="*/ 121294 h 257792"/>
                <a:gd name="connsiteX21" fmla="*/ 265484 w 289297"/>
                <a:gd name="connsiteY21" fmla="*/ 88757 h 257792"/>
                <a:gd name="connsiteX22" fmla="*/ 144189 w 289297"/>
                <a:gd name="connsiteY22" fmla="*/ 15875 h 257792"/>
                <a:gd name="connsiteX23" fmla="*/ 144041 w 289297"/>
                <a:gd name="connsiteY23" fmla="*/ 0 h 257792"/>
                <a:gd name="connsiteX24" fmla="*/ 150525 w 289297"/>
                <a:gd name="connsiteY24" fmla="*/ 2588 h 257792"/>
                <a:gd name="connsiteX25" fmla="*/ 282813 w 289297"/>
                <a:gd name="connsiteY25" fmla="*/ 81510 h 257792"/>
                <a:gd name="connsiteX26" fmla="*/ 288000 w 289297"/>
                <a:gd name="connsiteY26" fmla="*/ 85392 h 257792"/>
                <a:gd name="connsiteX27" fmla="*/ 289297 w 289297"/>
                <a:gd name="connsiteY27" fmla="*/ 90567 h 257792"/>
                <a:gd name="connsiteX28" fmla="*/ 288000 w 289297"/>
                <a:gd name="connsiteY28" fmla="*/ 93155 h 257792"/>
                <a:gd name="connsiteX29" fmla="*/ 282813 w 289297"/>
                <a:gd name="connsiteY29" fmla="*/ 97036 h 257792"/>
                <a:gd name="connsiteX30" fmla="*/ 241311 w 289297"/>
                <a:gd name="connsiteY30" fmla="*/ 121619 h 257792"/>
                <a:gd name="connsiteX31" fmla="*/ 241311 w 289297"/>
                <a:gd name="connsiteY31" fmla="*/ 122912 h 257792"/>
                <a:gd name="connsiteX32" fmla="*/ 241311 w 289297"/>
                <a:gd name="connsiteY32" fmla="*/ 159139 h 257792"/>
                <a:gd name="connsiteX33" fmla="*/ 238717 w 289297"/>
                <a:gd name="connsiteY33" fmla="*/ 165608 h 257792"/>
                <a:gd name="connsiteX34" fmla="*/ 233529 w 289297"/>
                <a:gd name="connsiteY34" fmla="*/ 169490 h 257792"/>
                <a:gd name="connsiteX35" fmla="*/ 216669 w 289297"/>
                <a:gd name="connsiteY35" fmla="*/ 178547 h 257792"/>
                <a:gd name="connsiteX36" fmla="*/ 216669 w 289297"/>
                <a:gd name="connsiteY36" fmla="*/ 230299 h 257792"/>
                <a:gd name="connsiteX37" fmla="*/ 230935 w 289297"/>
                <a:gd name="connsiteY37" fmla="*/ 244531 h 257792"/>
                <a:gd name="connsiteX38" fmla="*/ 230935 w 289297"/>
                <a:gd name="connsiteY38" fmla="*/ 254882 h 257792"/>
                <a:gd name="connsiteX39" fmla="*/ 219263 w 289297"/>
                <a:gd name="connsiteY39" fmla="*/ 254882 h 257792"/>
                <a:gd name="connsiteX40" fmla="*/ 208887 w 289297"/>
                <a:gd name="connsiteY40" fmla="*/ 244531 h 257792"/>
                <a:gd name="connsiteX41" fmla="*/ 198512 w 289297"/>
                <a:gd name="connsiteY41" fmla="*/ 254882 h 257792"/>
                <a:gd name="connsiteX42" fmla="*/ 186840 w 289297"/>
                <a:gd name="connsiteY42" fmla="*/ 254882 h 257792"/>
                <a:gd name="connsiteX43" fmla="*/ 186840 w 289297"/>
                <a:gd name="connsiteY43" fmla="*/ 244531 h 257792"/>
                <a:gd name="connsiteX44" fmla="*/ 201106 w 289297"/>
                <a:gd name="connsiteY44" fmla="*/ 230299 h 257792"/>
                <a:gd name="connsiteX45" fmla="*/ 201106 w 289297"/>
                <a:gd name="connsiteY45" fmla="*/ 187603 h 257792"/>
                <a:gd name="connsiteX46" fmla="*/ 149228 w 289297"/>
                <a:gd name="connsiteY46" fmla="*/ 217361 h 257792"/>
                <a:gd name="connsiteX47" fmla="*/ 138853 w 289297"/>
                <a:gd name="connsiteY47" fmla="*/ 217361 h 257792"/>
                <a:gd name="connsiteX48" fmla="*/ 54552 w 289297"/>
                <a:gd name="connsiteY48" fmla="*/ 169490 h 257792"/>
                <a:gd name="connsiteX49" fmla="*/ 49365 w 289297"/>
                <a:gd name="connsiteY49" fmla="*/ 165608 h 257792"/>
                <a:gd name="connsiteX50" fmla="*/ 48068 w 289297"/>
                <a:gd name="connsiteY50" fmla="*/ 159139 h 257792"/>
                <a:gd name="connsiteX51" fmla="*/ 48068 w 289297"/>
                <a:gd name="connsiteY51" fmla="*/ 122912 h 257792"/>
                <a:gd name="connsiteX52" fmla="*/ 48068 w 289297"/>
                <a:gd name="connsiteY52" fmla="*/ 121619 h 257792"/>
                <a:gd name="connsiteX53" fmla="*/ 6565 w 289297"/>
                <a:gd name="connsiteY53" fmla="*/ 97036 h 257792"/>
                <a:gd name="connsiteX54" fmla="*/ 81 w 289297"/>
                <a:gd name="connsiteY54" fmla="*/ 87979 h 257792"/>
                <a:gd name="connsiteX55" fmla="*/ 6565 w 289297"/>
                <a:gd name="connsiteY55" fmla="*/ 81510 h 257792"/>
                <a:gd name="connsiteX56" fmla="*/ 138853 w 289297"/>
                <a:gd name="connsiteY56" fmla="*/ 2588 h 257792"/>
                <a:gd name="connsiteX57" fmla="*/ 144041 w 289297"/>
                <a:gd name="connsiteY57" fmla="*/ 0 h 25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89297" h="257792">
                  <a:moveTo>
                    <a:pt x="224209" y="130175"/>
                  </a:moveTo>
                  <a:lnTo>
                    <a:pt x="216271" y="134938"/>
                  </a:lnTo>
                  <a:lnTo>
                    <a:pt x="216271" y="160338"/>
                  </a:lnTo>
                  <a:lnTo>
                    <a:pt x="224209" y="155575"/>
                  </a:lnTo>
                  <a:close/>
                  <a:moveTo>
                    <a:pt x="63871" y="130175"/>
                  </a:moveTo>
                  <a:cubicBezTo>
                    <a:pt x="63871" y="130175"/>
                    <a:pt x="63871" y="130175"/>
                    <a:pt x="63871" y="156045"/>
                  </a:cubicBezTo>
                  <a:cubicBezTo>
                    <a:pt x="63871" y="156045"/>
                    <a:pt x="63871" y="156045"/>
                    <a:pt x="143725" y="200025"/>
                  </a:cubicBezTo>
                  <a:cubicBezTo>
                    <a:pt x="143725" y="200025"/>
                    <a:pt x="143725" y="200025"/>
                    <a:pt x="200396" y="168981"/>
                  </a:cubicBezTo>
                  <a:lnTo>
                    <a:pt x="200396" y="144404"/>
                  </a:lnTo>
                  <a:cubicBezTo>
                    <a:pt x="200396" y="144404"/>
                    <a:pt x="200396" y="144404"/>
                    <a:pt x="150165" y="174155"/>
                  </a:cubicBezTo>
                  <a:cubicBezTo>
                    <a:pt x="148877" y="175448"/>
                    <a:pt x="146301" y="176742"/>
                    <a:pt x="143725" y="176742"/>
                  </a:cubicBezTo>
                  <a:cubicBezTo>
                    <a:pt x="142438" y="176742"/>
                    <a:pt x="139862" y="175448"/>
                    <a:pt x="138574" y="174155"/>
                  </a:cubicBezTo>
                  <a:cubicBezTo>
                    <a:pt x="138574" y="174155"/>
                    <a:pt x="138574" y="174155"/>
                    <a:pt x="63871" y="130175"/>
                  </a:cubicBezTo>
                  <a:close/>
                  <a:moveTo>
                    <a:pt x="144189" y="15875"/>
                  </a:moveTo>
                  <a:cubicBezTo>
                    <a:pt x="144189" y="15875"/>
                    <a:pt x="144189" y="15875"/>
                    <a:pt x="24184" y="88757"/>
                  </a:cubicBezTo>
                  <a:cubicBezTo>
                    <a:pt x="24184" y="88757"/>
                    <a:pt x="24184" y="88757"/>
                    <a:pt x="144189" y="160338"/>
                  </a:cubicBezTo>
                  <a:cubicBezTo>
                    <a:pt x="144189" y="160338"/>
                    <a:pt x="144189" y="160338"/>
                    <a:pt x="195804" y="129103"/>
                  </a:cubicBezTo>
                  <a:cubicBezTo>
                    <a:pt x="195804" y="129103"/>
                    <a:pt x="195804" y="129103"/>
                    <a:pt x="141608" y="91360"/>
                  </a:cubicBezTo>
                  <a:cubicBezTo>
                    <a:pt x="137737" y="88757"/>
                    <a:pt x="136447" y="83551"/>
                    <a:pt x="139028" y="79647"/>
                  </a:cubicBezTo>
                  <a:cubicBezTo>
                    <a:pt x="141608" y="75743"/>
                    <a:pt x="146770" y="74441"/>
                    <a:pt x="150641" y="77044"/>
                  </a:cubicBezTo>
                  <a:cubicBezTo>
                    <a:pt x="150641" y="77044"/>
                    <a:pt x="150641" y="77044"/>
                    <a:pt x="211289" y="121294"/>
                  </a:cubicBezTo>
                  <a:lnTo>
                    <a:pt x="265484" y="88757"/>
                  </a:lnTo>
                  <a:cubicBezTo>
                    <a:pt x="265484" y="88757"/>
                    <a:pt x="265484" y="88757"/>
                    <a:pt x="144189" y="15875"/>
                  </a:cubicBezTo>
                  <a:close/>
                  <a:moveTo>
                    <a:pt x="144041" y="0"/>
                  </a:moveTo>
                  <a:cubicBezTo>
                    <a:pt x="146635" y="1294"/>
                    <a:pt x="149228" y="1294"/>
                    <a:pt x="150525" y="2588"/>
                  </a:cubicBezTo>
                  <a:cubicBezTo>
                    <a:pt x="150525" y="2588"/>
                    <a:pt x="150525" y="2588"/>
                    <a:pt x="282813" y="81510"/>
                  </a:cubicBezTo>
                  <a:cubicBezTo>
                    <a:pt x="285406" y="81510"/>
                    <a:pt x="286703" y="82804"/>
                    <a:pt x="288000" y="85392"/>
                  </a:cubicBezTo>
                  <a:cubicBezTo>
                    <a:pt x="289297" y="86686"/>
                    <a:pt x="289297" y="87979"/>
                    <a:pt x="289297" y="90567"/>
                  </a:cubicBezTo>
                  <a:cubicBezTo>
                    <a:pt x="289297" y="91861"/>
                    <a:pt x="288000" y="91861"/>
                    <a:pt x="288000" y="93155"/>
                  </a:cubicBezTo>
                  <a:cubicBezTo>
                    <a:pt x="286703" y="95742"/>
                    <a:pt x="285406" y="95742"/>
                    <a:pt x="282813" y="97036"/>
                  </a:cubicBezTo>
                  <a:cubicBezTo>
                    <a:pt x="282813" y="97036"/>
                    <a:pt x="282813" y="97036"/>
                    <a:pt x="241311" y="121619"/>
                  </a:cubicBezTo>
                  <a:cubicBezTo>
                    <a:pt x="241311" y="121619"/>
                    <a:pt x="241311" y="121619"/>
                    <a:pt x="241311" y="122912"/>
                  </a:cubicBezTo>
                  <a:cubicBezTo>
                    <a:pt x="241311" y="122912"/>
                    <a:pt x="241311" y="122912"/>
                    <a:pt x="241311" y="159139"/>
                  </a:cubicBezTo>
                  <a:cubicBezTo>
                    <a:pt x="241311" y="161727"/>
                    <a:pt x="241311" y="164315"/>
                    <a:pt x="238717" y="165608"/>
                  </a:cubicBezTo>
                  <a:cubicBezTo>
                    <a:pt x="237420" y="166902"/>
                    <a:pt x="236123" y="168196"/>
                    <a:pt x="233529" y="169490"/>
                  </a:cubicBezTo>
                  <a:cubicBezTo>
                    <a:pt x="233529" y="169490"/>
                    <a:pt x="233529" y="169490"/>
                    <a:pt x="216669" y="178547"/>
                  </a:cubicBezTo>
                  <a:cubicBezTo>
                    <a:pt x="216669" y="178547"/>
                    <a:pt x="216669" y="178547"/>
                    <a:pt x="216669" y="230299"/>
                  </a:cubicBezTo>
                  <a:cubicBezTo>
                    <a:pt x="216669" y="230299"/>
                    <a:pt x="216669" y="230299"/>
                    <a:pt x="230935" y="244531"/>
                  </a:cubicBezTo>
                  <a:cubicBezTo>
                    <a:pt x="233529" y="247119"/>
                    <a:pt x="233529" y="252294"/>
                    <a:pt x="230935" y="254882"/>
                  </a:cubicBezTo>
                  <a:cubicBezTo>
                    <a:pt x="227044" y="258763"/>
                    <a:pt x="223154" y="258763"/>
                    <a:pt x="219263" y="254882"/>
                  </a:cubicBezTo>
                  <a:cubicBezTo>
                    <a:pt x="219263" y="254882"/>
                    <a:pt x="219263" y="254882"/>
                    <a:pt x="208887" y="244531"/>
                  </a:cubicBezTo>
                  <a:cubicBezTo>
                    <a:pt x="208887" y="244531"/>
                    <a:pt x="208887" y="244531"/>
                    <a:pt x="198512" y="254882"/>
                  </a:cubicBezTo>
                  <a:cubicBezTo>
                    <a:pt x="194621" y="258763"/>
                    <a:pt x="189433" y="258763"/>
                    <a:pt x="186840" y="254882"/>
                  </a:cubicBezTo>
                  <a:cubicBezTo>
                    <a:pt x="184246" y="252294"/>
                    <a:pt x="184246" y="247119"/>
                    <a:pt x="186840" y="244531"/>
                  </a:cubicBezTo>
                  <a:cubicBezTo>
                    <a:pt x="186840" y="244531"/>
                    <a:pt x="186840" y="244531"/>
                    <a:pt x="201106" y="230299"/>
                  </a:cubicBezTo>
                  <a:cubicBezTo>
                    <a:pt x="201106" y="230299"/>
                    <a:pt x="201106" y="230299"/>
                    <a:pt x="201106" y="187603"/>
                  </a:cubicBezTo>
                  <a:cubicBezTo>
                    <a:pt x="201106" y="187603"/>
                    <a:pt x="201106" y="187603"/>
                    <a:pt x="149228" y="217361"/>
                  </a:cubicBezTo>
                  <a:cubicBezTo>
                    <a:pt x="146635" y="218655"/>
                    <a:pt x="142744" y="218655"/>
                    <a:pt x="138853" y="217361"/>
                  </a:cubicBezTo>
                  <a:cubicBezTo>
                    <a:pt x="138853" y="217361"/>
                    <a:pt x="138853" y="217361"/>
                    <a:pt x="54552" y="169490"/>
                  </a:cubicBezTo>
                  <a:cubicBezTo>
                    <a:pt x="51959" y="168196"/>
                    <a:pt x="50662" y="166902"/>
                    <a:pt x="49365" y="165608"/>
                  </a:cubicBezTo>
                  <a:cubicBezTo>
                    <a:pt x="48068" y="164315"/>
                    <a:pt x="48068" y="161727"/>
                    <a:pt x="48068" y="159139"/>
                  </a:cubicBezTo>
                  <a:cubicBezTo>
                    <a:pt x="48068" y="159139"/>
                    <a:pt x="48068" y="159139"/>
                    <a:pt x="48068" y="122912"/>
                  </a:cubicBezTo>
                  <a:cubicBezTo>
                    <a:pt x="48068" y="121619"/>
                    <a:pt x="48068" y="121619"/>
                    <a:pt x="48068" y="121619"/>
                  </a:cubicBezTo>
                  <a:cubicBezTo>
                    <a:pt x="48068" y="121619"/>
                    <a:pt x="48068" y="121619"/>
                    <a:pt x="6565" y="97036"/>
                  </a:cubicBezTo>
                  <a:cubicBezTo>
                    <a:pt x="-1216" y="95742"/>
                    <a:pt x="81" y="87979"/>
                    <a:pt x="81" y="87979"/>
                  </a:cubicBezTo>
                  <a:cubicBezTo>
                    <a:pt x="81" y="82804"/>
                    <a:pt x="3971" y="81510"/>
                    <a:pt x="6565" y="81510"/>
                  </a:cubicBezTo>
                  <a:cubicBezTo>
                    <a:pt x="6565" y="81510"/>
                    <a:pt x="6565" y="81510"/>
                    <a:pt x="138853" y="2588"/>
                  </a:cubicBezTo>
                  <a:cubicBezTo>
                    <a:pt x="140150" y="1294"/>
                    <a:pt x="142744" y="1294"/>
                    <a:pt x="144041" y="0"/>
                  </a:cubicBezTo>
                  <a:close/>
                </a:path>
              </a:pathLst>
            </a:custGeom>
            <a:solidFill>
              <a:schemeClr val="bg1"/>
            </a:solidFill>
            <a:ln>
              <a:noFill/>
            </a:ln>
          </p:spPr>
        </p:sp>
      </p:grpSp>
      <p:sp>
        <p:nvSpPr>
          <p:cNvPr id="6" name="文本框 5"/>
          <p:cNvSpPr txBox="1"/>
          <p:nvPr/>
        </p:nvSpPr>
        <p:spPr>
          <a:xfrm>
            <a:off x="3941194" y="2365422"/>
            <a:ext cx="6372952" cy="830997"/>
          </a:xfrm>
          <a:prstGeom prst="rect">
            <a:avLst/>
          </a:prstGeom>
          <a:noFill/>
        </p:spPr>
        <p:txBody>
          <a:bodyPr wrap="square" rtlCol="0">
            <a:spAutoFit/>
          </a:bodyPr>
          <a:lstStyle/>
          <a:p>
            <a:pPr lvl="0" algn="ctr">
              <a:defRPr/>
            </a:pPr>
            <a:r>
              <a:rPr lang="zh-CN" altLang="en-US" sz="4800" b="1" u="sng" dirty="0">
                <a:solidFill>
                  <a:schemeClr val="bg1"/>
                </a:solidFill>
              </a:rPr>
              <a:t>基于</a:t>
            </a:r>
            <a:r>
              <a:rPr lang="en-US" altLang="zh-CN" sz="4800" b="1" u="sng" dirty="0">
                <a:solidFill>
                  <a:schemeClr val="bg1"/>
                </a:solidFill>
              </a:rPr>
              <a:t>Qt</a:t>
            </a:r>
            <a:r>
              <a:rPr lang="zh-CN" altLang="en-US" sz="4800" b="1" u="sng" dirty="0">
                <a:solidFill>
                  <a:schemeClr val="bg1"/>
                </a:solidFill>
              </a:rPr>
              <a:t>的通信软件</a:t>
            </a:r>
            <a:endParaRPr kumimoji="0" lang="zh-CN" altLang="en-US" sz="4800" b="0" i="0" u="none" strike="noStrike" kern="1200" cap="none" spc="300" normalizeH="0" baseline="0" noProof="0" dirty="0">
              <a:ln>
                <a:noFill/>
              </a:ln>
              <a:solidFill>
                <a:schemeClr val="bg1"/>
              </a:solidFill>
              <a:effectLst/>
              <a:uLnTx/>
              <a:uFillTx/>
              <a:latin typeface="方正兰亭中黑_GBK" panose="02000000000000000000" pitchFamily="2" charset="-122"/>
              <a:ea typeface="方正兰亭中黑_GBK" panose="02000000000000000000" pitchFamily="2" charset="-122"/>
            </a:endParaRPr>
          </a:p>
        </p:txBody>
      </p:sp>
      <p:sp>
        <p:nvSpPr>
          <p:cNvPr id="8" name="文本框 7"/>
          <p:cNvSpPr txBox="1"/>
          <p:nvPr/>
        </p:nvSpPr>
        <p:spPr>
          <a:xfrm>
            <a:off x="3994360" y="1962791"/>
            <a:ext cx="4089972"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FFFF"/>
                </a:solidFill>
                <a:latin typeface="微软雅黑"/>
                <a:ea typeface="微软雅黑"/>
              </a:rPr>
              <a:t>河北北方学院</a:t>
            </a:r>
            <a:endParaRPr kumimoji="0" lang="zh-CN" altLang="en-US" sz="2400" b="0" i="0" u="none" strike="noStrike" kern="1200" cap="none" spc="0" normalizeH="0" baseline="0" noProof="0" dirty="0">
              <a:ln>
                <a:noFill/>
              </a:ln>
              <a:solidFill>
                <a:srgbClr val="FFFFFF"/>
              </a:solidFill>
              <a:effectLst/>
              <a:uLnTx/>
              <a:uFillTx/>
              <a:latin typeface="微软雅黑"/>
              <a:ea typeface="微软雅黑"/>
              <a:cs typeface="+mn-cs"/>
            </a:endParaRPr>
          </a:p>
        </p:txBody>
      </p:sp>
      <p:grpSp>
        <p:nvGrpSpPr>
          <p:cNvPr id="7" name="组合 6"/>
          <p:cNvGrpSpPr/>
          <p:nvPr/>
        </p:nvGrpSpPr>
        <p:grpSpPr>
          <a:xfrm>
            <a:off x="1727672" y="5219700"/>
            <a:ext cx="3155325" cy="591034"/>
            <a:chOff x="1727672" y="5219700"/>
            <a:chExt cx="3155325" cy="591034"/>
          </a:xfrm>
        </p:grpSpPr>
        <p:sp>
          <p:nvSpPr>
            <p:cNvPr id="9" name="student-graduation-cap-shape_52041"/>
            <p:cNvSpPr>
              <a:spLocks noChangeAspect="1"/>
            </p:cNvSpPr>
            <p:nvPr/>
          </p:nvSpPr>
          <p:spPr bwMode="auto">
            <a:xfrm>
              <a:off x="1877853" y="5345941"/>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文本框 9"/>
            <p:cNvSpPr txBox="1"/>
            <p:nvPr/>
          </p:nvSpPr>
          <p:spPr>
            <a:xfrm>
              <a:off x="2334891" y="5384040"/>
              <a:ext cx="25481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rPr>
                <a:t>何宇轩</a:t>
              </a:r>
            </a:p>
          </p:txBody>
        </p:sp>
        <p:sp>
          <p:nvSpPr>
            <p:cNvPr id="21" name="椭圆 20"/>
            <p:cNvSpPr/>
            <p:nvPr/>
          </p:nvSpPr>
          <p:spPr>
            <a:xfrm>
              <a:off x="1727672" y="5219700"/>
              <a:ext cx="591034" cy="59103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文本框 11"/>
          <p:cNvSpPr txBox="1"/>
          <p:nvPr/>
        </p:nvSpPr>
        <p:spPr>
          <a:xfrm>
            <a:off x="3584367" y="5384040"/>
            <a:ext cx="25481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FFFF"/>
                </a:solidFill>
                <a:latin typeface="微软雅黑"/>
                <a:ea typeface="微软雅黑"/>
              </a:rPr>
              <a:t>2018</a:t>
            </a:r>
            <a:r>
              <a:rPr lang="zh-CN" altLang="en-US" sz="1600" dirty="0">
                <a:solidFill>
                  <a:srgbClr val="FFFFFF"/>
                </a:solidFill>
                <a:latin typeface="微软雅黑"/>
                <a:ea typeface="微软雅黑"/>
              </a:rPr>
              <a:t>计算机科学与技术</a:t>
            </a:r>
            <a:r>
              <a:rPr lang="en-US" altLang="zh-CN" sz="1600" dirty="0">
                <a:solidFill>
                  <a:srgbClr val="FFFFFF"/>
                </a:solidFill>
                <a:latin typeface="微软雅黑"/>
                <a:ea typeface="微软雅黑"/>
              </a:rPr>
              <a:t>4</a:t>
            </a:r>
            <a:r>
              <a:rPr lang="zh-CN" altLang="en-US" sz="1600" dirty="0">
                <a:solidFill>
                  <a:srgbClr val="FFFFFF"/>
                </a:solidFill>
                <a:latin typeface="微软雅黑"/>
                <a:ea typeface="微软雅黑"/>
              </a:rPr>
              <a:t>班</a:t>
            </a:r>
            <a:endPar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endParaRPr>
          </a:p>
        </p:txBody>
      </p:sp>
      <p:grpSp>
        <p:nvGrpSpPr>
          <p:cNvPr id="20" name="组合 19"/>
          <p:cNvGrpSpPr/>
          <p:nvPr/>
        </p:nvGrpSpPr>
        <p:grpSpPr>
          <a:xfrm>
            <a:off x="7594146" y="5219700"/>
            <a:ext cx="2720000" cy="591034"/>
            <a:chOff x="7594146" y="5219700"/>
            <a:chExt cx="2720000" cy="591034"/>
          </a:xfrm>
        </p:grpSpPr>
        <p:sp>
          <p:nvSpPr>
            <p:cNvPr id="13" name="student-graduation-cap-shape_52041"/>
            <p:cNvSpPr>
              <a:spLocks noChangeAspect="1"/>
            </p:cNvSpPr>
            <p:nvPr/>
          </p:nvSpPr>
          <p:spPr bwMode="auto">
            <a:xfrm>
              <a:off x="7766040" y="5345941"/>
              <a:ext cx="247246" cy="350126"/>
            </a:xfrm>
            <a:custGeom>
              <a:avLst/>
              <a:gdLst>
                <a:gd name="connsiteX0" fmla="*/ 152400 w 236538"/>
                <a:gd name="connsiteY0" fmla="*/ 247650 h 334963"/>
                <a:gd name="connsiteX1" fmla="*/ 152400 w 236538"/>
                <a:gd name="connsiteY1" fmla="*/ 261938 h 334963"/>
                <a:gd name="connsiteX2" fmla="*/ 185738 w 236538"/>
                <a:gd name="connsiteY2" fmla="*/ 261938 h 334963"/>
                <a:gd name="connsiteX3" fmla="*/ 185738 w 236538"/>
                <a:gd name="connsiteY3" fmla="*/ 247650 h 334963"/>
                <a:gd name="connsiteX4" fmla="*/ 60449 w 236538"/>
                <a:gd name="connsiteY4" fmla="*/ 157163 h 334963"/>
                <a:gd name="connsiteX5" fmla="*/ 102500 w 236538"/>
                <a:gd name="connsiteY5" fmla="*/ 233551 h 334963"/>
                <a:gd name="connsiteX6" fmla="*/ 106442 w 236538"/>
                <a:gd name="connsiteY6" fmla="*/ 219063 h 334963"/>
                <a:gd name="connsiteX7" fmla="*/ 99872 w 236538"/>
                <a:gd name="connsiteY7" fmla="*/ 205893 h 334963"/>
                <a:gd name="connsiteX8" fmla="*/ 118269 w 236538"/>
                <a:gd name="connsiteY8" fmla="*/ 187455 h 334963"/>
                <a:gd name="connsiteX9" fmla="*/ 136666 w 236538"/>
                <a:gd name="connsiteY9" fmla="*/ 205893 h 334963"/>
                <a:gd name="connsiteX10" fmla="*/ 130096 w 236538"/>
                <a:gd name="connsiteY10" fmla="*/ 219063 h 334963"/>
                <a:gd name="connsiteX11" fmla="*/ 134038 w 236538"/>
                <a:gd name="connsiteY11" fmla="*/ 233551 h 334963"/>
                <a:gd name="connsiteX12" fmla="*/ 176089 w 236538"/>
                <a:gd name="connsiteY12" fmla="*/ 157163 h 334963"/>
                <a:gd name="connsiteX13" fmla="*/ 236538 w 236538"/>
                <a:gd name="connsiteY13" fmla="*/ 286233 h 334963"/>
                <a:gd name="connsiteX14" fmla="*/ 215512 w 236538"/>
                <a:gd name="connsiteY14" fmla="*/ 311257 h 334963"/>
                <a:gd name="connsiteX15" fmla="*/ 193173 w 236538"/>
                <a:gd name="connsiteY15" fmla="*/ 312574 h 334963"/>
                <a:gd name="connsiteX16" fmla="*/ 118269 w 236538"/>
                <a:gd name="connsiteY16" fmla="*/ 334963 h 334963"/>
                <a:gd name="connsiteX17" fmla="*/ 43365 w 236538"/>
                <a:gd name="connsiteY17" fmla="*/ 312574 h 334963"/>
                <a:gd name="connsiteX18" fmla="*/ 21026 w 236538"/>
                <a:gd name="connsiteY18" fmla="*/ 311257 h 334963"/>
                <a:gd name="connsiteX19" fmla="*/ 0 w 236538"/>
                <a:gd name="connsiteY19" fmla="*/ 286233 h 334963"/>
                <a:gd name="connsiteX20" fmla="*/ 60449 w 236538"/>
                <a:gd name="connsiteY20" fmla="*/ 157163 h 334963"/>
                <a:gd name="connsiteX21" fmla="*/ 138465 w 236538"/>
                <a:gd name="connsiteY21" fmla="*/ 84138 h 334963"/>
                <a:gd name="connsiteX22" fmla="*/ 128587 w 236538"/>
                <a:gd name="connsiteY22" fmla="*/ 93663 h 334963"/>
                <a:gd name="connsiteX23" fmla="*/ 138465 w 236538"/>
                <a:gd name="connsiteY23" fmla="*/ 103188 h 334963"/>
                <a:gd name="connsiteX24" fmla="*/ 142169 w 236538"/>
                <a:gd name="connsiteY24" fmla="*/ 103188 h 334963"/>
                <a:gd name="connsiteX25" fmla="*/ 150812 w 236538"/>
                <a:gd name="connsiteY25" fmla="*/ 93663 h 334963"/>
                <a:gd name="connsiteX26" fmla="*/ 142169 w 236538"/>
                <a:gd name="connsiteY26" fmla="*/ 84138 h 334963"/>
                <a:gd name="connsiteX27" fmla="*/ 138465 w 236538"/>
                <a:gd name="connsiteY27" fmla="*/ 84138 h 334963"/>
                <a:gd name="connsiteX28" fmla="*/ 102923 w 236538"/>
                <a:gd name="connsiteY28" fmla="*/ 84138 h 334963"/>
                <a:gd name="connsiteX29" fmla="*/ 85725 w 236538"/>
                <a:gd name="connsiteY29" fmla="*/ 92302 h 334963"/>
                <a:gd name="connsiteX30" fmla="*/ 85725 w 236538"/>
                <a:gd name="connsiteY30" fmla="*/ 93663 h 334963"/>
                <a:gd name="connsiteX31" fmla="*/ 94986 w 236538"/>
                <a:gd name="connsiteY31" fmla="*/ 103188 h 334963"/>
                <a:gd name="connsiteX32" fmla="*/ 98954 w 236538"/>
                <a:gd name="connsiteY32" fmla="*/ 103188 h 334963"/>
                <a:gd name="connsiteX33" fmla="*/ 109538 w 236538"/>
                <a:gd name="connsiteY33" fmla="*/ 93663 h 334963"/>
                <a:gd name="connsiteX34" fmla="*/ 102923 w 236538"/>
                <a:gd name="connsiteY34" fmla="*/ 84138 h 334963"/>
                <a:gd name="connsiteX35" fmla="*/ 131662 w 236538"/>
                <a:gd name="connsiteY35" fmla="*/ 58738 h 334963"/>
                <a:gd name="connsiteX36" fmla="*/ 109115 w 236538"/>
                <a:gd name="connsiteY36" fmla="*/ 80019 h 334963"/>
                <a:gd name="connsiteX37" fmla="*/ 111768 w 236538"/>
                <a:gd name="connsiteY37" fmla="*/ 84009 h 334963"/>
                <a:gd name="connsiteX38" fmla="*/ 125031 w 236538"/>
                <a:gd name="connsiteY38" fmla="*/ 84009 h 334963"/>
                <a:gd name="connsiteX39" fmla="*/ 138293 w 236538"/>
                <a:gd name="connsiteY39" fmla="*/ 76029 h 334963"/>
                <a:gd name="connsiteX40" fmla="*/ 142272 w 236538"/>
                <a:gd name="connsiteY40" fmla="*/ 76029 h 334963"/>
                <a:gd name="connsiteX41" fmla="*/ 158187 w 236538"/>
                <a:gd name="connsiteY41" fmla="*/ 93320 h 334963"/>
                <a:gd name="connsiteX42" fmla="*/ 142272 w 236538"/>
                <a:gd name="connsiteY42" fmla="*/ 109280 h 334963"/>
                <a:gd name="connsiteX43" fmla="*/ 138293 w 236538"/>
                <a:gd name="connsiteY43" fmla="*/ 109280 h 334963"/>
                <a:gd name="connsiteX44" fmla="*/ 121052 w 236538"/>
                <a:gd name="connsiteY44" fmla="*/ 93320 h 334963"/>
                <a:gd name="connsiteX45" fmla="*/ 121052 w 236538"/>
                <a:gd name="connsiteY45" fmla="*/ 90659 h 334963"/>
                <a:gd name="connsiteX46" fmla="*/ 115747 w 236538"/>
                <a:gd name="connsiteY46" fmla="*/ 90659 h 334963"/>
                <a:gd name="connsiteX47" fmla="*/ 115747 w 236538"/>
                <a:gd name="connsiteY47" fmla="*/ 93320 h 334963"/>
                <a:gd name="connsiteX48" fmla="*/ 98505 w 236538"/>
                <a:gd name="connsiteY48" fmla="*/ 109280 h 334963"/>
                <a:gd name="connsiteX49" fmla="*/ 94527 w 236538"/>
                <a:gd name="connsiteY49" fmla="*/ 109280 h 334963"/>
                <a:gd name="connsiteX50" fmla="*/ 78611 w 236538"/>
                <a:gd name="connsiteY50" fmla="*/ 94650 h 334963"/>
                <a:gd name="connsiteX51" fmla="*/ 66675 w 236538"/>
                <a:gd name="connsiteY51" fmla="*/ 95980 h 334963"/>
                <a:gd name="connsiteX52" fmla="*/ 118399 w 236538"/>
                <a:gd name="connsiteY52" fmla="*/ 157163 h 334963"/>
                <a:gd name="connsiteX53" fmla="*/ 171450 w 236538"/>
                <a:gd name="connsiteY53" fmla="*/ 86669 h 334963"/>
                <a:gd name="connsiteX54" fmla="*/ 131662 w 236538"/>
                <a:gd name="connsiteY54" fmla="*/ 58738 h 334963"/>
                <a:gd name="connsiteX55" fmla="*/ 118268 w 236538"/>
                <a:gd name="connsiteY55" fmla="*/ 0 h 334963"/>
                <a:gd name="connsiteX56" fmla="*/ 189280 w 236538"/>
                <a:gd name="connsiteY56" fmla="*/ 71011 h 334963"/>
                <a:gd name="connsiteX57" fmla="*/ 202430 w 236538"/>
                <a:gd name="connsiteY57" fmla="*/ 97311 h 334963"/>
                <a:gd name="connsiteX58" fmla="*/ 181390 w 236538"/>
                <a:gd name="connsiteY58" fmla="*/ 124927 h 334963"/>
                <a:gd name="connsiteX59" fmla="*/ 118268 w 236538"/>
                <a:gd name="connsiteY59" fmla="*/ 176213 h 334963"/>
                <a:gd name="connsiteX60" fmla="*/ 55147 w 236538"/>
                <a:gd name="connsiteY60" fmla="*/ 124927 h 334963"/>
                <a:gd name="connsiteX61" fmla="*/ 34107 w 236538"/>
                <a:gd name="connsiteY61" fmla="*/ 97311 h 334963"/>
                <a:gd name="connsiteX62" fmla="*/ 47257 w 236538"/>
                <a:gd name="connsiteY62" fmla="*/ 71011 h 334963"/>
                <a:gd name="connsiteX63" fmla="*/ 118268 w 236538"/>
                <a:gd name="connsiteY63"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6538" h="334963">
                  <a:moveTo>
                    <a:pt x="152400" y="247650"/>
                  </a:moveTo>
                  <a:lnTo>
                    <a:pt x="152400" y="261938"/>
                  </a:lnTo>
                  <a:lnTo>
                    <a:pt x="185738" y="261938"/>
                  </a:lnTo>
                  <a:lnTo>
                    <a:pt x="185738" y="247650"/>
                  </a:lnTo>
                  <a:close/>
                  <a:moveTo>
                    <a:pt x="60449" y="157163"/>
                  </a:moveTo>
                  <a:cubicBezTo>
                    <a:pt x="60449" y="157163"/>
                    <a:pt x="60449" y="157163"/>
                    <a:pt x="102500" y="233551"/>
                  </a:cubicBezTo>
                  <a:cubicBezTo>
                    <a:pt x="102500" y="233551"/>
                    <a:pt x="102500" y="233551"/>
                    <a:pt x="106442" y="219063"/>
                  </a:cubicBezTo>
                  <a:cubicBezTo>
                    <a:pt x="102500" y="216429"/>
                    <a:pt x="99872" y="211161"/>
                    <a:pt x="99872" y="205893"/>
                  </a:cubicBezTo>
                  <a:cubicBezTo>
                    <a:pt x="99872" y="195357"/>
                    <a:pt x="107756" y="187455"/>
                    <a:pt x="118269" y="187455"/>
                  </a:cubicBezTo>
                  <a:cubicBezTo>
                    <a:pt x="127468" y="187455"/>
                    <a:pt x="136666" y="195357"/>
                    <a:pt x="136666" y="205893"/>
                  </a:cubicBezTo>
                  <a:cubicBezTo>
                    <a:pt x="136666" y="211161"/>
                    <a:pt x="134038" y="216429"/>
                    <a:pt x="130096" y="219063"/>
                  </a:cubicBezTo>
                  <a:cubicBezTo>
                    <a:pt x="130096" y="219063"/>
                    <a:pt x="130096" y="219063"/>
                    <a:pt x="134038" y="233551"/>
                  </a:cubicBezTo>
                  <a:cubicBezTo>
                    <a:pt x="134038" y="233551"/>
                    <a:pt x="134038" y="233551"/>
                    <a:pt x="176089" y="157163"/>
                  </a:cubicBezTo>
                  <a:cubicBezTo>
                    <a:pt x="203686" y="172967"/>
                    <a:pt x="232596" y="211161"/>
                    <a:pt x="236538" y="286233"/>
                  </a:cubicBezTo>
                  <a:cubicBezTo>
                    <a:pt x="236538" y="299403"/>
                    <a:pt x="227339" y="311257"/>
                    <a:pt x="215512" y="311257"/>
                  </a:cubicBezTo>
                  <a:cubicBezTo>
                    <a:pt x="215512" y="311257"/>
                    <a:pt x="193173" y="312574"/>
                    <a:pt x="193173" y="312574"/>
                  </a:cubicBezTo>
                  <a:cubicBezTo>
                    <a:pt x="180032" y="328378"/>
                    <a:pt x="152436" y="334963"/>
                    <a:pt x="118269" y="334963"/>
                  </a:cubicBezTo>
                  <a:cubicBezTo>
                    <a:pt x="86731" y="334963"/>
                    <a:pt x="57820" y="328378"/>
                    <a:pt x="43365" y="312574"/>
                  </a:cubicBezTo>
                  <a:cubicBezTo>
                    <a:pt x="43365" y="312574"/>
                    <a:pt x="21026" y="311257"/>
                    <a:pt x="21026" y="311257"/>
                  </a:cubicBezTo>
                  <a:cubicBezTo>
                    <a:pt x="9199" y="311257"/>
                    <a:pt x="0" y="299403"/>
                    <a:pt x="0" y="286233"/>
                  </a:cubicBezTo>
                  <a:cubicBezTo>
                    <a:pt x="3942" y="209844"/>
                    <a:pt x="32852" y="172967"/>
                    <a:pt x="60449" y="157163"/>
                  </a:cubicBezTo>
                  <a:close/>
                  <a:moveTo>
                    <a:pt x="138465" y="84138"/>
                  </a:moveTo>
                  <a:cubicBezTo>
                    <a:pt x="133526" y="84138"/>
                    <a:pt x="128587" y="88220"/>
                    <a:pt x="128587" y="93663"/>
                  </a:cubicBezTo>
                  <a:cubicBezTo>
                    <a:pt x="128587" y="99106"/>
                    <a:pt x="133526" y="103188"/>
                    <a:pt x="138465" y="103188"/>
                  </a:cubicBezTo>
                  <a:cubicBezTo>
                    <a:pt x="138465" y="103188"/>
                    <a:pt x="138465" y="103188"/>
                    <a:pt x="142169" y="103188"/>
                  </a:cubicBezTo>
                  <a:cubicBezTo>
                    <a:pt x="147108" y="103188"/>
                    <a:pt x="150812" y="99106"/>
                    <a:pt x="150812" y="93663"/>
                  </a:cubicBezTo>
                  <a:cubicBezTo>
                    <a:pt x="150812" y="88220"/>
                    <a:pt x="147108" y="84138"/>
                    <a:pt x="142169" y="84138"/>
                  </a:cubicBezTo>
                  <a:cubicBezTo>
                    <a:pt x="142169" y="84138"/>
                    <a:pt x="142169" y="84138"/>
                    <a:pt x="138465" y="84138"/>
                  </a:cubicBezTo>
                  <a:close/>
                  <a:moveTo>
                    <a:pt x="102923" y="84138"/>
                  </a:moveTo>
                  <a:cubicBezTo>
                    <a:pt x="97631" y="88220"/>
                    <a:pt x="92340" y="90941"/>
                    <a:pt x="85725" y="92302"/>
                  </a:cubicBezTo>
                  <a:cubicBezTo>
                    <a:pt x="85725" y="93663"/>
                    <a:pt x="85725" y="93663"/>
                    <a:pt x="85725" y="93663"/>
                  </a:cubicBezTo>
                  <a:cubicBezTo>
                    <a:pt x="85725" y="99106"/>
                    <a:pt x="89694" y="103188"/>
                    <a:pt x="94986" y="103188"/>
                  </a:cubicBezTo>
                  <a:cubicBezTo>
                    <a:pt x="94986" y="103188"/>
                    <a:pt x="94986" y="103188"/>
                    <a:pt x="98954" y="103188"/>
                  </a:cubicBezTo>
                  <a:cubicBezTo>
                    <a:pt x="104246" y="103188"/>
                    <a:pt x="109538" y="99106"/>
                    <a:pt x="109538" y="93663"/>
                  </a:cubicBezTo>
                  <a:cubicBezTo>
                    <a:pt x="109538" y="89581"/>
                    <a:pt x="106892" y="85498"/>
                    <a:pt x="102923" y="84138"/>
                  </a:cubicBezTo>
                  <a:close/>
                  <a:moveTo>
                    <a:pt x="131662" y="58738"/>
                  </a:moveTo>
                  <a:cubicBezTo>
                    <a:pt x="129009" y="61398"/>
                    <a:pt x="122378" y="72038"/>
                    <a:pt x="109115" y="80019"/>
                  </a:cubicBezTo>
                  <a:cubicBezTo>
                    <a:pt x="110442" y="81349"/>
                    <a:pt x="111768" y="82679"/>
                    <a:pt x="111768" y="84009"/>
                  </a:cubicBezTo>
                  <a:cubicBezTo>
                    <a:pt x="111768" y="84009"/>
                    <a:pt x="111768" y="84009"/>
                    <a:pt x="125031" y="84009"/>
                  </a:cubicBezTo>
                  <a:cubicBezTo>
                    <a:pt x="127683" y="80019"/>
                    <a:pt x="131662" y="76029"/>
                    <a:pt x="138293" y="76029"/>
                  </a:cubicBezTo>
                  <a:cubicBezTo>
                    <a:pt x="138293" y="76029"/>
                    <a:pt x="138293" y="76029"/>
                    <a:pt x="142272" y="76029"/>
                  </a:cubicBezTo>
                  <a:cubicBezTo>
                    <a:pt x="151556" y="76029"/>
                    <a:pt x="158187" y="84009"/>
                    <a:pt x="158187" y="93320"/>
                  </a:cubicBezTo>
                  <a:cubicBezTo>
                    <a:pt x="158187" y="102630"/>
                    <a:pt x="151556" y="109280"/>
                    <a:pt x="142272" y="109280"/>
                  </a:cubicBezTo>
                  <a:cubicBezTo>
                    <a:pt x="142272" y="109280"/>
                    <a:pt x="142272" y="109280"/>
                    <a:pt x="138293" y="109280"/>
                  </a:cubicBezTo>
                  <a:cubicBezTo>
                    <a:pt x="129009" y="109280"/>
                    <a:pt x="121052" y="102630"/>
                    <a:pt x="121052" y="93320"/>
                  </a:cubicBezTo>
                  <a:cubicBezTo>
                    <a:pt x="121052" y="91989"/>
                    <a:pt x="121052" y="90659"/>
                    <a:pt x="121052" y="90659"/>
                  </a:cubicBezTo>
                  <a:cubicBezTo>
                    <a:pt x="121052" y="90659"/>
                    <a:pt x="121052" y="90659"/>
                    <a:pt x="115747" y="90659"/>
                  </a:cubicBezTo>
                  <a:cubicBezTo>
                    <a:pt x="115747" y="90659"/>
                    <a:pt x="115747" y="91989"/>
                    <a:pt x="115747" y="93320"/>
                  </a:cubicBezTo>
                  <a:cubicBezTo>
                    <a:pt x="115747" y="102630"/>
                    <a:pt x="107789" y="109280"/>
                    <a:pt x="98505" y="109280"/>
                  </a:cubicBezTo>
                  <a:cubicBezTo>
                    <a:pt x="98505" y="109280"/>
                    <a:pt x="98505" y="109280"/>
                    <a:pt x="94527" y="109280"/>
                  </a:cubicBezTo>
                  <a:cubicBezTo>
                    <a:pt x="86569" y="109280"/>
                    <a:pt x="79938" y="102630"/>
                    <a:pt x="78611" y="94650"/>
                  </a:cubicBezTo>
                  <a:cubicBezTo>
                    <a:pt x="74633" y="95980"/>
                    <a:pt x="70654" y="95980"/>
                    <a:pt x="66675" y="95980"/>
                  </a:cubicBezTo>
                  <a:cubicBezTo>
                    <a:pt x="71980" y="131891"/>
                    <a:pt x="90548" y="157163"/>
                    <a:pt x="118399" y="157163"/>
                  </a:cubicBezTo>
                  <a:cubicBezTo>
                    <a:pt x="147577" y="157163"/>
                    <a:pt x="168798" y="127901"/>
                    <a:pt x="171450" y="86669"/>
                  </a:cubicBezTo>
                  <a:cubicBezTo>
                    <a:pt x="144925" y="80019"/>
                    <a:pt x="135641" y="66718"/>
                    <a:pt x="131662" y="58738"/>
                  </a:cubicBezTo>
                  <a:close/>
                  <a:moveTo>
                    <a:pt x="118268" y="0"/>
                  </a:moveTo>
                  <a:cubicBezTo>
                    <a:pt x="173500" y="0"/>
                    <a:pt x="185335" y="31560"/>
                    <a:pt x="189280" y="71011"/>
                  </a:cubicBezTo>
                  <a:cubicBezTo>
                    <a:pt x="199800" y="72326"/>
                    <a:pt x="206375" y="80216"/>
                    <a:pt x="202430" y="97311"/>
                  </a:cubicBezTo>
                  <a:cubicBezTo>
                    <a:pt x="201115" y="111777"/>
                    <a:pt x="194540" y="123612"/>
                    <a:pt x="181390" y="124927"/>
                  </a:cubicBezTo>
                  <a:cubicBezTo>
                    <a:pt x="169554" y="156487"/>
                    <a:pt x="145884" y="176213"/>
                    <a:pt x="118268" y="176213"/>
                  </a:cubicBezTo>
                  <a:cubicBezTo>
                    <a:pt x="89338" y="176213"/>
                    <a:pt x="66983" y="155172"/>
                    <a:pt x="55147" y="124927"/>
                  </a:cubicBezTo>
                  <a:cubicBezTo>
                    <a:pt x="43312" y="123612"/>
                    <a:pt x="35422" y="111777"/>
                    <a:pt x="34107" y="97311"/>
                  </a:cubicBezTo>
                  <a:cubicBezTo>
                    <a:pt x="30162" y="80216"/>
                    <a:pt x="36737" y="72326"/>
                    <a:pt x="47257" y="71011"/>
                  </a:cubicBezTo>
                  <a:cubicBezTo>
                    <a:pt x="51202" y="31560"/>
                    <a:pt x="61722" y="0"/>
                    <a:pt x="118268"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文本框 13"/>
            <p:cNvSpPr txBox="1"/>
            <p:nvPr/>
          </p:nvSpPr>
          <p:spPr>
            <a:xfrm>
              <a:off x="8201365" y="5384040"/>
              <a:ext cx="211278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FFFF"/>
                  </a:solidFill>
                  <a:latin typeface="微软雅黑"/>
                  <a:ea typeface="微软雅黑"/>
                </a:rPr>
                <a:t>指导</a:t>
              </a:r>
              <a:r>
                <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rPr>
                <a:t>老师 </a:t>
              </a:r>
              <a:r>
                <a:rPr lang="zh-CN" altLang="en-US" sz="1600" dirty="0">
                  <a:solidFill>
                    <a:srgbClr val="FFFFFF"/>
                  </a:solidFill>
                  <a:latin typeface="微软雅黑"/>
                  <a:ea typeface="微软雅黑"/>
                </a:rPr>
                <a:t>周晓宇</a:t>
              </a:r>
              <a:endPar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23" name="椭圆 22"/>
            <p:cNvSpPr/>
            <p:nvPr/>
          </p:nvSpPr>
          <p:spPr>
            <a:xfrm>
              <a:off x="7594146" y="5219700"/>
              <a:ext cx="591034" cy="59103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409047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23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8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ADF1AD-8A66-D3CE-3692-CB9D9B193482}"/>
              </a:ext>
            </a:extLst>
          </p:cNvPr>
          <p:cNvPicPr>
            <a:picLocks noChangeAspect="1"/>
          </p:cNvPicPr>
          <p:nvPr/>
        </p:nvPicPr>
        <p:blipFill>
          <a:blip r:embed="rId2"/>
          <a:stretch>
            <a:fillRect/>
          </a:stretch>
        </p:blipFill>
        <p:spPr>
          <a:xfrm>
            <a:off x="1631681" y="417830"/>
            <a:ext cx="4070147" cy="5680316"/>
          </a:xfrm>
          <a:prstGeom prst="rect">
            <a:avLst/>
          </a:prstGeom>
        </p:spPr>
      </p:pic>
      <p:sp>
        <p:nvSpPr>
          <p:cNvPr id="4" name="文本框 3">
            <a:extLst>
              <a:ext uri="{FF2B5EF4-FFF2-40B4-BE49-F238E27FC236}">
                <a16:creationId xmlns:a16="http://schemas.microsoft.com/office/drawing/2014/main" id="{BC67A773-005E-53A3-C6FE-DFCA25240AAC}"/>
              </a:ext>
            </a:extLst>
          </p:cNvPr>
          <p:cNvSpPr txBox="1"/>
          <p:nvPr/>
        </p:nvSpPr>
        <p:spPr>
          <a:xfrm>
            <a:off x="6027312" y="585989"/>
            <a:ext cx="5434885" cy="5221942"/>
          </a:xfrm>
          <a:prstGeom prst="rect">
            <a:avLst/>
          </a:prstGeom>
          <a:noFill/>
        </p:spPr>
        <p:txBody>
          <a:bodyPr wrap="square" rtlCol="0">
            <a:spAutoFit/>
          </a:bodyPr>
          <a:lstStyle/>
          <a:p>
            <a:pPr algn="ctr">
              <a:lnSpc>
                <a:spcPts val="2000"/>
              </a:lnSpc>
              <a:spcBef>
                <a:spcPts val="4000"/>
              </a:spcBef>
              <a:spcAft>
                <a:spcPts val="2000"/>
              </a:spcAft>
            </a:pPr>
            <a:r>
              <a:rPr lang="zh-CN" altLang="zh-CN" sz="1800" kern="100" dirty="0">
                <a:solidFill>
                  <a:srgbClr val="000000"/>
                </a:solidFill>
                <a:effectLst/>
                <a:latin typeface="Times New Roman" panose="02020603050405020304" pitchFamily="18" charset="0"/>
                <a:ea typeface="黑体" panose="02010609060101010101" pitchFamily="49" charset="-122"/>
              </a:rPr>
              <a:t>摘 </a:t>
            </a:r>
            <a:r>
              <a:rPr lang="en-US" altLang="zh-CN" sz="1800" kern="100" dirty="0">
                <a:solidFill>
                  <a:srgbClr val="000000"/>
                </a:solidFill>
                <a:effectLst/>
                <a:latin typeface="Times New Roman" panose="02020603050405020304" pitchFamily="18" charset="0"/>
                <a:ea typeface="黑体" panose="02010609060101010101" pitchFamily="49" charset="-122"/>
              </a:rPr>
              <a:t>   </a:t>
            </a:r>
            <a:r>
              <a:rPr lang="zh-CN" altLang="zh-CN" sz="1800" kern="100" dirty="0">
                <a:solidFill>
                  <a:srgbClr val="000000"/>
                </a:solidFill>
                <a:effectLst/>
                <a:latin typeface="Times New Roman" panose="02020603050405020304" pitchFamily="18" charset="0"/>
                <a:ea typeface="黑体" panose="02010609060101010101" pitchFamily="49" charset="-122"/>
              </a:rPr>
              <a:t>要</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zh-CN" altLang="zh-CN" sz="1800" kern="0" dirty="0">
                <a:solidFill>
                  <a:srgbClr val="000000"/>
                </a:solidFill>
                <a:effectLst/>
                <a:latin typeface="Times New Roman" panose="02020603050405020304" pitchFamily="18" charset="0"/>
                <a:ea typeface="宋体" panose="02010600030101010101" pitchFamily="2" charset="-122"/>
              </a:rPr>
              <a:t>通信软件发展很快，由开始的仅仅少部分人使用到如今发展到数十亿人在使用，已经离不开我们的生活，但在一些特殊领域，比如军工企业或拥有保密性质的研究所，没法使用手机，人与人之间的通讯仍然依靠口头交流，为此开发一款满足日常通信需求的国产局域网通信软件。</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zh-CN" altLang="zh-CN" sz="1800" kern="0" dirty="0">
                <a:solidFill>
                  <a:srgbClr val="000000"/>
                </a:solidFill>
                <a:effectLst/>
                <a:latin typeface="Times New Roman" panose="02020603050405020304" pitchFamily="18" charset="0"/>
                <a:ea typeface="宋体" panose="02010600030101010101" pitchFamily="2" charset="-122"/>
              </a:rPr>
              <a:t>本基于</a:t>
            </a:r>
            <a:r>
              <a:rPr lang="en-US" altLang="zh-CN" sz="1800" kern="0" dirty="0">
                <a:solidFill>
                  <a:srgbClr val="000000"/>
                </a:solidFill>
                <a:effectLst/>
                <a:latin typeface="Times New Roman" panose="02020603050405020304" pitchFamily="18" charset="0"/>
                <a:ea typeface="宋体" panose="02010600030101010101" pitchFamily="2" charset="-122"/>
              </a:rPr>
              <a:t>Qt</a:t>
            </a:r>
            <a:r>
              <a:rPr lang="zh-CN" altLang="zh-CN" sz="1800" kern="0" dirty="0">
                <a:solidFill>
                  <a:srgbClr val="000000"/>
                </a:solidFill>
                <a:effectLst/>
                <a:latin typeface="Times New Roman" panose="02020603050405020304" pitchFamily="18" charset="0"/>
                <a:ea typeface="宋体" panose="02010600030101010101" pitchFamily="2" charset="-122"/>
              </a:rPr>
              <a:t>的网络通信软件是一个可以支持网络通信的软件，数据库采用了</a:t>
            </a:r>
            <a:r>
              <a:rPr lang="en-US" altLang="zh-CN" sz="1800" kern="0" dirty="0" err="1">
                <a:solidFill>
                  <a:srgbClr val="000000"/>
                </a:solidFill>
                <a:effectLst/>
                <a:latin typeface="Times New Roman" panose="02020603050405020304" pitchFamily="18" charset="0"/>
                <a:ea typeface="宋体" panose="02010600030101010101" pitchFamily="2" charset="-122"/>
              </a:rPr>
              <a:t>Mysql</a:t>
            </a:r>
            <a:r>
              <a:rPr lang="zh-CN" altLang="zh-CN" sz="1800" kern="0" dirty="0">
                <a:solidFill>
                  <a:srgbClr val="000000"/>
                </a:solidFill>
                <a:effectLst/>
                <a:latin typeface="Times New Roman" panose="02020603050405020304" pitchFamily="18" charset="0"/>
                <a:ea typeface="宋体" panose="02010600030101010101" pitchFamily="2" charset="-122"/>
              </a:rPr>
              <a:t>，运输层采用的协议是</a:t>
            </a:r>
            <a:r>
              <a:rPr lang="en-US" altLang="zh-CN" sz="1800" kern="0" dirty="0">
                <a:solidFill>
                  <a:srgbClr val="000000"/>
                </a:solidFill>
                <a:effectLst/>
                <a:latin typeface="Times New Roman" panose="02020603050405020304" pitchFamily="18" charset="0"/>
                <a:ea typeface="宋体" panose="02010600030101010101" pitchFamily="2" charset="-122"/>
              </a:rPr>
              <a:t>UDP</a:t>
            </a:r>
            <a:r>
              <a:rPr lang="zh-CN" altLang="zh-CN" sz="1800" kern="0" dirty="0">
                <a:solidFill>
                  <a:srgbClr val="000000"/>
                </a:solidFill>
                <a:effectLst/>
                <a:latin typeface="Times New Roman" panose="02020603050405020304" pitchFamily="18" charset="0"/>
                <a:ea typeface="宋体" panose="02010600030101010101" pitchFamily="2" charset="-122"/>
              </a:rPr>
              <a:t>协议，开发主要使用</a:t>
            </a:r>
            <a:r>
              <a:rPr lang="en-US" altLang="zh-CN" sz="1800" kern="0" dirty="0">
                <a:solidFill>
                  <a:srgbClr val="000000"/>
                </a:solidFill>
                <a:effectLst/>
                <a:latin typeface="Times New Roman" panose="02020603050405020304" pitchFamily="18" charset="0"/>
                <a:ea typeface="宋体" panose="02010600030101010101" pitchFamily="2" charset="-122"/>
              </a:rPr>
              <a:t>C</a:t>
            </a:r>
            <a:r>
              <a:rPr lang="en-US" altLang="zh-CN" sz="1800" kern="0" dirty="0">
                <a:solidFill>
                  <a:srgbClr val="000000"/>
                </a:solidFill>
                <a:effectLst/>
                <a:latin typeface="宋体" panose="02010600030101010101" pitchFamily="2" charset="-122"/>
                <a:ea typeface="宋体" panose="02010600030101010101" pitchFamily="2" charset="-122"/>
              </a:rPr>
              <a:t>++</a:t>
            </a:r>
            <a:r>
              <a:rPr lang="zh-CN" altLang="zh-CN" sz="1800" kern="0" dirty="0">
                <a:solidFill>
                  <a:srgbClr val="000000"/>
                </a:solidFill>
                <a:effectLst/>
                <a:latin typeface="Times New Roman" panose="02020603050405020304" pitchFamily="18" charset="0"/>
                <a:ea typeface="宋体" panose="02010600030101010101" pitchFamily="2" charset="-122"/>
              </a:rPr>
              <a:t>以及</a:t>
            </a:r>
            <a:r>
              <a:rPr lang="en-US" altLang="zh-CN" sz="1800" kern="0" dirty="0">
                <a:solidFill>
                  <a:srgbClr val="000000"/>
                </a:solidFill>
                <a:effectLst/>
                <a:latin typeface="Times New Roman" panose="02020603050405020304" pitchFamily="18" charset="0"/>
                <a:ea typeface="宋体" panose="02010600030101010101" pitchFamily="2" charset="-122"/>
              </a:rPr>
              <a:t>Qt</a:t>
            </a:r>
            <a:r>
              <a:rPr lang="zh-CN" altLang="zh-CN" sz="1800" kern="0" dirty="0">
                <a:solidFill>
                  <a:srgbClr val="000000"/>
                </a:solidFill>
                <a:effectLst/>
                <a:latin typeface="Times New Roman" panose="02020603050405020304" pitchFamily="18" charset="0"/>
                <a:ea typeface="宋体" panose="02010600030101010101" pitchFamily="2" charset="-122"/>
              </a:rPr>
              <a:t>框架，软件是</a:t>
            </a:r>
            <a:r>
              <a:rPr lang="en-US" altLang="zh-CN" sz="1800" kern="0" dirty="0">
                <a:solidFill>
                  <a:srgbClr val="000000"/>
                </a:solidFill>
                <a:effectLst/>
                <a:latin typeface="Times New Roman" panose="02020603050405020304" pitchFamily="18" charset="0"/>
                <a:ea typeface="宋体" panose="02010600030101010101" pitchFamily="2" charset="-122"/>
              </a:rPr>
              <a:t>P</a:t>
            </a:r>
            <a:r>
              <a:rPr lang="en-US" altLang="zh-CN" sz="1800" kern="0" dirty="0">
                <a:solidFill>
                  <a:srgbClr val="000000"/>
                </a:solidFill>
                <a:effectLst/>
                <a:latin typeface="宋体" panose="02010600030101010101" pitchFamily="2" charset="-122"/>
                <a:ea typeface="宋体" panose="02010600030101010101" pitchFamily="2" charset="-122"/>
              </a:rPr>
              <a:t>2</a:t>
            </a:r>
            <a:r>
              <a:rPr lang="en-US" altLang="zh-CN" sz="1800" kern="0" dirty="0">
                <a:solidFill>
                  <a:srgbClr val="000000"/>
                </a:solidFill>
                <a:effectLst/>
                <a:latin typeface="Times New Roman" panose="02020603050405020304" pitchFamily="18" charset="0"/>
                <a:ea typeface="宋体" panose="02010600030101010101" pitchFamily="2" charset="-122"/>
              </a:rPr>
              <a:t>P</a:t>
            </a:r>
            <a:r>
              <a:rPr lang="zh-CN" altLang="zh-CN" sz="1800" kern="0" dirty="0">
                <a:solidFill>
                  <a:srgbClr val="000000"/>
                </a:solidFill>
                <a:effectLst/>
                <a:latin typeface="Times New Roman" panose="02020603050405020304" pitchFamily="18" charset="0"/>
                <a:ea typeface="宋体" panose="02010600030101010101" pitchFamily="2" charset="-122"/>
              </a:rPr>
              <a:t>架构。</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zh-CN" altLang="zh-CN" sz="1800" kern="0" dirty="0">
                <a:solidFill>
                  <a:srgbClr val="000000"/>
                </a:solidFill>
                <a:effectLst/>
                <a:latin typeface="Times New Roman" panose="02020603050405020304" pitchFamily="18" charset="0"/>
                <a:ea typeface="宋体" panose="02010600030101010101" pitchFamily="2" charset="-122"/>
              </a:rPr>
              <a:t>此软件主要实现一个用于局域网的通讯软件，主要功能有好友间通讯以及群组内通讯，进程间通信采用套接字通信，信息直接由客户端到客户端，为了满足一些军工企业或者拥有保密机构的企业的日常通信需求而开发，也希望能</a:t>
            </a:r>
            <a:r>
              <a:rPr lang="zh-CN" altLang="zh-CN" sz="1800" kern="100" dirty="0">
                <a:effectLst/>
                <a:latin typeface="Times New Roman" panose="02020603050405020304" pitchFamily="18" charset="0"/>
                <a:ea typeface="宋体" panose="02010600030101010101" pitchFamily="2" charset="-122"/>
              </a:rPr>
              <a:t>满足办公人员日常交流的同时可以提高工作效率与质量。</a:t>
            </a:r>
          </a:p>
          <a:p>
            <a:pPr algn="just">
              <a:lnSpc>
                <a:spcPts val="2000"/>
              </a:lnSpc>
            </a:pPr>
            <a:r>
              <a:rPr lang="en-US" altLang="zh-CN" sz="1800" kern="0" dirty="0">
                <a:solidFill>
                  <a:srgbClr val="000000"/>
                </a:solidFill>
                <a:effectLst/>
                <a:latin typeface="宋体" panose="02010600030101010101" pitchFamily="2" charset="-122"/>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266700" algn="just">
              <a:lnSpc>
                <a:spcPts val="2000"/>
              </a:lnSpc>
            </a:pPr>
            <a:r>
              <a:rPr lang="zh-CN" altLang="zh-CN" sz="1800" kern="100" dirty="0">
                <a:solidFill>
                  <a:srgbClr val="000000"/>
                </a:solidFill>
                <a:effectLst/>
                <a:latin typeface="Times New Roman" panose="02020603050405020304" pitchFamily="18" charset="0"/>
                <a:ea typeface="黑体" panose="02010609060101010101" pitchFamily="49" charset="-122"/>
              </a:rPr>
              <a:t>关键词：</a:t>
            </a:r>
            <a:r>
              <a:rPr lang="en-US" altLang="zh-CN" sz="1800" kern="0" dirty="0">
                <a:solidFill>
                  <a:srgbClr val="000000"/>
                </a:solidFill>
                <a:effectLst/>
                <a:latin typeface="Times New Roman" panose="02020603050405020304" pitchFamily="18" charset="0"/>
                <a:ea typeface="宋体" panose="02010600030101010101" pitchFamily="2" charset="-122"/>
              </a:rPr>
              <a:t>Qt</a:t>
            </a:r>
            <a:r>
              <a:rPr lang="zh-CN" altLang="zh-CN" sz="1800" kern="0" dirty="0">
                <a:solidFill>
                  <a:srgbClr val="000000"/>
                </a:solidFill>
                <a:effectLst/>
                <a:latin typeface="Times New Roman" panose="02020603050405020304" pitchFamily="18" charset="0"/>
                <a:ea typeface="宋体" panose="02010600030101010101" pitchFamily="2" charset="-122"/>
              </a:rPr>
              <a:t>；通信软件；</a:t>
            </a:r>
            <a:r>
              <a:rPr lang="en-US" altLang="zh-CN" sz="1800" kern="0" dirty="0">
                <a:solidFill>
                  <a:srgbClr val="000000"/>
                </a:solidFill>
                <a:effectLst/>
                <a:latin typeface="Times New Roman" panose="02020603050405020304" pitchFamily="18" charset="0"/>
                <a:ea typeface="宋体" panose="02010600030101010101" pitchFamily="2" charset="-122"/>
              </a:rPr>
              <a:t>P</a:t>
            </a:r>
            <a:r>
              <a:rPr lang="en-US" altLang="zh-CN" sz="1800" kern="0" dirty="0">
                <a:solidFill>
                  <a:srgbClr val="000000"/>
                </a:solidFill>
                <a:effectLst/>
                <a:latin typeface="宋体" panose="02010600030101010101" pitchFamily="2" charset="-122"/>
                <a:ea typeface="宋体" panose="02010600030101010101" pitchFamily="2" charset="-122"/>
              </a:rPr>
              <a:t>2</a:t>
            </a:r>
            <a:r>
              <a:rPr lang="en-US" altLang="zh-CN" sz="1800" kern="0" dirty="0">
                <a:solidFill>
                  <a:srgbClr val="000000"/>
                </a:solidFill>
                <a:effectLst/>
                <a:latin typeface="Times New Roman" panose="02020603050405020304" pitchFamily="18" charset="0"/>
                <a:ea typeface="宋体" panose="02010600030101010101" pitchFamily="2" charset="-122"/>
              </a:rPr>
              <a:t>P</a:t>
            </a:r>
            <a:r>
              <a:rPr lang="zh-CN" altLang="zh-CN" sz="1800" kern="0" dirty="0">
                <a:solidFill>
                  <a:srgbClr val="000000"/>
                </a:solidFill>
                <a:effectLst/>
                <a:latin typeface="Times New Roman" panose="02020603050405020304" pitchFamily="18" charset="0"/>
                <a:ea typeface="宋体" panose="02010600030101010101" pitchFamily="2" charset="-122"/>
              </a:rPr>
              <a:t>架构</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8066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a:cxnSpLocks/>
          </p:cNvCxnSpPr>
          <p:nvPr/>
        </p:nvCxnSpPr>
        <p:spPr>
          <a:xfrm>
            <a:off x="3028950" y="585235"/>
            <a:ext cx="9163050" cy="0"/>
          </a:xfrm>
          <a:prstGeom prst="line">
            <a:avLst/>
          </a:prstGeom>
          <a:ln w="38100">
            <a:solidFill>
              <a:srgbClr val="CE4C4B"/>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18268" y="303376"/>
            <a:ext cx="1723549" cy="461665"/>
          </a:xfrm>
          <a:prstGeom prst="rect">
            <a:avLst/>
          </a:prstGeom>
          <a:noFill/>
        </p:spPr>
        <p:txBody>
          <a:bodyPr wrap="none" rtlCol="0">
            <a:spAutoFit/>
          </a:bodyPr>
          <a:lstStyle/>
          <a:p>
            <a:pPr lvl="0">
              <a:defRPr/>
            </a:pPr>
            <a:r>
              <a:rPr lang="zh-CN" altLang="en-US" sz="2400" dirty="0"/>
              <a:t>功能模块图</a:t>
            </a:r>
            <a:endParaRPr lang="zh-CN" altLang="en-US" sz="2800" spc="200" dirty="0">
              <a:solidFill>
                <a:srgbClr val="1A262F"/>
              </a:solidFill>
            </a:endParaRPr>
          </a:p>
        </p:txBody>
      </p:sp>
      <p:sp>
        <p:nvSpPr>
          <p:cNvPr id="26" name="矩形 25"/>
          <p:cNvSpPr/>
          <p:nvPr/>
        </p:nvSpPr>
        <p:spPr>
          <a:xfrm>
            <a:off x="0" y="234761"/>
            <a:ext cx="238125" cy="598897"/>
          </a:xfrm>
          <a:prstGeom prst="rect">
            <a:avLst/>
          </a:prstGeom>
          <a:solidFill>
            <a:srgbClr val="1A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F77AD953-5E28-0E3C-3DE0-B0FA23950C14}"/>
              </a:ext>
            </a:extLst>
          </p:cNvPr>
          <p:cNvGraphicFramePr>
            <a:graphicFrameLocks noChangeAspect="1"/>
          </p:cNvGraphicFramePr>
          <p:nvPr>
            <p:extLst>
              <p:ext uri="{D42A27DB-BD31-4B8C-83A1-F6EECF244321}">
                <p14:modId xmlns:p14="http://schemas.microsoft.com/office/powerpoint/2010/main" val="4004824097"/>
              </p:ext>
            </p:extLst>
          </p:nvPr>
        </p:nvGraphicFramePr>
        <p:xfrm>
          <a:off x="1923714" y="1262923"/>
          <a:ext cx="8006411" cy="4203365"/>
        </p:xfrm>
        <a:graphic>
          <a:graphicData uri="http://schemas.openxmlformats.org/presentationml/2006/ole">
            <mc:AlternateContent xmlns:mc="http://schemas.openxmlformats.org/markup-compatibility/2006">
              <mc:Choice xmlns:v="urn:schemas-microsoft-com:vml" Requires="v">
                <p:oleObj name="Visio" r:id="rId3" imgW="5143377" imgH="2698841" progId="Visio.Drawing.15">
                  <p:embed/>
                </p:oleObj>
              </mc:Choice>
              <mc:Fallback>
                <p:oleObj name="Visio" r:id="rId3" imgW="5143377" imgH="2698841" progId="Visio.Drawing.15">
                  <p:embed/>
                  <p:pic>
                    <p:nvPicPr>
                      <p:cNvPr id="0" name="Object 2"/>
                      <p:cNvPicPr>
                        <a:picLocks noChangeAspect="1" noChangeArrowheads="1"/>
                      </p:cNvPicPr>
                      <p:nvPr/>
                    </p:nvPicPr>
                    <p:blipFill>
                      <a:blip r:embed="rId4"/>
                      <a:srcRect/>
                      <a:stretch>
                        <a:fillRect/>
                      </a:stretch>
                    </p:blipFill>
                    <p:spPr bwMode="auto">
                      <a:xfrm>
                        <a:off x="1923714" y="1262923"/>
                        <a:ext cx="8006411" cy="4203365"/>
                      </a:xfrm>
                      <a:prstGeom prst="rect">
                        <a:avLst/>
                      </a:prstGeom>
                      <a:noFill/>
                    </p:spPr>
                  </p:pic>
                </p:oleObj>
              </mc:Fallback>
            </mc:AlternateContent>
          </a:graphicData>
        </a:graphic>
      </p:graphicFrame>
    </p:spTree>
    <p:extLst>
      <p:ext uri="{BB962C8B-B14F-4D97-AF65-F5344CB8AC3E}">
        <p14:creationId xmlns:p14="http://schemas.microsoft.com/office/powerpoint/2010/main" val="7486824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20A3731-ED2E-2547-8F86-7D2BE11855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388" y="1128030"/>
            <a:ext cx="5414127" cy="4078609"/>
          </a:xfrm>
          <a:prstGeom prst="rect">
            <a:avLst/>
          </a:prstGeom>
          <a:noFill/>
          <a:ln>
            <a:noFill/>
          </a:ln>
        </p:spPr>
      </p:pic>
      <p:sp>
        <p:nvSpPr>
          <p:cNvPr id="3" name="文本框 2">
            <a:extLst>
              <a:ext uri="{FF2B5EF4-FFF2-40B4-BE49-F238E27FC236}">
                <a16:creationId xmlns:a16="http://schemas.microsoft.com/office/drawing/2014/main" id="{9F92980C-C26D-BB90-49F0-B3D9489421AD}"/>
              </a:ext>
            </a:extLst>
          </p:cNvPr>
          <p:cNvSpPr txBox="1"/>
          <p:nvPr/>
        </p:nvSpPr>
        <p:spPr>
          <a:xfrm>
            <a:off x="6361051" y="1018560"/>
            <a:ext cx="5584360" cy="4013406"/>
          </a:xfrm>
          <a:prstGeom prst="rect">
            <a:avLst/>
          </a:prstGeom>
          <a:noFill/>
        </p:spPr>
        <p:txBody>
          <a:bodyPr wrap="square" rtlCol="0">
            <a:spAutoFit/>
          </a:bodyPr>
          <a:lstStyle/>
          <a:p>
            <a:pPr indent="720000" algn="l">
              <a:lnSpc>
                <a:spcPts val="2800"/>
              </a:lnSpc>
            </a:pPr>
            <a:r>
              <a:rPr lang="zh-CN" altLang="zh-CN" sz="2000" kern="0" dirty="0">
                <a:effectLst/>
                <a:latin typeface="+mj-ea"/>
                <a:ea typeface="+mj-ea"/>
              </a:rPr>
              <a:t>本软件</a:t>
            </a:r>
            <a:r>
              <a:rPr lang="zh-CN" altLang="en-US" sz="2000" kern="0" dirty="0">
                <a:latin typeface="+mj-ea"/>
                <a:ea typeface="+mj-ea"/>
              </a:rPr>
              <a:t>使用简单工厂模式设计</a:t>
            </a:r>
            <a:r>
              <a:rPr lang="zh-CN" altLang="zh-CN" sz="2000" kern="0" dirty="0">
                <a:effectLst/>
                <a:latin typeface="+mj-ea"/>
                <a:ea typeface="+mj-ea"/>
              </a:rPr>
              <a:t>，在开发过程中严格采用面向对象的程序设计方法作为基本原则，</a:t>
            </a:r>
            <a:r>
              <a:rPr lang="zh-CN" altLang="zh-CN" sz="2000" kern="100" dirty="0">
                <a:solidFill>
                  <a:srgbClr val="333333"/>
                </a:solidFill>
                <a:effectLst/>
                <a:latin typeface="+mj-ea"/>
                <a:ea typeface="+mj-ea"/>
              </a:rPr>
              <a:t>采用了数据抽象的概念可以在保持外部接口不变的情况下改变内部实现，从而减少甚至避免对外界的干扰，通过继承大幅减少了</a:t>
            </a:r>
            <a:r>
              <a:rPr lang="zh-CN" altLang="zh-CN" sz="2000" kern="100" dirty="0">
                <a:effectLst/>
                <a:latin typeface="+mj-ea"/>
                <a:ea typeface="+mj-ea"/>
              </a:rPr>
              <a:t>冗余</a:t>
            </a:r>
            <a:r>
              <a:rPr lang="zh-CN" altLang="zh-CN" sz="2000" kern="100" dirty="0">
                <a:solidFill>
                  <a:srgbClr val="333333"/>
                </a:solidFill>
                <a:effectLst/>
                <a:latin typeface="+mj-ea"/>
                <a:ea typeface="+mj-ea"/>
              </a:rPr>
              <a:t>的代码，并可以方便地扩展现有代码，提高编码效率，也减低了出错概率，降低软件维护的难度。</a:t>
            </a:r>
            <a:endParaRPr lang="zh-CN" altLang="zh-CN" sz="2000" kern="100" dirty="0">
              <a:effectLst/>
              <a:latin typeface="+mj-ea"/>
              <a:ea typeface="+mj-ea"/>
            </a:endParaRPr>
          </a:p>
          <a:p>
            <a:pPr indent="720000" algn="l">
              <a:lnSpc>
                <a:spcPts val="2800"/>
              </a:lnSpc>
            </a:pPr>
            <a:r>
              <a:rPr lang="zh-CN" altLang="zh-CN" sz="2000" kern="100" dirty="0">
                <a:solidFill>
                  <a:srgbClr val="333333"/>
                </a:solidFill>
                <a:effectLst/>
                <a:latin typeface="+mj-ea"/>
                <a:ea typeface="+mj-ea"/>
              </a:rPr>
              <a:t>开发过程中保持着高内聚低耦合的的特点，任何可复用的功能模块都被编写成了单独的函数，</a:t>
            </a:r>
            <a:r>
              <a:rPr lang="zh-CN" altLang="zh-CN" sz="2000" kern="100" dirty="0">
                <a:solidFill>
                  <a:srgbClr val="000000"/>
                </a:solidFill>
                <a:effectLst/>
                <a:latin typeface="+mj-ea"/>
                <a:ea typeface="+mj-ea"/>
                <a:cs typeface="Arial" panose="020B0604020202020204" pitchFamily="34" charset="0"/>
              </a:rPr>
              <a:t>定义一个创建产品对象的工厂接口，并将实际</a:t>
            </a:r>
            <a:r>
              <a:rPr lang="zh-CN" altLang="en-US" sz="2000" kern="100" dirty="0">
                <a:solidFill>
                  <a:srgbClr val="000000"/>
                </a:solidFill>
                <a:effectLst/>
                <a:latin typeface="+mj-ea"/>
                <a:ea typeface="+mj-ea"/>
                <a:cs typeface="Arial" panose="020B0604020202020204" pitchFamily="34" charset="0"/>
              </a:rPr>
              <a:t>功能放到到产品</a:t>
            </a:r>
            <a:r>
              <a:rPr lang="zh-CN" altLang="zh-CN" sz="2000" kern="100" dirty="0">
                <a:solidFill>
                  <a:srgbClr val="000000"/>
                </a:solidFill>
                <a:effectLst/>
                <a:latin typeface="+mj-ea"/>
                <a:ea typeface="+mj-ea"/>
                <a:cs typeface="Arial" panose="020B0604020202020204" pitchFamily="34" charset="0"/>
              </a:rPr>
              <a:t>类中。</a:t>
            </a:r>
            <a:r>
              <a:rPr lang="zh-CN" altLang="zh-CN" sz="2000" kern="0" dirty="0">
                <a:effectLst/>
                <a:latin typeface="+mj-ea"/>
                <a:ea typeface="+mj-ea"/>
              </a:rPr>
              <a:t> </a:t>
            </a:r>
            <a:endParaRPr lang="zh-CN" altLang="zh-CN" sz="2000" kern="100" dirty="0">
              <a:effectLst/>
              <a:latin typeface="+mj-ea"/>
              <a:ea typeface="+mj-ea"/>
            </a:endParaRPr>
          </a:p>
        </p:txBody>
      </p:sp>
      <p:cxnSp>
        <p:nvCxnSpPr>
          <p:cNvPr id="4" name="直接连接符 3">
            <a:extLst>
              <a:ext uri="{FF2B5EF4-FFF2-40B4-BE49-F238E27FC236}">
                <a16:creationId xmlns:a16="http://schemas.microsoft.com/office/drawing/2014/main" id="{AB054F04-4459-5315-A34A-EF69CB3A632F}"/>
              </a:ext>
            </a:extLst>
          </p:cNvPr>
          <p:cNvCxnSpPr>
            <a:cxnSpLocks/>
          </p:cNvCxnSpPr>
          <p:nvPr/>
        </p:nvCxnSpPr>
        <p:spPr>
          <a:xfrm>
            <a:off x="3028950" y="585235"/>
            <a:ext cx="9163050" cy="0"/>
          </a:xfrm>
          <a:prstGeom prst="line">
            <a:avLst/>
          </a:prstGeom>
          <a:ln w="38100">
            <a:solidFill>
              <a:srgbClr val="CE4C4B"/>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61385C4-CB66-B48B-4DEA-986DDBEDDE41}"/>
              </a:ext>
            </a:extLst>
          </p:cNvPr>
          <p:cNvSpPr txBox="1"/>
          <p:nvPr/>
        </p:nvSpPr>
        <p:spPr>
          <a:xfrm>
            <a:off x="418268" y="303376"/>
            <a:ext cx="2691763" cy="461665"/>
          </a:xfrm>
          <a:prstGeom prst="rect">
            <a:avLst/>
          </a:prstGeom>
          <a:noFill/>
        </p:spPr>
        <p:txBody>
          <a:bodyPr wrap="none" rtlCol="0">
            <a:spAutoFit/>
          </a:bodyPr>
          <a:lstStyle/>
          <a:p>
            <a:pPr lvl="0">
              <a:defRPr/>
            </a:pPr>
            <a:r>
              <a:rPr lang="en-US" altLang="zh-CN" sz="2400" dirty="0"/>
              <a:t>UML</a:t>
            </a:r>
            <a:r>
              <a:rPr lang="zh-CN" altLang="en-US" sz="2400" dirty="0"/>
              <a:t>工厂模式类图</a:t>
            </a:r>
            <a:endParaRPr lang="en-US" altLang="zh-CN" sz="2400" dirty="0"/>
          </a:p>
        </p:txBody>
      </p:sp>
      <p:sp>
        <p:nvSpPr>
          <p:cNvPr id="6" name="矩形 5">
            <a:extLst>
              <a:ext uri="{FF2B5EF4-FFF2-40B4-BE49-F238E27FC236}">
                <a16:creationId xmlns:a16="http://schemas.microsoft.com/office/drawing/2014/main" id="{A7B48BDE-1453-4F3F-ED90-2974E9796892}"/>
              </a:ext>
            </a:extLst>
          </p:cNvPr>
          <p:cNvSpPr/>
          <p:nvPr/>
        </p:nvSpPr>
        <p:spPr>
          <a:xfrm>
            <a:off x="0" y="234761"/>
            <a:ext cx="238125" cy="598897"/>
          </a:xfrm>
          <a:prstGeom prst="rect">
            <a:avLst/>
          </a:prstGeom>
          <a:solidFill>
            <a:srgbClr val="1A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44811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71B431-F18E-5E68-89BE-80E9BE34D826}"/>
              </a:ext>
            </a:extLst>
          </p:cNvPr>
          <p:cNvPicPr>
            <a:picLocks noChangeAspect="1"/>
          </p:cNvPicPr>
          <p:nvPr/>
        </p:nvPicPr>
        <p:blipFill>
          <a:blip r:embed="rId2"/>
          <a:stretch>
            <a:fillRect/>
          </a:stretch>
        </p:blipFill>
        <p:spPr>
          <a:xfrm>
            <a:off x="1400783" y="852865"/>
            <a:ext cx="8599436" cy="5152269"/>
          </a:xfrm>
          <a:prstGeom prst="rect">
            <a:avLst/>
          </a:prstGeom>
        </p:spPr>
      </p:pic>
      <p:cxnSp>
        <p:nvCxnSpPr>
          <p:cNvPr id="5" name="直接连接符 4">
            <a:extLst>
              <a:ext uri="{FF2B5EF4-FFF2-40B4-BE49-F238E27FC236}">
                <a16:creationId xmlns:a16="http://schemas.microsoft.com/office/drawing/2014/main" id="{3FF03895-D1D5-869B-D005-6626663144FB}"/>
              </a:ext>
            </a:extLst>
          </p:cNvPr>
          <p:cNvCxnSpPr>
            <a:cxnSpLocks/>
          </p:cNvCxnSpPr>
          <p:nvPr/>
        </p:nvCxnSpPr>
        <p:spPr>
          <a:xfrm>
            <a:off x="4032250" y="553485"/>
            <a:ext cx="9163050" cy="0"/>
          </a:xfrm>
          <a:prstGeom prst="line">
            <a:avLst/>
          </a:prstGeom>
          <a:ln w="38100">
            <a:solidFill>
              <a:srgbClr val="CE4C4B"/>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10B84D6-292F-34E7-387B-FC384940530E}"/>
              </a:ext>
            </a:extLst>
          </p:cNvPr>
          <p:cNvSpPr txBox="1"/>
          <p:nvPr/>
        </p:nvSpPr>
        <p:spPr>
          <a:xfrm>
            <a:off x="418268" y="303376"/>
            <a:ext cx="3466846" cy="461665"/>
          </a:xfrm>
          <a:prstGeom prst="rect">
            <a:avLst/>
          </a:prstGeom>
          <a:noFill/>
        </p:spPr>
        <p:txBody>
          <a:bodyPr wrap="none" rtlCol="0">
            <a:spAutoFit/>
          </a:bodyPr>
          <a:lstStyle/>
          <a:p>
            <a:pPr lvl="0">
              <a:defRPr/>
            </a:pPr>
            <a:r>
              <a:rPr lang="en-US" altLang="zh-CN" sz="2400" dirty="0" err="1"/>
              <a:t>VisualStudio</a:t>
            </a:r>
            <a:r>
              <a:rPr lang="zh-CN" altLang="en-US" sz="2400" dirty="0"/>
              <a:t>生成的类图</a:t>
            </a:r>
            <a:endParaRPr lang="en-US" altLang="zh-CN" sz="2400" dirty="0"/>
          </a:p>
        </p:txBody>
      </p:sp>
      <p:sp>
        <p:nvSpPr>
          <p:cNvPr id="7" name="矩形 6">
            <a:extLst>
              <a:ext uri="{FF2B5EF4-FFF2-40B4-BE49-F238E27FC236}">
                <a16:creationId xmlns:a16="http://schemas.microsoft.com/office/drawing/2014/main" id="{CBCCD367-800E-182A-BA77-A7BE232533D5}"/>
              </a:ext>
            </a:extLst>
          </p:cNvPr>
          <p:cNvSpPr/>
          <p:nvPr/>
        </p:nvSpPr>
        <p:spPr>
          <a:xfrm>
            <a:off x="0" y="234761"/>
            <a:ext cx="238125" cy="598897"/>
          </a:xfrm>
          <a:prstGeom prst="rect">
            <a:avLst/>
          </a:prstGeom>
          <a:solidFill>
            <a:srgbClr val="1A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390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6D5530-5248-D30A-5B8B-085EA85DDD67}"/>
              </a:ext>
            </a:extLst>
          </p:cNvPr>
          <p:cNvPicPr>
            <a:picLocks noChangeAspect="1"/>
          </p:cNvPicPr>
          <p:nvPr/>
        </p:nvPicPr>
        <p:blipFill>
          <a:blip r:embed="rId2"/>
          <a:stretch>
            <a:fillRect/>
          </a:stretch>
        </p:blipFill>
        <p:spPr>
          <a:xfrm>
            <a:off x="5616430" y="1133781"/>
            <a:ext cx="5632739" cy="1422473"/>
          </a:xfrm>
          <a:prstGeom prst="rect">
            <a:avLst/>
          </a:prstGeom>
        </p:spPr>
      </p:pic>
      <p:pic>
        <p:nvPicPr>
          <p:cNvPr id="1026" name="Picture 2">
            <a:extLst>
              <a:ext uri="{FF2B5EF4-FFF2-40B4-BE49-F238E27FC236}">
                <a16:creationId xmlns:a16="http://schemas.microsoft.com/office/drawing/2014/main" id="{9F0E0630-6B6D-B98B-B0AC-4F2A78B6A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002" y="481281"/>
            <a:ext cx="3313112" cy="54483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9B6C522-DEAC-5410-14A6-34F0E2973D8A}"/>
              </a:ext>
            </a:extLst>
          </p:cNvPr>
          <p:cNvSpPr txBox="1"/>
          <p:nvPr/>
        </p:nvSpPr>
        <p:spPr>
          <a:xfrm>
            <a:off x="5418667" y="3132667"/>
            <a:ext cx="6028266" cy="1887696"/>
          </a:xfrm>
          <a:prstGeom prst="rect">
            <a:avLst/>
          </a:prstGeom>
          <a:noFill/>
        </p:spPr>
        <p:txBody>
          <a:bodyPr wrap="square" rtlCol="0">
            <a:spAutoFit/>
          </a:bodyPr>
          <a:lstStyle/>
          <a:p>
            <a:pPr indent="304800" algn="just">
              <a:lnSpc>
                <a:spcPts val="2000"/>
              </a:lnSpc>
            </a:pPr>
            <a:r>
              <a:rPr lang="zh-CN" altLang="zh-CN" sz="1800" kern="0">
                <a:solidFill>
                  <a:srgbClr val="000000"/>
                </a:solidFill>
                <a:effectLst/>
                <a:latin typeface="Times New Roman" panose="02020603050405020304" pitchFamily="18" charset="0"/>
                <a:ea typeface="宋体" panose="02010600030101010101" pitchFamily="2" charset="-122"/>
              </a:rPr>
              <a:t>为了不让消息混乱，在传送的数据报文中添加了一个自定义报文头数据，有三个数据段：第一个是发送的数据类型，这是一个枚举型的类型，但用</a:t>
            </a:r>
            <a:r>
              <a:rPr lang="en-US" altLang="zh-CN" sz="1800" kern="0">
                <a:solidFill>
                  <a:srgbClr val="000000"/>
                </a:solidFill>
                <a:effectLst/>
                <a:latin typeface="Times New Roman" panose="02020603050405020304" pitchFamily="18" charset="0"/>
                <a:ea typeface="宋体" panose="02010600030101010101" pitchFamily="2" charset="-122"/>
              </a:rPr>
              <a:t>uint32</a:t>
            </a:r>
            <a:r>
              <a:rPr lang="zh-CN" altLang="zh-CN" sz="1800" kern="0">
                <a:solidFill>
                  <a:srgbClr val="000000"/>
                </a:solidFill>
                <a:effectLst/>
                <a:latin typeface="Times New Roman" panose="02020603050405020304" pitchFamily="18" charset="0"/>
                <a:ea typeface="宋体" panose="02010600030101010101" pitchFamily="2" charset="-122"/>
              </a:rPr>
              <a:t>来强制转换这个数据，这用来表示报文类别，目前仅有群聊和用户间聊天两种类别，如果以后想增加更多的类型只要顺序往下定义即可；第二种是发送者</a:t>
            </a:r>
            <a:r>
              <a:rPr lang="en-US" altLang="zh-CN" sz="1800" kern="0">
                <a:solidFill>
                  <a:srgbClr val="000000"/>
                </a:solidFill>
                <a:effectLst/>
                <a:latin typeface="Times New Roman" panose="02020603050405020304" pitchFamily="18" charset="0"/>
                <a:ea typeface="宋体" panose="02010600030101010101" pitchFamily="2" charset="-122"/>
              </a:rPr>
              <a:t>id</a:t>
            </a:r>
            <a:r>
              <a:rPr lang="zh-CN" altLang="zh-CN" sz="1800" kern="0">
                <a:solidFill>
                  <a:srgbClr val="000000"/>
                </a:solidFill>
                <a:effectLst/>
                <a:latin typeface="Times New Roman" panose="02020603050405020304" pitchFamily="18" charset="0"/>
                <a:ea typeface="宋体" panose="02010600030101010101" pitchFamily="2" charset="-122"/>
              </a:rPr>
              <a:t>，是一个</a:t>
            </a:r>
            <a:r>
              <a:rPr lang="en-US" altLang="zh-CN" sz="1800" kern="0">
                <a:solidFill>
                  <a:srgbClr val="000000"/>
                </a:solidFill>
                <a:effectLst/>
                <a:latin typeface="Times New Roman" panose="02020603050405020304" pitchFamily="18" charset="0"/>
                <a:ea typeface="宋体" panose="02010600030101010101" pitchFamily="2" charset="-122"/>
              </a:rPr>
              <a:t>uint32</a:t>
            </a:r>
            <a:r>
              <a:rPr lang="zh-CN" altLang="zh-CN" sz="1800" kern="0">
                <a:solidFill>
                  <a:srgbClr val="000000"/>
                </a:solidFill>
                <a:effectLst/>
                <a:latin typeface="Times New Roman" panose="02020603050405020304" pitchFamily="18" charset="0"/>
                <a:ea typeface="宋体" panose="02010600030101010101" pitchFamily="2" charset="-122"/>
              </a:rPr>
              <a:t>类型，第三个是接收者的</a:t>
            </a:r>
            <a:r>
              <a:rPr lang="en-US" altLang="zh-CN" sz="1800" kern="0">
                <a:solidFill>
                  <a:srgbClr val="000000"/>
                </a:solidFill>
                <a:effectLst/>
                <a:latin typeface="Times New Roman" panose="02020603050405020304" pitchFamily="18" charset="0"/>
                <a:ea typeface="宋体" panose="02010600030101010101" pitchFamily="2" charset="-122"/>
              </a:rPr>
              <a:t>id</a:t>
            </a:r>
            <a:r>
              <a:rPr lang="zh-CN" altLang="zh-CN" sz="1800" kern="0">
                <a:solidFill>
                  <a:srgbClr val="000000"/>
                </a:solidFill>
                <a:effectLst/>
                <a:latin typeface="Times New Roman" panose="02020603050405020304" pitchFamily="18" charset="0"/>
                <a:ea typeface="宋体" panose="02010600030101010101" pitchFamily="2" charset="-122"/>
              </a:rPr>
              <a:t>，也是</a:t>
            </a:r>
            <a:r>
              <a:rPr lang="en-US" altLang="zh-CN" sz="1800" kern="0">
                <a:solidFill>
                  <a:srgbClr val="000000"/>
                </a:solidFill>
                <a:effectLst/>
                <a:latin typeface="Times New Roman" panose="02020603050405020304" pitchFamily="18" charset="0"/>
                <a:ea typeface="宋体" panose="02010600030101010101" pitchFamily="2" charset="-122"/>
              </a:rPr>
              <a:t>uint32</a:t>
            </a:r>
            <a:r>
              <a:rPr lang="zh-CN" altLang="zh-CN" sz="1800" kern="0">
                <a:solidFill>
                  <a:srgbClr val="000000"/>
                </a:solidFill>
                <a:effectLst/>
                <a:latin typeface="Times New Roman" panose="02020603050405020304" pitchFamily="18" charset="0"/>
                <a:ea typeface="宋体" panose="02010600030101010101" pitchFamily="2" charset="-122"/>
              </a:rPr>
              <a:t>类型。</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121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9B6C522-DEAC-5410-14A6-34F0E2973D8A}"/>
              </a:ext>
            </a:extLst>
          </p:cNvPr>
          <p:cNvSpPr txBox="1"/>
          <p:nvPr/>
        </p:nvSpPr>
        <p:spPr>
          <a:xfrm>
            <a:off x="5537200" y="1354665"/>
            <a:ext cx="6392333" cy="3067506"/>
          </a:xfrm>
          <a:prstGeom prst="rect">
            <a:avLst/>
          </a:prstGeom>
          <a:noFill/>
        </p:spPr>
        <p:txBody>
          <a:bodyPr wrap="square" rtlCol="0">
            <a:spAutoFit/>
          </a:bodyPr>
          <a:lstStyle/>
          <a:p>
            <a:pPr indent="304800" algn="just">
              <a:lnSpc>
                <a:spcPts val="2900"/>
              </a:lnSpc>
            </a:pPr>
            <a:r>
              <a:rPr lang="zh-CN" altLang="zh-CN" sz="2800" kern="0" dirty="0">
                <a:solidFill>
                  <a:srgbClr val="000000"/>
                </a:solidFill>
                <a:effectLst/>
                <a:ea typeface="宋体" panose="02010600030101010101" pitchFamily="2" charset="-122"/>
                <a:cs typeface="Times New Roman" panose="02020603050405020304" pitchFamily="18" charset="0"/>
              </a:rPr>
              <a:t>当接受信息时，会进行一个判断，首先判断是否是用户间通信，然后根据接收者</a:t>
            </a:r>
            <a:r>
              <a:rPr lang="en-US" altLang="zh-CN" sz="2800" kern="0" dirty="0">
                <a:solidFill>
                  <a:srgbClr val="000000"/>
                </a:solidFill>
                <a:effectLst/>
                <a:latin typeface="Times New Roman" panose="02020603050405020304" pitchFamily="18" charset="0"/>
                <a:ea typeface="宋体" panose="02010600030101010101" pitchFamily="2" charset="-122"/>
              </a:rPr>
              <a:t>id</a:t>
            </a:r>
            <a:r>
              <a:rPr lang="zh-CN" altLang="zh-CN" sz="2800" kern="0" dirty="0">
                <a:solidFill>
                  <a:srgbClr val="000000"/>
                </a:solidFill>
                <a:effectLst/>
                <a:ea typeface="宋体" panose="02010600030101010101" pitchFamily="2" charset="-122"/>
                <a:cs typeface="Times New Roman" panose="02020603050405020304" pitchFamily="18" charset="0"/>
              </a:rPr>
              <a:t>判断接受者是否是当前用户，如果发送者是当前选择的用户，消息会显示到控件上，否则会提示你说有其他用户在给你发消息，但消息不保存仅通知你一下。你必须选择那个用户才能看到它发送的信息。</a:t>
            </a:r>
            <a:endParaRPr lang="zh-CN" altLang="zh-CN" sz="2800" kern="100" dirty="0">
              <a:effectLst/>
              <a:latin typeface="Times New Roman" panose="02020603050405020304" pitchFamily="18" charset="0"/>
              <a:ea typeface="宋体" panose="02010600030101010101" pitchFamily="2" charset="-122"/>
            </a:endParaRPr>
          </a:p>
        </p:txBody>
      </p:sp>
      <p:pic>
        <p:nvPicPr>
          <p:cNvPr id="2051" name="Picture 3">
            <a:extLst>
              <a:ext uri="{FF2B5EF4-FFF2-40B4-BE49-F238E27FC236}">
                <a16:creationId xmlns:a16="http://schemas.microsoft.com/office/drawing/2014/main" id="{50C8384B-2FFB-CE0C-A8F6-EA43230FA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590" y="563028"/>
            <a:ext cx="3660775" cy="598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6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BD7A842-17AB-6FA9-C117-FD73B98A0CC3}"/>
              </a:ext>
            </a:extLst>
          </p:cNvPr>
          <p:cNvGraphicFramePr>
            <a:graphicFrameLocks noGrp="1"/>
          </p:cNvGraphicFramePr>
          <p:nvPr>
            <p:extLst>
              <p:ext uri="{D42A27DB-BD31-4B8C-83A1-F6EECF244321}">
                <p14:modId xmlns:p14="http://schemas.microsoft.com/office/powerpoint/2010/main" val="1429421741"/>
              </p:ext>
            </p:extLst>
          </p:nvPr>
        </p:nvGraphicFramePr>
        <p:xfrm>
          <a:off x="2222975" y="520858"/>
          <a:ext cx="7555521" cy="5283046"/>
        </p:xfrm>
        <a:graphic>
          <a:graphicData uri="http://schemas.openxmlformats.org/drawingml/2006/table">
            <a:tbl>
              <a:tblPr firstRow="1" firstCol="1" bandRow="1">
                <a:tableStyleId>{5C22544A-7EE6-4342-B048-85BDC9FD1C3A}</a:tableStyleId>
              </a:tblPr>
              <a:tblGrid>
                <a:gridCol w="3833480">
                  <a:extLst>
                    <a:ext uri="{9D8B030D-6E8A-4147-A177-3AD203B41FA5}">
                      <a16:colId xmlns:a16="http://schemas.microsoft.com/office/drawing/2014/main" val="2120256353"/>
                    </a:ext>
                  </a:extLst>
                </a:gridCol>
                <a:gridCol w="2485560">
                  <a:extLst>
                    <a:ext uri="{9D8B030D-6E8A-4147-A177-3AD203B41FA5}">
                      <a16:colId xmlns:a16="http://schemas.microsoft.com/office/drawing/2014/main" val="2016999350"/>
                    </a:ext>
                  </a:extLst>
                </a:gridCol>
                <a:gridCol w="1236481">
                  <a:extLst>
                    <a:ext uri="{9D8B030D-6E8A-4147-A177-3AD203B41FA5}">
                      <a16:colId xmlns:a16="http://schemas.microsoft.com/office/drawing/2014/main" val="3867632590"/>
                    </a:ext>
                  </a:extLst>
                </a:gridCol>
              </a:tblGrid>
              <a:tr h="422392">
                <a:tc gridSpan="3">
                  <a:txBody>
                    <a:bodyPr/>
                    <a:lstStyle/>
                    <a:p>
                      <a:pPr algn="ctr">
                        <a:spcBef>
                          <a:spcPts val="1200"/>
                        </a:spcBef>
                        <a:spcAft>
                          <a:spcPts val="600"/>
                        </a:spcAft>
                      </a:pPr>
                      <a:r>
                        <a:rPr lang="zh-CN" sz="1900" kern="0" dirty="0">
                          <a:effectLst/>
                        </a:rPr>
                        <a:t>数据库操作相关状态码表</a:t>
                      </a:r>
                      <a:endParaRPr lang="zh-CN" sz="1600" kern="100" dirty="0">
                        <a:effectLst/>
                        <a:latin typeface="Times New Roman" panose="02020603050405020304" pitchFamily="18" charset="0"/>
                        <a:ea typeface="宋体" panose="02010600030101010101" pitchFamily="2" charset="-122"/>
                      </a:endParaRPr>
                    </a:p>
                  </a:txBody>
                  <a:tcPr marL="99830" marR="99830" marT="49915" marB="49915"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95563552"/>
                  </a:ext>
                </a:extLst>
              </a:tr>
              <a:tr h="255824">
                <a:tc>
                  <a:txBody>
                    <a:bodyPr/>
                    <a:lstStyle/>
                    <a:p>
                      <a:pPr algn="ctr">
                        <a:spcBef>
                          <a:spcPts val="300"/>
                        </a:spcBef>
                        <a:spcAft>
                          <a:spcPts val="300"/>
                        </a:spcAft>
                      </a:pPr>
                      <a:r>
                        <a:rPr lang="zh-CN" sz="1600" kern="0">
                          <a:effectLst/>
                        </a:rPr>
                        <a:t>枚举值</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含义</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状态码</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580757452"/>
                  </a:ext>
                </a:extLst>
              </a:tr>
              <a:tr h="255824">
                <a:tc>
                  <a:txBody>
                    <a:bodyPr/>
                    <a:lstStyle/>
                    <a:p>
                      <a:pPr algn="ctr">
                        <a:spcBef>
                          <a:spcPts val="300"/>
                        </a:spcBef>
                        <a:spcAft>
                          <a:spcPts val="300"/>
                        </a:spcAft>
                      </a:pPr>
                      <a:r>
                        <a:rPr lang="en-US" sz="1600" kern="0">
                          <a:effectLst/>
                        </a:rPr>
                        <a:t>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635218583"/>
                  </a:ext>
                </a:extLst>
              </a:tr>
              <a:tr h="255824">
                <a:tc>
                  <a:txBody>
                    <a:bodyPr/>
                    <a:lstStyle/>
                    <a:p>
                      <a:pPr algn="ctr">
                        <a:spcBef>
                          <a:spcPts val="300"/>
                        </a:spcBef>
                        <a:spcAft>
                          <a:spcPts val="300"/>
                        </a:spcAft>
                      </a:pPr>
                      <a:r>
                        <a:rPr lang="en-US" sz="1600" kern="0">
                          <a:effectLst/>
                        </a:rPr>
                        <a:t>Failed,</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失败</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093721208"/>
                  </a:ext>
                </a:extLst>
              </a:tr>
              <a:tr h="255824">
                <a:tc>
                  <a:txBody>
                    <a:bodyPr/>
                    <a:lstStyle/>
                    <a:p>
                      <a:pPr algn="ctr">
                        <a:spcBef>
                          <a:spcPts val="300"/>
                        </a:spcBef>
                        <a:spcAft>
                          <a:spcPts val="300"/>
                        </a:spcAft>
                      </a:pPr>
                      <a:r>
                        <a:rPr lang="en-US" sz="1600" kern="0">
                          <a:effectLst/>
                        </a:rPr>
                        <a:t>QueryExecFailed,</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Sql</a:t>
                      </a:r>
                      <a:r>
                        <a:rPr lang="zh-CN" sz="1600" kern="0">
                          <a:effectLst/>
                        </a:rPr>
                        <a:t>执行失败</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3751116582"/>
                  </a:ext>
                </a:extLst>
              </a:tr>
              <a:tr h="255824">
                <a:tc>
                  <a:txBody>
                    <a:bodyPr/>
                    <a:lstStyle/>
                    <a:p>
                      <a:pPr algn="ctr">
                        <a:spcBef>
                          <a:spcPts val="300"/>
                        </a:spcBef>
                        <a:spcAft>
                          <a:spcPts val="300"/>
                        </a:spcAft>
                      </a:pPr>
                      <a:r>
                        <a:rPr lang="en-US" sz="1600" kern="0">
                          <a:effectLst/>
                        </a:rPr>
                        <a:t>LoginSuccess,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登陆成功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3291092124"/>
                  </a:ext>
                </a:extLst>
              </a:tr>
              <a:tr h="255824">
                <a:tc>
                  <a:txBody>
                    <a:bodyPr/>
                    <a:lstStyle/>
                    <a:p>
                      <a:pPr algn="ctr">
                        <a:spcBef>
                          <a:spcPts val="300"/>
                        </a:spcBef>
                        <a:spcAft>
                          <a:spcPts val="300"/>
                        </a:spcAft>
                      </a:pPr>
                      <a:r>
                        <a:rPr lang="en-US" sz="1600" kern="0">
                          <a:effectLst/>
                        </a:rPr>
                        <a:t>DBIsNotOpen,</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数据库未打开</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193086588"/>
                  </a:ext>
                </a:extLst>
              </a:tr>
              <a:tr h="255824">
                <a:tc>
                  <a:txBody>
                    <a:bodyPr/>
                    <a:lstStyle/>
                    <a:p>
                      <a:pPr algn="ctr">
                        <a:spcBef>
                          <a:spcPts val="300"/>
                        </a:spcBef>
                        <a:spcAft>
                          <a:spcPts val="300"/>
                        </a:spcAft>
                      </a:pPr>
                      <a:r>
                        <a:rPr lang="en-US" sz="1600" kern="0">
                          <a:effectLst/>
                        </a:rPr>
                        <a:t>QueryCountLessThan0,</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查询结果数量大于</a:t>
                      </a: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5</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3552785537"/>
                  </a:ext>
                </a:extLst>
              </a:tr>
              <a:tr h="255824">
                <a:tc>
                  <a:txBody>
                    <a:bodyPr/>
                    <a:lstStyle/>
                    <a:p>
                      <a:pPr algn="ctr">
                        <a:spcBef>
                          <a:spcPts val="300"/>
                        </a:spcBef>
                        <a:spcAft>
                          <a:spcPts val="300"/>
                        </a:spcAft>
                      </a:pPr>
                      <a:r>
                        <a:rPr lang="en-US" sz="1600" kern="0">
                          <a:effectLst/>
                        </a:rPr>
                        <a:t>AddUserSuccess,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添加用户成功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515305167"/>
                  </a:ext>
                </a:extLst>
              </a:tr>
              <a:tr h="511647">
                <a:tc>
                  <a:txBody>
                    <a:bodyPr/>
                    <a:lstStyle/>
                    <a:p>
                      <a:pPr algn="ctr">
                        <a:spcBef>
                          <a:spcPts val="300"/>
                        </a:spcBef>
                        <a:spcAft>
                          <a:spcPts val="300"/>
                        </a:spcAft>
                      </a:pPr>
                      <a:r>
                        <a:rPr lang="en-US" sz="1600" kern="0">
                          <a:effectLst/>
                        </a:rPr>
                        <a:t>WannaAddUserButThereHasBeen,</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想要添加用户好友但已经存在该好友关系了</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4076724926"/>
                  </a:ext>
                </a:extLst>
              </a:tr>
              <a:tr h="255824">
                <a:tc>
                  <a:txBody>
                    <a:bodyPr/>
                    <a:lstStyle/>
                    <a:p>
                      <a:pPr algn="ctr">
                        <a:spcBef>
                          <a:spcPts val="300"/>
                        </a:spcBef>
                        <a:spcAft>
                          <a:spcPts val="300"/>
                        </a:spcAft>
                      </a:pPr>
                      <a:r>
                        <a:rPr lang="en-US" sz="1600" kern="0">
                          <a:effectLst/>
                        </a:rPr>
                        <a:t>CannotFindThidUser,</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无法找到用户</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734175525"/>
                  </a:ext>
                </a:extLst>
              </a:tr>
              <a:tr h="255824">
                <a:tc>
                  <a:txBody>
                    <a:bodyPr/>
                    <a:lstStyle/>
                    <a:p>
                      <a:pPr algn="ctr">
                        <a:spcBef>
                          <a:spcPts val="300"/>
                        </a:spcBef>
                        <a:spcAft>
                          <a:spcPts val="300"/>
                        </a:spcAft>
                      </a:pPr>
                      <a:r>
                        <a:rPr lang="en-US" sz="1600" kern="0">
                          <a:effectLst/>
                        </a:rPr>
                        <a:t>AlreadyHaveThisRelation,</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已经有关系了</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9</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4227744692"/>
                  </a:ext>
                </a:extLst>
              </a:tr>
              <a:tr h="255824">
                <a:tc>
                  <a:txBody>
                    <a:bodyPr/>
                    <a:lstStyle/>
                    <a:p>
                      <a:pPr algn="ctr">
                        <a:spcBef>
                          <a:spcPts val="300"/>
                        </a:spcBef>
                        <a:spcAft>
                          <a:spcPts val="300"/>
                        </a:spcAft>
                      </a:pPr>
                      <a:r>
                        <a:rPr lang="en-US" sz="1600" kern="0">
                          <a:effectLst/>
                        </a:rPr>
                        <a:t>AddFriSuccess,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添加好友成功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10</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4015679406"/>
                  </a:ext>
                </a:extLst>
              </a:tr>
              <a:tr h="255824">
                <a:tc>
                  <a:txBody>
                    <a:bodyPr/>
                    <a:lstStyle/>
                    <a:p>
                      <a:pPr algn="ctr">
                        <a:spcBef>
                          <a:spcPts val="300"/>
                        </a:spcBef>
                        <a:spcAft>
                          <a:spcPts val="300"/>
                        </a:spcAft>
                      </a:pPr>
                      <a:r>
                        <a:rPr lang="en-US" sz="1600" kern="0">
                          <a:effectLst/>
                        </a:rPr>
                        <a:t>CreateGroupSuccess,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创建群组成功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181086465"/>
                  </a:ext>
                </a:extLst>
              </a:tr>
              <a:tr h="255824">
                <a:tc>
                  <a:txBody>
                    <a:bodyPr/>
                    <a:lstStyle/>
                    <a:p>
                      <a:pPr algn="ctr">
                        <a:spcBef>
                          <a:spcPts val="300"/>
                        </a:spcBef>
                        <a:spcAft>
                          <a:spcPts val="300"/>
                        </a:spcAft>
                      </a:pPr>
                      <a:r>
                        <a:rPr lang="en-US" sz="1600" kern="0">
                          <a:effectLst/>
                        </a:rPr>
                        <a:t>insertGroupRelationSuccess,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加入群成功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12</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183755801"/>
                  </a:ext>
                </a:extLst>
              </a:tr>
              <a:tr h="511647">
                <a:tc>
                  <a:txBody>
                    <a:bodyPr/>
                    <a:lstStyle/>
                    <a:p>
                      <a:pPr algn="ctr">
                        <a:spcBef>
                          <a:spcPts val="300"/>
                        </a:spcBef>
                        <a:spcAft>
                          <a:spcPts val="300"/>
                        </a:spcAft>
                      </a:pPr>
                      <a:r>
                        <a:rPr lang="en-US" sz="1600" kern="0">
                          <a:effectLst/>
                        </a:rPr>
                        <a:t>updateChatGroupMembersInfoSuccess,</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更新群组成员信息成功</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751807487"/>
                  </a:ext>
                </a:extLst>
              </a:tr>
              <a:tr h="255824">
                <a:tc>
                  <a:txBody>
                    <a:bodyPr/>
                    <a:lstStyle/>
                    <a:p>
                      <a:pPr algn="ctr">
                        <a:spcBef>
                          <a:spcPts val="300"/>
                        </a:spcBef>
                        <a:spcAft>
                          <a:spcPts val="300"/>
                        </a:spcAft>
                      </a:pPr>
                      <a:r>
                        <a:rPr lang="en-US" sz="1600" kern="0">
                          <a:effectLst/>
                        </a:rPr>
                        <a:t>AlreadyHaveThisGroupRelation,</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已经加入群组</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a:effectLst/>
                        </a:rPr>
                        <a:t>14</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366880364"/>
                  </a:ext>
                </a:extLst>
              </a:tr>
              <a:tr h="255824">
                <a:tc>
                  <a:txBody>
                    <a:bodyPr/>
                    <a:lstStyle/>
                    <a:p>
                      <a:pPr algn="ctr">
                        <a:spcBef>
                          <a:spcPts val="300"/>
                        </a:spcBef>
                        <a:spcAft>
                          <a:spcPts val="300"/>
                        </a:spcAft>
                      </a:pPr>
                      <a:r>
                        <a:rPr lang="en-US" sz="1600" kern="0">
                          <a:effectLst/>
                        </a:rPr>
                        <a:t>CouldNotFindTheGroup,</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zh-CN" sz="1600" kern="0">
                          <a:effectLst/>
                        </a:rPr>
                        <a:t>无法找到群组</a:t>
                      </a:r>
                      <a:endParaRPr lang="zh-CN" sz="1600" kern="100">
                        <a:effectLst/>
                        <a:latin typeface="Times New Roman" panose="02020603050405020304" pitchFamily="18" charset="0"/>
                        <a:ea typeface="宋体" panose="02010600030101010101" pitchFamily="2" charset="-122"/>
                      </a:endParaRPr>
                    </a:p>
                  </a:txBody>
                  <a:tcPr marL="104655" marR="104655" marT="0" marB="0" anchor="ctr"/>
                </a:tc>
                <a:tc>
                  <a:txBody>
                    <a:bodyPr/>
                    <a:lstStyle/>
                    <a:p>
                      <a:pPr algn="ctr">
                        <a:spcBef>
                          <a:spcPts val="300"/>
                        </a:spcBef>
                        <a:spcAft>
                          <a:spcPts val="300"/>
                        </a:spcAft>
                      </a:pPr>
                      <a:r>
                        <a:rPr lang="en-US" sz="1600" kern="0" dirty="0">
                          <a:effectLst/>
                        </a:rPr>
                        <a:t>15</a:t>
                      </a:r>
                      <a:endParaRPr lang="zh-CN" sz="1600" kern="100" dirty="0">
                        <a:effectLst/>
                        <a:latin typeface="Times New Roman" panose="02020603050405020304" pitchFamily="18" charset="0"/>
                        <a:ea typeface="宋体" panose="02010600030101010101" pitchFamily="2" charset="-122"/>
                      </a:endParaRPr>
                    </a:p>
                  </a:txBody>
                  <a:tcPr marL="104655" marR="104655" marT="0" marB="0" anchor="ctr"/>
                </a:tc>
                <a:extLst>
                  <a:ext uri="{0D108BD9-81ED-4DB2-BD59-A6C34878D82A}">
                    <a16:rowId xmlns:a16="http://schemas.microsoft.com/office/drawing/2014/main" val="2363653721"/>
                  </a:ext>
                </a:extLst>
              </a:tr>
            </a:tbl>
          </a:graphicData>
        </a:graphic>
      </p:graphicFrame>
    </p:spTree>
    <p:extLst>
      <p:ext uri="{BB962C8B-B14F-4D97-AF65-F5344CB8AC3E}">
        <p14:creationId xmlns:p14="http://schemas.microsoft.com/office/powerpoint/2010/main" val="257211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 y="4572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文本框 5"/>
          <p:cNvSpPr txBox="1"/>
          <p:nvPr/>
        </p:nvSpPr>
        <p:spPr>
          <a:xfrm>
            <a:off x="3081235" y="2155872"/>
            <a:ext cx="6029530" cy="14465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8800" dirty="0">
                <a:solidFill>
                  <a:srgbClr val="FFFFFF"/>
                </a:solidFill>
                <a:latin typeface="方正兰亭中黑_GBK" panose="02000000000000000000" pitchFamily="2" charset="-122"/>
                <a:ea typeface="方正兰亭中黑_GBK" panose="02000000000000000000" pitchFamily="2" charset="-122"/>
              </a:rPr>
              <a:t>感谢观看！</a:t>
            </a:r>
            <a:endParaRPr kumimoji="0" lang="zh-CN" altLang="en-US" sz="8800" b="0" i="0" u="none" strike="noStrike" kern="1200" cap="none" spc="0" normalizeH="0" baseline="0" noProof="0" dirty="0">
              <a:ln>
                <a:noFill/>
              </a:ln>
              <a:solidFill>
                <a:srgbClr val="FFFFFF"/>
              </a:solidFill>
              <a:effectLst/>
              <a:uLnTx/>
              <a:uFillTx/>
              <a:latin typeface="方正兰亭中黑_GBK" panose="02000000000000000000" pitchFamily="2" charset="-122"/>
              <a:ea typeface="方正兰亭中黑_GBK" panose="02000000000000000000" pitchFamily="2" charset="-122"/>
              <a:cs typeface="+mn-cs"/>
            </a:endParaRPr>
          </a:p>
        </p:txBody>
      </p:sp>
      <p:sp>
        <p:nvSpPr>
          <p:cNvPr id="9" name="student-graduation-cap-shape_52041"/>
          <p:cNvSpPr>
            <a:spLocks noChangeAspect="1"/>
          </p:cNvSpPr>
          <p:nvPr/>
        </p:nvSpPr>
        <p:spPr bwMode="auto">
          <a:xfrm>
            <a:off x="1877853" y="5345941"/>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文本框 9"/>
          <p:cNvSpPr txBox="1"/>
          <p:nvPr/>
        </p:nvSpPr>
        <p:spPr>
          <a:xfrm>
            <a:off x="2334891" y="5345940"/>
            <a:ext cx="25481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rPr>
              <a:t>答辩人</a:t>
            </a:r>
            <a:r>
              <a:rPr lang="zh-CN" altLang="en-US" sz="1600" dirty="0">
                <a:solidFill>
                  <a:srgbClr val="FFFFFF"/>
                </a:solidFill>
                <a:latin typeface="微软雅黑"/>
                <a:ea typeface="微软雅黑"/>
              </a:rPr>
              <a:t>：何宇轩</a:t>
            </a:r>
            <a:endPar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13" name="student-graduation-cap-shape_52041"/>
          <p:cNvSpPr>
            <a:spLocks noChangeAspect="1"/>
          </p:cNvSpPr>
          <p:nvPr/>
        </p:nvSpPr>
        <p:spPr bwMode="auto">
          <a:xfrm>
            <a:off x="7346900" y="5345941"/>
            <a:ext cx="247246" cy="350126"/>
          </a:xfrm>
          <a:custGeom>
            <a:avLst/>
            <a:gdLst>
              <a:gd name="connsiteX0" fmla="*/ 152400 w 236538"/>
              <a:gd name="connsiteY0" fmla="*/ 247650 h 334963"/>
              <a:gd name="connsiteX1" fmla="*/ 152400 w 236538"/>
              <a:gd name="connsiteY1" fmla="*/ 261938 h 334963"/>
              <a:gd name="connsiteX2" fmla="*/ 185738 w 236538"/>
              <a:gd name="connsiteY2" fmla="*/ 261938 h 334963"/>
              <a:gd name="connsiteX3" fmla="*/ 185738 w 236538"/>
              <a:gd name="connsiteY3" fmla="*/ 247650 h 334963"/>
              <a:gd name="connsiteX4" fmla="*/ 60449 w 236538"/>
              <a:gd name="connsiteY4" fmla="*/ 157163 h 334963"/>
              <a:gd name="connsiteX5" fmla="*/ 102500 w 236538"/>
              <a:gd name="connsiteY5" fmla="*/ 233551 h 334963"/>
              <a:gd name="connsiteX6" fmla="*/ 106442 w 236538"/>
              <a:gd name="connsiteY6" fmla="*/ 219063 h 334963"/>
              <a:gd name="connsiteX7" fmla="*/ 99872 w 236538"/>
              <a:gd name="connsiteY7" fmla="*/ 205893 h 334963"/>
              <a:gd name="connsiteX8" fmla="*/ 118269 w 236538"/>
              <a:gd name="connsiteY8" fmla="*/ 187455 h 334963"/>
              <a:gd name="connsiteX9" fmla="*/ 136666 w 236538"/>
              <a:gd name="connsiteY9" fmla="*/ 205893 h 334963"/>
              <a:gd name="connsiteX10" fmla="*/ 130096 w 236538"/>
              <a:gd name="connsiteY10" fmla="*/ 219063 h 334963"/>
              <a:gd name="connsiteX11" fmla="*/ 134038 w 236538"/>
              <a:gd name="connsiteY11" fmla="*/ 233551 h 334963"/>
              <a:gd name="connsiteX12" fmla="*/ 176089 w 236538"/>
              <a:gd name="connsiteY12" fmla="*/ 157163 h 334963"/>
              <a:gd name="connsiteX13" fmla="*/ 236538 w 236538"/>
              <a:gd name="connsiteY13" fmla="*/ 286233 h 334963"/>
              <a:gd name="connsiteX14" fmla="*/ 215512 w 236538"/>
              <a:gd name="connsiteY14" fmla="*/ 311257 h 334963"/>
              <a:gd name="connsiteX15" fmla="*/ 193173 w 236538"/>
              <a:gd name="connsiteY15" fmla="*/ 312574 h 334963"/>
              <a:gd name="connsiteX16" fmla="*/ 118269 w 236538"/>
              <a:gd name="connsiteY16" fmla="*/ 334963 h 334963"/>
              <a:gd name="connsiteX17" fmla="*/ 43365 w 236538"/>
              <a:gd name="connsiteY17" fmla="*/ 312574 h 334963"/>
              <a:gd name="connsiteX18" fmla="*/ 21026 w 236538"/>
              <a:gd name="connsiteY18" fmla="*/ 311257 h 334963"/>
              <a:gd name="connsiteX19" fmla="*/ 0 w 236538"/>
              <a:gd name="connsiteY19" fmla="*/ 286233 h 334963"/>
              <a:gd name="connsiteX20" fmla="*/ 60449 w 236538"/>
              <a:gd name="connsiteY20" fmla="*/ 157163 h 334963"/>
              <a:gd name="connsiteX21" fmla="*/ 138465 w 236538"/>
              <a:gd name="connsiteY21" fmla="*/ 84138 h 334963"/>
              <a:gd name="connsiteX22" fmla="*/ 128587 w 236538"/>
              <a:gd name="connsiteY22" fmla="*/ 93663 h 334963"/>
              <a:gd name="connsiteX23" fmla="*/ 138465 w 236538"/>
              <a:gd name="connsiteY23" fmla="*/ 103188 h 334963"/>
              <a:gd name="connsiteX24" fmla="*/ 142169 w 236538"/>
              <a:gd name="connsiteY24" fmla="*/ 103188 h 334963"/>
              <a:gd name="connsiteX25" fmla="*/ 150812 w 236538"/>
              <a:gd name="connsiteY25" fmla="*/ 93663 h 334963"/>
              <a:gd name="connsiteX26" fmla="*/ 142169 w 236538"/>
              <a:gd name="connsiteY26" fmla="*/ 84138 h 334963"/>
              <a:gd name="connsiteX27" fmla="*/ 138465 w 236538"/>
              <a:gd name="connsiteY27" fmla="*/ 84138 h 334963"/>
              <a:gd name="connsiteX28" fmla="*/ 102923 w 236538"/>
              <a:gd name="connsiteY28" fmla="*/ 84138 h 334963"/>
              <a:gd name="connsiteX29" fmla="*/ 85725 w 236538"/>
              <a:gd name="connsiteY29" fmla="*/ 92302 h 334963"/>
              <a:gd name="connsiteX30" fmla="*/ 85725 w 236538"/>
              <a:gd name="connsiteY30" fmla="*/ 93663 h 334963"/>
              <a:gd name="connsiteX31" fmla="*/ 94986 w 236538"/>
              <a:gd name="connsiteY31" fmla="*/ 103188 h 334963"/>
              <a:gd name="connsiteX32" fmla="*/ 98954 w 236538"/>
              <a:gd name="connsiteY32" fmla="*/ 103188 h 334963"/>
              <a:gd name="connsiteX33" fmla="*/ 109538 w 236538"/>
              <a:gd name="connsiteY33" fmla="*/ 93663 h 334963"/>
              <a:gd name="connsiteX34" fmla="*/ 102923 w 236538"/>
              <a:gd name="connsiteY34" fmla="*/ 84138 h 334963"/>
              <a:gd name="connsiteX35" fmla="*/ 131662 w 236538"/>
              <a:gd name="connsiteY35" fmla="*/ 58738 h 334963"/>
              <a:gd name="connsiteX36" fmla="*/ 109115 w 236538"/>
              <a:gd name="connsiteY36" fmla="*/ 80019 h 334963"/>
              <a:gd name="connsiteX37" fmla="*/ 111768 w 236538"/>
              <a:gd name="connsiteY37" fmla="*/ 84009 h 334963"/>
              <a:gd name="connsiteX38" fmla="*/ 125031 w 236538"/>
              <a:gd name="connsiteY38" fmla="*/ 84009 h 334963"/>
              <a:gd name="connsiteX39" fmla="*/ 138293 w 236538"/>
              <a:gd name="connsiteY39" fmla="*/ 76029 h 334963"/>
              <a:gd name="connsiteX40" fmla="*/ 142272 w 236538"/>
              <a:gd name="connsiteY40" fmla="*/ 76029 h 334963"/>
              <a:gd name="connsiteX41" fmla="*/ 158187 w 236538"/>
              <a:gd name="connsiteY41" fmla="*/ 93320 h 334963"/>
              <a:gd name="connsiteX42" fmla="*/ 142272 w 236538"/>
              <a:gd name="connsiteY42" fmla="*/ 109280 h 334963"/>
              <a:gd name="connsiteX43" fmla="*/ 138293 w 236538"/>
              <a:gd name="connsiteY43" fmla="*/ 109280 h 334963"/>
              <a:gd name="connsiteX44" fmla="*/ 121052 w 236538"/>
              <a:gd name="connsiteY44" fmla="*/ 93320 h 334963"/>
              <a:gd name="connsiteX45" fmla="*/ 121052 w 236538"/>
              <a:gd name="connsiteY45" fmla="*/ 90659 h 334963"/>
              <a:gd name="connsiteX46" fmla="*/ 115747 w 236538"/>
              <a:gd name="connsiteY46" fmla="*/ 90659 h 334963"/>
              <a:gd name="connsiteX47" fmla="*/ 115747 w 236538"/>
              <a:gd name="connsiteY47" fmla="*/ 93320 h 334963"/>
              <a:gd name="connsiteX48" fmla="*/ 98505 w 236538"/>
              <a:gd name="connsiteY48" fmla="*/ 109280 h 334963"/>
              <a:gd name="connsiteX49" fmla="*/ 94527 w 236538"/>
              <a:gd name="connsiteY49" fmla="*/ 109280 h 334963"/>
              <a:gd name="connsiteX50" fmla="*/ 78611 w 236538"/>
              <a:gd name="connsiteY50" fmla="*/ 94650 h 334963"/>
              <a:gd name="connsiteX51" fmla="*/ 66675 w 236538"/>
              <a:gd name="connsiteY51" fmla="*/ 95980 h 334963"/>
              <a:gd name="connsiteX52" fmla="*/ 118399 w 236538"/>
              <a:gd name="connsiteY52" fmla="*/ 157163 h 334963"/>
              <a:gd name="connsiteX53" fmla="*/ 171450 w 236538"/>
              <a:gd name="connsiteY53" fmla="*/ 86669 h 334963"/>
              <a:gd name="connsiteX54" fmla="*/ 131662 w 236538"/>
              <a:gd name="connsiteY54" fmla="*/ 58738 h 334963"/>
              <a:gd name="connsiteX55" fmla="*/ 118268 w 236538"/>
              <a:gd name="connsiteY55" fmla="*/ 0 h 334963"/>
              <a:gd name="connsiteX56" fmla="*/ 189280 w 236538"/>
              <a:gd name="connsiteY56" fmla="*/ 71011 h 334963"/>
              <a:gd name="connsiteX57" fmla="*/ 202430 w 236538"/>
              <a:gd name="connsiteY57" fmla="*/ 97311 h 334963"/>
              <a:gd name="connsiteX58" fmla="*/ 181390 w 236538"/>
              <a:gd name="connsiteY58" fmla="*/ 124927 h 334963"/>
              <a:gd name="connsiteX59" fmla="*/ 118268 w 236538"/>
              <a:gd name="connsiteY59" fmla="*/ 176213 h 334963"/>
              <a:gd name="connsiteX60" fmla="*/ 55147 w 236538"/>
              <a:gd name="connsiteY60" fmla="*/ 124927 h 334963"/>
              <a:gd name="connsiteX61" fmla="*/ 34107 w 236538"/>
              <a:gd name="connsiteY61" fmla="*/ 97311 h 334963"/>
              <a:gd name="connsiteX62" fmla="*/ 47257 w 236538"/>
              <a:gd name="connsiteY62" fmla="*/ 71011 h 334963"/>
              <a:gd name="connsiteX63" fmla="*/ 118268 w 236538"/>
              <a:gd name="connsiteY63"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6538" h="334963">
                <a:moveTo>
                  <a:pt x="152400" y="247650"/>
                </a:moveTo>
                <a:lnTo>
                  <a:pt x="152400" y="261938"/>
                </a:lnTo>
                <a:lnTo>
                  <a:pt x="185738" y="261938"/>
                </a:lnTo>
                <a:lnTo>
                  <a:pt x="185738" y="247650"/>
                </a:lnTo>
                <a:close/>
                <a:moveTo>
                  <a:pt x="60449" y="157163"/>
                </a:moveTo>
                <a:cubicBezTo>
                  <a:pt x="60449" y="157163"/>
                  <a:pt x="60449" y="157163"/>
                  <a:pt x="102500" y="233551"/>
                </a:cubicBezTo>
                <a:cubicBezTo>
                  <a:pt x="102500" y="233551"/>
                  <a:pt x="102500" y="233551"/>
                  <a:pt x="106442" y="219063"/>
                </a:cubicBezTo>
                <a:cubicBezTo>
                  <a:pt x="102500" y="216429"/>
                  <a:pt x="99872" y="211161"/>
                  <a:pt x="99872" y="205893"/>
                </a:cubicBezTo>
                <a:cubicBezTo>
                  <a:pt x="99872" y="195357"/>
                  <a:pt x="107756" y="187455"/>
                  <a:pt x="118269" y="187455"/>
                </a:cubicBezTo>
                <a:cubicBezTo>
                  <a:pt x="127468" y="187455"/>
                  <a:pt x="136666" y="195357"/>
                  <a:pt x="136666" y="205893"/>
                </a:cubicBezTo>
                <a:cubicBezTo>
                  <a:pt x="136666" y="211161"/>
                  <a:pt x="134038" y="216429"/>
                  <a:pt x="130096" y="219063"/>
                </a:cubicBezTo>
                <a:cubicBezTo>
                  <a:pt x="130096" y="219063"/>
                  <a:pt x="130096" y="219063"/>
                  <a:pt x="134038" y="233551"/>
                </a:cubicBezTo>
                <a:cubicBezTo>
                  <a:pt x="134038" y="233551"/>
                  <a:pt x="134038" y="233551"/>
                  <a:pt x="176089" y="157163"/>
                </a:cubicBezTo>
                <a:cubicBezTo>
                  <a:pt x="203686" y="172967"/>
                  <a:pt x="232596" y="211161"/>
                  <a:pt x="236538" y="286233"/>
                </a:cubicBezTo>
                <a:cubicBezTo>
                  <a:pt x="236538" y="299403"/>
                  <a:pt x="227339" y="311257"/>
                  <a:pt x="215512" y="311257"/>
                </a:cubicBezTo>
                <a:cubicBezTo>
                  <a:pt x="215512" y="311257"/>
                  <a:pt x="193173" y="312574"/>
                  <a:pt x="193173" y="312574"/>
                </a:cubicBezTo>
                <a:cubicBezTo>
                  <a:pt x="180032" y="328378"/>
                  <a:pt x="152436" y="334963"/>
                  <a:pt x="118269" y="334963"/>
                </a:cubicBezTo>
                <a:cubicBezTo>
                  <a:pt x="86731" y="334963"/>
                  <a:pt x="57820" y="328378"/>
                  <a:pt x="43365" y="312574"/>
                </a:cubicBezTo>
                <a:cubicBezTo>
                  <a:pt x="43365" y="312574"/>
                  <a:pt x="21026" y="311257"/>
                  <a:pt x="21026" y="311257"/>
                </a:cubicBezTo>
                <a:cubicBezTo>
                  <a:pt x="9199" y="311257"/>
                  <a:pt x="0" y="299403"/>
                  <a:pt x="0" y="286233"/>
                </a:cubicBezTo>
                <a:cubicBezTo>
                  <a:pt x="3942" y="209844"/>
                  <a:pt x="32852" y="172967"/>
                  <a:pt x="60449" y="157163"/>
                </a:cubicBezTo>
                <a:close/>
                <a:moveTo>
                  <a:pt x="138465" y="84138"/>
                </a:moveTo>
                <a:cubicBezTo>
                  <a:pt x="133526" y="84138"/>
                  <a:pt x="128587" y="88220"/>
                  <a:pt x="128587" y="93663"/>
                </a:cubicBezTo>
                <a:cubicBezTo>
                  <a:pt x="128587" y="99106"/>
                  <a:pt x="133526" y="103188"/>
                  <a:pt x="138465" y="103188"/>
                </a:cubicBezTo>
                <a:cubicBezTo>
                  <a:pt x="138465" y="103188"/>
                  <a:pt x="138465" y="103188"/>
                  <a:pt x="142169" y="103188"/>
                </a:cubicBezTo>
                <a:cubicBezTo>
                  <a:pt x="147108" y="103188"/>
                  <a:pt x="150812" y="99106"/>
                  <a:pt x="150812" y="93663"/>
                </a:cubicBezTo>
                <a:cubicBezTo>
                  <a:pt x="150812" y="88220"/>
                  <a:pt x="147108" y="84138"/>
                  <a:pt x="142169" y="84138"/>
                </a:cubicBezTo>
                <a:cubicBezTo>
                  <a:pt x="142169" y="84138"/>
                  <a:pt x="142169" y="84138"/>
                  <a:pt x="138465" y="84138"/>
                </a:cubicBezTo>
                <a:close/>
                <a:moveTo>
                  <a:pt x="102923" y="84138"/>
                </a:moveTo>
                <a:cubicBezTo>
                  <a:pt x="97631" y="88220"/>
                  <a:pt x="92340" y="90941"/>
                  <a:pt x="85725" y="92302"/>
                </a:cubicBezTo>
                <a:cubicBezTo>
                  <a:pt x="85725" y="93663"/>
                  <a:pt x="85725" y="93663"/>
                  <a:pt x="85725" y="93663"/>
                </a:cubicBezTo>
                <a:cubicBezTo>
                  <a:pt x="85725" y="99106"/>
                  <a:pt x="89694" y="103188"/>
                  <a:pt x="94986" y="103188"/>
                </a:cubicBezTo>
                <a:cubicBezTo>
                  <a:pt x="94986" y="103188"/>
                  <a:pt x="94986" y="103188"/>
                  <a:pt x="98954" y="103188"/>
                </a:cubicBezTo>
                <a:cubicBezTo>
                  <a:pt x="104246" y="103188"/>
                  <a:pt x="109538" y="99106"/>
                  <a:pt x="109538" y="93663"/>
                </a:cubicBezTo>
                <a:cubicBezTo>
                  <a:pt x="109538" y="89581"/>
                  <a:pt x="106892" y="85498"/>
                  <a:pt x="102923" y="84138"/>
                </a:cubicBezTo>
                <a:close/>
                <a:moveTo>
                  <a:pt x="131662" y="58738"/>
                </a:moveTo>
                <a:cubicBezTo>
                  <a:pt x="129009" y="61398"/>
                  <a:pt x="122378" y="72038"/>
                  <a:pt x="109115" y="80019"/>
                </a:cubicBezTo>
                <a:cubicBezTo>
                  <a:pt x="110442" y="81349"/>
                  <a:pt x="111768" y="82679"/>
                  <a:pt x="111768" y="84009"/>
                </a:cubicBezTo>
                <a:cubicBezTo>
                  <a:pt x="111768" y="84009"/>
                  <a:pt x="111768" y="84009"/>
                  <a:pt x="125031" y="84009"/>
                </a:cubicBezTo>
                <a:cubicBezTo>
                  <a:pt x="127683" y="80019"/>
                  <a:pt x="131662" y="76029"/>
                  <a:pt x="138293" y="76029"/>
                </a:cubicBezTo>
                <a:cubicBezTo>
                  <a:pt x="138293" y="76029"/>
                  <a:pt x="138293" y="76029"/>
                  <a:pt x="142272" y="76029"/>
                </a:cubicBezTo>
                <a:cubicBezTo>
                  <a:pt x="151556" y="76029"/>
                  <a:pt x="158187" y="84009"/>
                  <a:pt x="158187" y="93320"/>
                </a:cubicBezTo>
                <a:cubicBezTo>
                  <a:pt x="158187" y="102630"/>
                  <a:pt x="151556" y="109280"/>
                  <a:pt x="142272" y="109280"/>
                </a:cubicBezTo>
                <a:cubicBezTo>
                  <a:pt x="142272" y="109280"/>
                  <a:pt x="142272" y="109280"/>
                  <a:pt x="138293" y="109280"/>
                </a:cubicBezTo>
                <a:cubicBezTo>
                  <a:pt x="129009" y="109280"/>
                  <a:pt x="121052" y="102630"/>
                  <a:pt x="121052" y="93320"/>
                </a:cubicBezTo>
                <a:cubicBezTo>
                  <a:pt x="121052" y="91989"/>
                  <a:pt x="121052" y="90659"/>
                  <a:pt x="121052" y="90659"/>
                </a:cubicBezTo>
                <a:cubicBezTo>
                  <a:pt x="121052" y="90659"/>
                  <a:pt x="121052" y="90659"/>
                  <a:pt x="115747" y="90659"/>
                </a:cubicBezTo>
                <a:cubicBezTo>
                  <a:pt x="115747" y="90659"/>
                  <a:pt x="115747" y="91989"/>
                  <a:pt x="115747" y="93320"/>
                </a:cubicBezTo>
                <a:cubicBezTo>
                  <a:pt x="115747" y="102630"/>
                  <a:pt x="107789" y="109280"/>
                  <a:pt x="98505" y="109280"/>
                </a:cubicBezTo>
                <a:cubicBezTo>
                  <a:pt x="98505" y="109280"/>
                  <a:pt x="98505" y="109280"/>
                  <a:pt x="94527" y="109280"/>
                </a:cubicBezTo>
                <a:cubicBezTo>
                  <a:pt x="86569" y="109280"/>
                  <a:pt x="79938" y="102630"/>
                  <a:pt x="78611" y="94650"/>
                </a:cubicBezTo>
                <a:cubicBezTo>
                  <a:pt x="74633" y="95980"/>
                  <a:pt x="70654" y="95980"/>
                  <a:pt x="66675" y="95980"/>
                </a:cubicBezTo>
                <a:cubicBezTo>
                  <a:pt x="71980" y="131891"/>
                  <a:pt x="90548" y="157163"/>
                  <a:pt x="118399" y="157163"/>
                </a:cubicBezTo>
                <a:cubicBezTo>
                  <a:pt x="147577" y="157163"/>
                  <a:pt x="168798" y="127901"/>
                  <a:pt x="171450" y="86669"/>
                </a:cubicBezTo>
                <a:cubicBezTo>
                  <a:pt x="144925" y="80019"/>
                  <a:pt x="135641" y="66718"/>
                  <a:pt x="131662" y="58738"/>
                </a:cubicBezTo>
                <a:close/>
                <a:moveTo>
                  <a:pt x="118268" y="0"/>
                </a:moveTo>
                <a:cubicBezTo>
                  <a:pt x="173500" y="0"/>
                  <a:pt x="185335" y="31560"/>
                  <a:pt x="189280" y="71011"/>
                </a:cubicBezTo>
                <a:cubicBezTo>
                  <a:pt x="199800" y="72326"/>
                  <a:pt x="206375" y="80216"/>
                  <a:pt x="202430" y="97311"/>
                </a:cubicBezTo>
                <a:cubicBezTo>
                  <a:pt x="201115" y="111777"/>
                  <a:pt x="194540" y="123612"/>
                  <a:pt x="181390" y="124927"/>
                </a:cubicBezTo>
                <a:cubicBezTo>
                  <a:pt x="169554" y="156487"/>
                  <a:pt x="145884" y="176213"/>
                  <a:pt x="118268" y="176213"/>
                </a:cubicBezTo>
                <a:cubicBezTo>
                  <a:pt x="89338" y="176213"/>
                  <a:pt x="66983" y="155172"/>
                  <a:pt x="55147" y="124927"/>
                </a:cubicBezTo>
                <a:cubicBezTo>
                  <a:pt x="43312" y="123612"/>
                  <a:pt x="35422" y="111777"/>
                  <a:pt x="34107" y="97311"/>
                </a:cubicBezTo>
                <a:cubicBezTo>
                  <a:pt x="30162" y="80216"/>
                  <a:pt x="36737" y="72326"/>
                  <a:pt x="47257" y="71011"/>
                </a:cubicBezTo>
                <a:cubicBezTo>
                  <a:pt x="51202" y="31560"/>
                  <a:pt x="61722" y="0"/>
                  <a:pt x="118268"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文本框 13"/>
          <p:cNvSpPr txBox="1"/>
          <p:nvPr/>
        </p:nvSpPr>
        <p:spPr>
          <a:xfrm>
            <a:off x="7945268" y="5345940"/>
            <a:ext cx="211278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微软雅黑"/>
                <a:ea typeface="微软雅黑"/>
                <a:cs typeface="+mn-cs"/>
              </a:rPr>
              <a:t>指导老师：周晓宇</a:t>
            </a:r>
          </a:p>
        </p:txBody>
      </p:sp>
      <p:sp>
        <p:nvSpPr>
          <p:cNvPr id="21" name="椭圆 20"/>
          <p:cNvSpPr/>
          <p:nvPr/>
        </p:nvSpPr>
        <p:spPr>
          <a:xfrm>
            <a:off x="1727672" y="5219700"/>
            <a:ext cx="591034" cy="59103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3" name="椭圆 22"/>
          <p:cNvSpPr/>
          <p:nvPr/>
        </p:nvSpPr>
        <p:spPr>
          <a:xfrm>
            <a:off x="7175006" y="5219700"/>
            <a:ext cx="591034" cy="59103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184275711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606A74"/>
      </a:accent1>
      <a:accent2>
        <a:srgbClr val="6A757F"/>
      </a:accent2>
      <a:accent3>
        <a:srgbClr val="212930"/>
      </a:accent3>
      <a:accent4>
        <a:srgbClr val="414B56"/>
      </a:accent4>
      <a:accent5>
        <a:srgbClr val="3D4242"/>
      </a:accent5>
      <a:accent6>
        <a:srgbClr val="323531"/>
      </a:accent6>
      <a:hlink>
        <a:srgbClr val="606A7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rgbClr val="000000"/>
      </a:dk1>
      <a:lt1>
        <a:srgbClr val="FFFFFF"/>
      </a:lt1>
      <a:dk2>
        <a:srgbClr val="778495"/>
      </a:dk2>
      <a:lt2>
        <a:srgbClr val="F0F0F0"/>
      </a:lt2>
      <a:accent1>
        <a:srgbClr val="354A5D"/>
      </a:accent1>
      <a:accent2>
        <a:srgbClr val="CE4C4B"/>
      </a:accent2>
      <a:accent3>
        <a:srgbClr val="A7AA9D"/>
      </a:accent3>
      <a:accent4>
        <a:srgbClr val="2192BC"/>
      </a:accent4>
      <a:accent5>
        <a:srgbClr val="354B5E"/>
      </a:accent5>
      <a:accent6>
        <a:srgbClr val="BFBFBF"/>
      </a:accent6>
      <a:hlink>
        <a:srgbClr val="354A5D"/>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680</Words>
  <Application>Microsoft Office PowerPoint</Application>
  <PresentationFormat>宽屏</PresentationFormat>
  <Paragraphs>77</Paragraphs>
  <Slides>9</Slides>
  <Notes>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19" baseType="lpstr">
      <vt:lpstr>等线</vt:lpstr>
      <vt:lpstr>方正兰亭中黑_GBK</vt:lpstr>
      <vt:lpstr>宋体</vt:lpstr>
      <vt:lpstr>微软雅黑</vt:lpstr>
      <vt:lpstr>Arial</vt:lpstr>
      <vt:lpstr>Calibri</vt:lpstr>
      <vt:lpstr>Times New Roman</vt:lpstr>
      <vt:lpstr>第一PPT，www.1ppt.com</vt:lpstr>
      <vt:lpstr>第一PPT，www.1ppt.com </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何 宇轩</cp:lastModifiedBy>
  <cp:revision>79</cp:revision>
  <dcterms:created xsi:type="dcterms:W3CDTF">2017-04-13T07:12:48Z</dcterms:created>
  <dcterms:modified xsi:type="dcterms:W3CDTF">2022-06-05T09:12:17Z</dcterms:modified>
</cp:coreProperties>
</file>