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6" r:id="rId5"/>
    <p:sldId id="267" r:id="rId6"/>
    <p:sldId id="268" r:id="rId7"/>
    <p:sldId id="263" r:id="rId8"/>
    <p:sldId id="261" r:id="rId9"/>
    <p:sldId id="264" r:id="rId10"/>
    <p:sldId id="262" r:id="rId11"/>
    <p:sldId id="265" r:id="rId12"/>
    <p:sldId id="269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2020/6/26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2020/6/26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2020/6/26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2020/6/26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2020/6/26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epxie.net/article/38175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somikai317.blogspot.com/2018/07/qemu-kvm-qemu-kv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QEM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xuite.net/yh96301/blog/66578586-%E5%85%8D%E8%B2%BB%E8%99%9B%E6%93%AC%E6%A9%9F%E5%99%A8VirtualBox%E4%B8%8B%E8%BC%89%E3%80%81%E5%AE%89%E8%A3%9D%E8%88%87%E8%A8%AD%E5%AE%9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虛擬機研究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110710527</a:t>
            </a:r>
            <a:r>
              <a:rPr lang="zh-TW" altLang="en-US" dirty="0">
                <a:solidFill>
                  <a:schemeClr val="tx1"/>
                </a:solidFill>
              </a:rPr>
              <a:t>王博緯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F9E5-BE9D-4D9C-8485-419C000C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Docker-Container</a:t>
            </a:r>
            <a:r>
              <a:rPr lang="zh-TW" altLang="en-US" dirty="0"/>
              <a:t>的一種應用技術</a:t>
            </a:r>
            <a:r>
              <a:rPr lang="zh-TW" altLang="en-US" sz="1800" dirty="0"/>
              <a:t> </a:t>
            </a:r>
            <a:r>
              <a:rPr lang="zh-TW" altLang="en-US" sz="1600" dirty="0"/>
              <a:t>節錄自</a:t>
            </a:r>
            <a:r>
              <a:rPr lang="zh-TW" altLang="en-US" sz="1600" dirty="0">
                <a:hlinkClick r:id="rId2"/>
              </a:rPr>
              <a:t>甚麼是</a:t>
            </a:r>
            <a:r>
              <a:rPr lang="en-US" altLang="zh-TW" sz="1600" dirty="0">
                <a:hlinkClick r:id="rId2"/>
              </a:rPr>
              <a:t>docker</a:t>
            </a:r>
            <a:endParaRPr lang="zh-TW" altLang="en-US" sz="1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2CDE-6BAD-4BB8-9C1A-F80CB582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400" dirty="0"/>
              <a:t>Container</a:t>
            </a:r>
            <a:r>
              <a:rPr lang="zh-TW" altLang="en-US" sz="2400" dirty="0"/>
              <a:t>是一種</a:t>
            </a:r>
            <a:r>
              <a:rPr lang="zh-TW" altLang="en-US" sz="2400" dirty="0">
                <a:solidFill>
                  <a:schemeClr val="accent2"/>
                </a:solidFill>
              </a:rPr>
              <a:t>內核技術的虛擬化體現</a:t>
            </a:r>
            <a:r>
              <a:rPr lang="zh-TW" altLang="en-US" sz="2400" dirty="0"/>
              <a:t>，容器可以在核心</a:t>
            </a:r>
            <a:r>
              <a:rPr lang="en-US" altLang="zh-TW" sz="2400" dirty="0"/>
              <a:t>CPU</a:t>
            </a:r>
            <a:r>
              <a:rPr lang="zh-TW" altLang="en-US" sz="2400" dirty="0"/>
              <a:t>上運行本地指令，有效的將單個操作系統進行分組管理和隔離。</a:t>
            </a:r>
            <a:endParaRPr lang="en-US" altLang="zh-TW" sz="2400" dirty="0"/>
          </a:p>
          <a:p>
            <a:r>
              <a:rPr lang="en-US" altLang="zh-TW" sz="2400" dirty="0"/>
              <a:t>Docker</a:t>
            </a:r>
            <a:r>
              <a:rPr lang="zh-TW" altLang="en-US" sz="2400" dirty="0"/>
              <a:t>提供了非常方便的用戶體驗，用戶無需關注底層的操作系統即可達到</a:t>
            </a:r>
            <a:r>
              <a:rPr lang="zh-TW" altLang="en-US" sz="2400" dirty="0">
                <a:solidFill>
                  <a:schemeClr val="accent2"/>
                </a:solidFill>
              </a:rPr>
              <a:t>對應進行封裝、分發、部署和運行的周期管理。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r>
              <a:rPr lang="en-US" altLang="zh-TW" sz="2400" dirty="0"/>
              <a:t>Docker</a:t>
            </a:r>
            <a:r>
              <a:rPr lang="zh-TW" altLang="en-US" sz="2400" dirty="0"/>
              <a:t>的主要功能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1</a:t>
            </a:r>
            <a:r>
              <a:rPr lang="zh-TW" altLang="en-US" sz="2400" dirty="0"/>
              <a:t>、簡化配置管理</a:t>
            </a:r>
          </a:p>
          <a:p>
            <a:pPr marL="0" indent="0">
              <a:buNone/>
            </a:pPr>
            <a:r>
              <a:rPr lang="en-US" altLang="zh-TW" sz="2400" dirty="0"/>
              <a:t>2</a:t>
            </a:r>
            <a:r>
              <a:rPr lang="zh-TW" altLang="en-US" sz="2400" dirty="0"/>
              <a:t>、有效的資源利用率</a:t>
            </a:r>
          </a:p>
          <a:p>
            <a:pPr marL="0" indent="0">
              <a:buNone/>
            </a:pPr>
            <a:r>
              <a:rPr lang="en-US" altLang="zh-TW" sz="2400" dirty="0"/>
              <a:t>3</a:t>
            </a:r>
            <a:r>
              <a:rPr lang="zh-TW" altLang="en-US" sz="2400" dirty="0"/>
              <a:t>、提供</a:t>
            </a:r>
            <a:r>
              <a:rPr lang="en-US" altLang="zh-TW" sz="2400" dirty="0"/>
              <a:t>pass</a:t>
            </a:r>
            <a:r>
              <a:rPr lang="zh-TW" altLang="en-US" sz="2400" dirty="0"/>
              <a:t>和</a:t>
            </a:r>
            <a:r>
              <a:rPr lang="en-US" altLang="zh-TW" sz="2400" dirty="0"/>
              <a:t>sass</a:t>
            </a:r>
            <a:r>
              <a:rPr lang="zh-TW" altLang="en-US" sz="2400" dirty="0"/>
              <a:t>服務</a:t>
            </a: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zh-TW" altLang="en-US" sz="2400" dirty="0"/>
              <a:t>、快速交付部署</a:t>
            </a:r>
          </a:p>
          <a:p>
            <a:pPr marL="0" indent="0">
              <a:buNone/>
            </a:pPr>
            <a:r>
              <a:rPr lang="en-US" altLang="zh-TW" sz="2400" dirty="0"/>
              <a:t>5</a:t>
            </a:r>
            <a:r>
              <a:rPr lang="zh-TW" altLang="en-US" sz="2400" dirty="0"/>
              <a:t>、更方便的遷移和遷移</a:t>
            </a:r>
            <a:endParaRPr lang="en-US" altLang="zh-TW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BC531-AB38-43C1-8AB6-FFE69A1C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55CC-9499-4B56-9B8B-6178888A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Vs</a:t>
            </a:r>
            <a:r>
              <a:rPr lang="zh-TW" altLang="en-US" dirty="0"/>
              <a:t> 虛擬機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49E4A-8AD9-4131-83DE-7776E8F1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對於 </a:t>
            </a:r>
            <a:r>
              <a:rPr lang="en-US" altLang="zh-TW" sz="2400" dirty="0"/>
              <a:t>VM,</a:t>
            </a:r>
            <a:r>
              <a:rPr lang="zh-TW" altLang="en-US" sz="2400" dirty="0"/>
              <a:t>主機伺服器中有三個基層</a:t>
            </a:r>
            <a:r>
              <a:rPr lang="en-US" altLang="zh-TW" sz="2400" dirty="0"/>
              <a:t>,</a:t>
            </a:r>
            <a:r>
              <a:rPr lang="zh-TW" altLang="en-US" sz="2400" dirty="0"/>
              <a:t>自下而上：基礎結構、主機作業系統和虛擬機器管理程式</a:t>
            </a:r>
            <a:r>
              <a:rPr lang="en-US" altLang="zh-TW" sz="2400" dirty="0"/>
              <a:t>,</a:t>
            </a:r>
            <a:r>
              <a:rPr lang="zh-TW" altLang="en-US" sz="2400" dirty="0"/>
              <a:t>每個 </a:t>
            </a:r>
            <a:r>
              <a:rPr lang="en-US" altLang="zh-TW" sz="2400" dirty="0"/>
              <a:t>VM </a:t>
            </a:r>
            <a:r>
              <a:rPr lang="zh-TW" altLang="en-US" sz="2400" dirty="0"/>
              <a:t>都有自己的作業系統和所有必要的庫。</a:t>
            </a:r>
            <a:r>
              <a:rPr lang="en-US" altLang="zh-TW" sz="2400" dirty="0"/>
              <a:t>,</a:t>
            </a:r>
            <a:r>
              <a:rPr lang="zh-TW" altLang="en-US" sz="2400" dirty="0"/>
              <a:t>另一方面</a:t>
            </a:r>
            <a:r>
              <a:rPr lang="en-US" altLang="zh-TW" sz="2400" dirty="0"/>
              <a:t>,</a:t>
            </a:r>
            <a:r>
              <a:rPr lang="zh-TW" altLang="en-US" sz="2400" dirty="0"/>
              <a:t>對於 </a:t>
            </a:r>
            <a:r>
              <a:rPr lang="en-US" altLang="zh-TW" sz="2400" dirty="0"/>
              <a:t>Docker,</a:t>
            </a:r>
            <a:r>
              <a:rPr lang="zh-TW" altLang="en-US" sz="2400" dirty="0"/>
              <a:t>主機伺服器僅具有基礎結構和作業系統。 最重要的是</a:t>
            </a:r>
            <a:r>
              <a:rPr lang="en-US" altLang="zh-TW" sz="2400" dirty="0"/>
              <a:t>,</a:t>
            </a:r>
            <a:r>
              <a:rPr lang="zh-TW" altLang="en-US" sz="2400" dirty="0"/>
              <a:t>容器引擎使容器隔離，但允許它們共用單個基礎作業系統的服務。</a:t>
            </a:r>
          </a:p>
          <a:p>
            <a:r>
              <a:rPr lang="zh-TW" altLang="en-US" sz="2400" dirty="0"/>
              <a:t>因為容器只需要很少的資源 </a:t>
            </a:r>
            <a:r>
              <a:rPr lang="en-US" altLang="zh-TW" sz="2400" dirty="0"/>
              <a:t>,</a:t>
            </a:r>
            <a:r>
              <a:rPr lang="zh-TW" altLang="en-US" sz="2400" dirty="0"/>
              <a:t>所以容易部署且會快速啟動</a:t>
            </a:r>
            <a:r>
              <a:rPr lang="en-US" altLang="zh-TW" sz="2400" dirty="0"/>
              <a:t>,</a:t>
            </a:r>
            <a:r>
              <a:rPr lang="zh-TW" altLang="en-US" sz="2400" dirty="0"/>
              <a:t> 擁有更高的密度，在相同硬體單位上執行更多服務，藉此降低成本。</a:t>
            </a:r>
          </a:p>
          <a:p>
            <a:r>
              <a:rPr lang="zh-TW" altLang="en-US" sz="2400" dirty="0"/>
              <a:t>在相同核心上執行的副作用是隔離程度比 </a:t>
            </a:r>
            <a:r>
              <a:rPr lang="en-US" altLang="zh-TW" sz="2400" dirty="0"/>
              <a:t>VM </a:t>
            </a:r>
            <a:r>
              <a:rPr lang="zh-TW" altLang="en-US" sz="2400" dirty="0"/>
              <a:t>低。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7DE2E-C217-4A4B-97F6-EF103E2A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4017-53C2-457E-912E-1ED753C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感謝閱畢</a:t>
            </a:r>
          </a:p>
        </p:txBody>
      </p:sp>
      <p:pic>
        <p:nvPicPr>
          <p:cNvPr id="6" name="内容占位符 5" descr="黄色的猫&#10;&#10;描述已自动生成">
            <a:extLst>
              <a:ext uri="{FF2B5EF4-FFF2-40B4-BE49-F238E27FC236}">
                <a16:creationId xmlns:a16="http://schemas.microsoft.com/office/drawing/2014/main" id="{186B263B-CEAD-4C54-A672-66CFD87A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06" y="2314255"/>
            <a:ext cx="3781379" cy="390115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68A4-5FB8-4F45-9CF2-01BD4F2F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EC4A6-E44F-4CEA-975C-4488D03C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何謂虛擬機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3FFD3-F7AD-4AEC-AC8A-518BE6F4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虛擬機器是類似實際電腦的電腦檔案，也就是說，就是在電腦內建立一部電腦，任何程式能在視窗內執行，虛擬機器就如同主機作業一般，但</a:t>
            </a:r>
            <a:r>
              <a:rPr lang="zh-TW" altLang="en-US" sz="2400" dirty="0">
                <a:solidFill>
                  <a:srgbClr val="FF0000"/>
                </a:solidFill>
              </a:rPr>
              <a:t>自系統以外其餘部分進行沙箱化</a:t>
            </a:r>
            <a:r>
              <a:rPr lang="zh-TW" altLang="en-US" sz="2400" dirty="0"/>
              <a:t>，所以虛擬機器內的</a:t>
            </a:r>
            <a:r>
              <a:rPr lang="zh-TW" altLang="en-US" sz="2400" dirty="0">
                <a:solidFill>
                  <a:srgbClr val="FF0000"/>
                </a:solidFill>
              </a:rPr>
              <a:t>軟體無法自電腦本身逸出或竄改</a:t>
            </a:r>
            <a:r>
              <a:rPr lang="zh-TW" altLang="en-US" sz="2400" dirty="0"/>
              <a:t>，便可製造出理想的環境，以便用來測試其它作業系統存取感染病毒的資料、建立作業系統備份等等。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CB36C-C216-422C-BA01-02B3E6D3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9410-E140-4C8C-8BEC-3A62EB60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  </a:t>
            </a:r>
            <a:r>
              <a:rPr lang="zh-TW" altLang="en-US" sz="1800" dirty="0"/>
              <a:t>節錄自</a:t>
            </a:r>
            <a:r>
              <a:rPr lang="zh-TW" altLang="en-US" sz="1800" dirty="0">
                <a:hlinkClick r:id="rId2"/>
              </a:rPr>
              <a:t>什麼是</a:t>
            </a:r>
            <a:r>
              <a:rPr lang="en-US" altLang="zh-TW" sz="1800" dirty="0">
                <a:hlinkClick r:id="rId2"/>
              </a:rPr>
              <a:t>QEMU ? </a:t>
            </a:r>
            <a:r>
              <a:rPr lang="zh-TW" altLang="en-US" sz="1800" dirty="0">
                <a:hlinkClick r:id="rId2"/>
              </a:rPr>
              <a:t>什麼是</a:t>
            </a:r>
            <a:r>
              <a:rPr lang="en-US" altLang="zh-TW" sz="1800" dirty="0">
                <a:hlinkClick r:id="rId2"/>
              </a:rPr>
              <a:t>KVM ? </a:t>
            </a:r>
            <a:r>
              <a:rPr lang="zh-TW" altLang="en-US" sz="1800" dirty="0">
                <a:hlinkClick r:id="rId2"/>
              </a:rPr>
              <a:t>什麼是</a:t>
            </a:r>
            <a:r>
              <a:rPr lang="en-US" altLang="zh-TW" sz="1800" dirty="0">
                <a:hlinkClick r:id="rId2"/>
              </a:rPr>
              <a:t>QEMU-KVM?</a:t>
            </a:r>
            <a:endParaRPr lang="zh-TW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6434D-D62E-4ED9-9635-185CE68D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QEMU</a:t>
            </a:r>
            <a:r>
              <a:rPr lang="zh-TW" altLang="en-US" sz="2400" dirty="0"/>
              <a:t>是一種通過動態二進制轉換來模擬</a:t>
            </a:r>
            <a:r>
              <a:rPr lang="en-US" altLang="zh-TW" sz="2400" dirty="0"/>
              <a:t>CPU</a:t>
            </a:r>
            <a:r>
              <a:rPr lang="zh-TW" altLang="en-US" sz="2400" dirty="0"/>
              <a:t>，並提供一系列的硬件模型，使</a:t>
            </a:r>
            <a:r>
              <a:rPr lang="en-US" altLang="zh-TW" sz="2400" dirty="0"/>
              <a:t>guest </a:t>
            </a:r>
            <a:r>
              <a:rPr lang="en-US" altLang="zh-TW" sz="2400" dirty="0" err="1"/>
              <a:t>os</a:t>
            </a:r>
            <a:r>
              <a:rPr lang="zh-TW" altLang="en-US" sz="2400" dirty="0"/>
              <a:t>認為自己和硬件直接打交道，其實是同</a:t>
            </a:r>
            <a:r>
              <a:rPr lang="en-US" altLang="zh-TW" sz="2400" dirty="0"/>
              <a:t>QEMU</a:t>
            </a:r>
            <a:r>
              <a:rPr lang="zh-TW" altLang="en-US" sz="2400" dirty="0"/>
              <a:t>模擬出來的硬件打交道，</a:t>
            </a:r>
            <a:r>
              <a:rPr lang="en-US" altLang="zh-TW" sz="2400" dirty="0"/>
              <a:t>QEMU</a:t>
            </a:r>
            <a:r>
              <a:rPr lang="zh-TW" altLang="en-US" sz="2400" dirty="0"/>
              <a:t>再將這些指令翻譯給真正硬件進行操作。通過這種模式，</a:t>
            </a:r>
            <a:r>
              <a:rPr lang="en-US" altLang="zh-TW" sz="2400" dirty="0"/>
              <a:t>guest </a:t>
            </a:r>
            <a:r>
              <a:rPr lang="en-US" altLang="zh-TW" sz="2400" dirty="0" err="1"/>
              <a:t>os</a:t>
            </a:r>
            <a:r>
              <a:rPr lang="zh-TW" altLang="en-US" sz="2400" dirty="0"/>
              <a:t>可以和主機上的硬盤，網卡，</a:t>
            </a:r>
            <a:r>
              <a:rPr lang="en-US" altLang="zh-TW" sz="2400" dirty="0"/>
              <a:t>CPU</a:t>
            </a:r>
            <a:r>
              <a:rPr lang="zh-TW" altLang="en-US" sz="2400" dirty="0"/>
              <a:t>，</a:t>
            </a:r>
            <a:r>
              <a:rPr lang="en-US" altLang="zh-TW" sz="2400" dirty="0"/>
              <a:t>CD-ROM</a:t>
            </a:r>
            <a:r>
              <a:rPr lang="zh-TW" altLang="en-US" sz="2400" dirty="0"/>
              <a:t>，音頻設備和</a:t>
            </a:r>
            <a:r>
              <a:rPr lang="en-US" altLang="zh-TW" sz="2400" dirty="0"/>
              <a:t>USB</a:t>
            </a:r>
            <a:r>
              <a:rPr lang="zh-TW" altLang="en-US" sz="2400" dirty="0"/>
              <a:t>設備進行交互。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923EA-83EC-427F-9548-9AE02FEC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2CAD-965F-4B27-B6CA-70F84D78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</a:t>
            </a:r>
            <a:r>
              <a:rPr lang="zh-TW" altLang="en-US" dirty="0"/>
              <a:t>的系統模組   </a:t>
            </a:r>
            <a:r>
              <a:rPr lang="zh-TW" altLang="en-US" sz="1800" dirty="0"/>
              <a:t>特性</a:t>
            </a:r>
            <a:r>
              <a:rPr lang="en-US" altLang="zh-TW" sz="1800" dirty="0"/>
              <a:t>1.2</a:t>
            </a:r>
            <a:r>
              <a:rPr lang="zh-TW" altLang="en-US" sz="1800" dirty="0"/>
              <a:t>和系統模組皆節錄自</a:t>
            </a:r>
            <a:r>
              <a:rPr lang="en-US" altLang="zh-TW" sz="1800" dirty="0">
                <a:hlinkClick r:id="rId2"/>
              </a:rPr>
              <a:t>QEMU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ED044-D992-43F4-8446-9B095B76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User mod</a:t>
            </a:r>
            <a:r>
              <a:rPr lang="zh-TW" altLang="en-US" sz="2000" dirty="0"/>
              <a:t>：又稱作</a:t>
            </a:r>
            <a:r>
              <a:rPr lang="zh-TW" altLang="en-US" sz="2000" dirty="0">
                <a:solidFill>
                  <a:schemeClr val="accent2"/>
                </a:solidFill>
              </a:rPr>
              <a:t>「使用者模式」</a:t>
            </a:r>
            <a:r>
              <a:rPr lang="zh-TW" altLang="en-US" sz="2000" dirty="0"/>
              <a:t>，在這種模組下，</a:t>
            </a:r>
            <a:r>
              <a:rPr lang="en-US" altLang="zh-TW" sz="2000" dirty="0"/>
              <a:t>QEMU</a:t>
            </a:r>
            <a:r>
              <a:rPr lang="zh-TW" altLang="en-US" sz="2000" dirty="0"/>
              <a:t>執行針對不同指令編譯的單個</a:t>
            </a:r>
            <a:r>
              <a:rPr lang="en-US" altLang="zh-TW" sz="2000" dirty="0"/>
              <a:t>Linux</a:t>
            </a:r>
            <a:r>
              <a:rPr lang="zh-TW" altLang="en-US" sz="2000" dirty="0"/>
              <a:t>或</a:t>
            </a:r>
            <a:r>
              <a:rPr lang="en-US" altLang="zh-TW" sz="2000" dirty="0"/>
              <a:t>Darwin/macOS</a:t>
            </a:r>
            <a:r>
              <a:rPr lang="zh-TW" altLang="en-US" sz="2000" dirty="0"/>
              <a:t>程式。系統呼叫與</a:t>
            </a:r>
            <a:r>
              <a:rPr lang="en-US" altLang="zh-TW" sz="2000" dirty="0"/>
              <a:t>32/64</a:t>
            </a:r>
            <a:r>
              <a:rPr lang="zh-TW" altLang="en-US" sz="2000" dirty="0"/>
              <a:t>位元介面適應。在這種模式下，我們可以實現交叉編譯（</a:t>
            </a:r>
            <a:r>
              <a:rPr lang="en-US" altLang="zh-TW" sz="2000" dirty="0"/>
              <a:t>cross-compilation</a:t>
            </a:r>
            <a:r>
              <a:rPr lang="zh-TW" altLang="en-US" sz="2000" dirty="0"/>
              <a:t>）與交叉偵錯（</a:t>
            </a:r>
            <a:r>
              <a:rPr lang="en-US" altLang="zh-TW" sz="2000" dirty="0"/>
              <a:t>cross- debugging</a:t>
            </a:r>
            <a:r>
              <a:rPr lang="zh-TW" altLang="en-US" sz="2000" dirty="0"/>
              <a:t>）。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/>
              <a:t>System mod</a:t>
            </a:r>
            <a:r>
              <a:rPr lang="zh-TW" altLang="en-US" sz="2000" dirty="0"/>
              <a:t>：</a:t>
            </a:r>
            <a:r>
              <a:rPr lang="zh-TW" altLang="en-US" sz="2000" dirty="0">
                <a:solidFill>
                  <a:schemeClr val="accent2"/>
                </a:solidFill>
              </a:rPr>
              <a:t>「系統模式」</a:t>
            </a:r>
            <a:r>
              <a:rPr lang="zh-TW" altLang="en-US" sz="2000" dirty="0"/>
              <a:t>，在這種模式下，</a:t>
            </a:r>
            <a:r>
              <a:rPr lang="en-US" altLang="zh-TW" sz="2000" dirty="0"/>
              <a:t>QEMU</a:t>
            </a:r>
            <a:r>
              <a:rPr lang="zh-TW" altLang="en-US" sz="2000" dirty="0"/>
              <a:t>類比一個完整的電腦系統，包括外圍裝置。它可以用於在一台電腦上提供多台虛擬電腦的虛擬主機。 </a:t>
            </a:r>
            <a:r>
              <a:rPr lang="en-US" altLang="zh-TW" sz="2000" dirty="0"/>
              <a:t>QEMU</a:t>
            </a:r>
            <a:r>
              <a:rPr lang="zh-TW" altLang="en-US" sz="2000" dirty="0"/>
              <a:t>可以實現許多客戶機</a:t>
            </a:r>
            <a:r>
              <a:rPr lang="en-US" altLang="zh-TW" sz="2000" dirty="0"/>
              <a:t>OS</a:t>
            </a:r>
            <a:r>
              <a:rPr lang="zh-TW" altLang="en-US" sz="2000" dirty="0"/>
              <a:t>的啟動，比如</a:t>
            </a:r>
            <a:r>
              <a:rPr lang="en-US" altLang="zh-TW" sz="2000" dirty="0"/>
              <a:t>x86</a:t>
            </a:r>
            <a:r>
              <a:rPr lang="zh-TW" altLang="en-US" sz="2000" dirty="0"/>
              <a:t>，</a:t>
            </a:r>
            <a:r>
              <a:rPr lang="en-US" altLang="zh-TW" sz="2000" dirty="0"/>
              <a:t>MIPS</a:t>
            </a:r>
            <a:r>
              <a:rPr lang="zh-TW" altLang="en-US" sz="2000" dirty="0"/>
              <a:t>，</a:t>
            </a:r>
            <a:r>
              <a:rPr lang="en-US" altLang="zh-TW" sz="2000" dirty="0"/>
              <a:t>32-bit ARMv7</a:t>
            </a:r>
            <a:r>
              <a:rPr lang="zh-TW" altLang="en-US" sz="2000" dirty="0"/>
              <a:t>，</a:t>
            </a:r>
            <a:r>
              <a:rPr lang="en-US" altLang="zh-TW" sz="2000" dirty="0"/>
              <a:t>PowerPC</a:t>
            </a:r>
            <a:r>
              <a:rPr lang="zh-TW" altLang="en-US" sz="2000" dirty="0"/>
              <a:t>等等。</a:t>
            </a:r>
            <a:endParaRPr lang="en-US" altLang="zh-TW" sz="2000" dirty="0"/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 </a:t>
            </a:r>
            <a:r>
              <a:rPr lang="en-US" altLang="zh-TW" sz="2000" dirty="0"/>
              <a:t>KVM Hosting</a:t>
            </a:r>
            <a:r>
              <a:rPr lang="zh-TW" altLang="en-US" sz="2000" dirty="0"/>
              <a:t>：</a:t>
            </a:r>
            <a:r>
              <a:rPr lang="en-US" altLang="zh-TW" sz="2000" dirty="0"/>
              <a:t>QEMU</a:t>
            </a:r>
            <a:r>
              <a:rPr lang="zh-TW" altLang="en-US" sz="2000" dirty="0"/>
              <a:t>在這時處理</a:t>
            </a:r>
            <a:r>
              <a:rPr lang="en-US" altLang="zh-TW" sz="2000" dirty="0"/>
              <a:t>KVM</a:t>
            </a:r>
            <a:r>
              <a:rPr lang="zh-TW" altLang="en-US" sz="2000" dirty="0"/>
              <a:t>鏡像的設定與遷移，並參加硬體的仿真，但是客戶端的執行則由</a:t>
            </a:r>
            <a:r>
              <a:rPr lang="en-US" altLang="zh-TW" sz="2000" dirty="0"/>
              <a:t>KVM</a:t>
            </a:r>
            <a:r>
              <a:rPr lang="zh-TW" altLang="en-US" sz="2000" dirty="0"/>
              <a:t>完成。</a:t>
            </a:r>
            <a:endParaRPr lang="en-US" altLang="zh-TW" sz="2000" dirty="0"/>
          </a:p>
          <a:p>
            <a:r>
              <a:rPr lang="en-US" altLang="zh-TW" sz="2000" dirty="0"/>
              <a:t>4.</a:t>
            </a:r>
            <a:r>
              <a:rPr lang="zh-TW" altLang="en-US" sz="2000" dirty="0"/>
              <a:t> </a:t>
            </a:r>
            <a:r>
              <a:rPr lang="en-US" altLang="zh-TW" sz="2000" dirty="0"/>
              <a:t>Xen Hosting</a:t>
            </a:r>
            <a:r>
              <a:rPr lang="zh-TW" altLang="en-US" sz="2000" dirty="0"/>
              <a:t>：在這種代管下，客戶端的執行幾乎完全在</a:t>
            </a:r>
            <a:r>
              <a:rPr lang="en-US" altLang="zh-TW" sz="2000" dirty="0"/>
              <a:t>Xen</a:t>
            </a:r>
            <a:r>
              <a:rPr lang="zh-TW" altLang="en-US" sz="2000" dirty="0"/>
              <a:t>中完成，並且對</a:t>
            </a:r>
            <a:r>
              <a:rPr lang="en-US" altLang="zh-TW" sz="2000" dirty="0"/>
              <a:t>QEMU</a:t>
            </a:r>
            <a:r>
              <a:rPr lang="zh-TW" altLang="en-US" sz="2000" dirty="0"/>
              <a:t>封鎖。</a:t>
            </a:r>
            <a:r>
              <a:rPr lang="en-US" altLang="zh-TW" sz="2000" dirty="0"/>
              <a:t>QEMU</a:t>
            </a:r>
            <a:r>
              <a:rPr lang="zh-TW" altLang="en-US" sz="2000" dirty="0"/>
              <a:t>只提供硬體仿真的支援。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5F331-75A0-4A28-B867-9A66A818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4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92FEC-88D4-483F-A432-722D649E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</a:t>
            </a:r>
            <a:r>
              <a:rPr lang="zh-TW" altLang="en-US" dirty="0"/>
              <a:t>的特性</a:t>
            </a:r>
            <a:r>
              <a:rPr lang="en-US" altLang="zh-TW" dirty="0"/>
              <a:t>-1</a:t>
            </a:r>
            <a:endParaRPr lang="zh-TW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480BA-AAE6-414F-9521-2B50186BC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>
                <a:solidFill>
                  <a:schemeClr val="accent2"/>
                </a:solidFill>
              </a:rPr>
              <a:t>虛擬磁碟映像</a:t>
            </a:r>
            <a:r>
              <a:rPr lang="en-US" altLang="zh-TW" sz="2000" dirty="0"/>
              <a:t>:</a:t>
            </a:r>
            <a:r>
              <a:rPr lang="zh-TW" altLang="en-US" sz="2000" dirty="0"/>
              <a:t>可以以特殊格式（</a:t>
            </a:r>
            <a:r>
              <a:rPr lang="en-US" altLang="zh-TW" sz="2000" dirty="0" err="1"/>
              <a:t>qcow</a:t>
            </a:r>
            <a:r>
              <a:rPr lang="zh-TW" altLang="en-US" sz="2000" dirty="0"/>
              <a:t>或</a:t>
            </a:r>
            <a:r>
              <a:rPr lang="en-US" altLang="zh-TW" sz="2000" dirty="0"/>
              <a:t>qcow2</a:t>
            </a:r>
            <a:r>
              <a:rPr lang="zh-TW" altLang="en-US" sz="2000" dirty="0"/>
              <a:t>）儲存，只占用虛擬機器作業系統實際使用的磁碟空間。這樣，仿真的</a:t>
            </a:r>
            <a:r>
              <a:rPr lang="en-US" altLang="zh-TW" sz="2000" dirty="0"/>
              <a:t>120 GB</a:t>
            </a:r>
            <a:r>
              <a:rPr lang="zh-TW" altLang="en-US" sz="2000" dirty="0"/>
              <a:t>磁碟在主機上可能只占用幾百兆位元組。 </a:t>
            </a:r>
            <a:r>
              <a:rPr lang="en-US" altLang="zh-TW" sz="2000" dirty="0"/>
              <a:t>QCOW2</a:t>
            </a:r>
            <a:r>
              <a:rPr lang="zh-TW" altLang="en-US" sz="2000" dirty="0"/>
              <a:t>格式還允許建立覆蓋映像，以記錄與另一個（未修改的）基本映像檔案的區別。這提供了將類比磁碟的內容恢復到較早狀態的可能性。例如，基本映像可以儲存已知工作的作業系統的全新安裝，並使用疊加映像。如果訪客系統變得不可用（病毒攻擊，意外的系統破壞等），用戶可以刪除覆蓋並重建較早的類比磁碟映像版本。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>
                <a:solidFill>
                  <a:schemeClr val="accent2"/>
                </a:solidFill>
              </a:rPr>
              <a:t>微型碼產生器</a:t>
            </a:r>
            <a:r>
              <a:rPr lang="en-US" altLang="zh-TW" sz="2000" dirty="0"/>
              <a:t>:</a:t>
            </a:r>
            <a:r>
              <a:rPr lang="zh-TW" altLang="en-US" sz="2000" dirty="0"/>
              <a:t>微型碼產生器（</a:t>
            </a:r>
            <a:r>
              <a:rPr lang="en-US" altLang="zh-TW" sz="2000" dirty="0"/>
              <a:t>TCG</a:t>
            </a:r>
            <a:r>
              <a:rPr lang="zh-TW" altLang="en-US" sz="2000" dirty="0"/>
              <a:t>）旨在消除依賴特定版本的</a:t>
            </a:r>
            <a:r>
              <a:rPr lang="en-US" altLang="zh-TW" sz="2000" dirty="0"/>
              <a:t>GCC</a:t>
            </a:r>
            <a:r>
              <a:rPr lang="zh-TW" altLang="en-US" sz="2000" dirty="0"/>
              <a:t>或編譯器的缺點，並將編譯合併到</a:t>
            </a:r>
            <a:r>
              <a:rPr lang="en-US" altLang="zh-TW" sz="2000" dirty="0"/>
              <a:t>QEMU</a:t>
            </a:r>
            <a:r>
              <a:rPr lang="zh-TW" altLang="en-US" sz="2000" dirty="0"/>
              <a:t>的執行時任務中。因此，整個翻譯階段由兩部分組成：目的碼塊（</a:t>
            </a:r>
            <a:r>
              <a:rPr lang="en-US" altLang="zh-TW" sz="2000" dirty="0"/>
              <a:t>TB</a:t>
            </a:r>
            <a:r>
              <a:rPr lang="zh-TW" altLang="en-US" sz="2000" dirty="0"/>
              <a:t>）以</a:t>
            </a:r>
            <a:r>
              <a:rPr lang="en-US" altLang="zh-TW" sz="2000" dirty="0"/>
              <a:t>TCG</a:t>
            </a:r>
            <a:r>
              <a:rPr lang="zh-TW" altLang="en-US" sz="2000" dirty="0"/>
              <a:t>指令（一種機器無關的中間符號）重寫 ，隨後</a:t>
            </a:r>
            <a:r>
              <a:rPr lang="en-US" altLang="zh-TW" sz="2000" dirty="0"/>
              <a:t>TCG</a:t>
            </a:r>
            <a:r>
              <a:rPr lang="zh-TW" altLang="en-US" sz="2000" dirty="0"/>
              <a:t>為宿主機架構執行編譯。可選的最佳化在這兩步之間傳遞。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E498E-81EC-4DE7-A800-157C2698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FD3B-4979-40D6-88BC-F6FA24C4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</a:t>
            </a:r>
            <a:r>
              <a:rPr lang="zh-TW" altLang="en-US" dirty="0"/>
              <a:t>的特性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B6102-0CCE-40EA-AFB2-CF387762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3.</a:t>
            </a:r>
            <a:r>
              <a:rPr lang="zh-TW" altLang="en-US" sz="2000" dirty="0">
                <a:solidFill>
                  <a:schemeClr val="accent2"/>
                </a:solidFill>
              </a:rPr>
              <a:t>加速器</a:t>
            </a:r>
            <a:r>
              <a:rPr lang="en-US" altLang="zh-TW" sz="2000" dirty="0"/>
              <a:t>:</a:t>
            </a:r>
            <a:r>
              <a:rPr lang="zh-TW" altLang="en-US" sz="2000" dirty="0"/>
              <a:t>這可以通過直接在主機</a:t>
            </a:r>
            <a:r>
              <a:rPr lang="en-US" altLang="zh-TW" sz="2000" dirty="0"/>
              <a:t>CPU</a:t>
            </a:r>
            <a:r>
              <a:rPr lang="zh-TW" altLang="en-US" sz="2000" dirty="0"/>
              <a:t>上執行用戶模式代碼（以及可選的某些核心代碼）以及僅對核心模式和真實模式代碼使用處理器與外設類比來實現。即使宿主機</a:t>
            </a:r>
            <a:r>
              <a:rPr lang="en-US" altLang="zh-TW" sz="2000" dirty="0"/>
              <a:t>CPU</a:t>
            </a:r>
            <a:r>
              <a:rPr lang="zh-TW" altLang="en-US" sz="2000" dirty="0"/>
              <a:t>不支援硬體輔助虛擬化，</a:t>
            </a:r>
            <a:r>
              <a:rPr lang="en-US" altLang="zh-TW" sz="2000" dirty="0"/>
              <a:t>KQEMU</a:t>
            </a:r>
            <a:r>
              <a:rPr lang="zh-TW" altLang="en-US" sz="2000" dirty="0"/>
              <a:t>也可以從多個客戶作業系統執行代碼。</a:t>
            </a:r>
            <a:r>
              <a:rPr lang="en-US" altLang="zh-TW" sz="2000" dirty="0"/>
              <a:t>QEMU</a:t>
            </a:r>
            <a:r>
              <a:rPr lang="zh-TW" altLang="en-US" sz="2000" dirty="0"/>
              <a:t>支援大容量記憶體，這使得它們與</a:t>
            </a:r>
            <a:r>
              <a:rPr lang="en-US" altLang="zh-TW" sz="2000" dirty="0"/>
              <a:t>KQEMU</a:t>
            </a:r>
            <a:r>
              <a:rPr lang="zh-TW" altLang="en-US" sz="2000" dirty="0"/>
              <a:t>不相容。較新的</a:t>
            </a:r>
            <a:r>
              <a:rPr lang="en-US" altLang="zh-TW" sz="2000" dirty="0"/>
              <a:t>QEMU</a:t>
            </a:r>
            <a:r>
              <a:rPr lang="zh-TW" altLang="en-US" sz="2000" dirty="0"/>
              <a:t>版本已完全取消對</a:t>
            </a:r>
            <a:r>
              <a:rPr lang="en-US" altLang="zh-TW" sz="2000" dirty="0"/>
              <a:t>KQEMU</a:t>
            </a:r>
            <a:r>
              <a:rPr lang="zh-TW" altLang="en-US" sz="2000" dirty="0"/>
              <a:t>的支援。</a:t>
            </a:r>
            <a:endParaRPr lang="en-US" altLang="zh-TW" sz="2000" dirty="0"/>
          </a:p>
          <a:p>
            <a:r>
              <a:rPr lang="en-US" altLang="zh-TW" sz="2000" dirty="0"/>
              <a:t>4.</a:t>
            </a:r>
            <a:r>
              <a:rPr lang="zh-TW" altLang="en-US" sz="2000" dirty="0">
                <a:solidFill>
                  <a:schemeClr val="accent2"/>
                </a:solidFill>
              </a:rPr>
              <a:t>硬體輔助仿真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r>
              <a:rPr lang="en-US" altLang="zh-TW" sz="2000" dirty="0"/>
              <a:t>5.</a:t>
            </a:r>
            <a:r>
              <a:rPr lang="zh-TW" altLang="en-US" sz="2000" dirty="0">
                <a:solidFill>
                  <a:schemeClr val="accent2"/>
                </a:solidFill>
              </a:rPr>
              <a:t>並列仿真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/>
              <a:t>QEMU</a:t>
            </a:r>
            <a:r>
              <a:rPr lang="zh-TW" altLang="en-US" sz="2000" dirty="0"/>
              <a:t>的虛擬化解決方案能夠並列執行多個虛擬</a:t>
            </a:r>
            <a:r>
              <a:rPr lang="en-US" altLang="zh-TW" sz="2000" dirty="0"/>
              <a:t>CPU</a:t>
            </a:r>
            <a:r>
              <a:rPr lang="zh-TW" altLang="en-US" sz="2000" dirty="0"/>
              <a:t>。 對於用戶模式仿真，</a:t>
            </a:r>
            <a:r>
              <a:rPr lang="en-US" altLang="zh-TW" sz="2000" dirty="0"/>
              <a:t>QEMU</a:t>
            </a:r>
            <a:r>
              <a:rPr lang="zh-TW" altLang="en-US" sz="2000" dirty="0"/>
              <a:t>將仿真執行緒對映到宿主執行緒。 對於全系統仿真，</a:t>
            </a:r>
            <a:r>
              <a:rPr lang="en-US" altLang="zh-TW" sz="2000" dirty="0"/>
              <a:t>QEMU</a:t>
            </a:r>
            <a:r>
              <a:rPr lang="zh-TW" altLang="en-US" sz="2000" dirty="0"/>
              <a:t>能夠為每個虛擬</a:t>
            </a:r>
            <a:r>
              <a:rPr lang="en-US" altLang="zh-TW" sz="2000" dirty="0"/>
              <a:t>CPU</a:t>
            </a:r>
            <a:r>
              <a:rPr lang="zh-TW" altLang="en-US" sz="2000" dirty="0"/>
              <a:t>執行一個主機執行緒。 前提是客戶端已經更新到可以支援並列系統仿真，目前可以支援的</a:t>
            </a:r>
            <a:r>
              <a:rPr lang="en-US" altLang="zh-TW" sz="2000" dirty="0"/>
              <a:t>CPU</a:t>
            </a:r>
            <a:r>
              <a:rPr lang="zh-TW" altLang="en-US" sz="2000" dirty="0"/>
              <a:t>是</a:t>
            </a:r>
            <a:r>
              <a:rPr lang="en-US" altLang="zh-TW" sz="2000" dirty="0"/>
              <a:t>ARM</a:t>
            </a:r>
            <a:r>
              <a:rPr lang="zh-TW" altLang="en-US" sz="2000" dirty="0"/>
              <a:t>和</a:t>
            </a:r>
            <a:r>
              <a:rPr lang="en-US" altLang="zh-TW" sz="2000" dirty="0"/>
              <a:t>Alpha</a:t>
            </a:r>
            <a:r>
              <a:rPr lang="zh-TW" altLang="en-US" sz="2000" dirty="0"/>
              <a:t>。否則</a:t>
            </a:r>
            <a:r>
              <a:rPr lang="en-US" altLang="zh-TW" sz="2000" dirty="0"/>
              <a:t>QEMU</a:t>
            </a:r>
            <a:r>
              <a:rPr lang="zh-TW" altLang="en-US" sz="2000" dirty="0"/>
              <a:t>將使用單個執行緒以迴圈方式類比執行每個虛擬</a:t>
            </a:r>
            <a:r>
              <a:rPr lang="en-US" altLang="zh-TW" sz="2000" dirty="0"/>
              <a:t>CPU</a:t>
            </a:r>
            <a:r>
              <a:rPr lang="zh-TW" altLang="en-US" sz="2000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51C81-273E-4E86-BC9D-92E106C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4465-AA7E-4A2E-8739-EE660682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QEMU-KVM</a:t>
            </a:r>
            <a:r>
              <a:rPr lang="en-US" altLang="zh-TW" dirty="0">
                <a:solidFill>
                  <a:schemeClr val="tx1"/>
                </a:solidFill>
              </a:rPr>
              <a:t>-QEMU</a:t>
            </a:r>
            <a:r>
              <a:rPr lang="zh-TW" altLang="en-US" dirty="0">
                <a:solidFill>
                  <a:schemeClr val="tx1"/>
                </a:solidFill>
              </a:rPr>
              <a:t>的延伸之一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96CAB-D530-4D90-B381-B20D1032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KVM</a:t>
            </a:r>
            <a:r>
              <a:rPr lang="zh-TW" altLang="en-US" sz="2400" dirty="0">
                <a:solidFill>
                  <a:schemeClr val="accent2"/>
                </a:solidFill>
              </a:rPr>
              <a:t>負責</a:t>
            </a:r>
            <a:r>
              <a:rPr lang="en-US" altLang="zh-TW" sz="2400" dirty="0" err="1">
                <a:solidFill>
                  <a:schemeClr val="accent2"/>
                </a:solidFill>
              </a:rPr>
              <a:t>cpu</a:t>
            </a:r>
            <a:r>
              <a:rPr lang="zh-TW" altLang="en-US" sz="2400" dirty="0">
                <a:solidFill>
                  <a:schemeClr val="accent2"/>
                </a:solidFill>
              </a:rPr>
              <a:t>虛擬化</a:t>
            </a:r>
            <a:r>
              <a:rPr lang="en-US" altLang="zh-TW" sz="2400" dirty="0">
                <a:solidFill>
                  <a:schemeClr val="accent2"/>
                </a:solidFill>
              </a:rPr>
              <a:t>+</a:t>
            </a:r>
            <a:r>
              <a:rPr lang="zh-TW" altLang="en-US" sz="2400" dirty="0">
                <a:solidFill>
                  <a:schemeClr val="accent2"/>
                </a:solidFill>
              </a:rPr>
              <a:t>內存虛擬化</a:t>
            </a:r>
            <a:r>
              <a:rPr lang="zh-TW" altLang="en-US" sz="2400" dirty="0"/>
              <a:t>，實現了</a:t>
            </a:r>
            <a:r>
              <a:rPr lang="en-US" altLang="zh-TW" sz="2400" dirty="0" err="1"/>
              <a:t>cpu</a:t>
            </a:r>
            <a:r>
              <a:rPr lang="zh-TW" altLang="en-US" sz="2400" dirty="0"/>
              <a:t>和內存的虛擬化，但</a:t>
            </a:r>
            <a:r>
              <a:rPr lang="en-US" altLang="zh-TW" sz="2400" dirty="0" err="1"/>
              <a:t>kvm</a:t>
            </a:r>
            <a:r>
              <a:rPr lang="zh-TW" altLang="en-US" sz="2400" dirty="0"/>
              <a:t>並不能模擬其他設備，還必須有個運行在用户空間的工具才行。</a:t>
            </a:r>
            <a:r>
              <a:rPr lang="en-US" altLang="zh-TW" sz="2400" dirty="0"/>
              <a:t>KVM</a:t>
            </a:r>
            <a:r>
              <a:rPr lang="zh-TW" altLang="en-US" sz="2400" dirty="0"/>
              <a:t>的開發者選擇了比較成熟的開源虛擬化軟件</a:t>
            </a:r>
            <a:r>
              <a:rPr lang="en-US" altLang="zh-TW" sz="2400" dirty="0"/>
              <a:t>QEMU</a:t>
            </a:r>
            <a:r>
              <a:rPr lang="zh-TW" altLang="en-US" sz="2400" dirty="0"/>
              <a:t>來作為這個工具，</a:t>
            </a:r>
            <a:r>
              <a:rPr lang="en-US" altLang="zh-TW" sz="2400" dirty="0">
                <a:solidFill>
                  <a:schemeClr val="accent2"/>
                </a:solidFill>
              </a:rPr>
              <a:t>QEMU</a:t>
            </a:r>
            <a:r>
              <a:rPr lang="zh-TW" altLang="en-US" sz="2400" dirty="0">
                <a:solidFill>
                  <a:schemeClr val="accent2"/>
                </a:solidFill>
              </a:rPr>
              <a:t>模擬</a:t>
            </a:r>
            <a:r>
              <a:rPr lang="en-US" altLang="zh-TW" sz="2400" dirty="0">
                <a:solidFill>
                  <a:schemeClr val="accent2"/>
                </a:solidFill>
              </a:rPr>
              <a:t>IO</a:t>
            </a:r>
            <a:r>
              <a:rPr lang="zh-TW" altLang="en-US" sz="2400" dirty="0">
                <a:solidFill>
                  <a:schemeClr val="accent2"/>
                </a:solidFill>
              </a:rPr>
              <a:t>設備（網卡，磁盤等）</a:t>
            </a:r>
            <a:r>
              <a:rPr lang="zh-TW" altLang="en-US" sz="2400" dirty="0"/>
              <a:t>，對其進行了修改，最後形成了</a:t>
            </a:r>
            <a:r>
              <a:rPr lang="en-US" altLang="zh-TW" sz="2400" dirty="0"/>
              <a:t>QEMU-KVM</a:t>
            </a:r>
            <a:r>
              <a:rPr lang="zh-TW" altLang="en-US" sz="2400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75D39-1502-4560-9FB5-3D180171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7467-3785-439F-87DC-D0AC4561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Box </a:t>
            </a:r>
            <a:r>
              <a:rPr lang="zh-TW" altLang="en-US" sz="1800" dirty="0"/>
              <a:t>節錄自</a:t>
            </a:r>
            <a:r>
              <a:rPr lang="en-US" altLang="zh-TW" sz="1800" dirty="0">
                <a:hlinkClick r:id="rId2"/>
              </a:rPr>
              <a:t>Virtual Box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A01B8-E58C-41DB-82E9-5EEB0882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VirtualBox</a:t>
            </a:r>
            <a:r>
              <a:rPr lang="zh-TW" altLang="en-US" sz="2400" dirty="0"/>
              <a:t>是一套由</a:t>
            </a:r>
            <a:r>
              <a:rPr lang="en-US" altLang="zh-TW" sz="2400" dirty="0"/>
              <a:t>Oracle</a:t>
            </a:r>
            <a:r>
              <a:rPr lang="zh-TW" altLang="en-US" sz="2400" dirty="0"/>
              <a:t>公司所開發的免費且中文化的「虛擬機器</a:t>
            </a:r>
            <a:r>
              <a:rPr lang="en-US" altLang="zh-TW" sz="2400" dirty="0"/>
              <a:t>(Virtual Machine) </a:t>
            </a:r>
            <a:r>
              <a:rPr lang="zh-TW" altLang="en-US" sz="2400" dirty="0"/>
              <a:t>」軟體，在虛擬機器中可以安裝不同的作業系統，不僅如此，也可以安裝任何的軟體，</a:t>
            </a:r>
            <a:r>
              <a:rPr lang="en-US" altLang="zh-TW" sz="2400" dirty="0"/>
              <a:t>VirtualBox</a:t>
            </a:r>
            <a:r>
              <a:rPr lang="zh-TW" altLang="en-US" sz="2400" dirty="0"/>
              <a:t>很適合用來</a:t>
            </a:r>
            <a:r>
              <a:rPr lang="zh-TW" altLang="en-US" sz="2400" dirty="0">
                <a:solidFill>
                  <a:schemeClr val="accent2"/>
                </a:solidFill>
              </a:rPr>
              <a:t>練習硬碟的分割與調整、作業系統和軟體的安裝與測試</a:t>
            </a:r>
            <a:r>
              <a:rPr lang="zh-TW" altLang="en-US" sz="2400" dirty="0"/>
              <a:t>，不管你在虛擬電腦做任何的測試，完全不會影響電腦的正常運作。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A59A7-49ED-48EF-96A3-646AF8C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23A3-E7CB-4002-A11B-6E430F9E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box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虛擬機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45B0E-4FE0-4283-811F-66F098D4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不需要重新開機，就能在同一台 </a:t>
            </a:r>
            <a:r>
              <a:rPr lang="en-US" altLang="zh-TW" sz="2000" dirty="0"/>
              <a:t>PC </a:t>
            </a:r>
            <a:r>
              <a:rPr lang="zh-TW" altLang="en-US" sz="2000" dirty="0"/>
              <a:t>上使用兩種以上的作業系統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不同作業系統之間還能互動操作，包括網路、週邊、檔案分享以及複製、貼上功能。</a:t>
            </a:r>
            <a:endParaRPr lang="en-US" altLang="zh-TW" sz="2000" dirty="0"/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可以協助練習磁碟分割（</a:t>
            </a:r>
            <a:r>
              <a:rPr lang="en-US" altLang="zh-TW" sz="2000" dirty="0" err="1"/>
              <a:t>Fdisk</a:t>
            </a:r>
            <a:r>
              <a:rPr lang="zh-TW" altLang="en-US" sz="2000" dirty="0"/>
              <a:t>）與格式化（</a:t>
            </a:r>
            <a:r>
              <a:rPr lang="en-US" altLang="zh-TW" sz="2000" dirty="0"/>
              <a:t>Format</a:t>
            </a:r>
            <a:r>
              <a:rPr lang="zh-TW" altLang="en-US" sz="2000" dirty="0"/>
              <a:t>）動作，而不會破壞原來硬碟</a:t>
            </a:r>
          </a:p>
          <a:p>
            <a:r>
              <a:rPr lang="zh-TW" altLang="en-US" sz="2000" dirty="0"/>
              <a:t>資料，甚至連開機 </a:t>
            </a:r>
            <a:r>
              <a:rPr lang="en-US" altLang="zh-TW" sz="2000" dirty="0"/>
              <a:t>BIOS </a:t>
            </a:r>
            <a:r>
              <a:rPr lang="zh-TW" altLang="en-US" sz="2000" dirty="0"/>
              <a:t>啟動的設定都可練習，但尚未支援 </a:t>
            </a:r>
            <a:r>
              <a:rPr lang="en-US" altLang="zh-TW" sz="2000" dirty="0"/>
              <a:t>USB </a:t>
            </a:r>
            <a:r>
              <a:rPr lang="zh-TW" altLang="en-US" sz="2000" dirty="0"/>
              <a:t>啟動設定選項。</a:t>
            </a:r>
            <a:endParaRPr lang="en-US" altLang="zh-TW" sz="2000" dirty="0"/>
          </a:p>
          <a:p>
            <a:r>
              <a:rPr lang="en-US" altLang="zh-TW" sz="2000" dirty="0"/>
              <a:t>4.</a:t>
            </a:r>
            <a:r>
              <a:rPr lang="zh-TW" altLang="en-US" sz="2000" dirty="0"/>
              <a:t>虛擬機器（電腦）上的硬碟空間並不是真正佔用實際空間，而是用多少才佔用多少</a:t>
            </a:r>
          </a:p>
          <a:p>
            <a:r>
              <a:rPr lang="zh-TW" altLang="en-US" sz="2000" dirty="0"/>
              <a:t>實際空間，所建立的虛擬硬碟</a:t>
            </a:r>
            <a:r>
              <a:rPr lang="en-US" altLang="zh-TW" sz="2000" dirty="0"/>
              <a:t>(</a:t>
            </a:r>
            <a:r>
              <a:rPr lang="en-US" altLang="zh-TW" sz="2000" dirty="0" err="1"/>
              <a:t>vdi</a:t>
            </a:r>
            <a:r>
              <a:rPr lang="en-US" altLang="zh-TW" sz="2000" dirty="0"/>
              <a:t> </a:t>
            </a:r>
            <a:r>
              <a:rPr lang="zh-TW" altLang="en-US" sz="2000" dirty="0"/>
              <a:t>檔</a:t>
            </a:r>
            <a:r>
              <a:rPr lang="en-US" altLang="zh-TW" sz="2000" dirty="0"/>
              <a:t>)</a:t>
            </a:r>
            <a:r>
              <a:rPr lang="zh-TW" altLang="en-US" sz="2000" dirty="0"/>
              <a:t>可直接複製到另一台電腦使用。</a:t>
            </a:r>
            <a:endParaRPr lang="en-US" altLang="zh-TW" sz="2000" dirty="0"/>
          </a:p>
          <a:p>
            <a:r>
              <a:rPr lang="en-US" altLang="zh-TW" sz="2000" dirty="0"/>
              <a:t>5.</a:t>
            </a:r>
            <a:r>
              <a:rPr lang="zh-TW" altLang="en-US" sz="2000" dirty="0"/>
              <a:t>使用時會佔用掉實體電腦的記憶體以及硬碟空間，擁有較佳的電腦硬體配</a:t>
            </a:r>
          </a:p>
          <a:p>
            <a:r>
              <a:rPr lang="zh-TW" altLang="en-US" sz="2000" dirty="0"/>
              <a:t>備，在執行 </a:t>
            </a:r>
            <a:r>
              <a:rPr lang="en-US" altLang="zh-TW" sz="2000" dirty="0"/>
              <a:t>VirtualBox </a:t>
            </a:r>
            <a:r>
              <a:rPr lang="zh-TW" altLang="en-US" sz="2000" dirty="0"/>
              <a:t>也會獲得較佳的反應速度。</a:t>
            </a:r>
          </a:p>
          <a:p>
            <a:endParaRPr lang="zh-TW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9A0A7-068F-4548-AC65-296603A8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7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{7DB6CEC2-152C-43DF-A93B-DD4D6A6989FF}tf78438558</Template>
  <TotalTime>0</TotalTime>
  <Words>1843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Calibri</vt:lpstr>
      <vt:lpstr>Century Gothic</vt:lpstr>
      <vt:lpstr>Garamond</vt:lpstr>
      <vt:lpstr>SavonVTI</vt:lpstr>
      <vt:lpstr>虛擬機研究</vt:lpstr>
      <vt:lpstr>何謂虛擬機</vt:lpstr>
      <vt:lpstr>QEMU  節錄自什麼是QEMU ? 什麼是KVM ? 什麼是QEMU-KVM?</vt:lpstr>
      <vt:lpstr>QEMU的系統模組   特性1.2和系統模組皆節錄自QEMU</vt:lpstr>
      <vt:lpstr>QEMU的特性-1</vt:lpstr>
      <vt:lpstr>QEMU的特性-2</vt:lpstr>
      <vt:lpstr>QEMU-KVM-QEMU的延伸之一</vt:lpstr>
      <vt:lpstr>Virtual Box 節錄自Virtual Box</vt:lpstr>
      <vt:lpstr>Virtual box Vs 虛擬機</vt:lpstr>
      <vt:lpstr>Docker-Container的一種應用技術 節錄自甚麼是docker</vt:lpstr>
      <vt:lpstr>Docker Vs 虛擬機</vt:lpstr>
      <vt:lpstr>感謝閱畢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2020-05-22T16:17:39Z</dcterms:created>
  <dcterms:modified xsi:type="dcterms:W3CDTF">2020-06-26T15:25:12Z</dcterms:modified>
</cp:coreProperties>
</file>