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72" r:id="rId4"/>
  </p:sldMasterIdLst>
  <p:sldIdLst>
    <p:sldId id="256" r:id="rId5"/>
    <p:sldId id="259" r:id="rId6"/>
    <p:sldId id="261" r:id="rId7"/>
    <p:sldId id="262" r:id="rId8"/>
    <p:sldId id="263" r:id="rId9"/>
    <p:sldId id="264" r:id="rId10"/>
    <p:sldId id="265" r:id="rId11"/>
    <p:sldId id="26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4343"/>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F54449F-EB63-4D51-BD64-2FC4A88D511E}" v="122" dt="2018-12-06T00:18:29.6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8" autoAdjust="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6750AC01-D39D-4F3A-9DC8-2A211EE986A2}">
      <dgm:prSet phldrT="[Text]"/>
      <dgm:spPr/>
      <dgm:t>
        <a:bodyPr/>
        <a:lstStyle/>
        <a:p>
          <a:pPr>
            <a:lnSpc>
              <a:spcPct val="100000"/>
            </a:lnSpc>
          </a:pPr>
          <a:r>
            <a:rPr lang="en-US" dirty="0"/>
            <a:t>Regression</a:t>
          </a:r>
        </a:p>
      </dgm:t>
    </dgm:pt>
    <dgm:pt modelId="{720680DC-AAA4-4434-A582-60EBCC5BA355}" type="parTrans" cxnId="{0B5DAE5F-BCDC-4BF7-A6E7-CF856886A64D}">
      <dgm:prSet/>
      <dgm:spPr/>
      <dgm:t>
        <a:bodyPr/>
        <a:lstStyle/>
        <a:p>
          <a:endParaRPr lang="en-US"/>
        </a:p>
      </dgm:t>
    </dgm:pt>
    <dgm:pt modelId="{CA077D98-8478-47EA-B6A9-99ACE60C64D4}" type="sibTrans" cxnId="{0B5DAE5F-BCDC-4BF7-A6E7-CF856886A64D}">
      <dgm:prSet/>
      <dgm:spPr/>
      <dgm:t>
        <a:bodyPr/>
        <a:lstStyle/>
        <a:p>
          <a:endParaRPr lang="en-US"/>
        </a:p>
      </dgm:t>
    </dgm:pt>
    <dgm:pt modelId="{59CDBAA2-E4BB-471E-828A-825A53E1646E}">
      <dgm:prSet phldrT="[Text]"/>
      <dgm:spPr/>
      <dgm:t>
        <a:bodyPr/>
        <a:lstStyle/>
        <a:p>
          <a:pPr>
            <a:lnSpc>
              <a:spcPct val="100000"/>
            </a:lnSpc>
          </a:pPr>
          <a:r>
            <a:rPr lang="en-US" dirty="0"/>
            <a:t>Classification</a:t>
          </a:r>
        </a:p>
      </dgm:t>
    </dgm:pt>
    <dgm:pt modelId="{19AC78B8-3D8B-45ED-863D-AE9E0B6A808E}" type="parTrans" cxnId="{D5E9201E-BF8E-4272-AC4D-D587FE49F373}">
      <dgm:prSet/>
      <dgm:spPr/>
      <dgm:t>
        <a:bodyPr/>
        <a:lstStyle/>
        <a:p>
          <a:endParaRPr lang="en-US"/>
        </a:p>
      </dgm:t>
    </dgm:pt>
    <dgm:pt modelId="{C36DCC52-AFC6-4019-98F7-8BAF04A4DD20}" type="sibTrans" cxnId="{D5E9201E-BF8E-4272-AC4D-D587FE49F373}">
      <dgm:prSet/>
      <dgm:spPr/>
      <dgm:t>
        <a:bodyPr/>
        <a:lstStyle/>
        <a:p>
          <a:endParaRPr lang="en-US"/>
        </a:p>
      </dgm:t>
    </dgm:pt>
    <dgm:pt modelId="{36D0DD2A-0E7D-4FD8-9A15-77B5C1C126E3}">
      <dgm:prSet phldrT="[Text]"/>
      <dgm:spPr/>
      <dgm:t>
        <a:bodyPr/>
        <a:lstStyle/>
        <a:p>
          <a:pPr>
            <a:lnSpc>
              <a:spcPct val="100000"/>
            </a:lnSpc>
          </a:pPr>
          <a:r>
            <a:rPr lang="en-US" dirty="0"/>
            <a:t>Clustering</a:t>
          </a:r>
        </a:p>
      </dgm:t>
    </dgm:pt>
    <dgm:pt modelId="{F1A7F0B5-5C68-4D1C-982E-BCB66EDCA8CE}" type="parTrans" cxnId="{7420AC40-BE97-4C81-9292-7BF919A44EEB}">
      <dgm:prSet/>
      <dgm:spPr/>
      <dgm:t>
        <a:bodyPr/>
        <a:lstStyle/>
        <a:p>
          <a:endParaRPr lang="en-US"/>
        </a:p>
      </dgm:t>
    </dgm:pt>
    <dgm:pt modelId="{E837DE99-251F-49A8-BDB2-2EF3C1B55841}" type="sibTrans" cxnId="{7420AC40-BE97-4C81-9292-7BF919A44EEB}">
      <dgm:prSet/>
      <dgm:spPr/>
      <dgm:t>
        <a:bodyPr/>
        <a:lstStyle/>
        <a:p>
          <a:endParaRPr lang="en-US"/>
        </a:p>
      </dgm:t>
    </dgm:pt>
    <dgm:pt modelId="{515568F8-7AF0-48F9-8E9A-C904B9C76DAE}" type="pres">
      <dgm:prSet presAssocID="{7E5AA53B-3EEE-4DE4-BB81-9044890C2946}" presName="Name0" presStyleCnt="0">
        <dgm:presLayoutVars>
          <dgm:chMax val="7"/>
          <dgm:chPref val="7"/>
          <dgm:dir/>
        </dgm:presLayoutVars>
      </dgm:prSet>
      <dgm:spPr/>
    </dgm:pt>
    <dgm:pt modelId="{2580B6DD-A73F-47BC-9FF8-3C7C045EC872}" type="pres">
      <dgm:prSet presAssocID="{7E5AA53B-3EEE-4DE4-BB81-9044890C2946}" presName="Name1" presStyleCnt="0"/>
      <dgm:spPr/>
    </dgm:pt>
    <dgm:pt modelId="{D4DB1053-8F48-4C22-87A9-2803AA197445}" type="pres">
      <dgm:prSet presAssocID="{7E5AA53B-3EEE-4DE4-BB81-9044890C2946}" presName="cycle" presStyleCnt="0"/>
      <dgm:spPr/>
    </dgm:pt>
    <dgm:pt modelId="{ABD46885-507E-4A12-B0CC-DF7E4B571991}" type="pres">
      <dgm:prSet presAssocID="{7E5AA53B-3EEE-4DE4-BB81-9044890C2946}" presName="srcNode" presStyleLbl="node1" presStyleIdx="0" presStyleCnt="3"/>
      <dgm:spPr/>
    </dgm:pt>
    <dgm:pt modelId="{FC02360F-D5AD-4708-A483-76D9FC577CAA}" type="pres">
      <dgm:prSet presAssocID="{7E5AA53B-3EEE-4DE4-BB81-9044890C2946}" presName="conn" presStyleLbl="parChTrans1D2" presStyleIdx="0" presStyleCnt="1"/>
      <dgm:spPr/>
    </dgm:pt>
    <dgm:pt modelId="{B868A246-C835-4686-B434-3AAFBE9268E9}" type="pres">
      <dgm:prSet presAssocID="{7E5AA53B-3EEE-4DE4-BB81-9044890C2946}" presName="extraNode" presStyleLbl="node1" presStyleIdx="0" presStyleCnt="3"/>
      <dgm:spPr/>
    </dgm:pt>
    <dgm:pt modelId="{DD93E91D-D27E-4A59-9BE0-153EF02E0F0A}" type="pres">
      <dgm:prSet presAssocID="{7E5AA53B-3EEE-4DE4-BB81-9044890C2946}" presName="dstNode" presStyleLbl="node1" presStyleIdx="0" presStyleCnt="3"/>
      <dgm:spPr/>
    </dgm:pt>
    <dgm:pt modelId="{2D30B2EC-B023-45C6-B5D0-FD4BF512E2A4}" type="pres">
      <dgm:prSet presAssocID="{6750AC01-D39D-4F3A-9DC8-2A211EE986A2}" presName="text_1" presStyleLbl="node1" presStyleIdx="0" presStyleCnt="3">
        <dgm:presLayoutVars>
          <dgm:bulletEnabled val="1"/>
        </dgm:presLayoutVars>
      </dgm:prSet>
      <dgm:spPr/>
    </dgm:pt>
    <dgm:pt modelId="{6E873DCE-A406-4E48-AE78-108DBFC6E931}" type="pres">
      <dgm:prSet presAssocID="{6750AC01-D39D-4F3A-9DC8-2A211EE986A2}" presName="accent_1" presStyleCnt="0"/>
      <dgm:spPr/>
    </dgm:pt>
    <dgm:pt modelId="{7A045582-F80A-457F-904E-E78B1E1714C2}" type="pres">
      <dgm:prSet presAssocID="{6750AC01-D39D-4F3A-9DC8-2A211EE986A2}" presName="accentRepeatNode" presStyleLbl="solidFgAcc1" presStyleIdx="0" presStyleCnt="3"/>
      <dgm:spPr/>
    </dgm:pt>
    <dgm:pt modelId="{BCFF113C-E12C-4645-98CF-799FA3F5D893}" type="pres">
      <dgm:prSet presAssocID="{59CDBAA2-E4BB-471E-828A-825A53E1646E}" presName="text_2" presStyleLbl="node1" presStyleIdx="1" presStyleCnt="3">
        <dgm:presLayoutVars>
          <dgm:bulletEnabled val="1"/>
        </dgm:presLayoutVars>
      </dgm:prSet>
      <dgm:spPr/>
    </dgm:pt>
    <dgm:pt modelId="{E108E7F4-9CF5-42CB-ADF9-99E40452A532}" type="pres">
      <dgm:prSet presAssocID="{59CDBAA2-E4BB-471E-828A-825A53E1646E}" presName="accent_2" presStyleCnt="0"/>
      <dgm:spPr/>
    </dgm:pt>
    <dgm:pt modelId="{47301369-361B-4AE3-B081-7B06E7464623}" type="pres">
      <dgm:prSet presAssocID="{59CDBAA2-E4BB-471E-828A-825A53E1646E}" presName="accentRepeatNode" presStyleLbl="solidFgAcc1" presStyleIdx="1" presStyleCnt="3"/>
      <dgm:spPr/>
    </dgm:pt>
    <dgm:pt modelId="{E0257DCA-F214-4D99-9121-D44D6926AAAA}" type="pres">
      <dgm:prSet presAssocID="{36D0DD2A-0E7D-4FD8-9A15-77B5C1C126E3}" presName="text_3" presStyleLbl="node1" presStyleIdx="2" presStyleCnt="3">
        <dgm:presLayoutVars>
          <dgm:bulletEnabled val="1"/>
        </dgm:presLayoutVars>
      </dgm:prSet>
      <dgm:spPr/>
    </dgm:pt>
    <dgm:pt modelId="{DB57AEC6-17EC-477F-B4EF-B6F92DE4B004}" type="pres">
      <dgm:prSet presAssocID="{36D0DD2A-0E7D-4FD8-9A15-77B5C1C126E3}" presName="accent_3" presStyleCnt="0"/>
      <dgm:spPr/>
    </dgm:pt>
    <dgm:pt modelId="{BD70EB7D-2EA8-478C-9B36-E0135A9F1C9D}" type="pres">
      <dgm:prSet presAssocID="{36D0DD2A-0E7D-4FD8-9A15-77B5C1C126E3}" presName="accentRepeatNode" presStyleLbl="solidFgAcc1" presStyleIdx="2" presStyleCnt="3"/>
      <dgm:spPr/>
    </dgm:pt>
  </dgm:ptLst>
  <dgm:cxnLst>
    <dgm:cxn modelId="{D5E9201E-BF8E-4272-AC4D-D587FE49F373}" srcId="{7E5AA53B-3EEE-4DE4-BB81-9044890C2946}" destId="{59CDBAA2-E4BB-471E-828A-825A53E1646E}" srcOrd="1" destOrd="0" parTransId="{19AC78B8-3D8B-45ED-863D-AE9E0B6A808E}" sibTransId="{C36DCC52-AFC6-4019-98F7-8BAF04A4DD20}"/>
    <dgm:cxn modelId="{C207AC35-0995-4421-B8B5-CF14760E40AD}" type="presOf" srcId="{CA077D98-8478-47EA-B6A9-99ACE60C64D4}" destId="{FC02360F-D5AD-4708-A483-76D9FC577CAA}" srcOrd="0" destOrd="0" presId="urn:microsoft.com/office/officeart/2008/layout/VerticalCurvedList"/>
    <dgm:cxn modelId="{7420AC40-BE97-4C81-9292-7BF919A44EEB}" srcId="{7E5AA53B-3EEE-4DE4-BB81-9044890C2946}" destId="{36D0DD2A-0E7D-4FD8-9A15-77B5C1C126E3}" srcOrd="2" destOrd="0" parTransId="{F1A7F0B5-5C68-4D1C-982E-BCB66EDCA8CE}" sibTransId="{E837DE99-251F-49A8-BDB2-2EF3C1B55841}"/>
    <dgm:cxn modelId="{0B5DAE5F-BCDC-4BF7-A6E7-CF856886A64D}" srcId="{7E5AA53B-3EEE-4DE4-BB81-9044890C2946}" destId="{6750AC01-D39D-4F3A-9DC8-2A211EE986A2}" srcOrd="0" destOrd="0" parTransId="{720680DC-AAA4-4434-A582-60EBCC5BA355}" sibTransId="{CA077D98-8478-47EA-B6A9-99ACE60C64D4}"/>
    <dgm:cxn modelId="{D4D35F69-D709-42AE-878B-57B5CD62B9BE}" type="presOf" srcId="{6750AC01-D39D-4F3A-9DC8-2A211EE986A2}" destId="{2D30B2EC-B023-45C6-B5D0-FD4BF512E2A4}" srcOrd="0" destOrd="0" presId="urn:microsoft.com/office/officeart/2008/layout/VerticalCurvedList"/>
    <dgm:cxn modelId="{A3ACCE8D-4B4A-4F41-968C-D03C0E7890F1}" type="presOf" srcId="{36D0DD2A-0E7D-4FD8-9A15-77B5C1C126E3}" destId="{E0257DCA-F214-4D99-9121-D44D6926AAAA}" srcOrd="0" destOrd="0" presId="urn:microsoft.com/office/officeart/2008/layout/VerticalCurvedList"/>
    <dgm:cxn modelId="{90A4B2FD-33C2-407C-935B-2785449F47B6}" type="presOf" srcId="{7E5AA53B-3EEE-4DE4-BB81-9044890C2946}" destId="{515568F8-7AF0-48F9-8E9A-C904B9C76DAE}" srcOrd="0" destOrd="0" presId="urn:microsoft.com/office/officeart/2008/layout/VerticalCurvedList"/>
    <dgm:cxn modelId="{2DC424FE-80AB-4350-B95A-B92644EA946E}" type="presOf" srcId="{59CDBAA2-E4BB-471E-828A-825A53E1646E}" destId="{BCFF113C-E12C-4645-98CF-799FA3F5D893}" srcOrd="0" destOrd="0" presId="urn:microsoft.com/office/officeart/2008/layout/VerticalCurvedList"/>
    <dgm:cxn modelId="{C4038CB7-16E5-45C8-9F86-E4A0546C113F}" type="presParOf" srcId="{515568F8-7AF0-48F9-8E9A-C904B9C76DAE}" destId="{2580B6DD-A73F-47BC-9FF8-3C7C045EC872}" srcOrd="0" destOrd="0" presId="urn:microsoft.com/office/officeart/2008/layout/VerticalCurvedList"/>
    <dgm:cxn modelId="{4B25F322-19B1-42A8-A943-86FE4DC782CB}" type="presParOf" srcId="{2580B6DD-A73F-47BC-9FF8-3C7C045EC872}" destId="{D4DB1053-8F48-4C22-87A9-2803AA197445}" srcOrd="0" destOrd="0" presId="urn:microsoft.com/office/officeart/2008/layout/VerticalCurvedList"/>
    <dgm:cxn modelId="{D15ABA0E-1EF8-42DA-862F-825059838BB2}" type="presParOf" srcId="{D4DB1053-8F48-4C22-87A9-2803AA197445}" destId="{ABD46885-507E-4A12-B0CC-DF7E4B571991}" srcOrd="0" destOrd="0" presId="urn:microsoft.com/office/officeart/2008/layout/VerticalCurvedList"/>
    <dgm:cxn modelId="{A3BDB64C-2E3E-420F-B8DE-C2D770A9656A}" type="presParOf" srcId="{D4DB1053-8F48-4C22-87A9-2803AA197445}" destId="{FC02360F-D5AD-4708-A483-76D9FC577CAA}" srcOrd="1" destOrd="0" presId="urn:microsoft.com/office/officeart/2008/layout/VerticalCurvedList"/>
    <dgm:cxn modelId="{13CA99E0-5FE2-4F22-9F87-67B2B3E0F6FF}" type="presParOf" srcId="{D4DB1053-8F48-4C22-87A9-2803AA197445}" destId="{B868A246-C835-4686-B434-3AAFBE9268E9}" srcOrd="2" destOrd="0" presId="urn:microsoft.com/office/officeart/2008/layout/VerticalCurvedList"/>
    <dgm:cxn modelId="{8EDECE64-732E-4C46-B790-ADED476A95C7}" type="presParOf" srcId="{D4DB1053-8F48-4C22-87A9-2803AA197445}" destId="{DD93E91D-D27E-4A59-9BE0-153EF02E0F0A}" srcOrd="3" destOrd="0" presId="urn:microsoft.com/office/officeart/2008/layout/VerticalCurvedList"/>
    <dgm:cxn modelId="{175876BF-0F1F-4604-8262-C3C7DA126814}" type="presParOf" srcId="{2580B6DD-A73F-47BC-9FF8-3C7C045EC872}" destId="{2D30B2EC-B023-45C6-B5D0-FD4BF512E2A4}" srcOrd="1" destOrd="0" presId="urn:microsoft.com/office/officeart/2008/layout/VerticalCurvedList"/>
    <dgm:cxn modelId="{B7A31B34-51E7-4719-9637-9F962B3E044C}" type="presParOf" srcId="{2580B6DD-A73F-47BC-9FF8-3C7C045EC872}" destId="{6E873DCE-A406-4E48-AE78-108DBFC6E931}" srcOrd="2" destOrd="0" presId="urn:microsoft.com/office/officeart/2008/layout/VerticalCurvedList"/>
    <dgm:cxn modelId="{00D3EF07-6040-48D9-B457-E78B64B6AF62}" type="presParOf" srcId="{6E873DCE-A406-4E48-AE78-108DBFC6E931}" destId="{7A045582-F80A-457F-904E-E78B1E1714C2}" srcOrd="0" destOrd="0" presId="urn:microsoft.com/office/officeart/2008/layout/VerticalCurvedList"/>
    <dgm:cxn modelId="{E0D559AD-63C4-4FFC-ADB4-34D0A133E48A}" type="presParOf" srcId="{2580B6DD-A73F-47BC-9FF8-3C7C045EC872}" destId="{BCFF113C-E12C-4645-98CF-799FA3F5D893}" srcOrd="3" destOrd="0" presId="urn:microsoft.com/office/officeart/2008/layout/VerticalCurvedList"/>
    <dgm:cxn modelId="{68B9F2B7-B2B0-476C-96C6-038F8E22C567}" type="presParOf" srcId="{2580B6DD-A73F-47BC-9FF8-3C7C045EC872}" destId="{E108E7F4-9CF5-42CB-ADF9-99E40452A532}" srcOrd="4" destOrd="0" presId="urn:microsoft.com/office/officeart/2008/layout/VerticalCurvedList"/>
    <dgm:cxn modelId="{05997947-9DB0-443A-9AB3-100A410B3CCF}" type="presParOf" srcId="{E108E7F4-9CF5-42CB-ADF9-99E40452A532}" destId="{47301369-361B-4AE3-B081-7B06E7464623}" srcOrd="0" destOrd="0" presId="urn:microsoft.com/office/officeart/2008/layout/VerticalCurvedList"/>
    <dgm:cxn modelId="{31BFD9D8-A339-4500-BE54-1B2677A790A4}" type="presParOf" srcId="{2580B6DD-A73F-47BC-9FF8-3C7C045EC872}" destId="{E0257DCA-F214-4D99-9121-D44D6926AAAA}" srcOrd="5" destOrd="0" presId="urn:microsoft.com/office/officeart/2008/layout/VerticalCurvedList"/>
    <dgm:cxn modelId="{1177C9A2-C334-4248-84B9-445E51F589CE}" type="presParOf" srcId="{2580B6DD-A73F-47BC-9FF8-3C7C045EC872}" destId="{DB57AEC6-17EC-477F-B4EF-B6F92DE4B004}" srcOrd="6" destOrd="0" presId="urn:microsoft.com/office/officeart/2008/layout/VerticalCurvedList"/>
    <dgm:cxn modelId="{6784129C-A9EE-43EC-88A7-827560BE77AB}" type="presParOf" srcId="{DB57AEC6-17EC-477F-B4EF-B6F92DE4B004}" destId="{BD70EB7D-2EA8-478C-9B36-E0135A9F1C9D}"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02360F-D5AD-4708-A483-76D9FC577CAA}">
      <dsp:nvSpPr>
        <dsp:cNvPr id="0" name=""/>
        <dsp:cNvSpPr/>
      </dsp:nvSpPr>
      <dsp:spPr>
        <a:xfrm>
          <a:off x="-4028574" y="-618397"/>
          <a:ext cx="4800732" cy="4800732"/>
        </a:xfrm>
        <a:prstGeom prst="blockArc">
          <a:avLst>
            <a:gd name="adj1" fmla="val 18900000"/>
            <a:gd name="adj2" fmla="val 2700000"/>
            <a:gd name="adj3" fmla="val 450"/>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D30B2EC-B023-45C6-B5D0-FD4BF512E2A4}">
      <dsp:nvSpPr>
        <dsp:cNvPr id="0" name=""/>
        <dsp:cNvSpPr/>
      </dsp:nvSpPr>
      <dsp:spPr>
        <a:xfrm>
          <a:off x="496568" y="356393"/>
          <a:ext cx="6310391"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88900" rIns="88900" bIns="88900" numCol="1" spcCol="1270" anchor="ctr" anchorCtr="0">
          <a:noAutofit/>
        </a:bodyPr>
        <a:lstStyle/>
        <a:p>
          <a:pPr marL="0" lvl="0" indent="0" algn="l" defTabSz="1555750">
            <a:lnSpc>
              <a:spcPct val="100000"/>
            </a:lnSpc>
            <a:spcBef>
              <a:spcPct val="0"/>
            </a:spcBef>
            <a:spcAft>
              <a:spcPct val="35000"/>
            </a:spcAft>
            <a:buNone/>
          </a:pPr>
          <a:r>
            <a:rPr lang="en-US" sz="3500" kern="1200" dirty="0"/>
            <a:t>Regression</a:t>
          </a:r>
        </a:p>
      </dsp:txBody>
      <dsp:txXfrm>
        <a:off x="496568" y="356393"/>
        <a:ext cx="6310391" cy="712787"/>
      </dsp:txXfrm>
    </dsp:sp>
    <dsp:sp modelId="{7A045582-F80A-457F-904E-E78B1E1714C2}">
      <dsp:nvSpPr>
        <dsp:cNvPr id="0" name=""/>
        <dsp:cNvSpPr/>
      </dsp:nvSpPr>
      <dsp:spPr>
        <a:xfrm>
          <a:off x="51076" y="267295"/>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BCFF113C-E12C-4645-98CF-799FA3F5D893}">
      <dsp:nvSpPr>
        <dsp:cNvPr id="0" name=""/>
        <dsp:cNvSpPr/>
      </dsp:nvSpPr>
      <dsp:spPr>
        <a:xfrm>
          <a:off x="755666" y="1425575"/>
          <a:ext cx="6051292"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88900" rIns="88900" bIns="88900" numCol="1" spcCol="1270" anchor="ctr" anchorCtr="0">
          <a:noAutofit/>
        </a:bodyPr>
        <a:lstStyle/>
        <a:p>
          <a:pPr marL="0" lvl="0" indent="0" algn="l" defTabSz="1555750">
            <a:lnSpc>
              <a:spcPct val="100000"/>
            </a:lnSpc>
            <a:spcBef>
              <a:spcPct val="0"/>
            </a:spcBef>
            <a:spcAft>
              <a:spcPct val="35000"/>
            </a:spcAft>
            <a:buNone/>
          </a:pPr>
          <a:r>
            <a:rPr lang="en-US" sz="3500" kern="1200" dirty="0"/>
            <a:t>Classification</a:t>
          </a:r>
        </a:p>
      </dsp:txBody>
      <dsp:txXfrm>
        <a:off x="755666" y="1425575"/>
        <a:ext cx="6051292" cy="712787"/>
      </dsp:txXfrm>
    </dsp:sp>
    <dsp:sp modelId="{47301369-361B-4AE3-B081-7B06E7464623}">
      <dsp:nvSpPr>
        <dsp:cNvPr id="0" name=""/>
        <dsp:cNvSpPr/>
      </dsp:nvSpPr>
      <dsp:spPr>
        <a:xfrm>
          <a:off x="310174" y="1336476"/>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0257DCA-F214-4D99-9121-D44D6926AAAA}">
      <dsp:nvSpPr>
        <dsp:cNvPr id="0" name=""/>
        <dsp:cNvSpPr/>
      </dsp:nvSpPr>
      <dsp:spPr>
        <a:xfrm>
          <a:off x="496568" y="2494756"/>
          <a:ext cx="6310391"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88900" rIns="88900" bIns="88900" numCol="1" spcCol="1270" anchor="ctr" anchorCtr="0">
          <a:noAutofit/>
        </a:bodyPr>
        <a:lstStyle/>
        <a:p>
          <a:pPr marL="0" lvl="0" indent="0" algn="l" defTabSz="1555750">
            <a:lnSpc>
              <a:spcPct val="100000"/>
            </a:lnSpc>
            <a:spcBef>
              <a:spcPct val="0"/>
            </a:spcBef>
            <a:spcAft>
              <a:spcPct val="35000"/>
            </a:spcAft>
            <a:buNone/>
          </a:pPr>
          <a:r>
            <a:rPr lang="en-US" sz="3500" kern="1200" dirty="0"/>
            <a:t>Clustering</a:t>
          </a:r>
        </a:p>
      </dsp:txBody>
      <dsp:txXfrm>
        <a:off x="496568" y="2494756"/>
        <a:ext cx="6310391" cy="712787"/>
      </dsp:txXfrm>
    </dsp:sp>
    <dsp:sp modelId="{BD70EB7D-2EA8-478C-9B36-E0135A9F1C9D}">
      <dsp:nvSpPr>
        <dsp:cNvPr id="0" name=""/>
        <dsp:cNvSpPr/>
      </dsp:nvSpPr>
      <dsp:spPr>
        <a:xfrm>
          <a:off x="51076" y="2405658"/>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12/5/2018</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12/5/2018</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12/5/2018</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12/5/2018</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12/5/2018</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1999"/>
            <a:ext cx="10993549" cy="1241477"/>
          </a:xfrm>
        </p:spPr>
        <p:txBody>
          <a:bodyPr>
            <a:noAutofit/>
          </a:bodyPr>
          <a:lstStyle/>
          <a:p>
            <a:r>
              <a:rPr lang="en-US" sz="4000" dirty="0">
                <a:solidFill>
                  <a:schemeClr val="bg1"/>
                </a:solidFill>
              </a:rPr>
              <a:t>IMDB SCORES… WHAT DO THEY DEPEND ON?</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813477"/>
            <a:ext cx="10993546" cy="484822"/>
          </a:xfrm>
        </p:spPr>
        <p:txBody>
          <a:bodyPr>
            <a:normAutofit/>
          </a:bodyPr>
          <a:lstStyle/>
          <a:p>
            <a:r>
              <a:rPr lang="en-US" dirty="0">
                <a:solidFill>
                  <a:srgbClr val="7CEBFF"/>
                </a:solidFill>
              </a:rPr>
              <a:t>AN ANALYSIS BY LEXI GILLIAM</a:t>
            </a:r>
          </a:p>
        </p:txBody>
      </p:sp>
    </p:spTree>
    <p:extLst>
      <p:ext uri="{BB962C8B-B14F-4D97-AF65-F5344CB8AC3E}">
        <p14:creationId xmlns:p14="http://schemas.microsoft.com/office/powerpoint/2010/main" val="14877007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AE9D071-98CF-435C-BD2B-976514544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grpSp>
        <p:nvGrpSpPr>
          <p:cNvPr id="15" name="Group 14">
            <a:extLst>
              <a:ext uri="{FF2B5EF4-FFF2-40B4-BE49-F238E27FC236}">
                <a16:creationId xmlns:a16="http://schemas.microsoft.com/office/drawing/2014/main" id="{D619FC33-16ED-4246-9596-BEFEB55E4C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Rectangle 15">
              <a:extLst>
                <a:ext uri="{FF2B5EF4-FFF2-40B4-BE49-F238E27FC236}">
                  <a16:creationId xmlns:a16="http://schemas.microsoft.com/office/drawing/2014/main" id="{2EEA80E1-F99F-4009-837F-2F72F8A5D5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0230AF9A-4641-4BD8-9F95-9607CD304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8703D4EC-9389-41B6-B88B-B6FDC8CD3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584200" y="1006956"/>
            <a:ext cx="7213600" cy="1121871"/>
          </a:xfrm>
        </p:spPr>
        <p:txBody>
          <a:bodyPr anchor="ctr">
            <a:normAutofit/>
          </a:bodyPr>
          <a:lstStyle/>
          <a:p>
            <a:pPr algn="ctr"/>
            <a:r>
              <a:rPr lang="en-US" dirty="0"/>
              <a:t>The components of this project</a:t>
            </a:r>
          </a:p>
        </p:txBody>
      </p:sp>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4261223526"/>
              </p:ext>
            </p:extLst>
          </p:nvPr>
        </p:nvGraphicFramePr>
        <p:xfrm>
          <a:off x="719571" y="2198254"/>
          <a:ext cx="6854248" cy="35639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093220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8" name="Rectangle 11">
            <a:extLst>
              <a:ext uri="{FF2B5EF4-FFF2-40B4-BE49-F238E27FC236}">
                <a16:creationId xmlns:a16="http://schemas.microsoft.com/office/drawing/2014/main" id="{9052E949-8C4B-400D-86F5-BC17BB3925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13">
            <a:extLst>
              <a:ext uri="{FF2B5EF4-FFF2-40B4-BE49-F238E27FC236}">
                <a16:creationId xmlns:a16="http://schemas.microsoft.com/office/drawing/2014/main" id="{C5F32A9A-DB0A-486D-AB9B-38C96D782C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15">
            <a:extLst>
              <a:ext uri="{FF2B5EF4-FFF2-40B4-BE49-F238E27FC236}">
                <a16:creationId xmlns:a16="http://schemas.microsoft.com/office/drawing/2014/main" id="{3DC37282-6825-4315-97BC-FBF347BC00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17">
            <a:extLst>
              <a:ext uri="{FF2B5EF4-FFF2-40B4-BE49-F238E27FC236}">
                <a16:creationId xmlns:a16="http://schemas.microsoft.com/office/drawing/2014/main" id="{22D4A9EA-527C-44B3-9D95-FDEF768A09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19">
            <a:extLst>
              <a:ext uri="{FF2B5EF4-FFF2-40B4-BE49-F238E27FC236}">
                <a16:creationId xmlns:a16="http://schemas.microsoft.com/office/drawing/2014/main" id="{DFAEE973-9BA8-47FC-978E-9052735A5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0"/>
            <a:ext cx="12188952" cy="68584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1">
            <a:extLst>
              <a:ext uri="{FF2B5EF4-FFF2-40B4-BE49-F238E27FC236}">
                <a16:creationId xmlns:a16="http://schemas.microsoft.com/office/drawing/2014/main" id="{B1ACEF87-056E-4E77-899B-9E9A04E9B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096000" cy="3474720"/>
          </a:xfrm>
          <a:prstGeom prst="rect">
            <a:avLst/>
          </a:prstGeom>
          <a:solidFill>
            <a:schemeClr val="accent1"/>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C92C96A-15A6-4A68-841F-21961D574169}"/>
              </a:ext>
            </a:extLst>
          </p:cNvPr>
          <p:cNvSpPr>
            <a:spLocks noGrp="1"/>
          </p:cNvSpPr>
          <p:nvPr>
            <p:ph type="title"/>
          </p:nvPr>
        </p:nvSpPr>
        <p:spPr>
          <a:xfrm>
            <a:off x="314325" y="3565544"/>
            <a:ext cx="5139775" cy="473333"/>
          </a:xfrm>
        </p:spPr>
        <p:txBody>
          <a:bodyPr vert="horz" lIns="91440" tIns="45720" rIns="91440" bIns="45720" rtlCol="0" anchor="ctr">
            <a:normAutofit fontScale="90000"/>
          </a:bodyPr>
          <a:lstStyle/>
          <a:p>
            <a:r>
              <a:rPr lang="en-US" sz="2800" dirty="0">
                <a:solidFill>
                  <a:srgbClr val="FFFFFF"/>
                </a:solidFill>
              </a:rPr>
              <a:t>regression</a:t>
            </a:r>
          </a:p>
        </p:txBody>
      </p:sp>
      <p:pic>
        <p:nvPicPr>
          <p:cNvPr id="6" name="Picture 5">
            <a:extLst>
              <a:ext uri="{FF2B5EF4-FFF2-40B4-BE49-F238E27FC236}">
                <a16:creationId xmlns:a16="http://schemas.microsoft.com/office/drawing/2014/main" id="{5378FDAA-D474-4ADA-B479-78B70FAECCA9}"/>
              </a:ext>
            </a:extLst>
          </p:cNvPr>
          <p:cNvPicPr>
            <a:picLocks noChangeAspect="1"/>
          </p:cNvPicPr>
          <p:nvPr/>
        </p:nvPicPr>
        <p:blipFill>
          <a:blip r:embed="rId2"/>
          <a:stretch>
            <a:fillRect/>
          </a:stretch>
        </p:blipFill>
        <p:spPr>
          <a:xfrm>
            <a:off x="1042018" y="321733"/>
            <a:ext cx="3961671" cy="2733553"/>
          </a:xfrm>
          <a:prstGeom prst="rect">
            <a:avLst/>
          </a:prstGeom>
        </p:spPr>
      </p:pic>
      <p:sp>
        <p:nvSpPr>
          <p:cNvPr id="4" name="Text Placeholder 3">
            <a:extLst>
              <a:ext uri="{FF2B5EF4-FFF2-40B4-BE49-F238E27FC236}">
                <a16:creationId xmlns:a16="http://schemas.microsoft.com/office/drawing/2014/main" id="{A8136C64-0B30-4EC2-897F-4C0ED9AA2625}"/>
              </a:ext>
            </a:extLst>
          </p:cNvPr>
          <p:cNvSpPr>
            <a:spLocks noGrp="1"/>
          </p:cNvSpPr>
          <p:nvPr>
            <p:ph type="body" sz="half" idx="2"/>
          </p:nvPr>
        </p:nvSpPr>
        <p:spPr>
          <a:xfrm>
            <a:off x="314325" y="4129702"/>
            <a:ext cx="5414222" cy="2528274"/>
          </a:xfrm>
        </p:spPr>
        <p:txBody>
          <a:bodyPr vert="horz" lIns="91440" tIns="45720" rIns="91440" bIns="45720" rtlCol="0" anchor="ctr">
            <a:normAutofit lnSpcReduction="10000"/>
          </a:bodyPr>
          <a:lstStyle/>
          <a:p>
            <a:pPr algn="l">
              <a:buFont typeface="Wingdings 2" panose="05020102010507070707" pitchFamily="18" charset="2"/>
              <a:buChar char=""/>
            </a:pPr>
            <a:r>
              <a:rPr lang="en-US" sz="1400" dirty="0">
                <a:solidFill>
                  <a:srgbClr val="FF4343"/>
                </a:solidFill>
              </a:rPr>
              <a:t>F-Regression:</a:t>
            </a:r>
          </a:p>
          <a:p>
            <a:pPr lvl="1">
              <a:buFont typeface="Wingdings 2" panose="05020102010507070707" pitchFamily="18" charset="2"/>
              <a:buChar char=""/>
            </a:pPr>
            <a:r>
              <a:rPr lang="en-US" sz="1400" dirty="0">
                <a:solidFill>
                  <a:srgbClr val="FF4343"/>
                </a:solidFill>
              </a:rPr>
              <a:t>The MSE is very high and the accuracy is relatively low, meaning that this would not be a good model to predict IMDB Score</a:t>
            </a:r>
          </a:p>
          <a:p>
            <a:pPr algn="l">
              <a:buFont typeface="Wingdings 2" panose="05020102010507070707" pitchFamily="18" charset="2"/>
              <a:buChar char=""/>
            </a:pPr>
            <a:r>
              <a:rPr lang="en-US" sz="1400" dirty="0">
                <a:solidFill>
                  <a:srgbClr val="92D050"/>
                </a:solidFill>
              </a:rPr>
              <a:t>Random Forest Regression:</a:t>
            </a:r>
          </a:p>
          <a:p>
            <a:pPr lvl="1">
              <a:buFont typeface="Wingdings 2" panose="05020102010507070707" pitchFamily="18" charset="2"/>
              <a:buChar char=""/>
            </a:pPr>
            <a:r>
              <a:rPr lang="en-US" sz="1400" dirty="0">
                <a:solidFill>
                  <a:srgbClr val="92D050"/>
                </a:solidFill>
              </a:rPr>
              <a:t>The MSE is very low and the accuracy is very high at 91%! This would be a good model to predict IMDB Score</a:t>
            </a:r>
          </a:p>
          <a:p>
            <a:pPr algn="l">
              <a:buFont typeface="Wingdings 2" panose="05020102010507070707" pitchFamily="18" charset="2"/>
              <a:buChar char=""/>
            </a:pPr>
            <a:r>
              <a:rPr lang="en-US" sz="1400" dirty="0">
                <a:solidFill>
                  <a:srgbClr val="FF4343"/>
                </a:solidFill>
              </a:rPr>
              <a:t>Lasso:</a:t>
            </a:r>
          </a:p>
          <a:p>
            <a:pPr lvl="1">
              <a:buFont typeface="Wingdings 2" panose="05020102010507070707" pitchFamily="18" charset="2"/>
              <a:buChar char=""/>
            </a:pPr>
            <a:r>
              <a:rPr lang="en-US" sz="1400" dirty="0">
                <a:solidFill>
                  <a:srgbClr val="FF4343"/>
                </a:solidFill>
              </a:rPr>
              <a:t>The MSE is very high and the accuracy is relatively low, meaning that this would not be a good model to predict IMDB Score </a:t>
            </a:r>
          </a:p>
        </p:txBody>
      </p:sp>
      <p:sp>
        <p:nvSpPr>
          <p:cNvPr id="34" name="Rectangle 23">
            <a:extLst>
              <a:ext uri="{FF2B5EF4-FFF2-40B4-BE49-F238E27FC236}">
                <a16:creationId xmlns:a16="http://schemas.microsoft.com/office/drawing/2014/main" id="{DD0C6C3A-73B1-4E33-AD0D-8BCD35B714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460"/>
            <a:ext cx="9144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7C297A75-C8A6-42E2-9F9C-745449AADB08}"/>
              </a:ext>
            </a:extLst>
          </p:cNvPr>
          <p:cNvPicPr>
            <a:picLocks noChangeAspect="1"/>
          </p:cNvPicPr>
          <p:nvPr/>
        </p:nvPicPr>
        <p:blipFill>
          <a:blip r:embed="rId3"/>
          <a:stretch>
            <a:fillRect/>
          </a:stretch>
        </p:blipFill>
        <p:spPr>
          <a:xfrm>
            <a:off x="7184303" y="321733"/>
            <a:ext cx="3962400" cy="2734056"/>
          </a:xfrm>
          <a:prstGeom prst="rect">
            <a:avLst/>
          </a:prstGeom>
        </p:spPr>
      </p:pic>
      <p:sp>
        <p:nvSpPr>
          <p:cNvPr id="35" name="Rectangle 25">
            <a:extLst>
              <a:ext uri="{FF2B5EF4-FFF2-40B4-BE49-F238E27FC236}">
                <a16:creationId xmlns:a16="http://schemas.microsoft.com/office/drawing/2014/main" id="{303022F3-BFF5-4104-AE9A-399949DAFC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3383280"/>
            <a:ext cx="12188952"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2A807A81-2B0F-4612-B2E6-2ED46C6F4213}"/>
              </a:ext>
            </a:extLst>
          </p:cNvPr>
          <p:cNvPicPr>
            <a:picLocks noChangeAspect="1"/>
          </p:cNvPicPr>
          <p:nvPr/>
        </p:nvPicPr>
        <p:blipFill>
          <a:blip r:embed="rId4"/>
          <a:stretch>
            <a:fillRect/>
          </a:stretch>
        </p:blipFill>
        <p:spPr>
          <a:xfrm>
            <a:off x="7155168" y="3802211"/>
            <a:ext cx="4020670" cy="2734056"/>
          </a:xfrm>
          <a:prstGeom prst="rect">
            <a:avLst/>
          </a:prstGeom>
        </p:spPr>
      </p:pic>
      <p:sp>
        <p:nvSpPr>
          <p:cNvPr id="8" name="TextBox 7">
            <a:extLst>
              <a:ext uri="{FF2B5EF4-FFF2-40B4-BE49-F238E27FC236}">
                <a16:creationId xmlns:a16="http://schemas.microsoft.com/office/drawing/2014/main" id="{EF9EE65E-A2E6-48E2-90D7-96DB1B10F011}"/>
              </a:ext>
            </a:extLst>
          </p:cNvPr>
          <p:cNvSpPr txBox="1"/>
          <p:nvPr/>
        </p:nvSpPr>
        <p:spPr>
          <a:xfrm>
            <a:off x="2330901" y="67619"/>
            <a:ext cx="1383905" cy="369332"/>
          </a:xfrm>
          <a:prstGeom prst="rect">
            <a:avLst/>
          </a:prstGeom>
          <a:noFill/>
        </p:spPr>
        <p:txBody>
          <a:bodyPr wrap="none" rtlCol="0">
            <a:spAutoFit/>
          </a:bodyPr>
          <a:lstStyle/>
          <a:p>
            <a:r>
              <a:rPr lang="en-US" dirty="0">
                <a:solidFill>
                  <a:schemeClr val="bg1"/>
                </a:solidFill>
              </a:rPr>
              <a:t>F-Regression</a:t>
            </a:r>
          </a:p>
        </p:txBody>
      </p:sp>
      <p:sp>
        <p:nvSpPr>
          <p:cNvPr id="25" name="TextBox 24">
            <a:extLst>
              <a:ext uri="{FF2B5EF4-FFF2-40B4-BE49-F238E27FC236}">
                <a16:creationId xmlns:a16="http://schemas.microsoft.com/office/drawing/2014/main" id="{4701EB9B-9993-4FC1-B192-0F3D0AAC54F8}"/>
              </a:ext>
            </a:extLst>
          </p:cNvPr>
          <p:cNvSpPr txBox="1"/>
          <p:nvPr/>
        </p:nvSpPr>
        <p:spPr>
          <a:xfrm>
            <a:off x="7817153" y="50804"/>
            <a:ext cx="2696700" cy="369332"/>
          </a:xfrm>
          <a:prstGeom prst="rect">
            <a:avLst/>
          </a:prstGeom>
          <a:noFill/>
        </p:spPr>
        <p:txBody>
          <a:bodyPr wrap="none" rtlCol="0">
            <a:spAutoFit/>
          </a:bodyPr>
          <a:lstStyle/>
          <a:p>
            <a:r>
              <a:rPr lang="en-US" dirty="0">
                <a:solidFill>
                  <a:schemeClr val="bg1"/>
                </a:solidFill>
              </a:rPr>
              <a:t>Random Forest Regression</a:t>
            </a:r>
          </a:p>
        </p:txBody>
      </p:sp>
      <p:sp>
        <p:nvSpPr>
          <p:cNvPr id="27" name="TextBox 26">
            <a:extLst>
              <a:ext uri="{FF2B5EF4-FFF2-40B4-BE49-F238E27FC236}">
                <a16:creationId xmlns:a16="http://schemas.microsoft.com/office/drawing/2014/main" id="{EE2D56F1-39BF-4964-B21F-A9D826B5C53C}"/>
              </a:ext>
            </a:extLst>
          </p:cNvPr>
          <p:cNvSpPr txBox="1"/>
          <p:nvPr/>
        </p:nvSpPr>
        <p:spPr>
          <a:xfrm>
            <a:off x="8815888" y="3615769"/>
            <a:ext cx="699230" cy="369332"/>
          </a:xfrm>
          <a:prstGeom prst="rect">
            <a:avLst/>
          </a:prstGeom>
          <a:noFill/>
        </p:spPr>
        <p:txBody>
          <a:bodyPr wrap="none" rtlCol="0">
            <a:spAutoFit/>
          </a:bodyPr>
          <a:lstStyle/>
          <a:p>
            <a:r>
              <a:rPr lang="en-US" dirty="0">
                <a:solidFill>
                  <a:schemeClr val="bg1"/>
                </a:solidFill>
              </a:rPr>
              <a:t>Lasso</a:t>
            </a:r>
          </a:p>
        </p:txBody>
      </p:sp>
      <p:sp>
        <p:nvSpPr>
          <p:cNvPr id="36" name="TextBox 35">
            <a:extLst>
              <a:ext uri="{FF2B5EF4-FFF2-40B4-BE49-F238E27FC236}">
                <a16:creationId xmlns:a16="http://schemas.microsoft.com/office/drawing/2014/main" id="{AA4F08B8-E6B9-4406-8BE3-B8249FFD7436}"/>
              </a:ext>
            </a:extLst>
          </p:cNvPr>
          <p:cNvSpPr txBox="1"/>
          <p:nvPr/>
        </p:nvSpPr>
        <p:spPr>
          <a:xfrm>
            <a:off x="6198560" y="6116363"/>
            <a:ext cx="1525739" cy="646331"/>
          </a:xfrm>
          <a:prstGeom prst="rect">
            <a:avLst/>
          </a:prstGeom>
          <a:noFill/>
        </p:spPr>
        <p:txBody>
          <a:bodyPr wrap="none" rtlCol="0">
            <a:spAutoFit/>
          </a:bodyPr>
          <a:lstStyle/>
          <a:p>
            <a:r>
              <a:rPr lang="en-US" dirty="0">
                <a:solidFill>
                  <a:srgbClr val="FF4343"/>
                </a:solidFill>
              </a:rPr>
              <a:t>MSE: .74</a:t>
            </a:r>
          </a:p>
          <a:p>
            <a:r>
              <a:rPr lang="en-US" dirty="0">
                <a:solidFill>
                  <a:srgbClr val="FF4343"/>
                </a:solidFill>
              </a:rPr>
              <a:t>Accuracy: 34%</a:t>
            </a:r>
          </a:p>
        </p:txBody>
      </p:sp>
      <p:sp>
        <p:nvSpPr>
          <p:cNvPr id="37" name="TextBox 36">
            <a:extLst>
              <a:ext uri="{FF2B5EF4-FFF2-40B4-BE49-F238E27FC236}">
                <a16:creationId xmlns:a16="http://schemas.microsoft.com/office/drawing/2014/main" id="{D23EAEDB-5FDC-4118-8F3B-F5BA77AC6BFF}"/>
              </a:ext>
            </a:extLst>
          </p:cNvPr>
          <p:cNvSpPr txBox="1"/>
          <p:nvPr/>
        </p:nvSpPr>
        <p:spPr>
          <a:xfrm>
            <a:off x="6216567" y="2659803"/>
            <a:ext cx="1525739" cy="646331"/>
          </a:xfrm>
          <a:prstGeom prst="rect">
            <a:avLst/>
          </a:prstGeom>
          <a:noFill/>
        </p:spPr>
        <p:txBody>
          <a:bodyPr wrap="none" rtlCol="0">
            <a:spAutoFit/>
          </a:bodyPr>
          <a:lstStyle/>
          <a:p>
            <a:r>
              <a:rPr lang="en-US" dirty="0">
                <a:solidFill>
                  <a:srgbClr val="92D050"/>
                </a:solidFill>
              </a:rPr>
              <a:t>MSE: .09</a:t>
            </a:r>
          </a:p>
          <a:p>
            <a:r>
              <a:rPr lang="en-US" dirty="0">
                <a:solidFill>
                  <a:srgbClr val="92D050"/>
                </a:solidFill>
              </a:rPr>
              <a:t>Accuracy: 91%</a:t>
            </a:r>
          </a:p>
        </p:txBody>
      </p:sp>
      <p:sp>
        <p:nvSpPr>
          <p:cNvPr id="38" name="TextBox 37">
            <a:extLst>
              <a:ext uri="{FF2B5EF4-FFF2-40B4-BE49-F238E27FC236}">
                <a16:creationId xmlns:a16="http://schemas.microsoft.com/office/drawing/2014/main" id="{422EA787-DDEC-48AA-9CC1-CC511128882D}"/>
              </a:ext>
            </a:extLst>
          </p:cNvPr>
          <p:cNvSpPr txBox="1"/>
          <p:nvPr/>
        </p:nvSpPr>
        <p:spPr>
          <a:xfrm>
            <a:off x="53129" y="2623639"/>
            <a:ext cx="1525739" cy="646331"/>
          </a:xfrm>
          <a:prstGeom prst="rect">
            <a:avLst/>
          </a:prstGeom>
          <a:noFill/>
        </p:spPr>
        <p:txBody>
          <a:bodyPr wrap="none" rtlCol="0">
            <a:spAutoFit/>
          </a:bodyPr>
          <a:lstStyle/>
          <a:p>
            <a:r>
              <a:rPr lang="en-US" dirty="0">
                <a:solidFill>
                  <a:srgbClr val="FF4343"/>
                </a:solidFill>
              </a:rPr>
              <a:t>MSE: .70</a:t>
            </a:r>
          </a:p>
          <a:p>
            <a:r>
              <a:rPr lang="en-US" dirty="0">
                <a:solidFill>
                  <a:srgbClr val="FF4343"/>
                </a:solidFill>
              </a:rPr>
              <a:t>Accuracy: 37%</a:t>
            </a:r>
          </a:p>
        </p:txBody>
      </p:sp>
    </p:spTree>
    <p:extLst>
      <p:ext uri="{BB962C8B-B14F-4D97-AF65-F5344CB8AC3E}">
        <p14:creationId xmlns:p14="http://schemas.microsoft.com/office/powerpoint/2010/main" val="37029459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64785DD5-864C-4324-9918-12C533828AE0}"/>
              </a:ext>
            </a:extLst>
          </p:cNvPr>
          <p:cNvGraphicFramePr>
            <a:graphicFrameLocks noGrp="1"/>
          </p:cNvGraphicFramePr>
          <p:nvPr>
            <p:extLst>
              <p:ext uri="{D42A27DB-BD31-4B8C-83A1-F6EECF244321}">
                <p14:modId xmlns:p14="http://schemas.microsoft.com/office/powerpoint/2010/main" val="2496779616"/>
              </p:ext>
            </p:extLst>
          </p:nvPr>
        </p:nvGraphicFramePr>
        <p:xfrm>
          <a:off x="452762" y="1420427"/>
          <a:ext cx="11274639" cy="5370083"/>
        </p:xfrm>
        <a:graphic>
          <a:graphicData uri="http://schemas.openxmlformats.org/drawingml/2006/table">
            <a:tbl>
              <a:tblPr firstRow="1" bandRow="1">
                <a:tableStyleId>{5C22544A-7EE6-4342-B048-85BDC9FD1C3A}</a:tableStyleId>
              </a:tblPr>
              <a:tblGrid>
                <a:gridCol w="3758213">
                  <a:extLst>
                    <a:ext uri="{9D8B030D-6E8A-4147-A177-3AD203B41FA5}">
                      <a16:colId xmlns:a16="http://schemas.microsoft.com/office/drawing/2014/main" val="997842385"/>
                    </a:ext>
                  </a:extLst>
                </a:gridCol>
                <a:gridCol w="3758213">
                  <a:extLst>
                    <a:ext uri="{9D8B030D-6E8A-4147-A177-3AD203B41FA5}">
                      <a16:colId xmlns:a16="http://schemas.microsoft.com/office/drawing/2014/main" val="771259404"/>
                    </a:ext>
                  </a:extLst>
                </a:gridCol>
                <a:gridCol w="3758213">
                  <a:extLst>
                    <a:ext uri="{9D8B030D-6E8A-4147-A177-3AD203B41FA5}">
                      <a16:colId xmlns:a16="http://schemas.microsoft.com/office/drawing/2014/main" val="2975515666"/>
                    </a:ext>
                  </a:extLst>
                </a:gridCol>
              </a:tblGrid>
              <a:tr h="593558">
                <a:tc>
                  <a:txBody>
                    <a:bodyPr/>
                    <a:lstStyle/>
                    <a:p>
                      <a:r>
                        <a:rPr lang="en-US" dirty="0"/>
                        <a:t>Random Forest Classifier</a:t>
                      </a:r>
                    </a:p>
                  </a:txBody>
                  <a:tcPr/>
                </a:tc>
                <a:tc>
                  <a:txBody>
                    <a:bodyPr/>
                    <a:lstStyle/>
                    <a:p>
                      <a:r>
                        <a:rPr lang="en-US" dirty="0"/>
                        <a:t>KNN</a:t>
                      </a:r>
                    </a:p>
                  </a:txBody>
                  <a:tcPr/>
                </a:tc>
                <a:tc>
                  <a:txBody>
                    <a:bodyPr/>
                    <a:lstStyle/>
                    <a:p>
                      <a:r>
                        <a:rPr lang="en-US" dirty="0"/>
                        <a:t>Feature Importance with Logistic Regression</a:t>
                      </a:r>
                    </a:p>
                  </a:txBody>
                  <a:tcPr/>
                </a:tc>
                <a:extLst>
                  <a:ext uri="{0D108BD9-81ED-4DB2-BD59-A6C34878D82A}">
                    <a16:rowId xmlns:a16="http://schemas.microsoft.com/office/drawing/2014/main" val="1522738005"/>
                  </a:ext>
                </a:extLst>
              </a:tr>
              <a:tr h="236903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951080689"/>
                  </a:ext>
                </a:extLst>
              </a:tr>
              <a:tr h="2360973">
                <a:tc>
                  <a:txBody>
                    <a:bodyPr/>
                    <a:lstStyle/>
                    <a:p>
                      <a:pPr marL="285750" indent="-285750">
                        <a:buFont typeface="Arial" panose="020B0604020202020204" pitchFamily="34" charset="0"/>
                        <a:buChar char="•"/>
                      </a:pPr>
                      <a:r>
                        <a:rPr lang="en-US" dirty="0"/>
                        <a:t>96% Accuracy</a:t>
                      </a:r>
                    </a:p>
                    <a:p>
                      <a:pPr marL="285750" indent="-285750">
                        <a:buFont typeface="Arial" panose="020B0604020202020204" pitchFamily="34" charset="0"/>
                        <a:buChar char="•"/>
                      </a:pPr>
                      <a:r>
                        <a:rPr lang="en-US" dirty="0"/>
                        <a:t># of Estimators = 50</a:t>
                      </a:r>
                    </a:p>
                    <a:p>
                      <a:pPr marL="285750" indent="-285750">
                        <a:buFont typeface="Arial" panose="020B0604020202020204" pitchFamily="34" charset="0"/>
                        <a:buChar char="•"/>
                      </a:pPr>
                      <a:r>
                        <a:rPr lang="en-US" dirty="0"/>
                        <a:t>All variables used</a:t>
                      </a:r>
                    </a:p>
                  </a:txBody>
                  <a:tcPr/>
                </a:tc>
                <a:tc>
                  <a:txBody>
                    <a:bodyPr/>
                    <a:lstStyle/>
                    <a:p>
                      <a:pPr marL="285750" indent="-285750">
                        <a:buFont typeface="Arial" panose="020B0604020202020204" pitchFamily="34" charset="0"/>
                        <a:buChar char="•"/>
                      </a:pPr>
                      <a:r>
                        <a:rPr lang="en-US" dirty="0"/>
                        <a:t>95% Accuracy</a:t>
                      </a:r>
                    </a:p>
                    <a:p>
                      <a:pPr marL="285750" indent="-285750">
                        <a:buFont typeface="Arial" panose="020B0604020202020204" pitchFamily="34" charset="0"/>
                        <a:buChar char="•"/>
                      </a:pPr>
                      <a:r>
                        <a:rPr lang="en-US" dirty="0"/>
                        <a:t># of neighbors = 28 from optimal value of k chart above</a:t>
                      </a:r>
                    </a:p>
                    <a:p>
                      <a:pPr marL="285750" indent="-285750">
                        <a:buFont typeface="Arial" panose="020B0604020202020204" pitchFamily="34" charset="0"/>
                        <a:buChar char="•"/>
                      </a:pPr>
                      <a:r>
                        <a:rPr lang="en-US" dirty="0"/>
                        <a:t>All variables used</a:t>
                      </a:r>
                    </a:p>
                  </a:txBody>
                  <a:tcPr/>
                </a:tc>
                <a:tc>
                  <a:txBody>
                    <a:bodyPr/>
                    <a:lstStyle/>
                    <a:p>
                      <a:pPr marL="285750" indent="-285750">
                        <a:buFont typeface="Arial" panose="020B0604020202020204" pitchFamily="34" charset="0"/>
                        <a:buChar char="•"/>
                      </a:pPr>
                      <a:r>
                        <a:rPr lang="en-US" dirty="0"/>
                        <a:t>95% Accuracy</a:t>
                      </a:r>
                    </a:p>
                    <a:p>
                      <a:pPr marL="285750" indent="-285750">
                        <a:buFont typeface="Arial" panose="020B0604020202020204" pitchFamily="34" charset="0"/>
                        <a:buChar char="•"/>
                      </a:pPr>
                      <a:r>
                        <a:rPr lang="en-US" dirty="0"/>
                        <a:t>4 important values selected: Comedy, Horror, Thriller, Romance.</a:t>
                      </a:r>
                    </a:p>
                  </a:txBody>
                  <a:tcPr/>
                </a:tc>
                <a:extLst>
                  <a:ext uri="{0D108BD9-81ED-4DB2-BD59-A6C34878D82A}">
                    <a16:rowId xmlns:a16="http://schemas.microsoft.com/office/drawing/2014/main" val="837216532"/>
                  </a:ext>
                </a:extLst>
              </a:tr>
            </a:tbl>
          </a:graphicData>
        </a:graphic>
      </p:graphicFrame>
      <p:pic>
        <p:nvPicPr>
          <p:cNvPr id="3" name="Picture 2">
            <a:extLst>
              <a:ext uri="{FF2B5EF4-FFF2-40B4-BE49-F238E27FC236}">
                <a16:creationId xmlns:a16="http://schemas.microsoft.com/office/drawing/2014/main" id="{1583722B-A789-4BBE-A78C-9D4713BBFB0F}"/>
              </a:ext>
            </a:extLst>
          </p:cNvPr>
          <p:cNvPicPr>
            <a:picLocks noChangeAspect="1"/>
          </p:cNvPicPr>
          <p:nvPr/>
        </p:nvPicPr>
        <p:blipFill>
          <a:blip r:embed="rId2"/>
          <a:stretch>
            <a:fillRect/>
          </a:stretch>
        </p:blipFill>
        <p:spPr>
          <a:xfrm>
            <a:off x="4489934" y="2239140"/>
            <a:ext cx="3249022" cy="1977510"/>
          </a:xfrm>
          <a:prstGeom prst="rect">
            <a:avLst/>
          </a:prstGeom>
        </p:spPr>
      </p:pic>
      <p:pic>
        <p:nvPicPr>
          <p:cNvPr id="4" name="Picture 3">
            <a:extLst>
              <a:ext uri="{FF2B5EF4-FFF2-40B4-BE49-F238E27FC236}">
                <a16:creationId xmlns:a16="http://schemas.microsoft.com/office/drawing/2014/main" id="{1B1D81E0-94F5-4126-9027-769FA669A12E}"/>
              </a:ext>
            </a:extLst>
          </p:cNvPr>
          <p:cNvPicPr>
            <a:picLocks noChangeAspect="1"/>
          </p:cNvPicPr>
          <p:nvPr/>
        </p:nvPicPr>
        <p:blipFill>
          <a:blip r:embed="rId3"/>
          <a:stretch>
            <a:fillRect/>
          </a:stretch>
        </p:blipFill>
        <p:spPr>
          <a:xfrm>
            <a:off x="8554806" y="2239140"/>
            <a:ext cx="2676525" cy="1977510"/>
          </a:xfrm>
          <a:prstGeom prst="rect">
            <a:avLst/>
          </a:prstGeom>
        </p:spPr>
      </p:pic>
      <p:pic>
        <p:nvPicPr>
          <p:cNvPr id="7" name="Picture 6">
            <a:extLst>
              <a:ext uri="{FF2B5EF4-FFF2-40B4-BE49-F238E27FC236}">
                <a16:creationId xmlns:a16="http://schemas.microsoft.com/office/drawing/2014/main" id="{8529ADCA-D614-47BB-8643-12A9740800B2}"/>
              </a:ext>
            </a:extLst>
          </p:cNvPr>
          <p:cNvPicPr>
            <a:picLocks noChangeAspect="1"/>
          </p:cNvPicPr>
          <p:nvPr/>
        </p:nvPicPr>
        <p:blipFill>
          <a:blip r:embed="rId4"/>
          <a:stretch>
            <a:fillRect/>
          </a:stretch>
        </p:blipFill>
        <p:spPr>
          <a:xfrm>
            <a:off x="641070" y="2653232"/>
            <a:ext cx="3450269" cy="1023471"/>
          </a:xfrm>
          <a:prstGeom prst="rect">
            <a:avLst/>
          </a:prstGeom>
        </p:spPr>
      </p:pic>
      <p:sp>
        <p:nvSpPr>
          <p:cNvPr id="8" name="Title 1">
            <a:extLst>
              <a:ext uri="{FF2B5EF4-FFF2-40B4-BE49-F238E27FC236}">
                <a16:creationId xmlns:a16="http://schemas.microsoft.com/office/drawing/2014/main" id="{1D11CF7C-ACD2-4816-91AD-29E36494C363}"/>
              </a:ext>
            </a:extLst>
          </p:cNvPr>
          <p:cNvSpPr txBox="1">
            <a:spLocks/>
          </p:cNvSpPr>
          <p:nvPr/>
        </p:nvSpPr>
        <p:spPr>
          <a:xfrm>
            <a:off x="3526112" y="737021"/>
            <a:ext cx="5139775" cy="473333"/>
          </a:xfrm>
          <a:prstGeom prst="rect">
            <a:avLst/>
          </a:prstGeom>
          <a:solidFill>
            <a:schemeClr val="accent1"/>
          </a:solidFill>
        </p:spPr>
        <p:txBody>
          <a:bodyPr vert="horz" lIns="91440" tIns="45720" rIns="91440" bIns="45720" rtlCol="0" anchor="ctr">
            <a:normAutofit fontScale="97500" lnSpcReduction="100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t>classification</a:t>
            </a:r>
          </a:p>
        </p:txBody>
      </p:sp>
    </p:spTree>
    <p:extLst>
      <p:ext uri="{BB962C8B-B14F-4D97-AF65-F5344CB8AC3E}">
        <p14:creationId xmlns:p14="http://schemas.microsoft.com/office/powerpoint/2010/main" val="14727912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8" name="Rectangle 10">
            <a:extLst>
              <a:ext uri="{FF2B5EF4-FFF2-40B4-BE49-F238E27FC236}">
                <a16:creationId xmlns:a16="http://schemas.microsoft.com/office/drawing/2014/main" id="{4126825C-C353-4D81-8E07-98E05DBA13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12">
            <a:extLst>
              <a:ext uri="{FF2B5EF4-FFF2-40B4-BE49-F238E27FC236}">
                <a16:creationId xmlns:a16="http://schemas.microsoft.com/office/drawing/2014/main" id="{C0ADCA04-5B25-4F5E-9F91-4EE56EC95B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14">
            <a:extLst>
              <a:ext uri="{FF2B5EF4-FFF2-40B4-BE49-F238E27FC236}">
                <a16:creationId xmlns:a16="http://schemas.microsoft.com/office/drawing/2014/main" id="{5DB20E88-3AE1-4383-86CB-932E772071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6">
            <a:extLst>
              <a:ext uri="{FF2B5EF4-FFF2-40B4-BE49-F238E27FC236}">
                <a16:creationId xmlns:a16="http://schemas.microsoft.com/office/drawing/2014/main" id="{61588EAD-27DD-4E2D-B308-47C473EC9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8">
            <a:extLst>
              <a:ext uri="{FF2B5EF4-FFF2-40B4-BE49-F238E27FC236}">
                <a16:creationId xmlns:a16="http://schemas.microsoft.com/office/drawing/2014/main" id="{DDC52341-BA95-4C2E-88A1-1ADDF32577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11819"/>
            <a:ext cx="4576634" cy="4235946"/>
          </a:xfrm>
          <a:prstGeom prst="rect">
            <a:avLst/>
          </a:prstGeom>
          <a:solidFill>
            <a:schemeClr val="accent1"/>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8A65723-E95D-41FC-B266-6A2D1197840C}"/>
              </a:ext>
            </a:extLst>
          </p:cNvPr>
          <p:cNvSpPr>
            <a:spLocks noGrp="1"/>
          </p:cNvSpPr>
          <p:nvPr>
            <p:ph type="title"/>
          </p:nvPr>
        </p:nvSpPr>
        <p:spPr>
          <a:xfrm>
            <a:off x="584200" y="2889064"/>
            <a:ext cx="3412067" cy="563076"/>
          </a:xfrm>
        </p:spPr>
        <p:txBody>
          <a:bodyPr vert="horz" lIns="91440" tIns="45720" rIns="91440" bIns="45720" rtlCol="0" anchor="ctr">
            <a:normAutofit/>
          </a:bodyPr>
          <a:lstStyle/>
          <a:p>
            <a:r>
              <a:rPr lang="en-US" sz="2800" dirty="0">
                <a:solidFill>
                  <a:schemeClr val="bg1"/>
                </a:solidFill>
              </a:rPr>
              <a:t>Cluster analysis</a:t>
            </a:r>
          </a:p>
        </p:txBody>
      </p:sp>
      <p:sp>
        <p:nvSpPr>
          <p:cNvPr id="4" name="Text Placeholder 3">
            <a:extLst>
              <a:ext uri="{FF2B5EF4-FFF2-40B4-BE49-F238E27FC236}">
                <a16:creationId xmlns:a16="http://schemas.microsoft.com/office/drawing/2014/main" id="{27AC2FB9-68EA-4CE5-84EC-F21D0E275E57}"/>
              </a:ext>
            </a:extLst>
          </p:cNvPr>
          <p:cNvSpPr>
            <a:spLocks noGrp="1"/>
          </p:cNvSpPr>
          <p:nvPr>
            <p:ph type="body" sz="half" idx="2"/>
          </p:nvPr>
        </p:nvSpPr>
        <p:spPr>
          <a:xfrm>
            <a:off x="581193" y="3577702"/>
            <a:ext cx="3415074" cy="3027284"/>
          </a:xfrm>
        </p:spPr>
        <p:txBody>
          <a:bodyPr vert="horz" lIns="91440" tIns="45720" rIns="91440" bIns="45720" rtlCol="0" anchor="ctr">
            <a:normAutofit fontScale="85000" lnSpcReduction="10000"/>
          </a:bodyPr>
          <a:lstStyle/>
          <a:p>
            <a:pPr algn="l">
              <a:buFont typeface="Wingdings 2" panose="05020102010507070707" pitchFamily="18" charset="2"/>
              <a:buChar char=""/>
            </a:pPr>
            <a:r>
              <a:rPr lang="en-US" sz="1800" dirty="0"/>
              <a:t>The elbow method determined that 4 would be the optimal number of clusters</a:t>
            </a:r>
          </a:p>
          <a:p>
            <a:pPr algn="l">
              <a:buFont typeface="Wingdings 2" panose="05020102010507070707" pitchFamily="18" charset="2"/>
              <a:buChar char=""/>
            </a:pPr>
            <a:r>
              <a:rPr lang="en-US" sz="1800" dirty="0"/>
              <a:t>Profiling:</a:t>
            </a:r>
          </a:p>
          <a:p>
            <a:pPr lvl="1">
              <a:buFont typeface="Wingdings 2" panose="05020102010507070707" pitchFamily="18" charset="2"/>
              <a:buChar char=""/>
            </a:pPr>
            <a:r>
              <a:rPr lang="en-US" sz="1800" dirty="0">
                <a:solidFill>
                  <a:schemeClr val="bg1"/>
                </a:solidFill>
              </a:rPr>
              <a:t>Cluster 0 is a Romance and has a low IMDB score</a:t>
            </a:r>
          </a:p>
          <a:p>
            <a:pPr lvl="1">
              <a:buFont typeface="Wingdings 2" panose="05020102010507070707" pitchFamily="18" charset="2"/>
              <a:buChar char=""/>
            </a:pPr>
            <a:r>
              <a:rPr lang="en-US" sz="1800" dirty="0">
                <a:solidFill>
                  <a:schemeClr val="bg1"/>
                </a:solidFill>
              </a:rPr>
              <a:t>Cluster 1 is a Comedy and has a low IMDB score</a:t>
            </a:r>
          </a:p>
          <a:p>
            <a:pPr lvl="1">
              <a:buFont typeface="Wingdings 2" panose="05020102010507070707" pitchFamily="18" charset="2"/>
              <a:buChar char=""/>
            </a:pPr>
            <a:r>
              <a:rPr lang="en-US" sz="1800" dirty="0">
                <a:solidFill>
                  <a:schemeClr val="bg1"/>
                </a:solidFill>
              </a:rPr>
              <a:t>Cluster 2 is a Thriller and has a high IMDB score</a:t>
            </a:r>
          </a:p>
          <a:p>
            <a:pPr lvl="1">
              <a:buFont typeface="Wingdings 2" panose="05020102010507070707" pitchFamily="18" charset="2"/>
              <a:buChar char=""/>
            </a:pPr>
            <a:r>
              <a:rPr lang="en-US" sz="1800" dirty="0">
                <a:solidFill>
                  <a:schemeClr val="bg1"/>
                </a:solidFill>
              </a:rPr>
              <a:t>Cluster 3 is a Thriller and has a high IMDB score</a:t>
            </a:r>
          </a:p>
        </p:txBody>
      </p:sp>
      <p:pic>
        <p:nvPicPr>
          <p:cNvPr id="5" name="Picture 4">
            <a:extLst>
              <a:ext uri="{FF2B5EF4-FFF2-40B4-BE49-F238E27FC236}">
                <a16:creationId xmlns:a16="http://schemas.microsoft.com/office/drawing/2014/main" id="{30C28023-AFFC-4A14-A7AB-5AEEC62D71EC}"/>
              </a:ext>
            </a:extLst>
          </p:cNvPr>
          <p:cNvPicPr>
            <a:picLocks noChangeAspect="1"/>
          </p:cNvPicPr>
          <p:nvPr/>
        </p:nvPicPr>
        <p:blipFill rotWithShape="1">
          <a:blip r:embed="rId2"/>
          <a:srcRect l="1747" r="1" b="1"/>
          <a:stretch/>
        </p:blipFill>
        <p:spPr>
          <a:xfrm>
            <a:off x="4589633" y="9"/>
            <a:ext cx="7602367" cy="6847755"/>
          </a:xfrm>
          <a:prstGeom prst="rect">
            <a:avLst/>
          </a:prstGeom>
        </p:spPr>
      </p:pic>
      <p:sp>
        <p:nvSpPr>
          <p:cNvPr id="16" name="Rectangle 20">
            <a:extLst>
              <a:ext uri="{FF2B5EF4-FFF2-40B4-BE49-F238E27FC236}">
                <a16:creationId xmlns:a16="http://schemas.microsoft.com/office/drawing/2014/main" id="{95594062-6023-48B9-B2FD-5E02DBB60B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0517" y="-460"/>
            <a:ext cx="9144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22">
            <a:extLst>
              <a:ext uri="{FF2B5EF4-FFF2-40B4-BE49-F238E27FC236}">
                <a16:creationId xmlns:a16="http://schemas.microsoft.com/office/drawing/2014/main" id="{5B12D500-BEFE-4FDD-8860-6436D3572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9" y="2560620"/>
            <a:ext cx="4581144" cy="914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pic>
        <p:nvPicPr>
          <p:cNvPr id="7" name="Picture 6">
            <a:extLst>
              <a:ext uri="{FF2B5EF4-FFF2-40B4-BE49-F238E27FC236}">
                <a16:creationId xmlns:a16="http://schemas.microsoft.com/office/drawing/2014/main" id="{F985A63C-80EB-45BA-93FB-C94658017AAC}"/>
              </a:ext>
            </a:extLst>
          </p:cNvPr>
          <p:cNvPicPr>
            <a:picLocks noChangeAspect="1"/>
          </p:cNvPicPr>
          <p:nvPr/>
        </p:nvPicPr>
        <p:blipFill rotWithShape="1">
          <a:blip r:embed="rId3"/>
          <a:srcRect l="3298"/>
          <a:stretch/>
        </p:blipFill>
        <p:spPr>
          <a:xfrm>
            <a:off x="-2089" y="10234"/>
            <a:ext cx="4624046" cy="2641825"/>
          </a:xfrm>
          <a:prstGeom prst="rect">
            <a:avLst/>
          </a:prstGeom>
        </p:spPr>
      </p:pic>
    </p:spTree>
    <p:extLst>
      <p:ext uri="{BB962C8B-B14F-4D97-AF65-F5344CB8AC3E}">
        <p14:creationId xmlns:p14="http://schemas.microsoft.com/office/powerpoint/2010/main" val="21444564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3c1703fe8d.site.internapcdn.net/newman/gfx/news/2018/europeslostf.jpg">
            <a:extLst>
              <a:ext uri="{FF2B5EF4-FFF2-40B4-BE49-F238E27FC236}">
                <a16:creationId xmlns:a16="http://schemas.microsoft.com/office/drawing/2014/main" id="{428CD99A-DCC5-4B4E-825A-A571CEAC15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2681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F84FA805-3C67-4BB1-B37E-A67B1206776D}"/>
              </a:ext>
            </a:extLst>
          </p:cNvPr>
          <p:cNvPicPr>
            <a:picLocks noChangeAspect="1"/>
          </p:cNvPicPr>
          <p:nvPr/>
        </p:nvPicPr>
        <p:blipFill>
          <a:blip r:embed="rId3"/>
          <a:stretch>
            <a:fillRect/>
          </a:stretch>
        </p:blipFill>
        <p:spPr>
          <a:xfrm>
            <a:off x="3486150" y="4753003"/>
            <a:ext cx="5219700" cy="1657350"/>
          </a:xfrm>
          <a:prstGeom prst="rect">
            <a:avLst/>
          </a:prstGeom>
        </p:spPr>
      </p:pic>
      <p:sp>
        <p:nvSpPr>
          <p:cNvPr id="3" name="TextBox 2">
            <a:extLst>
              <a:ext uri="{FF2B5EF4-FFF2-40B4-BE49-F238E27FC236}">
                <a16:creationId xmlns:a16="http://schemas.microsoft.com/office/drawing/2014/main" id="{16AB28A2-15F0-47F6-8DEB-D38DF1CE17AD}"/>
              </a:ext>
            </a:extLst>
          </p:cNvPr>
          <p:cNvSpPr txBox="1"/>
          <p:nvPr/>
        </p:nvSpPr>
        <p:spPr>
          <a:xfrm>
            <a:off x="4436539" y="447645"/>
            <a:ext cx="3318922" cy="461665"/>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none" rtlCol="0">
            <a:spAutoFit/>
          </a:bodyPr>
          <a:lstStyle/>
          <a:p>
            <a:r>
              <a:rPr lang="en-US" sz="2400" dirty="0">
                <a:solidFill>
                  <a:schemeClr val="bg1"/>
                </a:solidFill>
              </a:rPr>
              <a:t>Random Forest Classifier</a:t>
            </a:r>
          </a:p>
        </p:txBody>
      </p:sp>
      <p:sp>
        <p:nvSpPr>
          <p:cNvPr id="4" name="TextBox 3">
            <a:extLst>
              <a:ext uri="{FF2B5EF4-FFF2-40B4-BE49-F238E27FC236}">
                <a16:creationId xmlns:a16="http://schemas.microsoft.com/office/drawing/2014/main" id="{FF4F03E9-1791-42AA-B218-372E80B96CEE}"/>
              </a:ext>
            </a:extLst>
          </p:cNvPr>
          <p:cNvSpPr txBox="1"/>
          <p:nvPr/>
        </p:nvSpPr>
        <p:spPr>
          <a:xfrm>
            <a:off x="813046" y="2832961"/>
            <a:ext cx="2991776" cy="1477328"/>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dirty="0"/>
              <a:t>Precision: how many you got correct in each column</a:t>
            </a:r>
          </a:p>
          <a:p>
            <a:pPr algn="ctr"/>
            <a:r>
              <a:rPr lang="en-US" dirty="0"/>
              <a:t>1: 20/22 = </a:t>
            </a:r>
            <a:r>
              <a:rPr lang="en-US" dirty="0">
                <a:solidFill>
                  <a:srgbClr val="92D050"/>
                </a:solidFill>
              </a:rPr>
              <a:t>87%</a:t>
            </a:r>
          </a:p>
          <a:p>
            <a:pPr algn="ctr"/>
            <a:r>
              <a:rPr lang="en-US" dirty="0"/>
              <a:t>3: 1/1 = </a:t>
            </a:r>
            <a:r>
              <a:rPr lang="en-US" dirty="0">
                <a:solidFill>
                  <a:srgbClr val="92D050"/>
                </a:solidFill>
              </a:rPr>
              <a:t>100%</a:t>
            </a:r>
          </a:p>
          <a:p>
            <a:pPr algn="ctr"/>
            <a:r>
              <a:rPr lang="en-US" dirty="0"/>
              <a:t>4: 1100/1140 = </a:t>
            </a:r>
            <a:r>
              <a:rPr lang="en-US" dirty="0">
                <a:solidFill>
                  <a:srgbClr val="92D050"/>
                </a:solidFill>
              </a:rPr>
              <a:t>96%</a:t>
            </a:r>
          </a:p>
        </p:txBody>
      </p:sp>
      <p:pic>
        <p:nvPicPr>
          <p:cNvPr id="5" name="Picture 4">
            <a:extLst>
              <a:ext uri="{FF2B5EF4-FFF2-40B4-BE49-F238E27FC236}">
                <a16:creationId xmlns:a16="http://schemas.microsoft.com/office/drawing/2014/main" id="{6826B020-4FB4-454B-81B6-ABDE804591B2}"/>
              </a:ext>
            </a:extLst>
          </p:cNvPr>
          <p:cNvPicPr>
            <a:picLocks noChangeAspect="1"/>
          </p:cNvPicPr>
          <p:nvPr/>
        </p:nvPicPr>
        <p:blipFill>
          <a:blip r:embed="rId4"/>
          <a:stretch>
            <a:fillRect/>
          </a:stretch>
        </p:blipFill>
        <p:spPr>
          <a:xfrm>
            <a:off x="4962524" y="1356955"/>
            <a:ext cx="2266952" cy="1023430"/>
          </a:xfrm>
          <a:prstGeom prst="rect">
            <a:avLst/>
          </a:prstGeom>
        </p:spPr>
      </p:pic>
      <p:sp>
        <p:nvSpPr>
          <p:cNvPr id="7" name="TextBox 6">
            <a:extLst>
              <a:ext uri="{FF2B5EF4-FFF2-40B4-BE49-F238E27FC236}">
                <a16:creationId xmlns:a16="http://schemas.microsoft.com/office/drawing/2014/main" id="{09FC5851-BD5F-44FC-A12B-866EFB91D178}"/>
              </a:ext>
            </a:extLst>
          </p:cNvPr>
          <p:cNvSpPr txBox="1"/>
          <p:nvPr/>
        </p:nvSpPr>
        <p:spPr>
          <a:xfrm>
            <a:off x="4600112" y="2828030"/>
            <a:ext cx="2991776" cy="1477328"/>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dirty="0"/>
              <a:t>Recall: how many you got correct in each row</a:t>
            </a:r>
          </a:p>
          <a:p>
            <a:pPr algn="ctr"/>
            <a:r>
              <a:rPr lang="en-US" dirty="0"/>
              <a:t>1: 20/45 = </a:t>
            </a:r>
            <a:r>
              <a:rPr lang="en-US" dirty="0">
                <a:solidFill>
                  <a:srgbClr val="FF0000"/>
                </a:solidFill>
              </a:rPr>
              <a:t>44%</a:t>
            </a:r>
          </a:p>
          <a:p>
            <a:pPr algn="ctr"/>
            <a:r>
              <a:rPr lang="en-US" dirty="0"/>
              <a:t>3: 1/17 = </a:t>
            </a:r>
            <a:r>
              <a:rPr lang="en-US" dirty="0">
                <a:solidFill>
                  <a:srgbClr val="FF0000"/>
                </a:solidFill>
              </a:rPr>
              <a:t>6%</a:t>
            </a:r>
          </a:p>
          <a:p>
            <a:pPr algn="ctr"/>
            <a:r>
              <a:rPr lang="en-US" dirty="0"/>
              <a:t>4: 1100/1102 = </a:t>
            </a:r>
            <a:r>
              <a:rPr lang="en-US" dirty="0">
                <a:solidFill>
                  <a:srgbClr val="92D050"/>
                </a:solidFill>
              </a:rPr>
              <a:t>~100%</a:t>
            </a:r>
          </a:p>
        </p:txBody>
      </p:sp>
      <p:sp>
        <p:nvSpPr>
          <p:cNvPr id="8" name="TextBox 7">
            <a:extLst>
              <a:ext uri="{FF2B5EF4-FFF2-40B4-BE49-F238E27FC236}">
                <a16:creationId xmlns:a16="http://schemas.microsoft.com/office/drawing/2014/main" id="{CB4A59D6-2614-4C35-A8F9-9448C8728A3A}"/>
              </a:ext>
            </a:extLst>
          </p:cNvPr>
          <p:cNvSpPr txBox="1"/>
          <p:nvPr/>
        </p:nvSpPr>
        <p:spPr>
          <a:xfrm>
            <a:off x="8404934" y="2832961"/>
            <a:ext cx="2991776" cy="1477328"/>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dirty="0"/>
              <a:t>F1-Score: Weighted average between precision and recall</a:t>
            </a:r>
          </a:p>
          <a:p>
            <a:pPr algn="ctr"/>
            <a:r>
              <a:rPr lang="en-US" dirty="0">
                <a:solidFill>
                  <a:schemeClr val="bg1"/>
                </a:solidFill>
              </a:rPr>
              <a:t>1: </a:t>
            </a:r>
            <a:r>
              <a:rPr lang="en-US" dirty="0">
                <a:solidFill>
                  <a:srgbClr val="92D050"/>
                </a:solidFill>
              </a:rPr>
              <a:t>59%</a:t>
            </a:r>
          </a:p>
          <a:p>
            <a:pPr algn="ctr"/>
            <a:r>
              <a:rPr lang="en-US" dirty="0">
                <a:solidFill>
                  <a:schemeClr val="bg1"/>
                </a:solidFill>
              </a:rPr>
              <a:t>3: </a:t>
            </a:r>
            <a:r>
              <a:rPr lang="en-US" dirty="0">
                <a:solidFill>
                  <a:srgbClr val="FF0000"/>
                </a:solidFill>
              </a:rPr>
              <a:t>11%</a:t>
            </a:r>
          </a:p>
          <a:p>
            <a:pPr algn="ctr"/>
            <a:r>
              <a:rPr lang="en-US" dirty="0">
                <a:solidFill>
                  <a:schemeClr val="bg1"/>
                </a:solidFill>
              </a:rPr>
              <a:t>4: </a:t>
            </a:r>
            <a:r>
              <a:rPr lang="en-US" dirty="0">
                <a:solidFill>
                  <a:srgbClr val="92D050"/>
                </a:solidFill>
              </a:rPr>
              <a:t>98%</a:t>
            </a:r>
          </a:p>
        </p:txBody>
      </p:sp>
      <p:sp>
        <p:nvSpPr>
          <p:cNvPr id="9" name="TextBox 8">
            <a:extLst>
              <a:ext uri="{FF2B5EF4-FFF2-40B4-BE49-F238E27FC236}">
                <a16:creationId xmlns:a16="http://schemas.microsoft.com/office/drawing/2014/main" id="{4CD4507C-8E4D-4FC1-9E66-EE22F421038F}"/>
              </a:ext>
            </a:extLst>
          </p:cNvPr>
          <p:cNvSpPr txBox="1"/>
          <p:nvPr/>
        </p:nvSpPr>
        <p:spPr>
          <a:xfrm>
            <a:off x="8905782" y="5244218"/>
            <a:ext cx="2991776" cy="646331"/>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dirty="0"/>
              <a:t>Support: Number of answers for each response</a:t>
            </a:r>
            <a:endParaRPr lang="en-US" dirty="0">
              <a:solidFill>
                <a:srgbClr val="92D050"/>
              </a:solidFill>
            </a:endParaRPr>
          </a:p>
        </p:txBody>
      </p:sp>
    </p:spTree>
    <p:extLst>
      <p:ext uri="{BB962C8B-B14F-4D97-AF65-F5344CB8AC3E}">
        <p14:creationId xmlns:p14="http://schemas.microsoft.com/office/powerpoint/2010/main" val="9542392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C7A9D-F2FC-46DD-94C5-31FB76881772}"/>
              </a:ext>
            </a:extLst>
          </p:cNvPr>
          <p:cNvSpPr>
            <a:spLocks noGrp="1"/>
          </p:cNvSpPr>
          <p:nvPr>
            <p:ph type="title"/>
          </p:nvPr>
        </p:nvSpPr>
        <p:spPr/>
        <p:txBody>
          <a:bodyPr/>
          <a:lstStyle/>
          <a:p>
            <a:r>
              <a:rPr lang="en-US" dirty="0"/>
              <a:t>Overall</a:t>
            </a:r>
          </a:p>
        </p:txBody>
      </p:sp>
      <p:sp>
        <p:nvSpPr>
          <p:cNvPr id="3" name="Content Placeholder 2">
            <a:extLst>
              <a:ext uri="{FF2B5EF4-FFF2-40B4-BE49-F238E27FC236}">
                <a16:creationId xmlns:a16="http://schemas.microsoft.com/office/drawing/2014/main" id="{D1A35F3C-94E7-4A9C-92A9-E2147C1CAB1A}"/>
              </a:ext>
            </a:extLst>
          </p:cNvPr>
          <p:cNvSpPr>
            <a:spLocks noGrp="1"/>
          </p:cNvSpPr>
          <p:nvPr>
            <p:ph idx="1"/>
          </p:nvPr>
        </p:nvSpPr>
        <p:spPr/>
        <p:txBody>
          <a:bodyPr/>
          <a:lstStyle/>
          <a:p>
            <a:r>
              <a:rPr lang="en-US" dirty="0"/>
              <a:t>Using feature selection, the most important factor to IMDB score is whether the movie is a comedy, horror, thriller, or romance</a:t>
            </a:r>
          </a:p>
          <a:p>
            <a:r>
              <a:rPr lang="en-US" dirty="0"/>
              <a:t>it seems that Random Forest Classifier is the best model because it has a 96% accuracy</a:t>
            </a:r>
          </a:p>
          <a:p>
            <a:r>
              <a:rPr lang="en-US" dirty="0"/>
              <a:t>KNN and Random Forest Regressor were also good models because they had high accuracy</a:t>
            </a:r>
          </a:p>
          <a:p>
            <a:r>
              <a:rPr lang="en-US" dirty="0"/>
              <a:t>Redo-</a:t>
            </a:r>
            <a:r>
              <a:rPr lang="en-US" dirty="0" err="1"/>
              <a:t>ing</a:t>
            </a:r>
            <a:r>
              <a:rPr lang="en-US" dirty="0"/>
              <a:t> the models several times showed me which models used all of the variables and which were better using variables chosen with feature selection. Random Forest Classifier used all of the variables</a:t>
            </a:r>
          </a:p>
          <a:p>
            <a:r>
              <a:rPr lang="en-US" dirty="0"/>
              <a:t>Additional variables to consider:</a:t>
            </a:r>
          </a:p>
          <a:p>
            <a:pPr lvl="1"/>
            <a:r>
              <a:rPr lang="en-US" dirty="0"/>
              <a:t>Money spent on marketing</a:t>
            </a:r>
          </a:p>
          <a:p>
            <a:pPr lvl="1"/>
            <a:r>
              <a:rPr lang="en-US" dirty="0"/>
              <a:t>If the movie is a sequel</a:t>
            </a:r>
          </a:p>
        </p:txBody>
      </p:sp>
    </p:spTree>
    <p:extLst>
      <p:ext uri="{BB962C8B-B14F-4D97-AF65-F5344CB8AC3E}">
        <p14:creationId xmlns:p14="http://schemas.microsoft.com/office/powerpoint/2010/main" val="23185012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3097758"/>
            <a:ext cx="3081576" cy="662485"/>
          </a:xfrm>
        </p:spPr>
        <p:txBody>
          <a:bodyPr>
            <a:normAutofit/>
          </a:bodyPr>
          <a:lstStyle/>
          <a:p>
            <a:r>
              <a:rPr lang="en-US" dirty="0">
                <a:solidFill>
                  <a:srgbClr val="FFFFFF"/>
                </a:solidFill>
              </a:rPr>
              <a:t>Thank You</a:t>
            </a:r>
          </a:p>
        </p:txBody>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5013474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1F69AFF4-BB30-4BA0-AD22-82CC3C432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A0CF3B2-1F0F-4FC5-8002-3E4869ABAD55}">
  <ds:schemaRefs>
    <ds:schemaRef ds:uri="http://schemas.microsoft.com/sharepoint/v3/contenttype/forms"/>
  </ds:schemaRefs>
</ds:datastoreItem>
</file>

<file path=customXml/itemProps3.xml><?xml version="1.0" encoding="utf-8"?>
<ds:datastoreItem xmlns:ds="http://schemas.openxmlformats.org/officeDocument/2006/customXml" ds:itemID="{1EBC12AA-1C15-4500-BC9C-8EE83A441DE9}">
  <ds:schemaRefs>
    <ds:schemaRef ds:uri="http://schemas.openxmlformats.org/package/2006/metadata/core-properties"/>
    <ds:schemaRef ds:uri="16c05727-aa75-4e4a-9b5f-8a80a1165891"/>
    <ds:schemaRef ds:uri="http://purl.org/dc/dcmitype/"/>
    <ds:schemaRef ds:uri="http://purl.org/dc/elements/1.1/"/>
    <ds:schemaRef ds:uri="http://schemas.microsoft.com/office/2006/metadata/properties"/>
    <ds:schemaRef ds:uri="http://schemas.microsoft.com/office/2006/documentManagement/types"/>
    <ds:schemaRef ds:uri="http://purl.org/dc/terms/"/>
    <ds:schemaRef ds:uri="http://schemas.microsoft.com/office/infopath/2007/PartnerControls"/>
    <ds:schemaRef ds:uri="71af3243-3dd4-4a8d-8c0d-dd76da1f02a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Tech Dividend design</Template>
  <TotalTime>0</TotalTime>
  <Words>445</Words>
  <Application>Microsoft Office PowerPoint</Application>
  <PresentationFormat>Widescreen</PresentationFormat>
  <Paragraphs>64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Gill Sans MT</vt:lpstr>
      <vt:lpstr>Wingdings 2</vt:lpstr>
      <vt:lpstr>Dividend</vt:lpstr>
      <vt:lpstr>IMDB SCORES… WHAT DO THEY DEPEND ON?</vt:lpstr>
      <vt:lpstr>The components of this project</vt:lpstr>
      <vt:lpstr>regression</vt:lpstr>
      <vt:lpstr>PowerPoint Presentation</vt:lpstr>
      <vt:lpstr>Cluster analysis</vt:lpstr>
      <vt:lpstr>PowerPoint Presentation</vt:lpstr>
      <vt:lpstr>Overall</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2018-12-05T17:41:24Z</dcterms:created>
  <dcterms:modified xsi:type="dcterms:W3CDTF">2018-12-06T00:18:34Z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