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10287000" cx="18288000"/>
  <p:notesSz cx="6858000" cy="9144000"/>
  <p:embeddedFontLst>
    <p:embeddedFont>
      <p:font typeface="League Spartan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Poppins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5" roundtripDataSignature="AMtx7mglO85xoSjC1ksjUZuM3tEsBMG3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eagueSpartan-bold.fntdata"/><Relationship Id="rId21" Type="http://schemas.openxmlformats.org/officeDocument/2006/relationships/font" Target="fonts/LeagueSpartan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4949f310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64949f3108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4949f3108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64949f310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4949f310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64949f3108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4949f310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64949f3108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4949f310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64949f3108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1000"/>
            </a:blip>
            <a:stretch>
              <a:fillRect b="0" l="-20311" r="-20309" t="0"/>
            </a:stretch>
          </a:blipFill>
          <a:ln>
            <a:noFill/>
          </a:ln>
        </p:spPr>
      </p:sp>
      <p:grpSp>
        <p:nvGrpSpPr>
          <p:cNvPr id="85" name="Google Shape;85;p1"/>
          <p:cNvGrpSpPr/>
          <p:nvPr/>
        </p:nvGrpSpPr>
        <p:grpSpPr>
          <a:xfrm>
            <a:off x="0" y="-180826"/>
            <a:ext cx="3086100" cy="10467826"/>
            <a:chOff x="0" y="-47625"/>
            <a:chExt cx="812800" cy="2756958"/>
          </a:xfrm>
        </p:grpSpPr>
        <p:sp>
          <p:nvSpPr>
            <p:cNvPr id="86" name="Google Shape;86;p1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87" name="Google Shape;87;p1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"/>
          <p:cNvSpPr txBox="1"/>
          <p:nvPr/>
        </p:nvSpPr>
        <p:spPr>
          <a:xfrm>
            <a:off x="3648327" y="387350"/>
            <a:ext cx="12696600" cy="27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97B2"/>
                </a:solidFill>
                <a:latin typeface="Poppins"/>
                <a:ea typeface="Poppins"/>
                <a:cs typeface="Poppins"/>
                <a:sym typeface="Poppins"/>
              </a:rPr>
              <a:t>Research Title </a:t>
            </a:r>
            <a:endParaRPr sz="4800">
              <a:solidFill>
                <a:srgbClr val="0097B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1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Split Federated Learning for Emotion Detection </a:t>
            </a:r>
            <a:endParaRPr sz="4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Authors :  Dinah Waref, Mohammed Salem</a:t>
            </a:r>
            <a:endParaRPr sz="36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648297" y="3428990"/>
            <a:ext cx="10991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"/>
          <p:cNvCxnSpPr/>
          <p:nvPr/>
        </p:nvCxnSpPr>
        <p:spPr>
          <a:xfrm flipH="1" rot="10800000">
            <a:off x="3648322" y="5611372"/>
            <a:ext cx="9687995" cy="2050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1"/>
          <p:cNvSpPr/>
          <p:nvPr/>
        </p:nvSpPr>
        <p:spPr>
          <a:xfrm>
            <a:off x="13763158" y="387350"/>
            <a:ext cx="4160184" cy="4114800"/>
          </a:xfrm>
          <a:custGeom>
            <a:rect b="b" l="l" r="r" t="t"/>
            <a:pathLst>
              <a:path extrusionOk="0"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3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"/>
          <p:cNvSpPr txBox="1"/>
          <p:nvPr/>
        </p:nvSpPr>
        <p:spPr>
          <a:xfrm>
            <a:off x="3950872" y="7139418"/>
            <a:ext cx="6583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13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648325" y="4014625"/>
            <a:ext cx="13100100" cy="47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97B2"/>
                </a:solidFill>
              </a:rPr>
              <a:t>Paper Review Presentation 01</a:t>
            </a:r>
            <a:endParaRPr sz="3600">
              <a:solidFill>
                <a:srgbClr val="0097B2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Course  : CSE 707 Distributed Computing Systems</a:t>
            </a:r>
            <a:endParaRPr sz="3600">
              <a:solidFill>
                <a:srgbClr val="0097B2"/>
              </a:solidFill>
            </a:endParaRPr>
          </a:p>
          <a:p>
            <a:pPr indent="0" lvl="0" marL="0" rtl="0" algn="l">
              <a:lnSpc>
                <a:spcPct val="16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97B2"/>
                </a:solidFill>
                <a:latin typeface="Poppins"/>
                <a:ea typeface="Poppins"/>
                <a:cs typeface="Poppins"/>
                <a:sym typeface="Poppins"/>
              </a:rPr>
              <a:t>ST &amp; RA : </a:t>
            </a:r>
            <a:r>
              <a:rPr lang="en-US" sz="3600">
                <a:solidFill>
                  <a:schemeClr val="dk1"/>
                </a:solidFill>
              </a:rPr>
              <a:t>Md Sabbir Hossain , </a:t>
            </a:r>
            <a:r>
              <a:rPr lang="en-US" sz="3600">
                <a:solidFill>
                  <a:schemeClr val="dk1"/>
                </a:solidFill>
                <a:highlight>
                  <a:schemeClr val="lt1"/>
                </a:highlight>
              </a:rPr>
              <a:t>Mehnaz Ara Fazal</a:t>
            </a:r>
            <a:endParaRPr sz="3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97B2"/>
              </a:solidFill>
            </a:endParaRPr>
          </a:p>
          <a:p>
            <a:pPr indent="0" lvl="0" marL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Name        </a:t>
            </a:r>
            <a:r>
              <a:rPr b="1" lang="en-US" sz="3600">
                <a:solidFill>
                  <a:schemeClr val="dk1"/>
                </a:solidFill>
              </a:rPr>
              <a:t>: Sadia Tasnim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Student ID</a:t>
            </a:r>
            <a:r>
              <a:rPr b="1" lang="en-US" sz="3600">
                <a:solidFill>
                  <a:schemeClr val="dk1"/>
                </a:solidFill>
              </a:rPr>
              <a:t> : 23366028</a:t>
            </a:r>
            <a:endParaRPr b="1"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4949f3108_0_26"/>
          <p:cNvSpPr txBox="1"/>
          <p:nvPr/>
        </p:nvSpPr>
        <p:spPr>
          <a:xfrm>
            <a:off x="1028725" y="2530175"/>
            <a:ext cx="159840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800">
                <a:solidFill>
                  <a:schemeClr val="dk1"/>
                </a:solidFill>
              </a:rPr>
              <a:t>Demonstrates good performance with high accuracies 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(up to 99.97%).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193" name="Google Shape;193;g264949f3108_0_26"/>
          <p:cNvSpPr txBox="1"/>
          <p:nvPr/>
        </p:nvSpPr>
        <p:spPr>
          <a:xfrm>
            <a:off x="1028720" y="952500"/>
            <a:ext cx="32559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29">
                <a:latin typeface="Lato"/>
                <a:ea typeface="Lato"/>
                <a:cs typeface="Lato"/>
                <a:sym typeface="Lato"/>
              </a:rPr>
              <a:t>Result Analysis</a:t>
            </a:r>
            <a:endParaRPr/>
          </a:p>
        </p:txBody>
      </p:sp>
      <p:sp>
        <p:nvSpPr>
          <p:cNvPr id="194" name="Google Shape;194;g264949f3108_0_26"/>
          <p:cNvSpPr txBox="1"/>
          <p:nvPr/>
        </p:nvSpPr>
        <p:spPr>
          <a:xfrm>
            <a:off x="1028720" y="1494821"/>
            <a:ext cx="495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4800">
                <a:solidFill>
                  <a:srgbClr val="593C8F"/>
                </a:solidFill>
              </a:rPr>
              <a:t>PyVertical</a:t>
            </a:r>
            <a:r>
              <a:rPr b="1" lang="en-US" sz="4800">
                <a:solidFill>
                  <a:srgbClr val="593C8F"/>
                </a:solidFill>
              </a:rPr>
              <a:t> </a:t>
            </a:r>
            <a:endParaRPr b="1" sz="4800">
              <a:solidFill>
                <a:srgbClr val="593C8F"/>
              </a:solidFill>
            </a:endParaRPr>
          </a:p>
        </p:txBody>
      </p:sp>
      <p:pic>
        <p:nvPicPr>
          <p:cNvPr id="195" name="Google Shape;195;g264949f3108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651" y="4521150"/>
            <a:ext cx="14702301" cy="52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g264949f3108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0275" y="1713450"/>
            <a:ext cx="10703249" cy="70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64949f3108_0_80"/>
          <p:cNvSpPr txBox="1"/>
          <p:nvPr/>
        </p:nvSpPr>
        <p:spPr>
          <a:xfrm>
            <a:off x="132275" y="2003400"/>
            <a:ext cx="77523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SplitFed and PyVertical: </a:t>
            </a:r>
            <a:r>
              <a:rPr lang="en-US" sz="3600">
                <a:highlight>
                  <a:srgbClr val="D9D2E9"/>
                </a:highlight>
              </a:rPr>
              <a:t>G</a:t>
            </a:r>
            <a:r>
              <a:rPr lang="en-US" sz="3600">
                <a:highlight>
                  <a:srgbClr val="D9D2E9"/>
                </a:highlight>
              </a:rPr>
              <a:t>ood</a:t>
            </a:r>
            <a:endParaRPr sz="3600">
              <a:highlight>
                <a:srgbClr val="D9D2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Achieved relatively high accuracies, up to 99% with some datasets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FedSL:</a:t>
            </a:r>
            <a:r>
              <a:rPr lang="en-US" sz="3600"/>
              <a:t> </a:t>
            </a:r>
            <a:r>
              <a:rPr lang="en-US" sz="3600">
                <a:highlight>
                  <a:srgbClr val="D9D2E9"/>
                </a:highlight>
              </a:rPr>
              <a:t>Not as good</a:t>
            </a:r>
            <a:endParaRPr sz="3600">
              <a:highlight>
                <a:srgbClr val="D9D2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Demonstrated relatively low accuracies, with a maximum of 35%</a:t>
            </a:r>
            <a:endParaRPr sz="3600"/>
          </a:p>
        </p:txBody>
      </p:sp>
      <p:sp>
        <p:nvSpPr>
          <p:cNvPr id="202" name="Google Shape;202;g264949f3108_0_80"/>
          <p:cNvSpPr txBox="1"/>
          <p:nvPr/>
        </p:nvSpPr>
        <p:spPr>
          <a:xfrm>
            <a:off x="0" y="0"/>
            <a:ext cx="18288000" cy="9234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Overall classifier performance Comparison</a:t>
            </a:r>
            <a:endParaRPr b="1" sz="4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1000"/>
            </a:blip>
            <a:stretch>
              <a:fillRect b="0" l="-20311" r="-20309" t="0"/>
            </a:stretch>
          </a:blipFill>
          <a:ln>
            <a:noFill/>
          </a:ln>
        </p:spPr>
      </p:sp>
      <p:cxnSp>
        <p:nvCxnSpPr>
          <p:cNvPr id="208" name="Google Shape;208;p10"/>
          <p:cNvCxnSpPr/>
          <p:nvPr/>
        </p:nvCxnSpPr>
        <p:spPr>
          <a:xfrm flipH="1" rot="10800000">
            <a:off x="1029771" y="5715079"/>
            <a:ext cx="15824100" cy="3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10"/>
          <p:cNvSpPr txBox="1"/>
          <p:nvPr/>
        </p:nvSpPr>
        <p:spPr>
          <a:xfrm>
            <a:off x="12274575" y="859559"/>
            <a:ext cx="32559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29">
                <a:latin typeface="Lato"/>
                <a:ea typeface="Lato"/>
                <a:cs typeface="Lato"/>
                <a:sym typeface="Lato"/>
              </a:rPr>
              <a:t>Critique</a:t>
            </a:r>
            <a:r>
              <a:rPr b="1" lang="en-US" sz="4829">
                <a:latin typeface="Lato"/>
                <a:ea typeface="Lato"/>
                <a:cs typeface="Lato"/>
                <a:sym typeface="Lato"/>
              </a:rPr>
              <a:t> </a:t>
            </a:r>
            <a:endParaRPr sz="2700"/>
          </a:p>
        </p:txBody>
      </p:sp>
      <p:sp>
        <p:nvSpPr>
          <p:cNvPr id="210" name="Google Shape;210;p10"/>
          <p:cNvSpPr txBox="1"/>
          <p:nvPr/>
        </p:nvSpPr>
        <p:spPr>
          <a:xfrm>
            <a:off x="1386773" y="3325113"/>
            <a:ext cx="6802500" cy="1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>
                <a:solidFill>
                  <a:schemeClr val="dk1"/>
                </a:solidFill>
              </a:rPr>
              <a:t>Lower accuracy observed with FedSL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1268125" y="6799775"/>
            <a:ext cx="7039800" cy="24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Exclusive focus on the upper part of the face may result in information loss.</a:t>
            </a:r>
            <a:endParaRPr sz="36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212" name="Google Shape;212;p10"/>
          <p:cNvSpPr txBox="1"/>
          <p:nvPr/>
        </p:nvSpPr>
        <p:spPr>
          <a:xfrm>
            <a:off x="1746250" y="767300"/>
            <a:ext cx="49743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29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Limitations </a:t>
            </a:r>
            <a:endParaRPr/>
          </a:p>
        </p:txBody>
      </p:sp>
      <p:cxnSp>
        <p:nvCxnSpPr>
          <p:cNvPr id="213" name="Google Shape;213;p10"/>
          <p:cNvCxnSpPr/>
          <p:nvPr/>
        </p:nvCxnSpPr>
        <p:spPr>
          <a:xfrm flipH="1" rot="10800000">
            <a:off x="1029771" y="2348467"/>
            <a:ext cx="15824100" cy="3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p10"/>
          <p:cNvSpPr txBox="1"/>
          <p:nvPr/>
        </p:nvSpPr>
        <p:spPr>
          <a:xfrm>
            <a:off x="9551450" y="6799775"/>
            <a:ext cx="7434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trike a balance between privacy concerns and the comprehensive analysis of facial expressions.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5" name="Google Shape;215;p10"/>
          <p:cNvSpPr txBox="1"/>
          <p:nvPr/>
        </p:nvSpPr>
        <p:spPr>
          <a:xfrm>
            <a:off x="9551450" y="2921925"/>
            <a:ext cx="7302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-US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urther investigation and potential refinement of the FedSL algorithm.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11" r="-20309" t="0"/>
            </a:stretch>
          </a:blipFill>
          <a:ln>
            <a:noFill/>
          </a:ln>
        </p:spPr>
      </p:sp>
      <p:grpSp>
        <p:nvGrpSpPr>
          <p:cNvPr id="221" name="Google Shape;221;p11"/>
          <p:cNvGrpSpPr/>
          <p:nvPr/>
        </p:nvGrpSpPr>
        <p:grpSpPr>
          <a:xfrm>
            <a:off x="1028700" y="2592923"/>
            <a:ext cx="16230707" cy="6614522"/>
            <a:chOff x="0" y="-47625"/>
            <a:chExt cx="4274726" cy="865175"/>
          </a:xfrm>
        </p:grpSpPr>
        <p:sp>
          <p:nvSpPr>
            <p:cNvPr id="222" name="Google Shape;222;p11"/>
            <p:cNvSpPr/>
            <p:nvPr/>
          </p:nvSpPr>
          <p:spPr>
            <a:xfrm>
              <a:off x="0" y="0"/>
              <a:ext cx="4274726" cy="817550"/>
            </a:xfrm>
            <a:custGeom>
              <a:rect b="b" l="l" r="r" t="t"/>
              <a:pathLst>
                <a:path extrusionOk="0" h="817550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817550"/>
                  </a:lnTo>
                  <a:lnTo>
                    <a:pt x="0" y="817550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223" name="Google Shape;223;p11"/>
            <p:cNvSpPr txBox="1"/>
            <p:nvPr/>
          </p:nvSpPr>
          <p:spPr>
            <a:xfrm>
              <a:off x="0" y="-47625"/>
              <a:ext cx="4274726" cy="8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600">
                  <a:solidFill>
                    <a:schemeClr val="lt1"/>
                  </a:solidFill>
                </a:rPr>
                <a:t> Summary:</a:t>
              </a:r>
              <a:endParaRPr sz="3600">
                <a:solidFill>
                  <a:schemeClr val="lt1"/>
                </a:solidFill>
              </a:endParaRPr>
            </a:p>
            <a:p>
              <a:pPr indent="-457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Char char="●"/>
              </a:pPr>
              <a:r>
                <a:rPr lang="en-US" sz="3600">
                  <a:solidFill>
                    <a:schemeClr val="lt1"/>
                  </a:solidFill>
                </a:rPr>
                <a:t>   Successful implementation of privacypreserving Emotion Classifier.</a:t>
              </a:r>
              <a:endParaRPr sz="3600">
                <a:solidFill>
                  <a:schemeClr val="lt1"/>
                </a:solidFill>
              </a:endParaRPr>
            </a:p>
            <a:p>
              <a:pPr indent="-457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Char char="●"/>
              </a:pPr>
              <a:r>
                <a:rPr lang="en-US" sz="3600">
                  <a:solidFill>
                    <a:schemeClr val="lt1"/>
                  </a:solidFill>
                </a:rPr>
                <a:t>   SplitFed and PyVertical exhibit robust performance.</a:t>
              </a:r>
              <a:endParaRPr sz="3600">
                <a:solidFill>
                  <a:schemeClr val="lt1"/>
                </a:solidFill>
              </a:endParaRPr>
            </a:p>
            <a:p>
              <a:pPr indent="-457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Char char="●"/>
              </a:pPr>
              <a:r>
                <a:rPr lang="en-US" sz="3600">
                  <a:solidFill>
                    <a:schemeClr val="lt1"/>
                  </a:solidFill>
                </a:rPr>
                <a:t>   FedSL shows potential for improvement.</a:t>
              </a:r>
              <a:endParaRPr sz="3600"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</a:rPr>
                <a:t> </a:t>
              </a:r>
              <a:endParaRPr sz="3600"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</a:rPr>
                <a:t>Key Takeaways:</a:t>
              </a:r>
              <a:endParaRPr sz="3600"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Balancing accuracy and privacy is achievable with Split Federated Learning.</a:t>
              </a:r>
              <a:endParaRPr b="1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Google Shape;224;p11"/>
          <p:cNvSpPr txBox="1"/>
          <p:nvPr/>
        </p:nvSpPr>
        <p:spPr>
          <a:xfrm>
            <a:off x="7333543" y="942975"/>
            <a:ext cx="36210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36">
                <a:latin typeface="Lato"/>
                <a:ea typeface="Lato"/>
                <a:cs typeface="Lato"/>
                <a:sym typeface="Lato"/>
              </a:rPr>
              <a:t>CONCLUSION</a:t>
            </a:r>
            <a:endParaRPr/>
          </a:p>
        </p:txBody>
      </p:sp>
      <p:sp>
        <p:nvSpPr>
          <p:cNvPr id="225" name="Google Shape;225;p11"/>
          <p:cNvSpPr txBox="1"/>
          <p:nvPr/>
        </p:nvSpPr>
        <p:spPr>
          <a:xfrm>
            <a:off x="5504501" y="1556712"/>
            <a:ext cx="7278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11"/>
          <p:cNvCxnSpPr/>
          <p:nvPr/>
        </p:nvCxnSpPr>
        <p:spPr>
          <a:xfrm flipH="1" rot="10800000">
            <a:off x="6631259" y="2368463"/>
            <a:ext cx="5025481" cy="20854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6000"/>
            </a:blip>
            <a:stretch>
              <a:fillRect b="0" l="-20311" r="-20309" t="0"/>
            </a:stretch>
          </a:blipFill>
          <a:ln>
            <a:noFill/>
          </a:ln>
        </p:spPr>
      </p:sp>
      <p:sp>
        <p:nvSpPr>
          <p:cNvPr id="232" name="Google Shape;232;p12"/>
          <p:cNvSpPr txBox="1"/>
          <p:nvPr/>
        </p:nvSpPr>
        <p:spPr>
          <a:xfrm>
            <a:off x="1028700" y="4988392"/>
            <a:ext cx="49575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FUTURE SCOPES</a:t>
            </a:r>
            <a:endParaRPr/>
          </a:p>
        </p:txBody>
      </p:sp>
      <p:cxnSp>
        <p:nvCxnSpPr>
          <p:cNvPr id="233" name="Google Shape;233;p12"/>
          <p:cNvCxnSpPr/>
          <p:nvPr/>
        </p:nvCxnSpPr>
        <p:spPr>
          <a:xfrm flipH="1" rot="10800000">
            <a:off x="1029771" y="6545480"/>
            <a:ext cx="3774244" cy="1905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4" name="Google Shape;234;p12"/>
          <p:cNvGrpSpPr/>
          <p:nvPr/>
        </p:nvGrpSpPr>
        <p:grpSpPr>
          <a:xfrm>
            <a:off x="5629255" y="2390924"/>
            <a:ext cx="290233" cy="5324326"/>
            <a:chOff x="0" y="-47625"/>
            <a:chExt cx="76440" cy="1402292"/>
          </a:xfrm>
        </p:grpSpPr>
        <p:sp>
          <p:nvSpPr>
            <p:cNvPr id="235" name="Google Shape;235;p12"/>
            <p:cNvSpPr/>
            <p:nvPr/>
          </p:nvSpPr>
          <p:spPr>
            <a:xfrm>
              <a:off x="0" y="0"/>
              <a:ext cx="76440" cy="1354667"/>
            </a:xfrm>
            <a:custGeom>
              <a:rect b="b" l="l" r="r" t="t"/>
              <a:pathLst>
                <a:path extrusionOk="0" h="1354667" w="76440">
                  <a:moveTo>
                    <a:pt x="0" y="0"/>
                  </a:moveTo>
                  <a:lnTo>
                    <a:pt x="76440" y="0"/>
                  </a:lnTo>
                  <a:lnTo>
                    <a:pt x="76440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236" name="Google Shape;236;p12"/>
            <p:cNvSpPr txBox="1"/>
            <p:nvPr/>
          </p:nvSpPr>
          <p:spPr>
            <a:xfrm>
              <a:off x="0" y="-47625"/>
              <a:ext cx="76440" cy="1402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12"/>
          <p:cNvSpPr txBox="1"/>
          <p:nvPr/>
        </p:nvSpPr>
        <p:spPr>
          <a:xfrm>
            <a:off x="1028700" y="4430334"/>
            <a:ext cx="3255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2"/>
          <p:cNvSpPr txBox="1"/>
          <p:nvPr/>
        </p:nvSpPr>
        <p:spPr>
          <a:xfrm>
            <a:off x="6244175" y="2225100"/>
            <a:ext cx="11879700" cy="58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</a:rPr>
              <a:t> Potential Applications:</a:t>
            </a:r>
            <a:endParaRPr b="1"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❖"/>
            </a:pPr>
            <a:r>
              <a:rPr lang="en-US" sz="3600">
                <a:solidFill>
                  <a:schemeClr val="dk1"/>
                </a:solidFill>
              </a:rPr>
              <a:t>   Healthcare for patient data confidentiality.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❖"/>
            </a:pPr>
            <a:r>
              <a:rPr lang="en-US" sz="3600">
                <a:solidFill>
                  <a:schemeClr val="dk1"/>
                </a:solidFill>
              </a:rPr>
              <a:t>   </a:t>
            </a:r>
            <a:r>
              <a:rPr lang="en-US" sz="3600">
                <a:solidFill>
                  <a:schemeClr val="dk1"/>
                </a:solidFill>
              </a:rPr>
              <a:t>Human Computer</a:t>
            </a:r>
            <a:r>
              <a:rPr lang="en-US" sz="3600">
                <a:solidFill>
                  <a:schemeClr val="dk1"/>
                </a:solidFill>
              </a:rPr>
              <a:t> interaction, sentiment analysis,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❖"/>
            </a:pPr>
            <a:r>
              <a:rPr lang="en-US" sz="3600">
                <a:solidFill>
                  <a:schemeClr val="dk1"/>
                </a:solidFill>
              </a:rPr>
              <a:t>   Personalized experiences.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</a:rPr>
              <a:t> Future Research:</a:t>
            </a:r>
            <a:endParaRPr b="1"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➔"/>
            </a:pPr>
            <a:r>
              <a:rPr lang="en-US" sz="3600">
                <a:solidFill>
                  <a:schemeClr val="dk1"/>
                </a:solidFill>
              </a:rPr>
              <a:t>   Refinement of algorithms, addressing limitations.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➔"/>
            </a:pPr>
            <a:r>
              <a:rPr lang="en-US" sz="3600">
                <a:solidFill>
                  <a:schemeClr val="dk1"/>
                </a:solidFill>
              </a:rPr>
              <a:t>   Exploring diverse application domains.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➔"/>
            </a:pPr>
            <a:r>
              <a:rPr lang="en-US" sz="3600">
                <a:solidFill>
                  <a:schemeClr val="dk1"/>
                </a:solidFill>
              </a:rPr>
              <a:t>   Real world implementations.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/>
        </p:nvSpPr>
        <p:spPr>
          <a:xfrm>
            <a:off x="4072171" y="5641711"/>
            <a:ext cx="10143658" cy="1375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51" u="none" cap="none" strike="noStrike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  <a:endParaRPr/>
          </a:p>
        </p:txBody>
      </p:sp>
      <p:cxnSp>
        <p:nvCxnSpPr>
          <p:cNvPr id="244" name="Google Shape;244;p14"/>
          <p:cNvCxnSpPr/>
          <p:nvPr/>
        </p:nvCxnSpPr>
        <p:spPr>
          <a:xfrm>
            <a:off x="5897880" y="6921616"/>
            <a:ext cx="649224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14"/>
          <p:cNvSpPr txBox="1"/>
          <p:nvPr/>
        </p:nvSpPr>
        <p:spPr>
          <a:xfrm>
            <a:off x="4829649" y="7188988"/>
            <a:ext cx="862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11" r="-20309" t="0"/>
            </a:stretch>
          </a:blipFill>
          <a:ln>
            <a:noFill/>
          </a:ln>
        </p:spPr>
      </p:sp>
      <p:grpSp>
        <p:nvGrpSpPr>
          <p:cNvPr id="99" name="Google Shape;99;p2"/>
          <p:cNvGrpSpPr/>
          <p:nvPr/>
        </p:nvGrpSpPr>
        <p:grpSpPr>
          <a:xfrm>
            <a:off x="16906872" y="-180825"/>
            <a:ext cx="1381110" cy="10467894"/>
            <a:chOff x="0" y="-47625"/>
            <a:chExt cx="812800" cy="2756958"/>
          </a:xfrm>
        </p:grpSpPr>
        <p:sp>
          <p:nvSpPr>
            <p:cNvPr id="100" name="Google Shape;100;p2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01" name="Google Shape;101;p2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2"/>
          <p:cNvSpPr txBox="1"/>
          <p:nvPr/>
        </p:nvSpPr>
        <p:spPr>
          <a:xfrm>
            <a:off x="1028720" y="952500"/>
            <a:ext cx="3255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1028720" y="1494821"/>
            <a:ext cx="495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  <a:endParaRPr b="1" sz="4800"/>
          </a:p>
        </p:txBody>
      </p:sp>
      <p:cxnSp>
        <p:nvCxnSpPr>
          <p:cNvPr id="104" name="Google Shape;104;p2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2"/>
          <p:cNvSpPr txBox="1"/>
          <p:nvPr/>
        </p:nvSpPr>
        <p:spPr>
          <a:xfrm>
            <a:off x="238125" y="3389675"/>
            <a:ext cx="16668600" cy="52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 Motivation</a:t>
            </a:r>
            <a:endParaRPr b="1" sz="4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   The incredible benefits of Machine Learning in our lives.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   Need for more data for better ML performance.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   Privacy risks associated with sensitive data, such as facial expressions.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Problem Statement</a:t>
            </a:r>
            <a:endParaRPr b="1" sz="4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Overcome resource constraints of federated learning 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Decrease the computational time of split learning</a:t>
            </a:r>
            <a:endParaRPr sz="36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1029792" y="2252109"/>
            <a:ext cx="261874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"/>
          <p:cNvSpPr txBox="1"/>
          <p:nvPr/>
        </p:nvSpPr>
        <p:spPr>
          <a:xfrm>
            <a:off x="1122774" y="7888414"/>
            <a:ext cx="4769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3"/>
          <p:cNvGrpSpPr/>
          <p:nvPr/>
        </p:nvGrpSpPr>
        <p:grpSpPr>
          <a:xfrm>
            <a:off x="0" y="-180825"/>
            <a:ext cx="16986253" cy="10467894"/>
            <a:chOff x="0" y="-47625"/>
            <a:chExt cx="2501952" cy="2756958"/>
          </a:xfrm>
        </p:grpSpPr>
        <p:sp>
          <p:nvSpPr>
            <p:cNvPr id="113" name="Google Shape;113;p3"/>
            <p:cNvSpPr/>
            <p:nvPr/>
          </p:nvSpPr>
          <p:spPr>
            <a:xfrm>
              <a:off x="0" y="0"/>
              <a:ext cx="2501952" cy="2709333"/>
            </a:xfrm>
            <a:custGeom>
              <a:rect b="b" l="l" r="r" t="t"/>
              <a:pathLst>
                <a:path extrusionOk="0" h="2709333" w="2501952">
                  <a:moveTo>
                    <a:pt x="0" y="0"/>
                  </a:moveTo>
                  <a:lnTo>
                    <a:pt x="2501952" y="0"/>
                  </a:lnTo>
                  <a:lnTo>
                    <a:pt x="25019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14" name="Google Shape;114;p3"/>
            <p:cNvSpPr txBox="1"/>
            <p:nvPr/>
          </p:nvSpPr>
          <p:spPr>
            <a:xfrm>
              <a:off x="0" y="-47625"/>
              <a:ext cx="2501952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3"/>
          <p:cNvSpPr txBox="1"/>
          <p:nvPr/>
        </p:nvSpPr>
        <p:spPr>
          <a:xfrm>
            <a:off x="1028730" y="1513875"/>
            <a:ext cx="1325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1028720" y="952500"/>
            <a:ext cx="3255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1028700" y="3448350"/>
            <a:ext cx="135222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-US" sz="3600">
                <a:solidFill>
                  <a:srgbClr val="FFFFFF"/>
                </a:solidFill>
              </a:rPr>
              <a:t>   Develop a Face Emotion Classifier.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-US" sz="3600">
                <a:solidFill>
                  <a:srgbClr val="FFFFFF"/>
                </a:solidFill>
              </a:rPr>
              <a:t>   Utilize Split Federated Learning for privacy preservation.</a:t>
            </a:r>
            <a:endParaRPr sz="36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1028701" y="6426325"/>
            <a:ext cx="15639900" cy="24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US" sz="3600">
                <a:solidFill>
                  <a:schemeClr val="lt1"/>
                </a:solidFill>
              </a:rPr>
              <a:t>   Introduction of three algorithms (SplitFed V1, SplitFed V2, FedSL).</a:t>
            </a:r>
            <a:endParaRPr sz="36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US" sz="3600">
                <a:solidFill>
                  <a:schemeClr val="lt1"/>
                </a:solidFill>
              </a:rPr>
              <a:t>   Demonstration of privacypreserving Emotion Classifier.</a:t>
            </a:r>
            <a:endParaRPr sz="36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US" sz="3600">
                <a:solidFill>
                  <a:schemeClr val="lt1"/>
                </a:solidFill>
              </a:rPr>
              <a:t>   Comparison with PyVertical and centralized learning.</a:t>
            </a:r>
            <a:endParaRPr sz="36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1029800" y="2505600"/>
            <a:ext cx="457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</a:rPr>
              <a:t>Objectives 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1028700" y="5291650"/>
            <a:ext cx="10371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</a:rPr>
              <a:t>Contributions</a:t>
            </a:r>
            <a:endParaRPr b="1"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4949f3108_0_4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6000"/>
            </a:blip>
            <a:stretch>
              <a:fillRect b="0" l="-20309" r="-20309" t="0"/>
            </a:stretch>
          </a:blipFill>
          <a:ln>
            <a:noFill/>
          </a:ln>
        </p:spPr>
      </p:sp>
      <p:sp>
        <p:nvSpPr>
          <p:cNvPr id="126" name="Google Shape;126;g264949f3108_0_45"/>
          <p:cNvSpPr txBox="1"/>
          <p:nvPr/>
        </p:nvSpPr>
        <p:spPr>
          <a:xfrm>
            <a:off x="6251400" y="437567"/>
            <a:ext cx="4957500" cy="66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KEY CONCEPTS</a:t>
            </a:r>
            <a:endParaRPr/>
          </a:p>
        </p:txBody>
      </p:sp>
      <p:sp>
        <p:nvSpPr>
          <p:cNvPr id="127" name="Google Shape;127;g264949f3108_0_45"/>
          <p:cNvSpPr txBox="1"/>
          <p:nvPr/>
        </p:nvSpPr>
        <p:spPr>
          <a:xfrm>
            <a:off x="1028700" y="4430334"/>
            <a:ext cx="3255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64949f3108_0_45"/>
          <p:cNvSpPr txBox="1"/>
          <p:nvPr/>
        </p:nvSpPr>
        <p:spPr>
          <a:xfrm>
            <a:off x="5873800" y="2013300"/>
            <a:ext cx="528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</a:rPr>
              <a:t>Split Learning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29" name="Google Shape;129;g264949f3108_0_45"/>
          <p:cNvSpPr txBox="1"/>
          <p:nvPr/>
        </p:nvSpPr>
        <p:spPr>
          <a:xfrm>
            <a:off x="185200" y="2013300"/>
            <a:ext cx="50319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</a:rPr>
              <a:t>Federated Learning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130" name="Google Shape;130;g264949f3108_0_45"/>
          <p:cNvSpPr txBox="1"/>
          <p:nvPr/>
        </p:nvSpPr>
        <p:spPr>
          <a:xfrm>
            <a:off x="11810550" y="2013300"/>
            <a:ext cx="5688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</a:rPr>
              <a:t>Split Federated Learning</a:t>
            </a:r>
            <a:endParaRPr b="1" sz="3600">
              <a:solidFill>
                <a:schemeClr val="dk1"/>
              </a:solidFill>
            </a:endParaRPr>
          </a:p>
        </p:txBody>
      </p:sp>
      <p:pic>
        <p:nvPicPr>
          <p:cNvPr id="131" name="Google Shape;131;g264949f3108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200" y="4368473"/>
            <a:ext cx="5280000" cy="422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64949f3108_0_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9800" y="3428997"/>
            <a:ext cx="4267775" cy="51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264949f3108_0_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22175" y="3085973"/>
            <a:ext cx="7100301" cy="551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/>
        </p:nvSpPr>
        <p:spPr>
          <a:xfrm>
            <a:off x="4186537" y="1784786"/>
            <a:ext cx="49575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DESCRIPTION</a:t>
            </a:r>
            <a:endParaRPr b="1"/>
          </a:p>
        </p:txBody>
      </p:sp>
      <p:cxnSp>
        <p:nvCxnSpPr>
          <p:cNvPr id="139" name="Google Shape;139;p6"/>
          <p:cNvCxnSpPr/>
          <p:nvPr/>
        </p:nvCxnSpPr>
        <p:spPr>
          <a:xfrm>
            <a:off x="4187609" y="2542074"/>
            <a:ext cx="261874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0" name="Google Shape;140;p6"/>
          <p:cNvGrpSpPr/>
          <p:nvPr/>
        </p:nvGrpSpPr>
        <p:grpSpPr>
          <a:xfrm>
            <a:off x="0" y="-180825"/>
            <a:ext cx="2063780" cy="10467894"/>
            <a:chOff x="0" y="-47625"/>
            <a:chExt cx="812800" cy="2756958"/>
          </a:xfrm>
        </p:grpSpPr>
        <p:sp>
          <p:nvSpPr>
            <p:cNvPr id="141" name="Google Shape;141;p6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42" name="Google Shape;142;p6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6"/>
          <p:cNvSpPr txBox="1"/>
          <p:nvPr/>
        </p:nvSpPr>
        <p:spPr>
          <a:xfrm>
            <a:off x="4186537" y="1242465"/>
            <a:ext cx="32559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29">
                <a:latin typeface="Lato"/>
                <a:ea typeface="Lato"/>
                <a:cs typeface="Lato"/>
                <a:sym typeface="Lato"/>
              </a:rPr>
              <a:t>DATASET </a:t>
            </a:r>
            <a:endParaRPr b="1" sz="2100"/>
          </a:p>
        </p:txBody>
      </p:sp>
      <p:sp>
        <p:nvSpPr>
          <p:cNvPr id="144" name="Google Shape;144;p6"/>
          <p:cNvSpPr txBox="1"/>
          <p:nvPr/>
        </p:nvSpPr>
        <p:spPr>
          <a:xfrm>
            <a:off x="2863600" y="3034725"/>
            <a:ext cx="4578900" cy="7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100">
                <a:solidFill>
                  <a:schemeClr val="dk1"/>
                </a:solidFill>
              </a:rPr>
              <a:t>Datasets Used:</a:t>
            </a:r>
            <a:endParaRPr b="1" sz="4100">
              <a:solidFill>
                <a:schemeClr val="dk1"/>
              </a:solidFill>
            </a:endParaRPr>
          </a:p>
          <a:p>
            <a:pPr indent="-527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Char char="❏"/>
            </a:pPr>
            <a:r>
              <a:rPr lang="en-US" sz="4700">
                <a:solidFill>
                  <a:schemeClr val="dk1"/>
                </a:solidFill>
              </a:rPr>
              <a:t>FER2013plus</a:t>
            </a:r>
            <a:endParaRPr sz="4700">
              <a:solidFill>
                <a:schemeClr val="dk1"/>
              </a:solidFill>
            </a:endParaRPr>
          </a:p>
          <a:p>
            <a:pPr indent="-527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Char char="❏"/>
            </a:pPr>
            <a:r>
              <a:rPr lang="en-US" sz="4700">
                <a:solidFill>
                  <a:schemeClr val="dk1"/>
                </a:solidFill>
              </a:rPr>
              <a:t>AffectNet</a:t>
            </a:r>
            <a:endParaRPr sz="4700">
              <a:solidFill>
                <a:schemeClr val="dk1"/>
              </a:solidFill>
            </a:endParaRPr>
          </a:p>
          <a:p>
            <a:pPr indent="-527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Char char="❏"/>
            </a:pPr>
            <a:r>
              <a:rPr lang="en-US" sz="4700">
                <a:solidFill>
                  <a:schemeClr val="dk1"/>
                </a:solidFill>
              </a:rPr>
              <a:t>CKplus</a:t>
            </a:r>
            <a:endParaRPr sz="4700">
              <a:solidFill>
                <a:schemeClr val="dk1"/>
              </a:solidFill>
            </a:endParaRPr>
          </a:p>
          <a:p>
            <a:pPr indent="-527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Char char="❏"/>
            </a:pPr>
            <a:r>
              <a:rPr lang="en-US" sz="4700">
                <a:solidFill>
                  <a:schemeClr val="dk1"/>
                </a:solidFill>
              </a:rPr>
              <a:t>KDEF</a:t>
            </a:r>
            <a:endParaRPr sz="4700">
              <a:solidFill>
                <a:schemeClr val="dk1"/>
              </a:solidFill>
            </a:endParaRPr>
          </a:p>
          <a:p>
            <a:pPr indent="-527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Char char="❏"/>
            </a:pPr>
            <a:r>
              <a:rPr lang="en-US" sz="4700">
                <a:solidFill>
                  <a:schemeClr val="dk1"/>
                </a:solidFill>
              </a:rPr>
              <a:t>ouluCASIA.</a:t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5" name="Google Shape;1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7826" y="1242475"/>
            <a:ext cx="10251725" cy="5441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" name="Google Shape;14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50" y="6683950"/>
            <a:ext cx="10380800" cy="32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11" r="-20309" t="0"/>
            </a:stretch>
          </a:blipFill>
          <a:ln>
            <a:noFill/>
          </a:ln>
        </p:spPr>
      </p:sp>
      <p:sp>
        <p:nvSpPr>
          <p:cNvPr id="152" name="Google Shape;152;p4"/>
          <p:cNvSpPr txBox="1"/>
          <p:nvPr/>
        </p:nvSpPr>
        <p:spPr>
          <a:xfrm>
            <a:off x="2090200" y="806925"/>
            <a:ext cx="15795600" cy="16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METHODOLOGY</a:t>
            </a:r>
            <a:r>
              <a:rPr b="1" lang="en-US" sz="48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OVERVIEW : </a:t>
            </a:r>
            <a:r>
              <a:rPr b="1" lang="en-US" sz="4800">
                <a:solidFill>
                  <a:schemeClr val="dk1"/>
                </a:solidFill>
              </a:rPr>
              <a:t>Data Preprocessing:</a:t>
            </a:r>
            <a:endParaRPr b="1" sz="4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98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153" name="Google Shape;153;p4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4" name="Google Shape;154;p4"/>
          <p:cNvGrpSpPr/>
          <p:nvPr/>
        </p:nvGrpSpPr>
        <p:grpSpPr>
          <a:xfrm>
            <a:off x="0" y="0"/>
            <a:ext cx="1587480" cy="10075303"/>
            <a:chOff x="0" y="-47625"/>
            <a:chExt cx="812800" cy="2756958"/>
          </a:xfrm>
        </p:grpSpPr>
        <p:sp>
          <p:nvSpPr>
            <p:cNvPr id="155" name="Google Shape;155;p4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56" name="Google Shape;156;p4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p4"/>
          <p:cNvSpPr txBox="1"/>
          <p:nvPr/>
        </p:nvSpPr>
        <p:spPr>
          <a:xfrm>
            <a:off x="2354775" y="3486050"/>
            <a:ext cx="39159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Custom datasets created by cropping images (upper part of the face)</a:t>
            </a:r>
            <a:endParaRPr sz="3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2090200" y="6195075"/>
            <a:ext cx="1555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9" name="Google Shape;15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2726" y="3257675"/>
            <a:ext cx="10384875" cy="523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4949f3108_0_6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09" r="-20309" t="0"/>
            </a:stretch>
          </a:blipFill>
          <a:ln>
            <a:noFill/>
          </a:ln>
        </p:spPr>
      </p:sp>
      <p:sp>
        <p:nvSpPr>
          <p:cNvPr id="165" name="Google Shape;165;g264949f3108_0_68"/>
          <p:cNvSpPr txBox="1"/>
          <p:nvPr/>
        </p:nvSpPr>
        <p:spPr>
          <a:xfrm>
            <a:off x="2090200" y="370425"/>
            <a:ext cx="1579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METHODOLOGY OVERVIEW : </a:t>
            </a:r>
            <a:r>
              <a:rPr b="1" lang="en-US" sz="4800">
                <a:solidFill>
                  <a:schemeClr val="dk1"/>
                </a:solidFill>
              </a:rPr>
              <a:t>Algorithms</a:t>
            </a:r>
            <a:endParaRPr b="1" sz="4298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166" name="Google Shape;166;g264949f3108_0_68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g264949f3108_0_68"/>
          <p:cNvSpPr txBox="1"/>
          <p:nvPr/>
        </p:nvSpPr>
        <p:spPr>
          <a:xfrm>
            <a:off x="2090200" y="1987675"/>
            <a:ext cx="568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8" name="Google Shape;168;g264949f3108_0_68"/>
          <p:cNvSpPr txBox="1"/>
          <p:nvPr/>
        </p:nvSpPr>
        <p:spPr>
          <a:xfrm>
            <a:off x="2434175" y="3014325"/>
            <a:ext cx="153990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63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</a:pPr>
            <a:r>
              <a:rPr b="1" lang="en-US" sz="3700">
                <a:solidFill>
                  <a:schemeClr val="dk1"/>
                </a:solidFill>
              </a:rPr>
              <a:t>SplitFed </a:t>
            </a:r>
            <a:r>
              <a:rPr lang="en-US" sz="3700">
                <a:solidFill>
                  <a:schemeClr val="dk1"/>
                </a:solidFill>
              </a:rPr>
              <a:t>(combining Split and Federated Learning).</a:t>
            </a:r>
            <a:endParaRPr sz="3700">
              <a:solidFill>
                <a:schemeClr val="dk1"/>
              </a:solidFill>
            </a:endParaRPr>
          </a:p>
          <a:p>
            <a:pPr indent="-463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</a:pPr>
            <a:r>
              <a:rPr b="1" lang="en-US" sz="3700">
                <a:solidFill>
                  <a:schemeClr val="dk1"/>
                </a:solidFill>
              </a:rPr>
              <a:t>FedSL</a:t>
            </a:r>
            <a:r>
              <a:rPr lang="en-US" sz="3700">
                <a:solidFill>
                  <a:schemeClr val="dk1"/>
                </a:solidFill>
              </a:rPr>
              <a:t> (Integration of Federated Learning and Split Learning).</a:t>
            </a:r>
            <a:endParaRPr sz="3700">
              <a:solidFill>
                <a:schemeClr val="dk1"/>
              </a:solidFill>
            </a:endParaRPr>
          </a:p>
          <a:p>
            <a:pPr indent="-463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</a:pPr>
            <a:r>
              <a:rPr b="1" lang="en-US" sz="3700">
                <a:solidFill>
                  <a:schemeClr val="dk1"/>
                </a:solidFill>
              </a:rPr>
              <a:t>PyVertical </a:t>
            </a:r>
            <a:r>
              <a:rPr lang="en-US" sz="3700">
                <a:solidFill>
                  <a:schemeClr val="dk1"/>
                </a:solidFill>
              </a:rPr>
              <a:t>(Hybrid architecture between Split and Federated Learning).</a:t>
            </a:r>
            <a:endParaRPr sz="3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69" name="Google Shape;169;g264949f3108_0_68"/>
          <p:cNvGrpSpPr/>
          <p:nvPr/>
        </p:nvGrpSpPr>
        <p:grpSpPr>
          <a:xfrm>
            <a:off x="0" y="0"/>
            <a:ext cx="1587480" cy="10075457"/>
            <a:chOff x="0" y="-47625"/>
            <a:chExt cx="812800" cy="2757000"/>
          </a:xfrm>
        </p:grpSpPr>
        <p:sp>
          <p:nvSpPr>
            <p:cNvPr id="170" name="Google Shape;170;g264949f3108_0_68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71" name="Google Shape;171;g264949f3108_0_68"/>
            <p:cNvSpPr txBox="1"/>
            <p:nvPr/>
          </p:nvSpPr>
          <p:spPr>
            <a:xfrm>
              <a:off x="0" y="-47625"/>
              <a:ext cx="8127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/>
          <p:nvPr/>
        </p:nvSpPr>
        <p:spPr>
          <a:xfrm>
            <a:off x="1028725" y="2592925"/>
            <a:ext cx="1725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800">
                <a:solidFill>
                  <a:schemeClr val="dk1"/>
                </a:solidFill>
              </a:rPr>
              <a:t>Achieved high accuracies (87.27% to 99.7%) across datasets.</a:t>
            </a:r>
            <a:endParaRPr sz="4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7" name="Google Shape;177;p9"/>
          <p:cNvSpPr txBox="1"/>
          <p:nvPr/>
        </p:nvSpPr>
        <p:spPr>
          <a:xfrm>
            <a:off x="1028720" y="952500"/>
            <a:ext cx="32559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29">
                <a:latin typeface="Lato"/>
                <a:ea typeface="Lato"/>
                <a:cs typeface="Lato"/>
                <a:sym typeface="Lato"/>
              </a:rPr>
              <a:t>Result Analysis</a:t>
            </a:r>
            <a:endParaRPr/>
          </a:p>
        </p:txBody>
      </p:sp>
      <p:sp>
        <p:nvSpPr>
          <p:cNvPr id="178" name="Google Shape;178;p9"/>
          <p:cNvSpPr txBox="1"/>
          <p:nvPr/>
        </p:nvSpPr>
        <p:spPr>
          <a:xfrm>
            <a:off x="1028720" y="1494821"/>
            <a:ext cx="495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rgbClr val="593C8F"/>
                </a:solidFill>
              </a:rPr>
              <a:t>SplitFed  </a:t>
            </a:r>
            <a:endParaRPr b="1" sz="4800">
              <a:solidFill>
                <a:srgbClr val="593C8F"/>
              </a:solidFill>
            </a:endParaRPr>
          </a:p>
        </p:txBody>
      </p:sp>
      <p:pic>
        <p:nvPicPr>
          <p:cNvPr id="179" name="Google Shape;17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400" y="4069250"/>
            <a:ext cx="12935850" cy="54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4949f3108_0_38"/>
          <p:cNvSpPr txBox="1"/>
          <p:nvPr/>
        </p:nvSpPr>
        <p:spPr>
          <a:xfrm>
            <a:off x="1028725" y="2397875"/>
            <a:ext cx="162750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800">
                <a:solidFill>
                  <a:schemeClr val="dk1"/>
                </a:solidFill>
              </a:rPr>
              <a:t>Relatively lower accuracies observed, emphasizing the need for improvement.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185" name="Google Shape;185;g264949f3108_0_38"/>
          <p:cNvSpPr txBox="1"/>
          <p:nvPr/>
        </p:nvSpPr>
        <p:spPr>
          <a:xfrm>
            <a:off x="1028720" y="952500"/>
            <a:ext cx="32559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29">
                <a:latin typeface="Lato"/>
                <a:ea typeface="Lato"/>
                <a:cs typeface="Lato"/>
                <a:sym typeface="Lato"/>
              </a:rPr>
              <a:t>Result Analysis</a:t>
            </a:r>
            <a:endParaRPr/>
          </a:p>
        </p:txBody>
      </p:sp>
      <p:sp>
        <p:nvSpPr>
          <p:cNvPr id="186" name="Google Shape;186;g264949f3108_0_38"/>
          <p:cNvSpPr txBox="1"/>
          <p:nvPr/>
        </p:nvSpPr>
        <p:spPr>
          <a:xfrm>
            <a:off x="1028720" y="1494821"/>
            <a:ext cx="495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4800">
                <a:solidFill>
                  <a:srgbClr val="593C8F"/>
                </a:solidFill>
              </a:rPr>
              <a:t>Fed SL</a:t>
            </a:r>
            <a:endParaRPr b="1" sz="4800">
              <a:solidFill>
                <a:srgbClr val="593C8F"/>
              </a:solidFill>
            </a:endParaRPr>
          </a:p>
        </p:txBody>
      </p:sp>
      <p:pic>
        <p:nvPicPr>
          <p:cNvPr id="187" name="Google Shape;187;g264949f3108_0_38"/>
          <p:cNvPicPr preferRelativeResize="0"/>
          <p:nvPr/>
        </p:nvPicPr>
        <p:blipFill rotWithShape="1">
          <a:blip r:embed="rId3">
            <a:alphaModFix/>
          </a:blip>
          <a:srcRect b="0" l="0" r="0" t="2467"/>
          <a:stretch/>
        </p:blipFill>
        <p:spPr>
          <a:xfrm>
            <a:off x="2045775" y="4259775"/>
            <a:ext cx="14240900" cy="53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