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Black"/>
      <p:bold r:id="rId22"/>
      <p:boldItalic r:id="rId23"/>
    </p:embeddedFont>
    <p:embeddedFont>
      <p:font typeface="Sansit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Black-bold.fntdata"/><Relationship Id="rId21" Type="http://schemas.openxmlformats.org/officeDocument/2006/relationships/font" Target="fonts/Poppins-boldItalic.fntdata"/><Relationship Id="rId24" Type="http://schemas.openxmlformats.org/officeDocument/2006/relationships/font" Target="fonts/Sansita-regular.fntdata"/><Relationship Id="rId23" Type="http://schemas.openxmlformats.org/officeDocument/2006/relationships/font" Target="fonts/PoppinsBlack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ansita-italic.fntdata"/><Relationship Id="rId25" Type="http://schemas.openxmlformats.org/officeDocument/2006/relationships/font" Target="fonts/Sansita-bold.fntdata"/><Relationship Id="rId27" Type="http://schemas.openxmlformats.org/officeDocument/2006/relationships/font" Target="fonts/Sansit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5efbfbf53_1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g295efbfbf53_1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8" name="Google Shape;128;g295efbfbf53_1_7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95efbfbf53_1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**Slide 1: Title and Introduction**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Assalamu Alaikum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Sadia Tasnim and My student ID is 23366028.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I'm here to discuss a paper titled "Federated deep learning for detecting COVID-19 lung abnormalities in CT: a privacy-preserving multinational validation study."</a:t>
            </a:r>
            <a:endParaRPr/>
          </a:p>
        </p:txBody>
      </p:sp>
      <p:sp>
        <p:nvSpPr>
          <p:cNvPr id="130" name="Google Shape;130;g295efbfbf53_1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Google Shape;131;g295efbfbf53_1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5efbfbf53_1_22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6" name="Google Shape;296;g295efbfbf53_1_22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7" name="Google Shape;297;g295efbfbf53_1_22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95efbfbf53_1_22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95efbfbf53_1_22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0" name="Google Shape;300;g295efbfbf53_1_22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5efbfbf53_1_23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95efbfbf53_1_23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efbfbf53_1_9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295efbfbf53_1_9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5" name="Google Shape;145;g295efbfbf53_1_9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95efbfbf53_1_9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95efbfbf53_1_9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g295efbfbf53_1_9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5efbfbf53_1_10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7" name="Google Shape;157;g295efbfbf53_1_10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8" name="Google Shape;158;g295efbfbf53_1_10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95efbfbf53_1_10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95efbfbf53_1_10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g295efbfbf53_1_10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5efbfbf53_1_1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g295efbfbf53_1_11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7" name="Google Shape;177;g295efbfbf53_1_11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95efbfbf53_1_11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95efbfbf53_1_11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g295efbfbf53_1_11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5efbfbf53_1_16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" name="Google Shape;220;g295efbfbf53_1_16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1" name="Google Shape;221;g295efbfbf53_1_16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95efbfbf53_1_16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95efbfbf53_1_16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4" name="Google Shape;224;g295efbfbf53_1_16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5efbfbf53_1_1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" name="Google Shape;233;g295efbfbf53_1_1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4" name="Google Shape;234;g295efbfbf53_1_17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95efbfbf53_1_17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95efbfbf53_1_17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7" name="Google Shape;237;g295efbfbf53_1_17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5efbfbf53_1_18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" name="Google Shape;244;g295efbfbf53_1_18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5" name="Google Shape;245;g295efbfbf53_1_18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95efbfbf53_1_18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95efbfbf53_1_18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g295efbfbf53_1_18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5efbfbf53_1_19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g295efbfbf53_1_19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7" name="Google Shape;257;g295efbfbf53_1_19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95efbfbf53_1_19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95efbfbf53_1_19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g295efbfbf53_1_19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5efbfbf53_1_2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" name="Google Shape;278;g295efbfbf53_1_2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9" name="Google Shape;279;g295efbfbf53_1_21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95efbfbf53_1_2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95efbfbf53_1_2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2" name="Google Shape;282;g295efbfbf53_1_2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-4557250" y="2996160"/>
            <a:ext cx="5677670" cy="5677670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25"/>
          <p:cNvSpPr/>
          <p:nvPr/>
        </p:nvSpPr>
        <p:spPr>
          <a:xfrm>
            <a:off x="7519480" y="-3533269"/>
            <a:ext cx="5407006" cy="5407006"/>
          </a:xfrm>
          <a:custGeom>
            <a:rect b="b" l="l" r="r" t="t"/>
            <a:pathLst>
              <a:path extrusionOk="0" h="10814011" w="10814011">
                <a:moveTo>
                  <a:pt x="0" y="0"/>
                </a:moveTo>
                <a:lnTo>
                  <a:pt x="10814011" y="0"/>
                </a:lnTo>
                <a:lnTo>
                  <a:pt x="10814011" y="10814011"/>
                </a:lnTo>
                <a:lnTo>
                  <a:pt x="0" y="108140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25"/>
          <p:cNvSpPr/>
          <p:nvPr/>
        </p:nvSpPr>
        <p:spPr>
          <a:xfrm rot="5400000">
            <a:off x="5316092" y="1416922"/>
            <a:ext cx="4111652" cy="2312805"/>
          </a:xfrm>
          <a:custGeom>
            <a:rect b="b" l="l" r="r" t="t"/>
            <a:pathLst>
              <a:path extrusionOk="0" h="4625609" w="8223304">
                <a:moveTo>
                  <a:pt x="0" y="0"/>
                </a:moveTo>
                <a:lnTo>
                  <a:pt x="8223304" y="0"/>
                </a:lnTo>
                <a:lnTo>
                  <a:pt x="8223304" y="4625608"/>
                </a:lnTo>
                <a:lnTo>
                  <a:pt x="0" y="4625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25"/>
          <p:cNvSpPr txBox="1"/>
          <p:nvPr/>
        </p:nvSpPr>
        <p:spPr>
          <a:xfrm>
            <a:off x="564206" y="438150"/>
            <a:ext cx="5382317" cy="966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Research Title :</a:t>
            </a:r>
            <a:r>
              <a:rPr b="1" i="0" lang="en" sz="1600" u="none" cap="none" strike="noStrike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i="0" lang="en" sz="1600" u="none" cap="none" strike="noStrike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Federated deep learning for detecting COVID-19 lung abnormalities in CT: a privacy-preserving multinational validation study</a:t>
            </a:r>
            <a:endParaRPr sz="700"/>
          </a:p>
        </p:txBody>
      </p:sp>
      <p:sp>
        <p:nvSpPr>
          <p:cNvPr id="137" name="Google Shape;137;p25"/>
          <p:cNvSpPr txBox="1"/>
          <p:nvPr/>
        </p:nvSpPr>
        <p:spPr>
          <a:xfrm>
            <a:off x="564206" y="1653736"/>
            <a:ext cx="5382317" cy="761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Authors : </a:t>
            </a:r>
            <a:r>
              <a:rPr b="0" i="0" lang="en" sz="9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Qi Dou , Tiffany Y. So  , Meirui Jiang  , Quande Liu , Varut Vardhanabhuti , Georgios Kaissis, Zeju Li , Weixin Si , Heather H. C. Lee , Kevin Yu , Zuxin Feng, Li Dong, </a:t>
            </a:r>
            <a:endParaRPr sz="700"/>
          </a:p>
          <a:p>
            <a:pPr indent="0" lvl="0" marL="0" marR="0" rtl="0" algn="l">
              <a:lnSpc>
                <a:spcPct val="1600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Egon Burian, Friederike Jungmann, Rickmer Braren, Marcus Makowski, Bernhard Kainz ,</a:t>
            </a:r>
            <a:endParaRPr sz="700"/>
          </a:p>
          <a:p>
            <a:pPr indent="0" lvl="0" marL="0" marR="0" rtl="0" algn="l">
              <a:lnSpc>
                <a:spcPct val="1600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Daniel Rueckert , Ben Glocker , Simon C. H. Yu and Pheng Ann Heng</a:t>
            </a:r>
            <a:endParaRPr sz="700"/>
          </a:p>
        </p:txBody>
      </p:sp>
      <p:sp>
        <p:nvSpPr>
          <p:cNvPr id="138" name="Google Shape;138;p25"/>
          <p:cNvSpPr txBox="1"/>
          <p:nvPr/>
        </p:nvSpPr>
        <p:spPr>
          <a:xfrm>
            <a:off x="564206" y="2664328"/>
            <a:ext cx="5334014" cy="455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Published In :   </a:t>
            </a:r>
            <a:r>
              <a:rPr b="0" i="0" lang="en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2022 4th International Conference on Frontiers Technology of Information and Computer (ICFTIC)</a:t>
            </a:r>
            <a:endParaRPr sz="700"/>
          </a:p>
        </p:txBody>
      </p:sp>
      <p:sp>
        <p:nvSpPr>
          <p:cNvPr id="139" name="Google Shape;139;p25"/>
          <p:cNvSpPr txBox="1"/>
          <p:nvPr/>
        </p:nvSpPr>
        <p:spPr>
          <a:xfrm>
            <a:off x="564206" y="3489733"/>
            <a:ext cx="5334014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097B2"/>
                </a:solidFill>
                <a:latin typeface="Arial"/>
                <a:ea typeface="Arial"/>
                <a:cs typeface="Arial"/>
                <a:sym typeface="Arial"/>
              </a:rPr>
              <a:t>Paper Review Presentation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97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          : Sadia Tasnim</a:t>
            </a:r>
            <a:endParaRPr sz="700"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ID : 23366028</a:t>
            </a:r>
            <a:endParaRPr sz="700"/>
          </a:p>
        </p:txBody>
      </p:sp>
      <p:sp>
        <p:nvSpPr>
          <p:cNvPr id="140" name="Google Shape;140;p25"/>
          <p:cNvSpPr txBox="1"/>
          <p:nvPr/>
        </p:nvSpPr>
        <p:spPr>
          <a:xfrm>
            <a:off x="564206" y="3806113"/>
            <a:ext cx="4990863" cy="215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 : CSE707 Distributed Computing Systems</a:t>
            </a:r>
            <a:endParaRPr sz="700"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7969850" y="487232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CD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655620" y="556122"/>
            <a:ext cx="8078776" cy="701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900" u="none" cap="none" strike="noStrike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Discussion and Conclusion</a:t>
            </a:r>
            <a:endParaRPr sz="700"/>
          </a:p>
        </p:txBody>
      </p:sp>
      <p:sp>
        <p:nvSpPr>
          <p:cNvPr id="303" name="Google Shape;303;p34"/>
          <p:cNvSpPr txBox="1"/>
          <p:nvPr/>
        </p:nvSpPr>
        <p:spPr>
          <a:xfrm>
            <a:off x="788571" y="1688409"/>
            <a:ext cx="7310564" cy="2647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- Feasibility of federated learning</a:t>
            </a:r>
            <a:endParaRPr sz="700"/>
          </a:p>
          <a:p>
            <a:pPr indent="0" lvl="0" marL="0" marR="0" rtl="0" algn="l">
              <a:lnSpc>
                <a:spcPct val="2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- Generalizability of the AI model</a:t>
            </a:r>
            <a:endParaRPr sz="700"/>
          </a:p>
          <a:p>
            <a:pPr indent="0" lvl="0" marL="0" marR="0" rtl="0" algn="l">
              <a:lnSpc>
                <a:spcPct val="2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- Real-world challenges</a:t>
            </a:r>
            <a:endParaRPr sz="700"/>
          </a:p>
          <a:p>
            <a:pPr indent="0" lvl="0" marL="0" marR="0" rtl="0" algn="l">
              <a:lnSpc>
                <a:spcPct val="2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- Potential of distributed computing system</a:t>
            </a:r>
            <a:endParaRPr sz="700"/>
          </a:p>
          <a:p>
            <a:pPr indent="0" lvl="0" marL="0" marR="0" rtl="0" algn="l">
              <a:lnSpc>
                <a:spcPct val="2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506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6751749" y="3111564"/>
            <a:ext cx="4467515" cy="4467515"/>
          </a:xfrm>
          <a:custGeom>
            <a:rect b="b" l="l" r="r" t="t"/>
            <a:pathLst>
              <a:path extrusionOk="0" h="8935030" w="8935030">
                <a:moveTo>
                  <a:pt x="0" y="0"/>
                </a:moveTo>
                <a:lnTo>
                  <a:pt x="8935030" y="0"/>
                </a:lnTo>
                <a:lnTo>
                  <a:pt x="8935030" y="8935030"/>
                </a:lnTo>
                <a:lnTo>
                  <a:pt x="0" y="8935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5" name="Google Shape;305;p34"/>
          <p:cNvSpPr/>
          <p:nvPr/>
        </p:nvSpPr>
        <p:spPr>
          <a:xfrm>
            <a:off x="-1697105" y="-1401080"/>
            <a:ext cx="3394211" cy="3394211"/>
          </a:xfrm>
          <a:custGeom>
            <a:rect b="b" l="l" r="r" t="t"/>
            <a:pathLst>
              <a:path extrusionOk="0" h="6788421" w="6788421">
                <a:moveTo>
                  <a:pt x="0" y="0"/>
                </a:moveTo>
                <a:lnTo>
                  <a:pt x="6788422" y="0"/>
                </a:lnTo>
                <a:lnTo>
                  <a:pt x="6788422" y="6788421"/>
                </a:lnTo>
                <a:lnTo>
                  <a:pt x="0" y="6788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34"/>
          <p:cNvSpPr txBox="1"/>
          <p:nvPr>
            <p:ph idx="12" type="sldNum"/>
          </p:nvPr>
        </p:nvSpPr>
        <p:spPr>
          <a:xfrm>
            <a:off x="7855400" y="476682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1325417" y="-1319030"/>
            <a:ext cx="3430825" cy="3430825"/>
          </a:xfrm>
          <a:custGeom>
            <a:rect b="b" l="l" r="r" t="t"/>
            <a:pathLst>
              <a:path extrusionOk="0" h="6861649" w="6861649">
                <a:moveTo>
                  <a:pt x="0" y="0"/>
                </a:moveTo>
                <a:lnTo>
                  <a:pt x="6861649" y="0"/>
                </a:lnTo>
                <a:lnTo>
                  <a:pt x="6861649" y="6861648"/>
                </a:lnTo>
                <a:lnTo>
                  <a:pt x="0" y="6861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35"/>
          <p:cNvSpPr txBox="1"/>
          <p:nvPr/>
        </p:nvSpPr>
        <p:spPr>
          <a:xfrm>
            <a:off x="3311847" y="983896"/>
            <a:ext cx="2520553" cy="217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900" u="none" cap="none" strike="noStrike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 You For Watching</a:t>
            </a:r>
            <a:endParaRPr sz="700"/>
          </a:p>
        </p:txBody>
      </p:sp>
      <p:sp>
        <p:nvSpPr>
          <p:cNvPr id="313" name="Google Shape;313;p35"/>
          <p:cNvSpPr txBox="1"/>
          <p:nvPr>
            <p:ph idx="12" type="sldNum"/>
          </p:nvPr>
        </p:nvSpPr>
        <p:spPr>
          <a:xfrm>
            <a:off x="7931700" y="4803650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2434305" y="137315"/>
            <a:ext cx="4275390" cy="701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900" u="none" cap="none" strike="noStrike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Introduction</a:t>
            </a:r>
            <a:endParaRPr sz="700"/>
          </a:p>
        </p:txBody>
      </p:sp>
      <p:sp>
        <p:nvSpPr>
          <p:cNvPr id="151" name="Google Shape;151;p26"/>
          <p:cNvSpPr txBox="1"/>
          <p:nvPr/>
        </p:nvSpPr>
        <p:spPr>
          <a:xfrm>
            <a:off x="605599" y="1057628"/>
            <a:ext cx="8024052" cy="1069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The significance of federated learning in medical image analysis</a:t>
            </a:r>
            <a:endParaRPr sz="700"/>
          </a:p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506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804560" y="2997384"/>
            <a:ext cx="3323873" cy="983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design and data sources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setting and methodology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statistics and findings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 and Weakness</a:t>
            </a:r>
            <a:endParaRPr sz="700"/>
          </a:p>
        </p:txBody>
      </p:sp>
      <p:sp>
        <p:nvSpPr>
          <p:cNvPr id="153" name="Google Shape;153;p26"/>
          <p:cNvSpPr txBox="1"/>
          <p:nvPr/>
        </p:nvSpPr>
        <p:spPr>
          <a:xfrm>
            <a:off x="2931332" y="2528888"/>
            <a:ext cx="2959448" cy="369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Presentation overview</a:t>
            </a:r>
            <a:endParaRPr sz="700"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7946950" y="4818900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7"/>
          <p:cNvGrpSpPr/>
          <p:nvPr/>
        </p:nvGrpSpPr>
        <p:grpSpPr>
          <a:xfrm>
            <a:off x="768169" y="1039207"/>
            <a:ext cx="145173" cy="145174"/>
            <a:chOff x="0" y="0"/>
            <a:chExt cx="812800" cy="812800"/>
          </a:xfrm>
        </p:grpSpPr>
        <p:sp>
          <p:nvSpPr>
            <p:cNvPr id="164" name="Google Shape;164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</p:sp>
        <p:sp>
          <p:nvSpPr>
            <p:cNvPr id="165" name="Google Shape;165;p27"/>
            <p:cNvSpPr txBox="1"/>
            <p:nvPr/>
          </p:nvSpPr>
          <p:spPr>
            <a:xfrm>
              <a:off x="190500" y="133350"/>
              <a:ext cx="431800" cy="488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27"/>
          <p:cNvSpPr txBox="1"/>
          <p:nvPr/>
        </p:nvSpPr>
        <p:spPr>
          <a:xfrm>
            <a:off x="644828" y="195544"/>
            <a:ext cx="6910965" cy="375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Study Design and Participants</a:t>
            </a:r>
            <a:endParaRPr sz="700"/>
          </a:p>
        </p:txBody>
      </p:sp>
      <p:sp>
        <p:nvSpPr>
          <p:cNvPr id="167" name="Google Shape;167;p27"/>
          <p:cNvSpPr txBox="1"/>
          <p:nvPr/>
        </p:nvSpPr>
        <p:spPr>
          <a:xfrm>
            <a:off x="1026358" y="1010632"/>
            <a:ext cx="3752627" cy="1230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Data sources from Hong Kong hospitals</a:t>
            </a:r>
            <a:endParaRPr sz="700"/>
          </a:p>
          <a:p>
            <a:pPr indent="-152400" lvl="1" marL="3048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 75 patients with confirmed COVID-19</a:t>
            </a:r>
            <a:endParaRPr sz="700"/>
          </a:p>
          <a:p>
            <a:pPr indent="-152400" lvl="1" marL="3048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 Ethical approvals</a:t>
            </a:r>
            <a:endParaRPr sz="700"/>
          </a:p>
          <a:p>
            <a:pPr indent="-152400" lvl="1" marL="3048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4445D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4445D6"/>
                </a:solidFill>
                <a:latin typeface="Sansita"/>
                <a:ea typeface="Sansita"/>
                <a:cs typeface="Sansita"/>
                <a:sym typeface="Sansita"/>
              </a:rPr>
              <a:t> Waiver of informed consent</a:t>
            </a:r>
            <a:endParaRPr sz="700"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445D6"/>
              </a:solidFill>
              <a:latin typeface="Sansita"/>
              <a:ea typeface="Sansita"/>
              <a:cs typeface="Sansita"/>
              <a:sym typeface="Sansita"/>
            </a:endParaRPr>
          </a:p>
        </p:txBody>
      </p:sp>
      <p:grpSp>
        <p:nvGrpSpPr>
          <p:cNvPr id="168" name="Google Shape;168;p27"/>
          <p:cNvGrpSpPr/>
          <p:nvPr/>
        </p:nvGrpSpPr>
        <p:grpSpPr>
          <a:xfrm>
            <a:off x="768169" y="3074104"/>
            <a:ext cx="145173" cy="145174"/>
            <a:chOff x="0" y="0"/>
            <a:chExt cx="812800" cy="812800"/>
          </a:xfrm>
        </p:grpSpPr>
        <p:sp>
          <p:nvSpPr>
            <p:cNvPr id="169" name="Google Shape;169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</p:sp>
        <p:sp>
          <p:nvSpPr>
            <p:cNvPr id="170" name="Google Shape;170;p27"/>
            <p:cNvSpPr txBox="1"/>
            <p:nvPr/>
          </p:nvSpPr>
          <p:spPr>
            <a:xfrm>
              <a:off x="190500" y="133350"/>
              <a:ext cx="431800" cy="488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7"/>
          <p:cNvSpPr txBox="1"/>
          <p:nvPr/>
        </p:nvSpPr>
        <p:spPr>
          <a:xfrm>
            <a:off x="1026358" y="3045529"/>
            <a:ext cx="6880504" cy="1726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External Validation Datasets from international centers</a:t>
            </a:r>
            <a:endParaRPr sz="700"/>
          </a:p>
          <a:p>
            <a:pPr indent="-152400" lvl="1" marL="3048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External-Set-1: Wenzhou Medical University, China</a:t>
            </a:r>
            <a:endParaRPr sz="700"/>
          </a:p>
          <a:p>
            <a:pPr indent="-152400" lvl="1" marL="3048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External-Set-2: Technical University of Munich, Germany</a:t>
            </a:r>
            <a:endParaRPr sz="700"/>
          </a:p>
          <a:p>
            <a:pPr indent="-152400" lvl="1" marL="3048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External-Set-3: Peking University Shenzhen Hospital, China</a:t>
            </a:r>
            <a:endParaRPr sz="700"/>
          </a:p>
          <a:p>
            <a:pPr indent="-152400" lvl="1" marL="3048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External-Set-4: Zhijiang People's Hospital, Hubei, China</a:t>
            </a:r>
            <a:endParaRPr sz="700"/>
          </a:p>
          <a:p>
            <a:pPr indent="-152400" lvl="1" marL="3048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4445D6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4445D6"/>
                </a:solidFill>
                <a:latin typeface="Sansita"/>
                <a:ea typeface="Sansita"/>
                <a:cs typeface="Sansita"/>
                <a:sym typeface="Sansita"/>
              </a:rPr>
              <a:t>Ethical approvals</a:t>
            </a:r>
            <a:endParaRPr sz="700"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4445D6"/>
              </a:solidFill>
              <a:latin typeface="Sansita"/>
              <a:ea typeface="Sansita"/>
              <a:cs typeface="Sansita"/>
              <a:sym typeface="Sansita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6799793" y="1888202"/>
            <a:ext cx="1512000" cy="1512000"/>
          </a:xfrm>
          <a:custGeom>
            <a:rect b="b" l="l" r="r" t="t"/>
            <a:pathLst>
              <a:path extrusionOk="0" h="3024000" w="3024000">
                <a:moveTo>
                  <a:pt x="0" y="0"/>
                </a:moveTo>
                <a:lnTo>
                  <a:pt x="3024000" y="0"/>
                </a:lnTo>
                <a:lnTo>
                  <a:pt x="3024000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023275" y="4925750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8"/>
          <p:cNvGrpSpPr/>
          <p:nvPr/>
        </p:nvGrpSpPr>
        <p:grpSpPr>
          <a:xfrm>
            <a:off x="723849" y="859906"/>
            <a:ext cx="3012598" cy="900385"/>
            <a:chOff x="0" y="-47625"/>
            <a:chExt cx="1850186" cy="552971"/>
          </a:xfrm>
        </p:grpSpPr>
        <p:sp>
          <p:nvSpPr>
            <p:cNvPr id="183" name="Google Shape;183;p28"/>
            <p:cNvSpPr/>
            <p:nvPr/>
          </p:nvSpPr>
          <p:spPr>
            <a:xfrm>
              <a:off x="0" y="0"/>
              <a:ext cx="1850186" cy="505346"/>
            </a:xfrm>
            <a:custGeom>
              <a:rect b="b" l="l" r="r" t="t"/>
              <a:pathLst>
                <a:path extrusionOk="0" h="505346" w="1850186">
                  <a:moveTo>
                    <a:pt x="53967" y="0"/>
                  </a:moveTo>
                  <a:lnTo>
                    <a:pt x="1796219" y="0"/>
                  </a:lnTo>
                  <a:cubicBezTo>
                    <a:pt x="1826025" y="0"/>
                    <a:pt x="1850186" y="24162"/>
                    <a:pt x="1850186" y="53967"/>
                  </a:cubicBezTo>
                  <a:lnTo>
                    <a:pt x="1850186" y="451380"/>
                  </a:lnTo>
                  <a:cubicBezTo>
                    <a:pt x="1850186" y="481185"/>
                    <a:pt x="1826025" y="505346"/>
                    <a:pt x="1796219" y="505346"/>
                  </a:cubicBezTo>
                  <a:lnTo>
                    <a:pt x="53967" y="505346"/>
                  </a:lnTo>
                  <a:cubicBezTo>
                    <a:pt x="24162" y="505346"/>
                    <a:pt x="0" y="481185"/>
                    <a:pt x="0" y="451380"/>
                  </a:cubicBezTo>
                  <a:lnTo>
                    <a:pt x="0" y="53967"/>
                  </a:lnTo>
                  <a:cubicBezTo>
                    <a:pt x="0" y="24162"/>
                    <a:pt x="24162" y="0"/>
                    <a:pt x="53967" y="0"/>
                  </a:cubicBezTo>
                  <a:close/>
                </a:path>
              </a:pathLst>
            </a:custGeom>
            <a:gradFill>
              <a:gsLst>
                <a:gs pos="0">
                  <a:srgbClr val="E4EEFF"/>
                </a:gs>
                <a:gs pos="100000">
                  <a:srgbClr val="B0C5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0" y="-47625"/>
              <a:ext cx="1850186" cy="552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74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8"/>
          <p:cNvSpPr/>
          <p:nvPr/>
        </p:nvSpPr>
        <p:spPr>
          <a:xfrm>
            <a:off x="-3863294" y="-5163319"/>
            <a:ext cx="5677670" cy="5677670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28"/>
          <p:cNvSpPr/>
          <p:nvPr/>
        </p:nvSpPr>
        <p:spPr>
          <a:xfrm>
            <a:off x="6526907" y="2888789"/>
            <a:ext cx="5677670" cy="567766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7" name="Google Shape;187;p28"/>
          <p:cNvGrpSpPr/>
          <p:nvPr/>
        </p:nvGrpSpPr>
        <p:grpSpPr>
          <a:xfrm>
            <a:off x="443194" y="955882"/>
            <a:ext cx="804410" cy="804410"/>
            <a:chOff x="0" y="0"/>
            <a:chExt cx="812800" cy="812800"/>
          </a:xfrm>
        </p:grpSpPr>
        <p:sp>
          <p:nvSpPr>
            <p:cNvPr id="188" name="Google Shape;188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74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8"/>
          <p:cNvSpPr/>
          <p:nvPr/>
        </p:nvSpPr>
        <p:spPr>
          <a:xfrm>
            <a:off x="552402" y="1096262"/>
            <a:ext cx="585994" cy="585994"/>
          </a:xfrm>
          <a:custGeom>
            <a:rect b="b" l="l" r="r" t="t"/>
            <a:pathLst>
              <a:path extrusionOk="0" h="1171987" w="1171987">
                <a:moveTo>
                  <a:pt x="0" y="0"/>
                </a:moveTo>
                <a:lnTo>
                  <a:pt x="1171987" y="0"/>
                </a:lnTo>
                <a:lnTo>
                  <a:pt x="1171987" y="1171987"/>
                </a:lnTo>
                <a:lnTo>
                  <a:pt x="0" y="11719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8"/>
          <p:cNvSpPr txBox="1"/>
          <p:nvPr/>
        </p:nvSpPr>
        <p:spPr>
          <a:xfrm>
            <a:off x="443194" y="88577"/>
            <a:ext cx="6316707" cy="701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900" u="none" cap="none" strike="noStrike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 Experimental Settings</a:t>
            </a:r>
            <a:endParaRPr sz="700"/>
          </a:p>
        </p:txBody>
      </p:sp>
      <p:sp>
        <p:nvSpPr>
          <p:cNvPr id="192" name="Google Shape;192;p28"/>
          <p:cNvSpPr txBox="1"/>
          <p:nvPr/>
        </p:nvSpPr>
        <p:spPr>
          <a:xfrm>
            <a:off x="1247604" y="1223714"/>
            <a:ext cx="2303505" cy="418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Use of federated learning</a:t>
            </a:r>
            <a:endParaRPr sz="700"/>
          </a:p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506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8"/>
          <p:cNvGrpSpPr/>
          <p:nvPr/>
        </p:nvGrpSpPr>
        <p:grpSpPr>
          <a:xfrm>
            <a:off x="1844034" y="1839908"/>
            <a:ext cx="3012598" cy="900385"/>
            <a:chOff x="0" y="-47625"/>
            <a:chExt cx="1850186" cy="552971"/>
          </a:xfrm>
        </p:grpSpPr>
        <p:sp>
          <p:nvSpPr>
            <p:cNvPr id="194" name="Google Shape;194;p28"/>
            <p:cNvSpPr/>
            <p:nvPr/>
          </p:nvSpPr>
          <p:spPr>
            <a:xfrm>
              <a:off x="0" y="0"/>
              <a:ext cx="1850186" cy="505346"/>
            </a:xfrm>
            <a:custGeom>
              <a:rect b="b" l="l" r="r" t="t"/>
              <a:pathLst>
                <a:path extrusionOk="0" h="505346" w="1850186">
                  <a:moveTo>
                    <a:pt x="53967" y="0"/>
                  </a:moveTo>
                  <a:lnTo>
                    <a:pt x="1796219" y="0"/>
                  </a:lnTo>
                  <a:cubicBezTo>
                    <a:pt x="1826025" y="0"/>
                    <a:pt x="1850186" y="24162"/>
                    <a:pt x="1850186" y="53967"/>
                  </a:cubicBezTo>
                  <a:lnTo>
                    <a:pt x="1850186" y="451380"/>
                  </a:lnTo>
                  <a:cubicBezTo>
                    <a:pt x="1850186" y="481185"/>
                    <a:pt x="1826025" y="505346"/>
                    <a:pt x="1796219" y="505346"/>
                  </a:cubicBezTo>
                  <a:lnTo>
                    <a:pt x="53967" y="505346"/>
                  </a:lnTo>
                  <a:cubicBezTo>
                    <a:pt x="24162" y="505346"/>
                    <a:pt x="0" y="481185"/>
                    <a:pt x="0" y="451380"/>
                  </a:cubicBezTo>
                  <a:lnTo>
                    <a:pt x="0" y="53967"/>
                  </a:lnTo>
                  <a:cubicBezTo>
                    <a:pt x="0" y="24162"/>
                    <a:pt x="24162" y="0"/>
                    <a:pt x="53967" y="0"/>
                  </a:cubicBezTo>
                  <a:close/>
                </a:path>
              </a:pathLst>
            </a:custGeom>
            <a:gradFill>
              <a:gsLst>
                <a:gs pos="0">
                  <a:srgbClr val="E4EEFF"/>
                </a:gs>
                <a:gs pos="100000">
                  <a:srgbClr val="B0C5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0" y="-47625"/>
              <a:ext cx="1850186" cy="552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74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28"/>
          <p:cNvGrpSpPr/>
          <p:nvPr/>
        </p:nvGrpSpPr>
        <p:grpSpPr>
          <a:xfrm>
            <a:off x="1447047" y="1998417"/>
            <a:ext cx="804410" cy="804410"/>
            <a:chOff x="0" y="0"/>
            <a:chExt cx="812800" cy="812800"/>
          </a:xfrm>
        </p:grpSpPr>
        <p:sp>
          <p:nvSpPr>
            <p:cNvPr id="197" name="Google Shape;197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74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8"/>
          <p:cNvSpPr/>
          <p:nvPr/>
        </p:nvSpPr>
        <p:spPr>
          <a:xfrm>
            <a:off x="1556255" y="2138797"/>
            <a:ext cx="585994" cy="585994"/>
          </a:xfrm>
          <a:custGeom>
            <a:rect b="b" l="l" r="r" t="t"/>
            <a:pathLst>
              <a:path extrusionOk="0" h="1171987" w="1171987">
                <a:moveTo>
                  <a:pt x="0" y="0"/>
                </a:moveTo>
                <a:lnTo>
                  <a:pt x="1171987" y="0"/>
                </a:lnTo>
                <a:lnTo>
                  <a:pt x="1171987" y="1171987"/>
                </a:lnTo>
                <a:lnTo>
                  <a:pt x="0" y="11719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0" name="Google Shape;200;p28"/>
          <p:cNvGrpSpPr/>
          <p:nvPr/>
        </p:nvGrpSpPr>
        <p:grpSpPr>
          <a:xfrm>
            <a:off x="3514309" y="2882443"/>
            <a:ext cx="3012598" cy="900385"/>
            <a:chOff x="0" y="-47625"/>
            <a:chExt cx="1850186" cy="552971"/>
          </a:xfrm>
        </p:grpSpPr>
        <p:sp>
          <p:nvSpPr>
            <p:cNvPr id="201" name="Google Shape;201;p28"/>
            <p:cNvSpPr/>
            <p:nvPr/>
          </p:nvSpPr>
          <p:spPr>
            <a:xfrm>
              <a:off x="0" y="0"/>
              <a:ext cx="1850186" cy="505346"/>
            </a:xfrm>
            <a:custGeom>
              <a:rect b="b" l="l" r="r" t="t"/>
              <a:pathLst>
                <a:path extrusionOk="0" h="505346" w="1850186">
                  <a:moveTo>
                    <a:pt x="53967" y="0"/>
                  </a:moveTo>
                  <a:lnTo>
                    <a:pt x="1796219" y="0"/>
                  </a:lnTo>
                  <a:cubicBezTo>
                    <a:pt x="1826025" y="0"/>
                    <a:pt x="1850186" y="24162"/>
                    <a:pt x="1850186" y="53967"/>
                  </a:cubicBezTo>
                  <a:lnTo>
                    <a:pt x="1850186" y="451380"/>
                  </a:lnTo>
                  <a:cubicBezTo>
                    <a:pt x="1850186" y="481185"/>
                    <a:pt x="1826025" y="505346"/>
                    <a:pt x="1796219" y="505346"/>
                  </a:cubicBezTo>
                  <a:lnTo>
                    <a:pt x="53967" y="505346"/>
                  </a:lnTo>
                  <a:cubicBezTo>
                    <a:pt x="24162" y="505346"/>
                    <a:pt x="0" y="481185"/>
                    <a:pt x="0" y="451380"/>
                  </a:cubicBezTo>
                  <a:lnTo>
                    <a:pt x="0" y="53967"/>
                  </a:lnTo>
                  <a:cubicBezTo>
                    <a:pt x="0" y="24162"/>
                    <a:pt x="24162" y="0"/>
                    <a:pt x="53967" y="0"/>
                  </a:cubicBezTo>
                  <a:close/>
                </a:path>
              </a:pathLst>
            </a:custGeom>
            <a:gradFill>
              <a:gsLst>
                <a:gs pos="0">
                  <a:srgbClr val="E4EEFF"/>
                </a:gs>
                <a:gs pos="100000">
                  <a:srgbClr val="B0C5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0" y="-47625"/>
              <a:ext cx="1850186" cy="552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74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28"/>
          <p:cNvGrpSpPr/>
          <p:nvPr/>
        </p:nvGrpSpPr>
        <p:grpSpPr>
          <a:xfrm>
            <a:off x="3233655" y="2978418"/>
            <a:ext cx="804410" cy="804410"/>
            <a:chOff x="0" y="0"/>
            <a:chExt cx="812800" cy="812800"/>
          </a:xfrm>
        </p:grpSpPr>
        <p:sp>
          <p:nvSpPr>
            <p:cNvPr id="204" name="Google Shape;204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74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28"/>
          <p:cNvSpPr/>
          <p:nvPr/>
        </p:nvSpPr>
        <p:spPr>
          <a:xfrm>
            <a:off x="3342863" y="3118799"/>
            <a:ext cx="585993" cy="585993"/>
          </a:xfrm>
          <a:custGeom>
            <a:rect b="b" l="l" r="r" t="t"/>
            <a:pathLst>
              <a:path extrusionOk="0" h="1171987" w="1171987">
                <a:moveTo>
                  <a:pt x="0" y="0"/>
                </a:moveTo>
                <a:lnTo>
                  <a:pt x="1171987" y="0"/>
                </a:lnTo>
                <a:lnTo>
                  <a:pt x="1171987" y="1171987"/>
                </a:lnTo>
                <a:lnTo>
                  <a:pt x="0" y="11719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7" name="Google Shape;207;p28"/>
          <p:cNvGrpSpPr/>
          <p:nvPr/>
        </p:nvGrpSpPr>
        <p:grpSpPr>
          <a:xfrm>
            <a:off x="5301263" y="3898628"/>
            <a:ext cx="3012598" cy="900385"/>
            <a:chOff x="0" y="-47625"/>
            <a:chExt cx="1850186" cy="552971"/>
          </a:xfrm>
        </p:grpSpPr>
        <p:sp>
          <p:nvSpPr>
            <p:cNvPr id="208" name="Google Shape;208;p28"/>
            <p:cNvSpPr/>
            <p:nvPr/>
          </p:nvSpPr>
          <p:spPr>
            <a:xfrm>
              <a:off x="0" y="0"/>
              <a:ext cx="1850186" cy="505346"/>
            </a:xfrm>
            <a:custGeom>
              <a:rect b="b" l="l" r="r" t="t"/>
              <a:pathLst>
                <a:path extrusionOk="0" h="505346" w="1850186">
                  <a:moveTo>
                    <a:pt x="53967" y="0"/>
                  </a:moveTo>
                  <a:lnTo>
                    <a:pt x="1796219" y="0"/>
                  </a:lnTo>
                  <a:cubicBezTo>
                    <a:pt x="1826025" y="0"/>
                    <a:pt x="1850186" y="24162"/>
                    <a:pt x="1850186" y="53967"/>
                  </a:cubicBezTo>
                  <a:lnTo>
                    <a:pt x="1850186" y="451380"/>
                  </a:lnTo>
                  <a:cubicBezTo>
                    <a:pt x="1850186" y="481185"/>
                    <a:pt x="1826025" y="505346"/>
                    <a:pt x="1796219" y="505346"/>
                  </a:cubicBezTo>
                  <a:lnTo>
                    <a:pt x="53967" y="505346"/>
                  </a:lnTo>
                  <a:cubicBezTo>
                    <a:pt x="24162" y="505346"/>
                    <a:pt x="0" y="481185"/>
                    <a:pt x="0" y="451380"/>
                  </a:cubicBezTo>
                  <a:lnTo>
                    <a:pt x="0" y="53967"/>
                  </a:lnTo>
                  <a:cubicBezTo>
                    <a:pt x="0" y="24162"/>
                    <a:pt x="24162" y="0"/>
                    <a:pt x="53967" y="0"/>
                  </a:cubicBezTo>
                  <a:close/>
                </a:path>
              </a:pathLst>
            </a:custGeom>
            <a:gradFill>
              <a:gsLst>
                <a:gs pos="0">
                  <a:srgbClr val="E4EEFF"/>
                </a:gs>
                <a:gs pos="100000">
                  <a:srgbClr val="B0C5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 txBox="1"/>
            <p:nvPr/>
          </p:nvSpPr>
          <p:spPr>
            <a:xfrm>
              <a:off x="0" y="-47625"/>
              <a:ext cx="1850186" cy="552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74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28"/>
          <p:cNvGrpSpPr/>
          <p:nvPr/>
        </p:nvGrpSpPr>
        <p:grpSpPr>
          <a:xfrm>
            <a:off x="5020608" y="3994604"/>
            <a:ext cx="804410" cy="804410"/>
            <a:chOff x="0" y="0"/>
            <a:chExt cx="812800" cy="812800"/>
          </a:xfrm>
        </p:grpSpPr>
        <p:sp>
          <p:nvSpPr>
            <p:cNvPr id="211" name="Google Shape;211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74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8"/>
          <p:cNvSpPr/>
          <p:nvPr/>
        </p:nvSpPr>
        <p:spPr>
          <a:xfrm>
            <a:off x="5129816" y="4134984"/>
            <a:ext cx="585993" cy="585993"/>
          </a:xfrm>
          <a:custGeom>
            <a:rect b="b" l="l" r="r" t="t"/>
            <a:pathLst>
              <a:path extrusionOk="0" h="1171987" w="1171987">
                <a:moveTo>
                  <a:pt x="0" y="0"/>
                </a:moveTo>
                <a:lnTo>
                  <a:pt x="1171987" y="0"/>
                </a:lnTo>
                <a:lnTo>
                  <a:pt x="1171987" y="1171987"/>
                </a:lnTo>
                <a:lnTo>
                  <a:pt x="0" y="11719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28"/>
          <p:cNvSpPr txBox="1"/>
          <p:nvPr/>
        </p:nvSpPr>
        <p:spPr>
          <a:xfrm>
            <a:off x="2516737" y="2124728"/>
            <a:ext cx="2227807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 Transfer learning from DeepLesion dataset</a:t>
            </a:r>
            <a:endParaRPr sz="700"/>
          </a:p>
        </p:txBody>
      </p:sp>
      <p:sp>
        <p:nvSpPr>
          <p:cNvPr id="215" name="Google Shape;215;p28"/>
          <p:cNvSpPr txBox="1"/>
          <p:nvPr/>
        </p:nvSpPr>
        <p:spPr>
          <a:xfrm>
            <a:off x="4584693" y="3262824"/>
            <a:ext cx="1433140" cy="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 sz="700"/>
          </a:p>
        </p:txBody>
      </p:sp>
      <p:sp>
        <p:nvSpPr>
          <p:cNvPr id="216" name="Google Shape;216;p28"/>
          <p:cNvSpPr txBox="1"/>
          <p:nvPr/>
        </p:nvSpPr>
        <p:spPr>
          <a:xfrm>
            <a:off x="6117113" y="4268425"/>
            <a:ext cx="1928664" cy="228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 Model training process</a:t>
            </a:r>
            <a:endParaRPr sz="700"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7901150" y="48600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-4653068" y="-3788582"/>
            <a:ext cx="8417732" cy="8417732"/>
          </a:xfrm>
          <a:custGeom>
            <a:rect b="b" l="l" r="r" t="t"/>
            <a:pathLst>
              <a:path extrusionOk="0" h="16835464" w="16835464">
                <a:moveTo>
                  <a:pt x="0" y="0"/>
                </a:moveTo>
                <a:lnTo>
                  <a:pt x="16835464" y="0"/>
                </a:lnTo>
                <a:lnTo>
                  <a:pt x="16835464" y="16835464"/>
                </a:lnTo>
                <a:lnTo>
                  <a:pt x="0" y="16835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29"/>
          <p:cNvSpPr txBox="1"/>
          <p:nvPr/>
        </p:nvSpPr>
        <p:spPr>
          <a:xfrm>
            <a:off x="2460677" y="710019"/>
            <a:ext cx="5361648" cy="701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900" u="none" cap="none" strike="noStrike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Statistical Analysis</a:t>
            </a:r>
            <a:endParaRPr sz="700"/>
          </a:p>
        </p:txBody>
      </p:sp>
      <p:sp>
        <p:nvSpPr>
          <p:cNvPr id="228" name="Google Shape;228;p29"/>
          <p:cNvSpPr/>
          <p:nvPr/>
        </p:nvSpPr>
        <p:spPr>
          <a:xfrm>
            <a:off x="7822325" y="4319815"/>
            <a:ext cx="2643350" cy="2643350"/>
          </a:xfrm>
          <a:custGeom>
            <a:rect b="b" l="l" r="r" t="t"/>
            <a:pathLst>
              <a:path extrusionOk="0" h="5286700" w="5286700">
                <a:moveTo>
                  <a:pt x="0" y="0"/>
                </a:moveTo>
                <a:lnTo>
                  <a:pt x="5286700" y="0"/>
                </a:lnTo>
                <a:lnTo>
                  <a:pt x="5286700" y="5286700"/>
                </a:lnTo>
                <a:lnTo>
                  <a:pt x="0" y="5286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29"/>
          <p:cNvSpPr txBox="1"/>
          <p:nvPr/>
        </p:nvSpPr>
        <p:spPr>
          <a:xfrm>
            <a:off x="2532963" y="1483426"/>
            <a:ext cx="2808793" cy="15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46050" lvl="1" marL="292100" marR="0" rtl="0" algn="l">
              <a:lnSpc>
                <a:spcPct val="236996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Evaluation using ROC curves</a:t>
            </a:r>
            <a:endParaRPr sz="700"/>
          </a:p>
          <a:p>
            <a:pPr indent="-146050" lvl="1" marL="292100" marR="0" rtl="0" algn="l">
              <a:lnSpc>
                <a:spcPct val="236996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Mean Average Precision (mAP)</a:t>
            </a:r>
            <a:endParaRPr sz="700"/>
          </a:p>
          <a:p>
            <a:pPr indent="-146050" lvl="1" marL="292100" marR="0" rtl="0" algn="l">
              <a:lnSpc>
                <a:spcPct val="236996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False-Positive Rate</a:t>
            </a:r>
            <a:endParaRPr sz="700"/>
          </a:p>
          <a:p>
            <a:pPr indent="-146050" lvl="1" marL="292100" marR="0" rtl="0" algn="l">
              <a:lnSpc>
                <a:spcPct val="236996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P-Values using t-test</a:t>
            </a:r>
            <a:endParaRPr sz="700"/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008000" y="489522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4EEFF"/>
            </a:gs>
            <a:gs pos="100000">
              <a:srgbClr val="B0C5FF"/>
            </a:gs>
          </a:gsLst>
          <a:lin ang="0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/>
          <p:nvPr/>
        </p:nvSpPr>
        <p:spPr>
          <a:xfrm>
            <a:off x="3713733" y="-35712"/>
            <a:ext cx="5430267" cy="5143500"/>
          </a:xfrm>
          <a:custGeom>
            <a:rect b="b" l="l" r="r" t="t"/>
            <a:pathLst>
              <a:path extrusionOk="0" h="10287000" w="10860534">
                <a:moveTo>
                  <a:pt x="0" y="0"/>
                </a:moveTo>
                <a:lnTo>
                  <a:pt x="10860534" y="0"/>
                </a:lnTo>
                <a:lnTo>
                  <a:pt x="1086053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30"/>
          <p:cNvSpPr txBox="1"/>
          <p:nvPr/>
        </p:nvSpPr>
        <p:spPr>
          <a:xfrm>
            <a:off x="424381" y="1683149"/>
            <a:ext cx="2844633" cy="17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Performance on Internal and External Testing Sets</a:t>
            </a:r>
            <a:endParaRPr sz="700"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000375" y="4823175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1857874" y="1049118"/>
            <a:ext cx="5428251" cy="1824671"/>
          </a:xfrm>
          <a:custGeom>
            <a:rect b="b" l="l" r="r" t="t"/>
            <a:pathLst>
              <a:path extrusionOk="0" h="3649341" w="10856502">
                <a:moveTo>
                  <a:pt x="0" y="0"/>
                </a:moveTo>
                <a:lnTo>
                  <a:pt x="10856502" y="0"/>
                </a:lnTo>
                <a:lnTo>
                  <a:pt x="10856502" y="3649341"/>
                </a:lnTo>
                <a:lnTo>
                  <a:pt x="0" y="3649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31"/>
          <p:cNvSpPr/>
          <p:nvPr/>
        </p:nvSpPr>
        <p:spPr>
          <a:xfrm>
            <a:off x="1857874" y="2795938"/>
            <a:ext cx="5428251" cy="1833213"/>
          </a:xfrm>
          <a:custGeom>
            <a:rect b="b" l="l" r="r" t="t"/>
            <a:pathLst>
              <a:path extrusionOk="0" h="3666425" w="10856502">
                <a:moveTo>
                  <a:pt x="0" y="0"/>
                </a:moveTo>
                <a:lnTo>
                  <a:pt x="10856502" y="0"/>
                </a:lnTo>
                <a:lnTo>
                  <a:pt x="10856502" y="3666425"/>
                </a:lnTo>
                <a:lnTo>
                  <a:pt x="0" y="36664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31"/>
          <p:cNvSpPr txBox="1"/>
          <p:nvPr/>
        </p:nvSpPr>
        <p:spPr>
          <a:xfrm>
            <a:off x="271813" y="485775"/>
            <a:ext cx="8600375" cy="240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Qualitative results of lesion detection in COVID-19 CT images using federated learning model </a:t>
            </a:r>
            <a:endParaRPr sz="700"/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7962200" y="4773300"/>
            <a:ext cx="1066800" cy="2406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2"/>
          <p:cNvGrpSpPr/>
          <p:nvPr/>
        </p:nvGrpSpPr>
        <p:grpSpPr>
          <a:xfrm>
            <a:off x="-257178" y="-395577"/>
            <a:ext cx="9658355" cy="2429026"/>
            <a:chOff x="0" y="-57150"/>
            <a:chExt cx="5087528" cy="1279487"/>
          </a:xfrm>
        </p:grpSpPr>
        <p:sp>
          <p:nvSpPr>
            <p:cNvPr id="263" name="Google Shape;263;p32"/>
            <p:cNvSpPr/>
            <p:nvPr/>
          </p:nvSpPr>
          <p:spPr>
            <a:xfrm>
              <a:off x="0" y="0"/>
              <a:ext cx="5087528" cy="1222337"/>
            </a:xfrm>
            <a:custGeom>
              <a:rect b="b" l="l" r="r" t="t"/>
              <a:pathLst>
                <a:path extrusionOk="0" h="1222337" w="5087528">
                  <a:moveTo>
                    <a:pt x="0" y="0"/>
                  </a:moveTo>
                  <a:lnTo>
                    <a:pt x="5087528" y="0"/>
                  </a:lnTo>
                  <a:lnTo>
                    <a:pt x="5087528" y="1222337"/>
                  </a:lnTo>
                  <a:lnTo>
                    <a:pt x="0" y="1222337"/>
                  </a:lnTo>
                  <a:close/>
                </a:path>
              </a:pathLst>
            </a:custGeom>
            <a:solidFill>
              <a:srgbClr val="B4CDFF"/>
            </a:solidFill>
            <a:ln>
              <a:noFill/>
            </a:ln>
          </p:spPr>
        </p:sp>
        <p:sp>
          <p:nvSpPr>
            <p:cNvPr id="264" name="Google Shape;264;p32"/>
            <p:cNvSpPr txBox="1"/>
            <p:nvPr/>
          </p:nvSpPr>
          <p:spPr>
            <a:xfrm>
              <a:off x="0" y="-57150"/>
              <a:ext cx="5087528" cy="1279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5" name="Google Shape;265;p32"/>
          <p:cNvCxnSpPr/>
          <p:nvPr/>
        </p:nvCxnSpPr>
        <p:spPr>
          <a:xfrm>
            <a:off x="3115983" y="2256331"/>
            <a:ext cx="0" cy="2394250"/>
          </a:xfrm>
          <a:prstGeom prst="straightConnector1">
            <a:avLst/>
          </a:prstGeom>
          <a:noFill/>
          <a:ln cap="rnd" cmpd="sng" w="85725">
            <a:solidFill>
              <a:srgbClr val="B0C5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6466050" y="2234899"/>
            <a:ext cx="0" cy="2394251"/>
          </a:xfrm>
          <a:prstGeom prst="straightConnector1">
            <a:avLst/>
          </a:prstGeom>
          <a:noFill/>
          <a:ln cap="rnd" cmpd="sng" w="85725">
            <a:solidFill>
              <a:srgbClr val="B0C5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32"/>
          <p:cNvSpPr txBox="1"/>
          <p:nvPr/>
        </p:nvSpPr>
        <p:spPr>
          <a:xfrm>
            <a:off x="514350" y="585923"/>
            <a:ext cx="8209617" cy="701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900" u="none" cap="none" strike="noStrike">
                <a:solidFill>
                  <a:srgbClr val="4445D6"/>
                </a:solidFill>
                <a:latin typeface="Poppins Black"/>
                <a:ea typeface="Poppins Black"/>
                <a:cs typeface="Poppins Black"/>
                <a:sym typeface="Poppins Black"/>
              </a:rPr>
              <a:t>Strengths and Contributions </a:t>
            </a:r>
            <a:endParaRPr sz="700"/>
          </a:p>
        </p:txBody>
      </p:sp>
      <p:cxnSp>
        <p:nvCxnSpPr>
          <p:cNvPr id="268" name="Google Shape;268;p32"/>
          <p:cNvCxnSpPr/>
          <p:nvPr/>
        </p:nvCxnSpPr>
        <p:spPr>
          <a:xfrm rot="10800000">
            <a:off x="514350" y="3432025"/>
            <a:ext cx="7695267" cy="0"/>
          </a:xfrm>
          <a:prstGeom prst="straightConnector1">
            <a:avLst/>
          </a:prstGeom>
          <a:noFill/>
          <a:ln cap="rnd" cmpd="sng" w="85725">
            <a:solidFill>
              <a:srgbClr val="B0C5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32"/>
          <p:cNvSpPr txBox="1"/>
          <p:nvPr/>
        </p:nvSpPr>
        <p:spPr>
          <a:xfrm>
            <a:off x="370132" y="2475551"/>
            <a:ext cx="2724420" cy="7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Federated Learning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Multicenter Collaboration</a:t>
            </a:r>
            <a:endParaRPr sz="700"/>
          </a:p>
        </p:txBody>
      </p:sp>
      <p:sp>
        <p:nvSpPr>
          <p:cNvPr id="270" name="Google Shape;270;p32"/>
          <p:cNvSpPr txBox="1"/>
          <p:nvPr/>
        </p:nvSpPr>
        <p:spPr>
          <a:xfrm>
            <a:off x="3324108" y="2597996"/>
            <a:ext cx="2869172" cy="24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Generalizable AI Model</a:t>
            </a:r>
            <a:endParaRPr sz="700"/>
          </a:p>
        </p:txBody>
      </p:sp>
      <p:sp>
        <p:nvSpPr>
          <p:cNvPr id="271" name="Google Shape;271;p32"/>
          <p:cNvSpPr txBox="1"/>
          <p:nvPr/>
        </p:nvSpPr>
        <p:spPr>
          <a:xfrm>
            <a:off x="6723523" y="2597996"/>
            <a:ext cx="194124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Data Diversity and 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Real-world Challenges</a:t>
            </a:r>
            <a:endParaRPr sz="700"/>
          </a:p>
        </p:txBody>
      </p:sp>
      <p:sp>
        <p:nvSpPr>
          <p:cNvPr id="272" name="Google Shape;272;p32"/>
          <p:cNvSpPr txBox="1"/>
          <p:nvPr/>
        </p:nvSpPr>
        <p:spPr>
          <a:xfrm>
            <a:off x="845861" y="3717543"/>
            <a:ext cx="1520428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Lesion Detection 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sz="700"/>
          </a:p>
        </p:txBody>
      </p:sp>
      <p:sp>
        <p:nvSpPr>
          <p:cNvPr id="273" name="Google Shape;273;p32"/>
          <p:cNvSpPr txBox="1"/>
          <p:nvPr/>
        </p:nvSpPr>
        <p:spPr>
          <a:xfrm>
            <a:off x="6834772" y="3547396"/>
            <a:ext cx="1718742" cy="735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Transfer Learning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Large-scale Dataset</a:t>
            </a:r>
            <a:endParaRPr sz="700"/>
          </a:p>
        </p:txBody>
      </p:sp>
      <p:sp>
        <p:nvSpPr>
          <p:cNvPr id="274" name="Google Shape;274;p32"/>
          <p:cNvSpPr txBox="1"/>
          <p:nvPr/>
        </p:nvSpPr>
        <p:spPr>
          <a:xfrm>
            <a:off x="3512227" y="3805881"/>
            <a:ext cx="2306241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Enhancing</a:t>
            </a:r>
            <a:endParaRPr sz="700"/>
          </a:p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445D6"/>
                </a:solidFill>
                <a:latin typeface="Arial"/>
                <a:ea typeface="Arial"/>
                <a:cs typeface="Arial"/>
                <a:sym typeface="Arial"/>
              </a:rPr>
              <a:t> Multicenter Collaboration</a:t>
            </a:r>
            <a:endParaRPr sz="700"/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7946950" y="4864700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3"/>
          <p:cNvGrpSpPr/>
          <p:nvPr/>
        </p:nvGrpSpPr>
        <p:grpSpPr>
          <a:xfrm>
            <a:off x="-257178" y="-395577"/>
            <a:ext cx="9658355" cy="2429026"/>
            <a:chOff x="0" y="-57150"/>
            <a:chExt cx="5087528" cy="1279487"/>
          </a:xfrm>
        </p:grpSpPr>
        <p:sp>
          <p:nvSpPr>
            <p:cNvPr id="285" name="Google Shape;285;p33"/>
            <p:cNvSpPr/>
            <p:nvPr/>
          </p:nvSpPr>
          <p:spPr>
            <a:xfrm>
              <a:off x="0" y="0"/>
              <a:ext cx="5087528" cy="1222337"/>
            </a:xfrm>
            <a:custGeom>
              <a:rect b="b" l="l" r="r" t="t"/>
              <a:pathLst>
                <a:path extrusionOk="0" h="1222337" w="5087528">
                  <a:moveTo>
                    <a:pt x="0" y="0"/>
                  </a:moveTo>
                  <a:lnTo>
                    <a:pt x="5087528" y="0"/>
                  </a:lnTo>
                  <a:lnTo>
                    <a:pt x="5087528" y="1222337"/>
                  </a:lnTo>
                  <a:lnTo>
                    <a:pt x="0" y="1222337"/>
                  </a:lnTo>
                  <a:close/>
                </a:path>
              </a:pathLst>
            </a:custGeom>
            <a:solidFill>
              <a:srgbClr val="B4CDFF"/>
            </a:solidFill>
            <a:ln>
              <a:noFill/>
            </a:ln>
          </p:spPr>
        </p:sp>
        <p:sp>
          <p:nvSpPr>
            <p:cNvPr id="286" name="Google Shape;286;p33"/>
            <p:cNvSpPr txBox="1"/>
            <p:nvPr/>
          </p:nvSpPr>
          <p:spPr>
            <a:xfrm>
              <a:off x="0" y="-57150"/>
              <a:ext cx="5087528" cy="1279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7" name="Google Shape;287;p33"/>
          <p:cNvCxnSpPr/>
          <p:nvPr/>
        </p:nvCxnSpPr>
        <p:spPr>
          <a:xfrm>
            <a:off x="3454107" y="2127243"/>
            <a:ext cx="0" cy="2394251"/>
          </a:xfrm>
          <a:prstGeom prst="straightConnector1">
            <a:avLst/>
          </a:prstGeom>
          <a:noFill/>
          <a:ln cap="rnd" cmpd="sng" w="85725">
            <a:solidFill>
              <a:srgbClr val="B0C5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33"/>
          <p:cNvCxnSpPr/>
          <p:nvPr/>
        </p:nvCxnSpPr>
        <p:spPr>
          <a:xfrm>
            <a:off x="5691135" y="2127243"/>
            <a:ext cx="0" cy="2394251"/>
          </a:xfrm>
          <a:prstGeom prst="straightConnector1">
            <a:avLst/>
          </a:prstGeom>
          <a:noFill/>
          <a:ln cap="rnd" cmpd="sng" w="85725">
            <a:solidFill>
              <a:srgbClr val="B0C5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33"/>
          <p:cNvSpPr txBox="1"/>
          <p:nvPr/>
        </p:nvSpPr>
        <p:spPr>
          <a:xfrm>
            <a:off x="2447302" y="913167"/>
            <a:ext cx="4241995" cy="701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900" u="none" cap="none" strike="noStrike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Weakness</a:t>
            </a:r>
            <a:endParaRPr sz="700"/>
          </a:p>
        </p:txBody>
      </p:sp>
      <p:sp>
        <p:nvSpPr>
          <p:cNvPr id="290" name="Google Shape;290;p33"/>
          <p:cNvSpPr txBox="1"/>
          <p:nvPr/>
        </p:nvSpPr>
        <p:spPr>
          <a:xfrm>
            <a:off x="1367413" y="3011928"/>
            <a:ext cx="1947396" cy="903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Small Sample Sizes and Data Imbalance</a:t>
            </a:r>
            <a:endParaRPr sz="700"/>
          </a:p>
        </p:txBody>
      </p:sp>
      <p:sp>
        <p:nvSpPr>
          <p:cNvPr id="291" name="Google Shape;291;p33"/>
          <p:cNvSpPr txBox="1"/>
          <p:nvPr/>
        </p:nvSpPr>
        <p:spPr>
          <a:xfrm>
            <a:off x="3594601" y="3011928"/>
            <a:ext cx="1947396" cy="903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Data Exclusion and </a:t>
            </a:r>
            <a:endParaRPr sz="700"/>
          </a:p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Concept Shift</a:t>
            </a:r>
            <a:endParaRPr sz="700"/>
          </a:p>
        </p:txBody>
      </p:sp>
      <p:sp>
        <p:nvSpPr>
          <p:cNvPr id="292" name="Google Shape;292;p33"/>
          <p:cNvSpPr txBox="1"/>
          <p:nvPr/>
        </p:nvSpPr>
        <p:spPr>
          <a:xfrm>
            <a:off x="5841154" y="3011928"/>
            <a:ext cx="1947396" cy="904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05066D"/>
                </a:solidFill>
                <a:latin typeface="Arial"/>
                <a:ea typeface="Arial"/>
                <a:cs typeface="Arial"/>
                <a:sym typeface="Arial"/>
              </a:rPr>
              <a:t>Limited Data Sharing and Access</a:t>
            </a:r>
            <a:endParaRPr sz="700"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7954575" y="4841800"/>
            <a:ext cx="1066800" cy="1827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