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0"/>
  </p:notesMasterIdLst>
  <p:handoutMasterIdLst>
    <p:handoutMasterId r:id="rId51"/>
  </p:handoutMasterIdLst>
  <p:sldIdLst>
    <p:sldId id="329" r:id="rId2"/>
    <p:sldId id="599" r:id="rId3"/>
    <p:sldId id="556" r:id="rId4"/>
    <p:sldId id="557" r:id="rId5"/>
    <p:sldId id="558" r:id="rId6"/>
    <p:sldId id="559" r:id="rId7"/>
    <p:sldId id="600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601" r:id="rId16"/>
    <p:sldId id="568" r:id="rId17"/>
    <p:sldId id="567" r:id="rId18"/>
    <p:sldId id="569" r:id="rId19"/>
    <p:sldId id="570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580" r:id="rId28"/>
    <p:sldId id="581" r:id="rId29"/>
    <p:sldId id="584" r:id="rId30"/>
    <p:sldId id="602" r:id="rId31"/>
    <p:sldId id="585" r:id="rId32"/>
    <p:sldId id="586" r:id="rId33"/>
    <p:sldId id="587" r:id="rId34"/>
    <p:sldId id="588" r:id="rId35"/>
    <p:sldId id="589" r:id="rId36"/>
    <p:sldId id="459" r:id="rId37"/>
    <p:sldId id="504" r:id="rId38"/>
    <p:sldId id="506" r:id="rId39"/>
    <p:sldId id="590" r:id="rId40"/>
    <p:sldId id="591" r:id="rId41"/>
    <p:sldId id="592" r:id="rId42"/>
    <p:sldId id="603" r:id="rId43"/>
    <p:sldId id="593" r:id="rId44"/>
    <p:sldId id="594" r:id="rId45"/>
    <p:sldId id="595" r:id="rId46"/>
    <p:sldId id="596" r:id="rId47"/>
    <p:sldId id="597" r:id="rId48"/>
    <p:sldId id="598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87" userDrawn="1">
          <p15:clr>
            <a:srgbClr val="A4A3A4"/>
          </p15:clr>
        </p15:guide>
        <p15:guide id="4" orient="horz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784C"/>
    <a:srgbClr val="12734E"/>
    <a:srgbClr val="FFFFCC"/>
    <a:srgbClr val="617660"/>
    <a:srgbClr val="8C146D"/>
    <a:srgbClr val="415783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0899" autoAdjust="0"/>
  </p:normalViewPr>
  <p:slideViewPr>
    <p:cSldViewPr>
      <p:cViewPr varScale="1">
        <p:scale>
          <a:sx n="72" d="100"/>
          <a:sy n="72" d="100"/>
        </p:scale>
        <p:origin x="324" y="78"/>
      </p:cViewPr>
      <p:guideLst>
        <p:guide orient="horz" pos="2160"/>
        <p:guide pos="3840"/>
        <p:guide pos="1487"/>
        <p:guide orient="horz" pos="1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3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그림18">
            <a:extLst>
              <a:ext uri="{FF2B5EF4-FFF2-40B4-BE49-F238E27FC236}">
                <a16:creationId xmlns:a16="http://schemas.microsoft.com/office/drawing/2014/main" id="{1F8FC54D-19A3-48E4-80E8-D2F22DDB0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70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1729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0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12734E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4702" y="773705"/>
            <a:ext cx="11351925" cy="5669958"/>
          </a:xfrm>
          <a:prstGeom prst="rect">
            <a:avLst/>
          </a:prstGeo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20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7"/>
            <a:ext cx="1221668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0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384701" y="773705"/>
            <a:ext cx="11471939" cy="5669958"/>
          </a:xfrm>
          <a:prstGeom prst="rect">
            <a:avLst/>
          </a:prstGeo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1F458D1-4ECC-4CAE-8F2D-89819817AE69}"/>
              </a:ext>
            </a:extLst>
          </p:cNvPr>
          <p:cNvSpPr/>
          <p:nvPr/>
        </p:nvSpPr>
        <p:spPr>
          <a:xfrm flipV="1">
            <a:off x="0" y="6128587"/>
            <a:ext cx="12192000" cy="457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800" dirty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11" name="그림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85" y="360364"/>
            <a:ext cx="14131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4610" y="414531"/>
            <a:ext cx="3768348" cy="260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116" y="3429803"/>
            <a:ext cx="655191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3">
            <a:extLst>
              <a:ext uri="{FF2B5EF4-FFF2-40B4-BE49-F238E27FC236}">
                <a16:creationId xmlns:a16="http://schemas.microsoft.com/office/drawing/2014/main" id="{F22CECF2-C3E0-4E93-AFDA-E687302D045B}"/>
              </a:ext>
            </a:extLst>
          </p:cNvPr>
          <p:cNvSpPr txBox="1">
            <a:spLocks/>
          </p:cNvSpPr>
          <p:nvPr/>
        </p:nvSpPr>
        <p:spPr bwMode="auto">
          <a:xfrm>
            <a:off x="431800" y="5373018"/>
            <a:ext cx="392853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j-ea"/>
              </a:rPr>
              <a:t>감사합니다</a:t>
            </a:r>
            <a:r>
              <a:rPr lang="en-US" altLang="ko-KR" sz="2000" b="1" dirty="0">
                <a:solidFill>
                  <a:schemeClr val="tx1"/>
                </a:solidFill>
                <a:latin typeface="+mj-ea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08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384702" y="35744"/>
            <a:ext cx="10380133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9DB4054-5931-4E49-BF04-B8D35B168B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5415" y="774420"/>
            <a:ext cx="11041225" cy="562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1800">
                <a:solidFill>
                  <a:srgbClr val="437361"/>
                </a:solidFill>
              </a:defRPr>
            </a:lvl1pPr>
            <a:lvl2pPr marL="457200" indent="0">
              <a:buFontTx/>
              <a:buNone/>
              <a:defRPr sz="1600">
                <a:solidFill>
                  <a:srgbClr val="92D050"/>
                </a:solidFill>
              </a:defRPr>
            </a:lvl2pPr>
            <a:lvl3pPr marL="1200150" indent="-285750">
              <a:buFont typeface="Wingdings" panose="05000000000000000000" pitchFamily="2" charset="2"/>
              <a:buChar char="§"/>
              <a:defRPr sz="14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29233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141660B1-BDB4-40EB-8B50-F356A9F908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287EA1-12F5-49B8-B505-42CC0AC10072}"/>
              </a:ext>
            </a:extLst>
          </p:cNvPr>
          <p:cNvSpPr/>
          <p:nvPr userDrawn="1"/>
        </p:nvSpPr>
        <p:spPr>
          <a:xfrm>
            <a:off x="0" y="592971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6" r:id="rId2"/>
    <p:sldLayoutId id="2147483719" r:id="rId3"/>
    <p:sldLayoutId id="2147483722" r:id="rId4"/>
    <p:sldLayoutId id="2147483723" r:id="rId5"/>
    <p:sldLayoutId id="2147483721" r:id="rId6"/>
    <p:sldLayoutId id="2147483724" r:id="rId7"/>
    <p:sldLayoutId id="2147483725" r:id="rId8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A92D984-4B20-44A3-8B4F-66B23C02849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081486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</a:t>
            </a: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제</a:t>
            </a:r>
            <a:r>
              <a:rPr lang="en-US" altLang="ko-KR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2</a:t>
            </a: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강</a:t>
            </a:r>
            <a:endParaRPr lang="en-US" altLang="ko-KR" sz="4000"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  <a:p>
            <a:pPr marL="0" indent="0" algn="ctr">
              <a:buNone/>
            </a:pPr>
            <a:r>
              <a:rPr lang="ko-KR" altLang="en-US" sz="4000" dirty="0">
                <a:latin typeface="HY울릉도B" panose="02030600000101010101" pitchFamily="18" charset="-127"/>
                <a:ea typeface="HY울릉도B" panose="02030600000101010101" pitchFamily="18" charset="-127"/>
              </a:rPr>
              <a:t> 변수와 벡터</a:t>
            </a:r>
          </a:p>
        </p:txBody>
      </p:sp>
    </p:spTree>
    <p:extLst>
      <p:ext uri="{BB962C8B-B14F-4D97-AF65-F5344CB8AC3E}">
        <p14:creationId xmlns:p14="http://schemas.microsoft.com/office/powerpoint/2010/main" val="25077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AC5D859-31C7-43AB-96DA-EFD964E2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0" y="1493786"/>
            <a:ext cx="8894300" cy="369040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E18AF5A-E715-46E9-A77C-96B2D21C8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572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/>
              <a:t>2. </a:t>
            </a:r>
            <a:r>
              <a:rPr lang="ko-KR" altLang="en-US" sz="2600" b="1" dirty="0" err="1"/>
              <a:t>변수명</a:t>
            </a:r>
            <a:r>
              <a:rPr lang="ko-KR" altLang="en-US" sz="2600" b="1" dirty="0"/>
              <a:t> 지정</a:t>
            </a:r>
            <a:endParaRPr lang="en-US" altLang="ko-KR" sz="2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   </a:t>
            </a:r>
            <a:r>
              <a:rPr lang="ko-KR" altLang="en-US" sz="1600" b="1" dirty="0"/>
              <a:t>❶ 첫 글자는 영문자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알파벳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나 마침표</a:t>
            </a:r>
            <a:r>
              <a:rPr lang="en-US" altLang="ko-KR" sz="1600" b="1" dirty="0"/>
              <a:t>(.)</a:t>
            </a:r>
            <a:r>
              <a:rPr lang="ko-KR" altLang="en-US" sz="1600" b="1" dirty="0"/>
              <a:t>로 시작하는데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일반적으로 영문자로 시작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avg, .avg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12th</a:t>
            </a:r>
            <a:r>
              <a:rPr lang="ko-KR" altLang="en-US" sz="1600" b="1" dirty="0"/>
              <a:t>는 숫자로 시작했기 때문에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❷ 두 번째 글자부터는 영문자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숫자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마침표</a:t>
            </a:r>
            <a:r>
              <a:rPr lang="en-US" altLang="ko-KR" sz="1600" b="1" dirty="0"/>
              <a:t>(.), </a:t>
            </a:r>
            <a:r>
              <a:rPr lang="ko-KR" altLang="en-US" sz="1600" b="1" dirty="0"/>
              <a:t>밑줄</a:t>
            </a:r>
            <a:r>
              <a:rPr lang="en-US" altLang="ko-KR" sz="1600" b="1" dirty="0"/>
              <a:t>(_) </a:t>
            </a:r>
            <a:r>
              <a:rPr lang="ko-KR" altLang="en-US" sz="1600" b="1" dirty="0"/>
              <a:t>사용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v.1, </a:t>
            </a:r>
            <a:r>
              <a:rPr lang="en-US" altLang="ko-KR" sz="1600" b="1" dirty="0" err="1"/>
              <a:t>a_sum</a:t>
            </a:r>
            <a:r>
              <a:rPr lang="en-US" altLang="ko-KR" sz="1600" b="1" dirty="0"/>
              <a:t>, d10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this-data, </a:t>
            </a:r>
            <a:r>
              <a:rPr lang="en-US" altLang="ko-KR" sz="1600" b="1" dirty="0" err="1"/>
              <a:t>this@data</a:t>
            </a:r>
            <a:r>
              <a:rPr lang="ko-KR" altLang="en-US" sz="1600" b="1" dirty="0"/>
              <a:t>은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r>
              <a:rPr lang="en-US" altLang="ko-KR" sz="1600" b="1" dirty="0"/>
              <a:t>(@</a:t>
            </a:r>
            <a:r>
              <a:rPr lang="ko-KR" altLang="en-US" sz="1600" b="1" dirty="0"/>
              <a:t>과 </a:t>
            </a:r>
            <a:r>
              <a:rPr lang="en-US" altLang="ko-KR" sz="1600" b="1" dirty="0"/>
              <a:t>– </a:t>
            </a:r>
            <a:r>
              <a:rPr lang="ko-KR" altLang="en-US" sz="1600" b="1" dirty="0"/>
              <a:t>같은 특수문자 사용 불가</a:t>
            </a:r>
            <a:r>
              <a:rPr lang="en-US" altLang="ko-KR" sz="1600" b="1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❸ </a:t>
            </a:r>
            <a:r>
              <a:rPr lang="ko-KR" altLang="en-US" sz="1600" b="1" dirty="0"/>
              <a:t>대문자와 소문자를 구분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</a:t>
            </a:r>
            <a:r>
              <a:rPr lang="en-US" altLang="ko-KR" sz="1600" b="1" dirty="0" err="1"/>
              <a:t>var_A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와 </a:t>
            </a:r>
            <a:r>
              <a:rPr lang="en-US" altLang="ko-KR" sz="1600" b="1" dirty="0" err="1"/>
              <a:t>var_a</a:t>
            </a:r>
            <a:r>
              <a:rPr lang="ko-KR" altLang="en-US" sz="1600" b="1" dirty="0"/>
              <a:t>는 서로 다른 변수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❹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중간에 빈칸을 넣을 수 없음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	ex) first ds</a:t>
            </a:r>
            <a:r>
              <a:rPr lang="ko-KR" altLang="en-US" sz="1600" b="1" dirty="0"/>
              <a:t>는 </a:t>
            </a:r>
            <a:r>
              <a:rPr lang="ko-KR" altLang="en-US" sz="1600" b="1" dirty="0" err="1"/>
              <a:t>변수명</a:t>
            </a:r>
            <a:r>
              <a:rPr lang="ko-KR" altLang="en-US" sz="1600" b="1" dirty="0"/>
              <a:t> 사용 불가</a:t>
            </a: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b="1" dirty="0"/>
              <a:t>3. </a:t>
            </a:r>
            <a:r>
              <a:rPr lang="ko-KR" altLang="en-US" sz="2600" b="1" dirty="0"/>
              <a:t>변수에 값 저장 및 확인</a:t>
            </a:r>
            <a:endParaRPr lang="en-US" altLang="ko-KR" sz="2600" b="1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b="1" dirty="0">
                <a:solidFill>
                  <a:schemeClr val="accent3"/>
                </a:solidFill>
              </a:rPr>
              <a:t>   </a:t>
            </a:r>
            <a:endParaRPr lang="en-US" altLang="ko-KR" sz="1800" b="1" dirty="0">
              <a:solidFill>
                <a:schemeClr val="accent3"/>
              </a:solidFill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581C1-36F5-4B69-B6FE-7C658C142DEE}"/>
              </a:ext>
            </a:extLst>
          </p:cNvPr>
          <p:cNvSpPr/>
          <p:nvPr/>
        </p:nvSpPr>
        <p:spPr>
          <a:xfrm>
            <a:off x="2360586" y="5679251"/>
            <a:ext cx="7335815" cy="7650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&lt;- 10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20     	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권장하지</a:t>
            </a:r>
            <a:r>
              <a:rPr lang="en-US" altLang="ko-KR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않음</a:t>
            </a:r>
            <a:r>
              <a:rPr lang="en-US" altLang="ko-KR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567E55-968B-4A67-977E-9FEFB569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98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E9C2C0-8149-4AE2-80DC-E0E9F02D8B3C}"/>
              </a:ext>
            </a:extLst>
          </p:cNvPr>
          <p:cNvSpPr/>
          <p:nvPr/>
        </p:nvSpPr>
        <p:spPr>
          <a:xfrm>
            <a:off x="2360586" y="97061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941D4-77FB-4A37-897B-8113D62D49B1}"/>
              </a:ext>
            </a:extLst>
          </p:cNvPr>
          <p:cNvSpPr/>
          <p:nvPr/>
        </p:nvSpPr>
        <p:spPr>
          <a:xfrm>
            <a:off x="2360586" y="1429874"/>
            <a:ext cx="7452091" cy="101574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6BAD61-A164-4407-85D1-37C12DB29F0E}"/>
              </a:ext>
            </a:extLst>
          </p:cNvPr>
          <p:cNvSpPr txBox="1"/>
          <p:nvPr/>
        </p:nvSpPr>
        <p:spPr>
          <a:xfrm>
            <a:off x="2412286" y="106798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A7E6-CA18-4407-91BA-4E626C611938}"/>
              </a:ext>
            </a:extLst>
          </p:cNvPr>
          <p:cNvSpPr txBox="1"/>
          <p:nvPr/>
        </p:nvSpPr>
        <p:spPr>
          <a:xfrm>
            <a:off x="2412285" y="1444307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a &lt;- 125 </a:t>
            </a:r>
          </a:p>
          <a:p>
            <a:r>
              <a:rPr lang="pt-BR" altLang="ko-KR" dirty="0"/>
              <a:t>a </a:t>
            </a:r>
          </a:p>
          <a:p>
            <a:r>
              <a:rPr lang="pt-BR" altLang="ko-KR" dirty="0"/>
              <a:t>print(a)</a:t>
            </a:r>
            <a:endParaRPr lang="ko-KR" altLang="en-US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D12D28-D4C5-43ED-8B32-B24E82E1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0" y="2581723"/>
            <a:ext cx="7448187" cy="14453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D4B8EB-588F-4FE8-A911-64724229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86" y="4141397"/>
            <a:ext cx="5133975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D19C28-524C-49A6-8CEE-67AC88D933D6}"/>
              </a:ext>
            </a:extLst>
          </p:cNvPr>
          <p:cNvSpPr txBox="1"/>
          <p:nvPr/>
        </p:nvSpPr>
        <p:spPr>
          <a:xfrm>
            <a:off x="1896930" y="626937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latin typeface="+mn-ea"/>
              </a:rPr>
              <a:t>그림 </a:t>
            </a:r>
            <a:r>
              <a:rPr lang="en-US" altLang="ko-KR" sz="1400" b="1" dirty="0">
                <a:latin typeface="+mn-ea"/>
              </a:rPr>
              <a:t>2-3 </a:t>
            </a:r>
            <a:r>
              <a:rPr lang="en-US" altLang="ko-KR" sz="1400" b="1" dirty="0"/>
              <a:t>R </a:t>
            </a:r>
            <a:r>
              <a:rPr lang="ko-KR" altLang="en-US" sz="1400" b="1" dirty="0"/>
              <a:t>스튜디오의 환경 창에서 변수의 내용 확인하기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014B12-B391-44E6-A7F5-CF731D112F4E}"/>
              </a:ext>
            </a:extLst>
          </p:cNvPr>
          <p:cNvSpPr/>
          <p:nvPr/>
        </p:nvSpPr>
        <p:spPr>
          <a:xfrm>
            <a:off x="7716180" y="5428127"/>
            <a:ext cx="1890210" cy="8412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45FA0-D02F-46DC-88D0-758351B705F4}"/>
              </a:ext>
            </a:extLst>
          </p:cNvPr>
          <p:cNvSpPr txBox="1"/>
          <p:nvPr/>
        </p:nvSpPr>
        <p:spPr>
          <a:xfrm>
            <a:off x="7716180" y="5428126"/>
            <a:ext cx="1800200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altLang="ko-KR" sz="1600" dirty="0"/>
              <a:t>Alt</a:t>
            </a:r>
            <a:r>
              <a:rPr lang="ko-KR" altLang="en-US" sz="1600" dirty="0"/>
              <a:t>와 </a:t>
            </a:r>
            <a:r>
              <a:rPr lang="en-US" altLang="ko-KR" sz="1600" dirty="0"/>
              <a:t>–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누르면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‘&lt;-’</a:t>
            </a:r>
            <a:r>
              <a:rPr lang="ko-KR" altLang="en-US" sz="1600" dirty="0"/>
              <a:t>가 입력</a:t>
            </a:r>
            <a:endParaRPr lang="pt-BR" altLang="ko-KR" sz="16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E052791-6B09-4088-9C77-8F8AE4EFF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90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변수의 자료형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A7DE3-7D62-458A-9ED3-324AC14C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61" y="1268760"/>
            <a:ext cx="8277529" cy="4550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F1BDC-0AF8-42B9-87B5-E8CBD8886086}"/>
              </a:ext>
            </a:extLst>
          </p:cNvPr>
          <p:cNvSpPr txBox="1"/>
          <p:nvPr/>
        </p:nvSpPr>
        <p:spPr>
          <a:xfrm>
            <a:off x="3103168" y="5719006"/>
            <a:ext cx="5985665" cy="3098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b="1" dirty="0">
                <a:latin typeface="+mj-ea"/>
                <a:ea typeface="+mj-ea"/>
              </a:rPr>
              <a:t>표 </a:t>
            </a:r>
            <a:r>
              <a:rPr lang="en-US" altLang="ko-KR" sz="1400" b="1" dirty="0">
                <a:latin typeface="+mj-ea"/>
                <a:ea typeface="+mj-ea"/>
              </a:rPr>
              <a:t>2-3 R</a:t>
            </a:r>
            <a:r>
              <a:rPr lang="ko-KR" altLang="en-US" sz="1400" b="1" dirty="0">
                <a:latin typeface="+mj-ea"/>
                <a:ea typeface="+mj-ea"/>
              </a:rPr>
              <a:t>에서 사용할 수 있는 값들의 자료형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C9BC4B-DE48-4C67-93C0-B7E8B9CAF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043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변수의 값 변경 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변수에 저장된 값은 언제라도 변경 가능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변수의 자료형은 어떤 값을 저장하는가에 따라 유동적으로 바뀜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marL="857250" lvl="2" indent="0">
              <a:buNone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E863E6-1F46-45C3-BCBD-9249D4585970}"/>
              </a:ext>
            </a:extLst>
          </p:cNvPr>
          <p:cNvSpPr/>
          <p:nvPr/>
        </p:nvSpPr>
        <p:spPr>
          <a:xfrm>
            <a:off x="2500659" y="216886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68FA6-0F44-4578-8C38-057F04EB4C7F}"/>
              </a:ext>
            </a:extLst>
          </p:cNvPr>
          <p:cNvSpPr/>
          <p:nvPr/>
        </p:nvSpPr>
        <p:spPr>
          <a:xfrm>
            <a:off x="2500659" y="2642551"/>
            <a:ext cx="7443269" cy="146152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69279-8B69-4383-B614-18B8D4017596}"/>
              </a:ext>
            </a:extLst>
          </p:cNvPr>
          <p:cNvSpPr txBox="1"/>
          <p:nvPr/>
        </p:nvSpPr>
        <p:spPr>
          <a:xfrm>
            <a:off x="2528338" y="224556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2-6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EE1D5-733D-4D5C-8392-5FE1E725A63C}"/>
              </a:ext>
            </a:extLst>
          </p:cNvPr>
          <p:cNvSpPr txBox="1"/>
          <p:nvPr/>
        </p:nvSpPr>
        <p:spPr>
          <a:xfrm>
            <a:off x="2557455" y="2692906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숫자 저장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</a:p>
          <a:p>
            <a:r>
              <a:rPr lang="en-US" altLang="ko-KR" sz="1600" dirty="0"/>
              <a:t>a &lt;- "A" 			</a:t>
            </a:r>
            <a:r>
              <a:rPr lang="en-US" altLang="ko-KR" sz="1600" dirty="0">
                <a:solidFill>
                  <a:srgbClr val="12734E"/>
                </a:solidFill>
              </a:rPr>
              <a:t># a</a:t>
            </a:r>
            <a:r>
              <a:rPr lang="ko-KR" altLang="en-US" sz="1600" dirty="0">
                <a:solidFill>
                  <a:srgbClr val="12734E"/>
                </a:solidFill>
              </a:rPr>
              <a:t>에 문자 저장</a:t>
            </a:r>
          </a:p>
          <a:p>
            <a:r>
              <a:rPr lang="en-US" altLang="ko-KR" sz="1600" dirty="0" err="1"/>
              <a:t>a+b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en-US" altLang="ko-KR" sz="1600" dirty="0" err="1">
                <a:solidFill>
                  <a:srgbClr val="12734E"/>
                </a:solidFill>
              </a:rPr>
              <a:t>a+b</a:t>
            </a:r>
            <a:r>
              <a:rPr lang="ko-KR" altLang="en-US" sz="1600" dirty="0">
                <a:solidFill>
                  <a:srgbClr val="12734E"/>
                </a:solidFill>
              </a:rPr>
              <a:t>의 결과 출력</a:t>
            </a:r>
            <a:r>
              <a:rPr lang="en-US" altLang="ko-KR" sz="1600" dirty="0">
                <a:solidFill>
                  <a:srgbClr val="12734E"/>
                </a:solidFill>
              </a:rPr>
              <a:t>. </a:t>
            </a:r>
            <a:r>
              <a:rPr lang="ko-KR" altLang="en-US" sz="1600" dirty="0">
                <a:solidFill>
                  <a:srgbClr val="12734E"/>
                </a:solidFill>
              </a:rPr>
              <a:t>에러 발생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068755-9D35-4604-B9C9-1754D175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7" y="4255739"/>
            <a:ext cx="7415590" cy="209858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B24B2C2-F482-4920-A9AA-B07E4987B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493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04CFD7DC-4E0A-4192-84B6-7AA4CA7C2F78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벡터의 이해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1A9735CA-045D-463C-92FE-DDCEA9F3B0FD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03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6620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벡터의 개념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벡터는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차원 형태의 데이터를 저장함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1</a:t>
            </a:r>
            <a:r>
              <a:rPr lang="ko-KR" altLang="en-US" sz="1600" dirty="0"/>
              <a:t>차원 배열 데이터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</a:t>
            </a:r>
            <a:r>
              <a:rPr lang="ko-KR" altLang="en-US" sz="1600" dirty="0"/>
              <a:t>차원 배열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CC4A2-9153-4004-88AC-F201C68A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02" y="1762240"/>
            <a:ext cx="7425825" cy="1306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FE0F16-9ECE-44F5-BA6A-734D84B3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15" y="3292450"/>
            <a:ext cx="6353175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3D763-F829-43D9-9A95-C0C7F674104E}"/>
              </a:ext>
            </a:extLst>
          </p:cNvPr>
          <p:cNvSpPr txBox="1"/>
          <p:nvPr/>
        </p:nvSpPr>
        <p:spPr>
          <a:xfrm>
            <a:off x="3238183" y="4019164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b="1" dirty="0">
                <a:latin typeface="+mn-ea"/>
              </a:rPr>
              <a:t>그림 </a:t>
            </a:r>
            <a:r>
              <a:rPr lang="en-US" altLang="ko-KR" sz="1200" b="1" dirty="0">
                <a:latin typeface="+mn-ea"/>
              </a:rPr>
              <a:t>2-4 1</a:t>
            </a:r>
            <a:r>
              <a:rPr lang="ko-KR" altLang="en-US" sz="1200" b="1" dirty="0">
                <a:latin typeface="+mn-ea"/>
              </a:rPr>
              <a:t>차원 배열 데이터의 예</a:t>
            </a:r>
            <a:r>
              <a:rPr lang="en-US" altLang="ko-KR" sz="1200" b="1" dirty="0">
                <a:latin typeface="+mn-ea"/>
              </a:rPr>
              <a:t>: </a:t>
            </a:r>
            <a:r>
              <a:rPr lang="ko-KR" altLang="en-US" sz="1200" b="1" dirty="0">
                <a:latin typeface="+mn-ea"/>
              </a:rPr>
              <a:t>몸무게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F27B60-D41B-47D2-B7CC-36A2000D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02" y="5023320"/>
            <a:ext cx="7425825" cy="97047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088E761-7408-4853-86E6-FB732D065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017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194C4F-87BB-4E95-A61D-CE2405B3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515" y="1178751"/>
            <a:ext cx="7412970" cy="261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CF0E88-6F21-4C0A-8B51-C8E080CF09F1}"/>
              </a:ext>
            </a:extLst>
          </p:cNvPr>
          <p:cNvSpPr txBox="1"/>
          <p:nvPr/>
        </p:nvSpPr>
        <p:spPr>
          <a:xfrm>
            <a:off x="3103168" y="370466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300" b="1" dirty="0">
                <a:latin typeface="+mn-ea"/>
              </a:rPr>
              <a:t>그림 </a:t>
            </a:r>
            <a:r>
              <a:rPr lang="en-US" altLang="ko-KR" sz="1300" b="1" dirty="0">
                <a:latin typeface="+mn-ea"/>
              </a:rPr>
              <a:t>2-5 2</a:t>
            </a:r>
            <a:r>
              <a:rPr lang="ko-KR" altLang="en-US" sz="1300" b="1" dirty="0">
                <a:latin typeface="+mn-ea"/>
              </a:rPr>
              <a:t>차원 배열 데이터의 예</a:t>
            </a:r>
            <a:r>
              <a:rPr lang="en-US" altLang="ko-KR" sz="1300" b="1" dirty="0">
                <a:latin typeface="+mn-ea"/>
              </a:rPr>
              <a:t>: </a:t>
            </a:r>
            <a:r>
              <a:rPr lang="ko-KR" altLang="en-US" sz="1300" b="1" dirty="0">
                <a:latin typeface="+mn-ea"/>
              </a:rPr>
              <a:t>전 과목 성적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BE5D15-9C1D-464E-B1ED-9A8F65B1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4419111"/>
            <a:ext cx="6734175" cy="1133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120A06-7ABF-4AAA-855E-5F99727812DB}"/>
              </a:ext>
            </a:extLst>
          </p:cNvPr>
          <p:cNvSpPr txBox="1"/>
          <p:nvPr/>
        </p:nvSpPr>
        <p:spPr>
          <a:xfrm>
            <a:off x="3103166" y="5459567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300" b="1" dirty="0">
                <a:latin typeface="+mn-ea"/>
              </a:rPr>
              <a:t>그림 </a:t>
            </a:r>
            <a:r>
              <a:rPr lang="en-US" altLang="ko-KR" sz="1300" b="1" dirty="0">
                <a:latin typeface="+mn-ea"/>
              </a:rPr>
              <a:t>2-6 </a:t>
            </a:r>
            <a:r>
              <a:rPr lang="ko-KR" altLang="en-US" sz="1300" b="1" dirty="0">
                <a:latin typeface="+mn-ea"/>
              </a:rPr>
              <a:t>변수와 벡터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745508E-6E84-4D5C-945D-6E20EC0AFA26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20A7D-579D-457D-8384-D1AF56D20898}"/>
              </a:ext>
            </a:extLst>
          </p:cNvPr>
          <p:cNvSpPr txBox="1"/>
          <p:nvPr/>
        </p:nvSpPr>
        <p:spPr>
          <a:xfrm>
            <a:off x="2765630" y="5999343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R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에서 지원하는 자료구조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1. 1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차원데이터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벡터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2. 2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차원데이터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매트릭스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데이터프레임</a:t>
            </a:r>
          </a:p>
        </p:txBody>
      </p:sp>
    </p:spTree>
    <p:extLst>
      <p:ext uri="{BB962C8B-B14F-4D97-AF65-F5344CB8AC3E}">
        <p14:creationId xmlns:p14="http://schemas.microsoft.com/office/powerpoint/2010/main" val="154784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벡터 만들기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500659" y="126876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500659" y="1742450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528338" y="134546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2-7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557455" y="179280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숫자형 벡터</a:t>
            </a:r>
          </a:p>
          <a:p>
            <a:r>
              <a:rPr lang="en-US" altLang="ko-KR" sz="1600" dirty="0"/>
              <a:t>y &lt;- c("</a:t>
            </a:r>
            <a:r>
              <a:rPr lang="en-US" altLang="ko-KR" sz="1600" dirty="0" err="1"/>
              <a:t>a","b","c</a:t>
            </a:r>
            <a:r>
              <a:rPr lang="en-US" altLang="ko-KR" sz="1600" dirty="0"/>
              <a:t>")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</a:t>
            </a:r>
          </a:p>
          <a:p>
            <a:r>
              <a:rPr lang="en-US" altLang="ko-KR" sz="1600" dirty="0"/>
              <a:t>z &lt;- c(TRUE,TRUE, FALSE, TRUE)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논리형 벡터</a:t>
            </a:r>
          </a:p>
          <a:p>
            <a:r>
              <a:rPr lang="en-US" altLang="ko-KR" sz="1600" dirty="0"/>
              <a:t>x 				</a:t>
            </a:r>
            <a:r>
              <a:rPr lang="en-US" altLang="ko-KR" sz="1600" dirty="0">
                <a:solidFill>
                  <a:srgbClr val="12734E"/>
                </a:solidFill>
              </a:rPr>
              <a:t># x</a:t>
            </a:r>
            <a:r>
              <a:rPr lang="ko-KR" altLang="en-US" sz="1600" dirty="0">
                <a:solidFill>
                  <a:srgbClr val="12734E"/>
                </a:solidFill>
              </a:rPr>
              <a:t>에 저장된 값을 출력</a:t>
            </a:r>
          </a:p>
          <a:p>
            <a:r>
              <a:rPr lang="en-US" altLang="ko-KR" sz="1600" dirty="0"/>
              <a:t>y</a:t>
            </a:r>
          </a:p>
          <a:p>
            <a:r>
              <a:rPr lang="en-US" altLang="ko-KR" sz="1600" dirty="0"/>
              <a:t>z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640CC3-1524-4EFF-8185-91CF56C82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83" y="3564056"/>
            <a:ext cx="7443269" cy="2608185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0485AE2-0DCE-4CC6-8717-C4C8E6B01A7A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F72E3-72B7-4175-95C2-706849387917}"/>
              </a:ext>
            </a:extLst>
          </p:cNvPr>
          <p:cNvSpPr txBox="1"/>
          <p:nvPr/>
        </p:nvSpPr>
        <p:spPr>
          <a:xfrm>
            <a:off x="2495600" y="6212952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여기서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소문자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combine(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결합하다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의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약자이다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68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99873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1472420"/>
            <a:ext cx="7443269" cy="74144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93323" y="1075438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2-8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1522775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1600" dirty="0"/>
              <a:t>w &lt;- c(1,2,3, "a","b","c")</a:t>
            </a:r>
          </a:p>
          <a:p>
            <a:r>
              <a:rPr lang="pl-PL" altLang="ko-KR" sz="1600" dirty="0"/>
              <a:t>w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37864-D32B-42DE-B3E4-1695F316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52" y="2351117"/>
            <a:ext cx="7443270" cy="876199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273A46AF-B157-4E21-B23F-D73B1699F2B6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14AB53-A6F7-4429-BF1A-4F37CD1708A4}"/>
              </a:ext>
            </a:extLst>
          </p:cNvPr>
          <p:cNvSpPr txBox="1"/>
          <p:nvPr/>
        </p:nvSpPr>
        <p:spPr>
          <a:xfrm>
            <a:off x="2360585" y="3519010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벡터를 생성할 때는 동일한 자료형으로 저장되어야 함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6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6E33B5-9153-4569-93BE-070A1E2361D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59430" y="3412605"/>
            <a:ext cx="10273141" cy="9389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b="1" dirty="0"/>
              <a:t>R</a:t>
            </a:r>
            <a:r>
              <a:rPr lang="ko-KR" altLang="en-US" b="1" dirty="0"/>
              <a:t>의 기본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65C078-0F16-47B6-9128-E3FF50ABB1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59430" y="2348881"/>
            <a:ext cx="10273141" cy="9389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b="1" u="sng" dirty="0"/>
              <a:t>Section 01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43696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63877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2.1</a:t>
            </a:r>
            <a:r>
              <a:rPr lang="ko-KR" altLang="en-US" sz="2400" b="1" dirty="0"/>
              <a:t> 연속적인 숫자로 이루어진 벡터의 생성</a:t>
            </a:r>
            <a:endParaRPr lang="en-US" altLang="ko-KR" sz="2400" b="1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763815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237504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528338" y="184052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2-9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287859"/>
            <a:ext cx="709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&lt;- 50:90 </a:t>
            </a:r>
          </a:p>
          <a:p>
            <a:r>
              <a:rPr lang="en-US" altLang="ko-KR" sz="1600" dirty="0"/>
              <a:t>v1 </a:t>
            </a:r>
          </a:p>
          <a:p>
            <a:r>
              <a:rPr lang="en-US" altLang="ko-KR" sz="1600" dirty="0"/>
              <a:t>v2 &lt;- c(1,2,5, 50:90) 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39DD0-72F3-4842-9F4C-3B37A6BA7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3629147"/>
            <a:ext cx="7443269" cy="246029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667232E-0D52-476B-9D1B-9EDE00C586D1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9334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2.2</a:t>
            </a:r>
            <a:r>
              <a:rPr lang="ko-KR" altLang="en-US" sz="2400" b="1" dirty="0"/>
              <a:t> 일정한 간격의 숫자로 이루어진 벡터 생성</a:t>
            </a:r>
            <a:endParaRPr lang="en-US" altLang="ko-KR" sz="2400" b="1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87432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348010"/>
            <a:ext cx="7443269" cy="119149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471431" y="195328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2-10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398364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v3 &lt;- seq(1,101,3) </a:t>
            </a:r>
          </a:p>
          <a:p>
            <a:r>
              <a:rPr lang="pt-BR" altLang="ko-KR" sz="1600" dirty="0"/>
              <a:t>v3 </a:t>
            </a:r>
          </a:p>
          <a:p>
            <a:r>
              <a:rPr lang="pt-BR" altLang="ko-KR" sz="1600" dirty="0"/>
              <a:t>v4 &lt;- seq(0.1,1.0,0.1) </a:t>
            </a:r>
          </a:p>
          <a:p>
            <a:r>
              <a:rPr lang="pt-BR" altLang="ko-KR" sz="1600" dirty="0"/>
              <a:t>v4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409340-B264-4E48-8E4B-CD380EDF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81" y="3721673"/>
            <a:ext cx="7443269" cy="209259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D00A1EE-95C8-405D-BA0A-B90CC5E9742B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697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3079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2.3</a:t>
            </a:r>
            <a:r>
              <a:rPr lang="ko-KR" altLang="en-US" sz="2400" b="1" dirty="0"/>
              <a:t> 반복된 숫자로 이루어진 벡터 생성</a:t>
            </a:r>
            <a:endParaRPr lang="en-US" altLang="ko-KR" sz="2400" b="1" dirty="0"/>
          </a:p>
          <a:p>
            <a:pPr marL="857250" lvl="2" indent="0">
              <a:buNone/>
            </a:pPr>
            <a:endParaRPr lang="en-US" altLang="ko-KR" b="1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500659" y="17208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500659" y="2194549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471431" y="1799824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557455" y="2244903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v5 &lt;- rep(1,times=5)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을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v5 </a:t>
            </a:r>
          </a:p>
          <a:p>
            <a:r>
              <a:rPr lang="en-US" altLang="ko-KR" sz="1600" dirty="0"/>
              <a:t>v6 &lt;- rep(1:5,times=3) 		</a:t>
            </a:r>
            <a:r>
              <a:rPr lang="en-US" altLang="ko-KR" sz="1600" dirty="0">
                <a:solidFill>
                  <a:srgbClr val="12734E"/>
                </a:solidFill>
              </a:rPr>
              <a:t># 1</a:t>
            </a:r>
            <a:r>
              <a:rPr lang="ko-KR" altLang="en-US" sz="1600" dirty="0">
                <a:solidFill>
                  <a:srgbClr val="12734E"/>
                </a:solidFill>
              </a:rPr>
              <a:t>에서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까지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v6 </a:t>
            </a:r>
          </a:p>
          <a:p>
            <a:r>
              <a:rPr lang="en-US" altLang="ko-KR" sz="1600" dirty="0"/>
              <a:t>v7 &lt;- rep(c(1,5,9), times=3) 		</a:t>
            </a:r>
            <a:r>
              <a:rPr lang="en-US" altLang="ko-KR" sz="1600" dirty="0">
                <a:solidFill>
                  <a:srgbClr val="12734E"/>
                </a:solidFill>
              </a:rPr>
              <a:t># 1, 5, 9</a:t>
            </a:r>
            <a:r>
              <a:rPr lang="ko-KR" altLang="en-US" sz="1600" dirty="0">
                <a:solidFill>
                  <a:srgbClr val="12734E"/>
                </a:solidFill>
              </a:rPr>
              <a:t>를 </a:t>
            </a:r>
            <a:r>
              <a:rPr lang="en-US" altLang="ko-KR" sz="1600" dirty="0">
                <a:solidFill>
                  <a:srgbClr val="12734E"/>
                </a:solidFill>
              </a:rPr>
              <a:t>3</a:t>
            </a:r>
            <a:r>
              <a:rPr lang="ko-KR" altLang="en-US" sz="1600" dirty="0">
                <a:solidFill>
                  <a:srgbClr val="12734E"/>
                </a:solidFill>
              </a:rPr>
              <a:t>번 반복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v7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D29F52-261C-44E5-87E9-C508B71E9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4013587"/>
            <a:ext cx="7443269" cy="265577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C26736C-B2E8-434F-93D5-92C98E8A4BE4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01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04285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벡터의 </a:t>
            </a:r>
            <a:r>
              <a:rPr lang="ko-KR" altLang="en-US" sz="2400" b="1" dirty="0" err="1"/>
              <a:t>원소값에</a:t>
            </a:r>
            <a:r>
              <a:rPr lang="ko-KR" altLang="en-US" sz="2400" b="1" dirty="0"/>
              <a:t> 이름 지정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   </a:t>
            </a:r>
            <a:endParaRPr lang="en-US" altLang="ko-KR" sz="2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500659" y="140377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500659" y="1877465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471431" y="148109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2-12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557455" y="1927819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 &lt;- c(90,85,70)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성적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</a:t>
            </a: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&lt;- c("</a:t>
            </a:r>
            <a:r>
              <a:rPr lang="en-US" altLang="ko-KR" sz="1600" dirty="0" err="1"/>
              <a:t>John","Tom","Jane</a:t>
            </a:r>
            <a:r>
              <a:rPr lang="en-US" altLang="ko-KR" sz="1600" dirty="0"/>
              <a:t>")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값들에 이름을 부여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names(score) 		</a:t>
            </a:r>
            <a:r>
              <a:rPr lang="en-US" altLang="ko-KR" sz="1600" dirty="0">
                <a:solidFill>
                  <a:srgbClr val="12734E"/>
                </a:solidFill>
              </a:rPr>
              <a:t># score</a:t>
            </a:r>
            <a:r>
              <a:rPr lang="ko-KR" altLang="en-US" sz="1600" dirty="0">
                <a:solidFill>
                  <a:srgbClr val="12734E"/>
                </a:solidFill>
              </a:rPr>
              <a:t>에 저장된 값들의 이름을 </a:t>
            </a:r>
            <a:r>
              <a:rPr lang="ko-KR" altLang="en-US" sz="1600" dirty="0" err="1">
                <a:solidFill>
                  <a:srgbClr val="12734E"/>
                </a:solidFill>
              </a:rPr>
              <a:t>보이시오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score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이름과 함께 값이 출력</a:t>
            </a:r>
          </a:p>
          <a:p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878C0-19E0-414C-A657-4112D539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56" y="3587151"/>
            <a:ext cx="7443269" cy="3772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0EC5E-C835-4F90-A4B3-67BE754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56" y="3951024"/>
            <a:ext cx="7443269" cy="57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D516A-0C41-497C-8C97-05500F17B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056" y="4520295"/>
            <a:ext cx="7443269" cy="547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1A0242-07FA-45C5-980B-DB7BE4D1C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056" y="5056469"/>
            <a:ext cx="7443269" cy="325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13A322-DBE7-43B0-9F3D-C1E384738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3366" y="5366293"/>
            <a:ext cx="7438959" cy="5824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778EEB-DDE8-4210-BC09-45455ACD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366" y="5930554"/>
            <a:ext cx="7438959" cy="918826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88D0508D-FE69-410D-809F-ADE1C5223ABC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882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벡터에서 </a:t>
            </a:r>
            <a:r>
              <a:rPr lang="ko-KR" altLang="en-US" sz="2400" b="1" dirty="0" err="1"/>
              <a:t>원소값</a:t>
            </a:r>
            <a:r>
              <a:rPr lang="ko-KR" altLang="en-US" sz="2400" b="1" dirty="0"/>
              <a:t> 추출</a:t>
            </a:r>
            <a:endParaRPr lang="ko-KR" altLang="en-US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365436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4128049"/>
            <a:ext cx="7443269" cy="186623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36416" y="373168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2-13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4178403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 </a:t>
            </a:r>
          </a:p>
          <a:p>
            <a:r>
              <a:rPr lang="en-US" altLang="ko-KR" sz="1600" dirty="0"/>
              <a:t>d[1] </a:t>
            </a:r>
          </a:p>
          <a:p>
            <a:r>
              <a:rPr lang="en-US" altLang="ko-KR" sz="1600" dirty="0"/>
              <a:t>d[2] </a:t>
            </a:r>
          </a:p>
          <a:p>
            <a:r>
              <a:rPr lang="en-US" altLang="ko-KR" sz="1600" dirty="0"/>
              <a:t>d[3] </a:t>
            </a:r>
          </a:p>
          <a:p>
            <a:r>
              <a:rPr lang="en-US" altLang="ko-KR" sz="1600" dirty="0"/>
              <a:t>d[4] </a:t>
            </a:r>
          </a:p>
          <a:p>
            <a:r>
              <a:rPr lang="en-US" altLang="ko-KR" sz="1600" dirty="0"/>
              <a:t>d[5] </a:t>
            </a:r>
          </a:p>
          <a:p>
            <a:r>
              <a:rPr lang="en-US" altLang="ko-KR" sz="1600" dirty="0"/>
              <a:t>d[6]</a:t>
            </a:r>
            <a:endParaRPr lang="en-US" altLang="ko-KR" sz="1600" dirty="0">
              <a:solidFill>
                <a:srgbClr val="12734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F6DE88-7993-4AE4-9E88-0FCEEF03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3" y="1257300"/>
            <a:ext cx="3533775" cy="2171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98CB4D-2913-4675-84D6-AD6A4845614C}"/>
              </a:ext>
            </a:extLst>
          </p:cNvPr>
          <p:cNvSpPr txBox="1"/>
          <p:nvPr/>
        </p:nvSpPr>
        <p:spPr>
          <a:xfrm>
            <a:off x="4971827" y="3340617"/>
            <a:ext cx="224834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2-7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벡터와 인덱스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9E7D5E1-6ADE-4514-A576-4811384A4614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135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5528B7-58E8-4FDF-A827-BC09DD9D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94" y="1223755"/>
            <a:ext cx="8293298" cy="423047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0494BD9-FB8A-4CCA-BE74-D3A19085DB4B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5810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4.1</a:t>
            </a:r>
            <a:r>
              <a:rPr lang="ko-KR" altLang="en-US" sz="2400" b="1" dirty="0"/>
              <a:t> 벡터에서 여러 개의 값을 한 번에 추출하기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365644" y="129638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365644" y="1770070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336416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422440" y="1820424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d[c(1,3,5)] 		</a:t>
            </a:r>
            <a:r>
              <a:rPr lang="en-US" altLang="ko-KR" sz="1600" dirty="0">
                <a:solidFill>
                  <a:srgbClr val="4F784C"/>
                </a:solidFill>
              </a:rPr>
              <a:t># 1, 3, 5</a:t>
            </a:r>
            <a:r>
              <a:rPr lang="ko-KR" altLang="en-US" sz="1600" dirty="0">
                <a:solidFill>
                  <a:srgbClr val="4F784C"/>
                </a:solidFill>
              </a:rPr>
              <a:t>번째 값 출력</a:t>
            </a:r>
          </a:p>
          <a:p>
            <a:r>
              <a:rPr lang="en-US" altLang="ko-KR" sz="1600" dirty="0"/>
              <a:t>d[1:3]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처음 세 개의 값 출력</a:t>
            </a:r>
          </a:p>
          <a:p>
            <a:r>
              <a:rPr lang="en-US" altLang="ko-KR" sz="1600" dirty="0"/>
              <a:t>d[seq(1,5,2)] 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홀수 번째 값 출력</a:t>
            </a:r>
          </a:p>
          <a:p>
            <a:r>
              <a:rPr lang="en-US" altLang="ko-KR" sz="1600" dirty="0"/>
              <a:t>d[-2] 			</a:t>
            </a:r>
            <a:r>
              <a:rPr lang="en-US" altLang="ko-KR" sz="1600" dirty="0">
                <a:solidFill>
                  <a:srgbClr val="4F784C"/>
                </a:solidFill>
              </a:rPr>
              <a:t># 2</a:t>
            </a:r>
            <a:r>
              <a:rPr lang="ko-KR" altLang="en-US" sz="1600" dirty="0">
                <a:solidFill>
                  <a:srgbClr val="4F784C"/>
                </a:solidFill>
              </a:rPr>
              <a:t>번째 값 제외하고 출력</a:t>
            </a:r>
          </a:p>
          <a:p>
            <a:r>
              <a:rPr lang="en-US" altLang="ko-KR" sz="1600" dirty="0"/>
              <a:t>d[-c(3:5)] 			</a:t>
            </a:r>
            <a:r>
              <a:rPr lang="en-US" altLang="ko-KR" sz="1600" dirty="0">
                <a:solidFill>
                  <a:srgbClr val="4F784C"/>
                </a:solidFill>
              </a:rPr>
              <a:t># 3~5</a:t>
            </a:r>
            <a:r>
              <a:rPr lang="ko-KR" altLang="en-US" sz="1600" dirty="0">
                <a:solidFill>
                  <a:srgbClr val="4F784C"/>
                </a:solidFill>
              </a:rPr>
              <a:t>번째 값은 제외하고 출력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936467-86C4-493C-B08A-DA8AA4F4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482514"/>
            <a:ext cx="7443269" cy="3351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2E86E7-E146-4BA9-95AF-ABBACB55A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3817636"/>
            <a:ext cx="7443269" cy="59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D75084-5238-4E2A-8862-902F85B76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3" y="4416830"/>
            <a:ext cx="7443269" cy="5991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35C008-69E0-4D7E-9D6A-59941CB5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930" y="4997557"/>
            <a:ext cx="7441982" cy="6017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9A9E71-5BC6-40A5-B226-E9C11A6DF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0809" y="5596752"/>
            <a:ext cx="7438103" cy="626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DEBD55-FBA2-4B02-B08A-957501062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455" y="6180015"/>
            <a:ext cx="7432457" cy="573675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9262D5D8-5C05-40DE-8E5A-791DE71E8C0A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7198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ko-KR" altLang="en-US" sz="2400" b="1" dirty="0"/>
              <a:t>   </a:t>
            </a:r>
            <a:r>
              <a:rPr lang="en-US" altLang="ko-KR" sz="2400" b="1" dirty="0"/>
              <a:t>4.2</a:t>
            </a:r>
            <a:r>
              <a:rPr lang="ko-KR" altLang="en-US" sz="2400" b="1" dirty="0"/>
              <a:t> 벡터에서 이름으로 값을 추출하기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1CA3A2-0247-42D3-BBD7-9B8535D588E9}"/>
              </a:ext>
            </a:extLst>
          </p:cNvPr>
          <p:cNvSpPr/>
          <p:nvPr/>
        </p:nvSpPr>
        <p:spPr>
          <a:xfrm>
            <a:off x="2365644" y="129638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037B-6625-4975-A3DE-3AEF3760DB56}"/>
              </a:ext>
            </a:extLst>
          </p:cNvPr>
          <p:cNvSpPr/>
          <p:nvPr/>
        </p:nvSpPr>
        <p:spPr>
          <a:xfrm>
            <a:off x="2365644" y="1770070"/>
            <a:ext cx="7443269" cy="186623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0F15A-BF53-4FCE-BAD6-B0B9DB1E16FB}"/>
              </a:ext>
            </a:extLst>
          </p:cNvPr>
          <p:cNvSpPr txBox="1"/>
          <p:nvPr/>
        </p:nvSpPr>
        <p:spPr>
          <a:xfrm>
            <a:off x="2336416" y="1375345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2-15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B09C6D-7B2C-4AC1-92BE-67D4AED754B4}"/>
              </a:ext>
            </a:extLst>
          </p:cNvPr>
          <p:cNvSpPr txBox="1"/>
          <p:nvPr/>
        </p:nvSpPr>
        <p:spPr>
          <a:xfrm>
            <a:off x="2422440" y="1820424"/>
            <a:ext cx="70939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GNP &lt;- c(2090,2450,960)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names(GNP) &lt;- c("</a:t>
            </a:r>
            <a:r>
              <a:rPr lang="en-US" altLang="ko-KR" sz="1600" dirty="0" err="1"/>
              <a:t>Korea","Japan","Nepal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GNP</a:t>
            </a:r>
          </a:p>
          <a:p>
            <a:r>
              <a:rPr lang="en-US" altLang="ko-KR" sz="1600" dirty="0"/>
              <a:t>GNP[1]</a:t>
            </a:r>
          </a:p>
          <a:p>
            <a:r>
              <a:rPr lang="en-US" altLang="ko-KR" sz="1600" dirty="0"/>
              <a:t>GNP["Korea"]</a:t>
            </a:r>
          </a:p>
          <a:p>
            <a:r>
              <a:rPr lang="en-US" altLang="ko-KR" sz="1600" dirty="0"/>
              <a:t>GNP[c("</a:t>
            </a:r>
            <a:r>
              <a:rPr lang="en-US" altLang="ko-KR" sz="1600" dirty="0" err="1"/>
              <a:t>Korea","Nepal</a:t>
            </a:r>
            <a:r>
              <a:rPr lang="en-US" altLang="ko-KR" sz="1600" dirty="0"/>
              <a:t>")]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B78AB2-E762-416C-942A-B03D9755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3789041"/>
            <a:ext cx="7443269" cy="89283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CA892C-5867-4109-8FAF-5B6DAE31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4681879"/>
            <a:ext cx="7443269" cy="114919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FDE76A7-522A-45A3-A579-860CAB117C96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6411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FB8CB0F-85EB-4C34-88FB-97BD412A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1239822"/>
            <a:ext cx="7443269" cy="880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A1830B-359B-45C4-B69B-CF1E952B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2108072"/>
            <a:ext cx="7443269" cy="877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9C161A-1ACF-4D19-A275-A8CFDEA5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6" y="2985817"/>
            <a:ext cx="7443269" cy="96202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3D188D9-6702-4247-91D3-6C1DDA467350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42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벡터에 저장된 </a:t>
            </a:r>
            <a:r>
              <a:rPr lang="ko-KR" altLang="en-US" sz="2400" b="1" dirty="0" err="1"/>
              <a:t>원소값</a:t>
            </a:r>
            <a:r>
              <a:rPr lang="ko-KR" altLang="en-US" sz="2400" b="1" dirty="0"/>
              <a:t> 변경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   </a:t>
            </a:r>
            <a:endParaRPr lang="en-US" altLang="ko-KR" sz="2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457200" lvl="1" indent="0">
              <a:buNone/>
            </a:pPr>
            <a:endParaRPr lang="en-US" altLang="ko-KR" sz="2400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A1825-DDAA-4ECD-9C8B-95D60DD1F163}"/>
              </a:ext>
            </a:extLst>
          </p:cNvPr>
          <p:cNvSpPr/>
          <p:nvPr/>
        </p:nvSpPr>
        <p:spPr>
          <a:xfrm>
            <a:off x="2365644" y="131376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324604-9A27-47FA-BA27-F5611877AE34}"/>
              </a:ext>
            </a:extLst>
          </p:cNvPr>
          <p:cNvSpPr/>
          <p:nvPr/>
        </p:nvSpPr>
        <p:spPr>
          <a:xfrm>
            <a:off x="2365644" y="1787455"/>
            <a:ext cx="7443269" cy="168655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780F-CB85-46C6-9D52-5E7AAA089E14}"/>
              </a:ext>
            </a:extLst>
          </p:cNvPr>
          <p:cNvSpPr txBox="1"/>
          <p:nvPr/>
        </p:nvSpPr>
        <p:spPr>
          <a:xfrm>
            <a:off x="2336416" y="139108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2-16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77BED-6E8A-4A71-8A35-743D9CAB2B39}"/>
              </a:ext>
            </a:extLst>
          </p:cNvPr>
          <p:cNvSpPr txBox="1"/>
          <p:nvPr/>
        </p:nvSpPr>
        <p:spPr>
          <a:xfrm>
            <a:off x="2422440" y="1837809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v1 &lt;- c(1,5,7,8,9)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v1[2] &lt;- 3 	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2</a:t>
            </a:r>
            <a:r>
              <a:rPr lang="ko-KR" altLang="en-US" sz="1600" dirty="0">
                <a:solidFill>
                  <a:srgbClr val="4F784C"/>
                </a:solidFill>
              </a:rPr>
              <a:t>번째 값을 </a:t>
            </a:r>
            <a:r>
              <a:rPr lang="en-US" altLang="ko-KR" sz="1600" dirty="0">
                <a:solidFill>
                  <a:srgbClr val="4F784C"/>
                </a:solidFill>
              </a:rPr>
              <a:t>3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v1[c(1,5)] &lt;- c(10,20) 	</a:t>
            </a:r>
            <a:r>
              <a:rPr lang="en-US" altLang="ko-KR" sz="1600" dirty="0">
                <a:solidFill>
                  <a:srgbClr val="4F784C"/>
                </a:solidFill>
              </a:rPr>
              <a:t># v1</a:t>
            </a:r>
            <a:r>
              <a:rPr lang="ko-KR" altLang="en-US" sz="1600" dirty="0">
                <a:solidFill>
                  <a:srgbClr val="4F784C"/>
                </a:solidFill>
              </a:rPr>
              <a:t>의 </a:t>
            </a:r>
            <a:r>
              <a:rPr lang="en-US" altLang="ko-KR" sz="1600" dirty="0">
                <a:solidFill>
                  <a:srgbClr val="4F784C"/>
                </a:solidFill>
              </a:rPr>
              <a:t>1, 5</a:t>
            </a:r>
            <a:r>
              <a:rPr lang="ko-KR" altLang="en-US" sz="1600" dirty="0">
                <a:solidFill>
                  <a:srgbClr val="4F784C"/>
                </a:solidFill>
              </a:rPr>
              <a:t>번째 값을 각각 </a:t>
            </a:r>
            <a:r>
              <a:rPr lang="en-US" altLang="ko-KR" sz="1600" dirty="0">
                <a:solidFill>
                  <a:srgbClr val="4F784C"/>
                </a:solidFill>
              </a:rPr>
              <a:t>10, 20</a:t>
            </a:r>
            <a:r>
              <a:rPr lang="ko-KR" altLang="en-US" sz="1600" dirty="0">
                <a:solidFill>
                  <a:srgbClr val="4F784C"/>
                </a:solidFill>
              </a:rPr>
              <a:t>으로 변경</a:t>
            </a:r>
          </a:p>
          <a:p>
            <a:r>
              <a:rPr lang="en-US" altLang="ko-KR" sz="1600" dirty="0"/>
              <a:t>v1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E2FD14-F7DC-4F81-9F56-7648DC63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8" y="3519011"/>
            <a:ext cx="7432092" cy="263719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34B12F70-FB73-4AB6-9721-6742261079DB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3.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벡터의 이해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36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39" y="728780"/>
            <a:ext cx="9226025" cy="58505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산술연산과 주석</a:t>
            </a:r>
            <a:endParaRPr lang="en-US" altLang="ko-KR" sz="2400" b="1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2500659" y="131127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2500659" y="1784961"/>
            <a:ext cx="7443269" cy="10389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2528338" y="138797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2557455" y="1835315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2+3</a:t>
            </a:r>
          </a:p>
          <a:p>
            <a:r>
              <a:rPr lang="en-US" altLang="ko-KR" sz="1600" dirty="0"/>
              <a:t>(3+6)*8</a:t>
            </a:r>
          </a:p>
          <a:p>
            <a:r>
              <a:rPr lang="en-US" altLang="ko-KR" sz="1600" dirty="0"/>
              <a:t>2^3 			</a:t>
            </a:r>
            <a:r>
              <a:rPr lang="en-US" altLang="ko-KR" sz="1600" dirty="0">
                <a:solidFill>
                  <a:srgbClr val="12734E"/>
                </a:solidFill>
              </a:rPr>
              <a:t># 2</a:t>
            </a:r>
            <a:r>
              <a:rPr lang="ko-KR" altLang="en-US" sz="1600" dirty="0">
                <a:solidFill>
                  <a:srgbClr val="12734E"/>
                </a:solidFill>
              </a:rPr>
              <a:t>의 세제곱</a:t>
            </a:r>
          </a:p>
          <a:p>
            <a:endParaRPr lang="ko-KR" altLang="en-US" sz="1600" dirty="0">
              <a:solidFill>
                <a:srgbClr val="4F784C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B65C0B-FD80-44CD-813F-D3A7B73CE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2970962"/>
            <a:ext cx="7443269" cy="17478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B6591DB-F560-4FF4-8D20-A8969704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658" y="5004698"/>
            <a:ext cx="7460714" cy="979258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5F555F0-664C-4C6C-A33C-3D66BC082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7660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395B3AB6-A60A-4854-9403-5B3EF4C2F30C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벡터의 연산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3CB7B64-CEB6-483B-A59D-D24A4F0B6C6F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04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41241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벡터와 </a:t>
            </a:r>
            <a:r>
              <a:rPr lang="ko-KR" altLang="en-US" sz="2400" b="1" dirty="0" err="1"/>
              <a:t>숫자값</a:t>
            </a:r>
            <a:r>
              <a:rPr lang="ko-KR" altLang="en-US" sz="2400" b="1" dirty="0"/>
              <a:t> 연산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벡터에 대한 산술 연산은 벡터 안에 포함된 값들에 대한 연산으로 바뀌어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898830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2372519"/>
            <a:ext cx="7443269" cy="128150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976151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2422440" y="2422873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 &lt;- c(1,4,3,7,8)</a:t>
            </a:r>
          </a:p>
          <a:p>
            <a:r>
              <a:rPr lang="en-US" altLang="ko-KR" sz="1600" dirty="0"/>
              <a:t>2*d</a:t>
            </a:r>
          </a:p>
          <a:p>
            <a:r>
              <a:rPr lang="en-US" altLang="ko-KR" sz="1600" dirty="0"/>
              <a:t>d-5</a:t>
            </a:r>
          </a:p>
          <a:p>
            <a:r>
              <a:rPr lang="en-US" altLang="ko-KR" sz="1600" dirty="0"/>
              <a:t>3*d+4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ADF008-9930-47CC-9328-488D03B1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668866"/>
            <a:ext cx="7443269" cy="3174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F8938E-7B9B-4AD0-BCD8-2C51C93A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3964415"/>
            <a:ext cx="7443269" cy="5745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1A608A-D019-4846-8B1C-886AFBAC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3" y="4514629"/>
            <a:ext cx="7443269" cy="1184558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D6E06F9-56CE-49CB-8F08-C9B811D76228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953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683695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벡터와 벡터 간의 연산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벡터 간의 대응되는 위치에 있는 값 </a:t>
            </a:r>
            <a:r>
              <a:rPr lang="ko-KR" altLang="en-US" sz="1600" b="1" dirty="0" err="1"/>
              <a:t>끼리의</a:t>
            </a:r>
            <a:r>
              <a:rPr lang="ko-KR" altLang="en-US" sz="1600" b="1" dirty="0"/>
              <a:t> 연산으로 바꾸어 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830352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2304041"/>
            <a:ext cx="7443269" cy="16200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907673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2-18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E31EB-45C8-473B-BAFC-F38377A4B8C6}"/>
              </a:ext>
            </a:extLst>
          </p:cNvPr>
          <p:cNvSpPr txBox="1"/>
          <p:nvPr/>
        </p:nvSpPr>
        <p:spPr>
          <a:xfrm>
            <a:off x="2422440" y="2354395"/>
            <a:ext cx="7093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&lt;- c(1,2,3)</a:t>
            </a:r>
          </a:p>
          <a:p>
            <a:r>
              <a:rPr lang="en-US" altLang="ko-KR" sz="1600" dirty="0"/>
              <a:t>y &lt;- c(4,5,6)</a:t>
            </a:r>
          </a:p>
          <a:p>
            <a:r>
              <a:rPr lang="en-US" altLang="ko-KR" sz="1600" dirty="0" err="1"/>
              <a:t>x+y</a:t>
            </a:r>
            <a:r>
              <a:rPr lang="en-US" altLang="ko-KR" sz="1600" dirty="0"/>
              <a:t>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더하여 출력</a:t>
            </a:r>
          </a:p>
          <a:p>
            <a:r>
              <a:rPr lang="en-US" altLang="ko-KR" sz="1600" dirty="0"/>
              <a:t>x*y 			</a:t>
            </a:r>
            <a:r>
              <a:rPr lang="en-US" altLang="ko-KR" sz="1600" dirty="0">
                <a:solidFill>
                  <a:srgbClr val="4F784C"/>
                </a:solidFill>
              </a:rPr>
              <a:t># </a:t>
            </a:r>
            <a:r>
              <a:rPr lang="ko-KR" altLang="en-US" sz="1600" dirty="0">
                <a:solidFill>
                  <a:srgbClr val="4F784C"/>
                </a:solidFill>
              </a:rPr>
              <a:t>대응하는 원소끼리 곱하여 출력</a:t>
            </a:r>
          </a:p>
          <a:p>
            <a:r>
              <a:rPr lang="en-US" altLang="ko-KR" sz="1600" dirty="0"/>
              <a:t>z &lt;- x + y 		</a:t>
            </a:r>
            <a:r>
              <a:rPr lang="en-US" altLang="ko-KR" sz="1600" dirty="0">
                <a:solidFill>
                  <a:srgbClr val="4F784C"/>
                </a:solidFill>
              </a:rPr>
              <a:t># x, y</a:t>
            </a:r>
            <a:r>
              <a:rPr lang="ko-KR" altLang="en-US" sz="1600" dirty="0">
                <a:solidFill>
                  <a:srgbClr val="4F784C"/>
                </a:solidFill>
              </a:rPr>
              <a:t>를 더하여 </a:t>
            </a:r>
            <a:r>
              <a:rPr lang="en-US" altLang="ko-KR" sz="1600" dirty="0">
                <a:solidFill>
                  <a:srgbClr val="4F784C"/>
                </a:solidFill>
              </a:rPr>
              <a:t>z</a:t>
            </a:r>
            <a:r>
              <a:rPr lang="ko-KR" altLang="en-US" sz="1600" dirty="0">
                <a:solidFill>
                  <a:srgbClr val="4F784C"/>
                </a:solidFill>
              </a:rPr>
              <a:t>에 저장</a:t>
            </a:r>
          </a:p>
          <a:p>
            <a:r>
              <a:rPr lang="en-US" altLang="ko-KR" sz="1600" dirty="0"/>
              <a:t>z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851BB-ED7F-48F3-9BE5-F826361A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96" y="3981453"/>
            <a:ext cx="7441617" cy="6724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42658B-6A20-4088-B775-353AD6175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614" y="4653941"/>
            <a:ext cx="7435299" cy="11786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F24A5-CD92-4D8C-911F-4648BEE84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214" y="5832637"/>
            <a:ext cx="7435299" cy="82026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D06ED5A6-27E0-4B79-9CCB-2406B4987F00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700F2-E9E1-4D36-B03E-B7C70C3EBAC5}"/>
              </a:ext>
            </a:extLst>
          </p:cNvPr>
          <p:cNvSpPr txBox="1"/>
          <p:nvPr/>
        </p:nvSpPr>
        <p:spPr>
          <a:xfrm>
            <a:off x="5060885" y="6183196"/>
            <a:ext cx="5985665" cy="4697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두 벡터를 연산할 때는 벡터의 길이가 같아야 올바른 결과가 출력됨을 기억하자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0776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벡터에 적용 가능한 함수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1600" b="1" dirty="0">
                <a:solidFill>
                  <a:schemeClr val="accent3"/>
                </a:solidFill>
              </a:rPr>
              <a:t>   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endParaRPr lang="ko-KR" alt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0DFEF4-FF6F-4530-9F1F-B3AF5A788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217023"/>
            <a:ext cx="6167155" cy="4348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4F35FD-8C1E-4C3E-B450-23F7B7513F6B}"/>
              </a:ext>
            </a:extLst>
          </p:cNvPr>
          <p:cNvSpPr txBox="1"/>
          <p:nvPr/>
        </p:nvSpPr>
        <p:spPr>
          <a:xfrm>
            <a:off x="3082136" y="5485978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300" b="1" dirty="0">
                <a:latin typeface="+mn-ea"/>
              </a:rPr>
              <a:t>표 </a:t>
            </a:r>
            <a:r>
              <a:rPr lang="en-US" altLang="ko-KR" sz="1300" b="1" dirty="0">
                <a:latin typeface="+mn-ea"/>
              </a:rPr>
              <a:t>2-4 </a:t>
            </a:r>
            <a:r>
              <a:rPr lang="ko-KR" altLang="en-US" sz="1300" b="1" dirty="0">
                <a:latin typeface="+mn-ea"/>
              </a:rPr>
              <a:t>벡터에 적용 가능한 함수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0FB1758-D3B9-48D8-A176-EE2C34369082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6923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0437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1517425"/>
            <a:ext cx="7443269" cy="387172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2-17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2495600" y="1603497"/>
            <a:ext cx="70207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c(1,2,3,4,5,6,7,8,9,10)</a:t>
            </a:r>
          </a:p>
          <a:p>
            <a:r>
              <a:rPr lang="en-US" altLang="ko-KR" sz="1600" dirty="0"/>
              <a:t>sum(d)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값들의 합</a:t>
            </a:r>
          </a:p>
          <a:p>
            <a:r>
              <a:rPr lang="en-US" altLang="ko-KR" sz="1600" dirty="0"/>
              <a:t>sum(2*d)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의 포함된 값들에 </a:t>
            </a:r>
            <a:r>
              <a:rPr lang="en-US" altLang="ko-KR" sz="1600" dirty="0">
                <a:solidFill>
                  <a:srgbClr val="12734E"/>
                </a:solidFill>
              </a:rPr>
              <a:t>2</a:t>
            </a:r>
            <a:r>
              <a:rPr lang="ko-KR" altLang="en-US" sz="1600" dirty="0">
                <a:solidFill>
                  <a:srgbClr val="12734E"/>
                </a:solidFill>
              </a:rPr>
              <a:t>를 곱한 후 합한 값</a:t>
            </a:r>
          </a:p>
          <a:p>
            <a:r>
              <a:rPr lang="en-US" altLang="ko-KR" sz="1600" dirty="0"/>
              <a:t>length(d) 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개수</a:t>
            </a:r>
          </a:p>
          <a:p>
            <a:r>
              <a:rPr lang="en-US" altLang="ko-KR" sz="1600" dirty="0"/>
              <a:t>mean(d[1:5]) 			</a:t>
            </a:r>
            <a:r>
              <a:rPr lang="en-US" altLang="ko-KR" sz="1600" dirty="0">
                <a:solidFill>
                  <a:srgbClr val="12734E"/>
                </a:solidFill>
              </a:rPr>
              <a:t># 1~5</a:t>
            </a:r>
            <a:r>
              <a:rPr lang="ko-KR" altLang="en-US" sz="1600" dirty="0">
                <a:solidFill>
                  <a:srgbClr val="12734E"/>
                </a:solidFill>
              </a:rPr>
              <a:t>번째 값들의 평균</a:t>
            </a:r>
          </a:p>
          <a:p>
            <a:r>
              <a:rPr lang="en-US" altLang="ko-KR" sz="1600" dirty="0"/>
              <a:t>max(d)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최댓값</a:t>
            </a:r>
          </a:p>
          <a:p>
            <a:r>
              <a:rPr lang="en-US" altLang="ko-KR" sz="1600" dirty="0"/>
              <a:t>min(d) 				</a:t>
            </a:r>
            <a:r>
              <a:rPr lang="en-US" altLang="ko-KR" sz="1600" dirty="0">
                <a:solidFill>
                  <a:srgbClr val="12734E"/>
                </a:solidFill>
              </a:rPr>
              <a:t># d</a:t>
            </a:r>
            <a:r>
              <a:rPr lang="ko-KR" altLang="en-US" sz="1600" dirty="0">
                <a:solidFill>
                  <a:srgbClr val="12734E"/>
                </a:solidFill>
              </a:rPr>
              <a:t>에 포함된 값들의 최솟값</a:t>
            </a:r>
          </a:p>
          <a:p>
            <a:r>
              <a:rPr lang="en-US" altLang="ko-KR" sz="1600" dirty="0"/>
              <a:t>sort(d)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FALSE)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오름차순 정렬</a:t>
            </a:r>
          </a:p>
          <a:p>
            <a:r>
              <a:rPr lang="en-US" altLang="ko-KR" sz="1600" dirty="0"/>
              <a:t>sort(d, decreasing = TRUE)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내림차순 정렬</a:t>
            </a:r>
          </a:p>
          <a:p>
            <a:endParaRPr lang="en-US" altLang="ko-KR" sz="1600" dirty="0"/>
          </a:p>
          <a:p>
            <a:r>
              <a:rPr lang="en-US" altLang="ko-KR" sz="1600" dirty="0"/>
              <a:t>v1 &lt;- median(d)</a:t>
            </a:r>
          </a:p>
          <a:p>
            <a:r>
              <a:rPr lang="en-US" altLang="ko-KR" sz="1600" dirty="0"/>
              <a:t>v1</a:t>
            </a:r>
          </a:p>
          <a:p>
            <a:r>
              <a:rPr lang="en-US" altLang="ko-KR" sz="1600" dirty="0"/>
              <a:t>v2 &lt;- sum(d)/length(d)</a:t>
            </a:r>
          </a:p>
          <a:p>
            <a:r>
              <a:rPr lang="en-US" altLang="ko-KR" sz="1600" dirty="0"/>
              <a:t>v2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A635B5-890D-42EC-8E9E-6E2BEDA68358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367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BC0ED5-5002-41A8-AA93-D74FA62B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837" y="953726"/>
            <a:ext cx="7448327" cy="547665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FCD2BB3-8C9A-4377-8B01-62341EDE158C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1952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700" y="98630"/>
            <a:ext cx="10380133" cy="474662"/>
          </a:xfrm>
        </p:spPr>
        <p:txBody>
          <a:bodyPr/>
          <a:lstStyle/>
          <a:p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50932"/>
            <a:ext cx="8963994" cy="6171324"/>
          </a:xfrm>
        </p:spPr>
        <p:txBody>
          <a:bodyPr/>
          <a:lstStyle/>
          <a:p>
            <a:pPr lvl="1"/>
            <a:r>
              <a:rPr lang="ko-KR" altLang="en-US" dirty="0"/>
              <a:t>수학시간에 배운 함수와 동일한 개념</a:t>
            </a:r>
          </a:p>
          <a:p>
            <a:pPr lvl="1"/>
            <a:r>
              <a:rPr lang="ko-KR" altLang="en-US" dirty="0"/>
              <a:t>함수에 어떤 </a:t>
            </a:r>
            <a:r>
              <a:rPr lang="ko-KR" altLang="en-US" dirty="0" err="1"/>
              <a:t>입력값</a:t>
            </a:r>
            <a:r>
              <a:rPr lang="en-US" altLang="ko-KR" dirty="0"/>
              <a:t>(input)</a:t>
            </a:r>
            <a:r>
              <a:rPr lang="ko-KR" altLang="en-US" dirty="0"/>
              <a:t>을 주면 과정을 거쳐서 계산된 결과값</a:t>
            </a:r>
            <a:r>
              <a:rPr lang="en-US" altLang="ko-KR" dirty="0"/>
              <a:t>(output)</a:t>
            </a:r>
            <a:r>
              <a:rPr lang="ko-KR" altLang="en-US" dirty="0"/>
              <a:t>을 내는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1. </a:t>
            </a:r>
            <a:r>
              <a:rPr lang="ko-KR" altLang="en-US" b="1" dirty="0"/>
              <a:t>매개변수의 입력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21BC9B-A925-4711-AC12-67E17EEEE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8" y="1592128"/>
            <a:ext cx="2136756" cy="1464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5B81AD-ACCC-492D-9225-FF4916BE22EE}"/>
              </a:ext>
            </a:extLst>
          </p:cNvPr>
          <p:cNvSpPr txBox="1"/>
          <p:nvPr/>
        </p:nvSpPr>
        <p:spPr>
          <a:xfrm>
            <a:off x="2420888" y="3019729"/>
            <a:ext cx="1999997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2-8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함수의 개념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91518D-12A0-47C8-8944-88993D94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09" y="4039430"/>
            <a:ext cx="3923512" cy="1187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47360B-ADF9-46BA-937B-E047E294EDA1}"/>
              </a:ext>
            </a:extLst>
          </p:cNvPr>
          <p:cNvSpPr txBox="1"/>
          <p:nvPr/>
        </p:nvSpPr>
        <p:spPr>
          <a:xfrm>
            <a:off x="5915980" y="4937139"/>
            <a:ext cx="2708294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2-9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함수와 매개변수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1A0BCF-A7DA-485B-AB88-61BB59701986}"/>
              </a:ext>
            </a:extLst>
          </p:cNvPr>
          <p:cNvSpPr/>
          <p:nvPr/>
        </p:nvSpPr>
        <p:spPr>
          <a:xfrm>
            <a:off x="2000545" y="5724256"/>
            <a:ext cx="8325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매개변수값과</a:t>
            </a:r>
            <a:r>
              <a:rPr lang="ko-KR" altLang="en-US" sz="1600" dirty="0"/>
              <a:t> 같이 쌍으로 입력하는 것이 기본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매개변수명이 있는 이유는 </a:t>
            </a:r>
            <a:r>
              <a:rPr lang="ko-KR" altLang="en-US" sz="1600" dirty="0" err="1"/>
              <a:t>매개변수값이</a:t>
            </a:r>
            <a:r>
              <a:rPr lang="ko-KR" altLang="en-US" sz="1600" dirty="0"/>
              <a:t> 무엇인지를 명확히 설명할 수 있기 때문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매개변수명과 매개변수 값을 입력하는 여러가지 방법이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74315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4700" y="98630"/>
            <a:ext cx="10380133" cy="474662"/>
          </a:xfrm>
        </p:spPr>
        <p:txBody>
          <a:bodyPr/>
          <a:lstStyle/>
          <a:p>
            <a:r>
              <a:rPr lang="ko-KR" altLang="en-US" sz="2000" dirty="0"/>
              <a:t>함수의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39362"/>
            <a:ext cx="8963994" cy="5669958"/>
          </a:xfrm>
        </p:spPr>
        <p:txBody>
          <a:bodyPr/>
          <a:lstStyle/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2. </a:t>
            </a:r>
            <a:r>
              <a:rPr lang="ko-KR" altLang="en-US" b="1" dirty="0"/>
              <a:t>매개변수의 생략</a:t>
            </a:r>
            <a:endParaRPr lang="en-US" altLang="ko-KR" b="1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함수를 사용하기 위해서는 함수에 정의된 매개변수들에 대해 모두 대응하는 </a:t>
            </a:r>
            <a:r>
              <a:rPr lang="ko-KR" altLang="en-US" sz="1600" dirty="0" err="1"/>
              <a:t>입력값을</a:t>
            </a:r>
            <a:r>
              <a:rPr lang="ko-KR" altLang="en-US" sz="1600" dirty="0"/>
              <a:t> 주는 것이 원칙</a:t>
            </a:r>
            <a:endParaRPr lang="en-US" altLang="ko-KR" sz="1600" dirty="0"/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 err="1"/>
              <a:t>매개변수값을</a:t>
            </a:r>
            <a:r>
              <a:rPr lang="ko-KR" altLang="en-US" sz="1600" dirty="0"/>
              <a:t> 생략할 수 있는 경우가 있음 </a:t>
            </a:r>
            <a:r>
              <a:rPr lang="en-US" altLang="ko-KR" sz="1600" dirty="0"/>
              <a:t>(</a:t>
            </a:r>
            <a:r>
              <a:rPr lang="ko-KR" altLang="en-US" sz="1600" dirty="0"/>
              <a:t>초기값이 설정되어 있는 경우</a:t>
            </a:r>
            <a:r>
              <a:rPr lang="en-US" altLang="ko-KR" sz="1600" dirty="0"/>
              <a:t>)</a:t>
            </a:r>
          </a:p>
          <a:p>
            <a:pPr marL="1090613" lvl="2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초기값</a:t>
            </a:r>
            <a:r>
              <a:rPr lang="en-US" altLang="ko-KR" sz="1600" dirty="0"/>
              <a:t>(default value) : </a:t>
            </a:r>
            <a:r>
              <a:rPr lang="ko-KR" altLang="en-US" sz="1600" dirty="0"/>
              <a:t>사용자가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매개변수값을</a:t>
            </a:r>
            <a:r>
              <a:rPr lang="ko-KR" altLang="en-US" sz="1600" dirty="0"/>
              <a:t> 입력하지 않으면 자동적으로 적용하도록 사전에 설정된 값 </a:t>
            </a:r>
            <a:endParaRPr lang="en-US" altLang="ko-KR" sz="16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ko-KR" altLang="en-US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1A2211-E578-4B5C-A6E8-D1D85DC41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093" y="903397"/>
            <a:ext cx="7335815" cy="1190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534D1A-697D-489A-83B9-870E030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91" y="4868015"/>
            <a:ext cx="7335815" cy="4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8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함수의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1587500" y="639362"/>
            <a:ext cx="8963994" cy="5669958"/>
          </a:xfrm>
        </p:spPr>
        <p:txBody>
          <a:bodyPr/>
          <a:lstStyle/>
          <a:p>
            <a:pPr lvl="1"/>
            <a:r>
              <a:rPr lang="en-US" altLang="ko-KR" b="1" dirty="0"/>
              <a:t>3. </a:t>
            </a:r>
            <a:r>
              <a:rPr lang="ko-KR" altLang="en-US" b="1" dirty="0"/>
              <a:t>함수에 대한 도움말 확인</a:t>
            </a:r>
            <a:endParaRPr lang="en-US" altLang="ko-KR" b="1" dirty="0"/>
          </a:p>
          <a:p>
            <a:pPr lvl="2" indent="0">
              <a:buNone/>
            </a:pPr>
            <a:r>
              <a:rPr lang="en-US" altLang="ko-KR" sz="1600" dirty="0"/>
              <a:t>1) </a:t>
            </a:r>
            <a:r>
              <a:rPr lang="ko-KR" altLang="en-US" sz="1600" dirty="0"/>
              <a:t>편집창에서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선택후</a:t>
            </a:r>
            <a:r>
              <a:rPr lang="ko-KR" altLang="en-US" sz="1600" dirty="0"/>
              <a:t> </a:t>
            </a:r>
            <a:r>
              <a:rPr lang="en-US" altLang="ko-KR" sz="1600" dirty="0"/>
              <a:t>&lt;F1&gt; </a:t>
            </a:r>
            <a:r>
              <a:rPr lang="ko-KR" altLang="en-US" sz="1600" dirty="0"/>
              <a:t>키</a:t>
            </a:r>
            <a:r>
              <a:rPr lang="en-US" altLang="ko-KR" sz="1600" dirty="0"/>
              <a:t> 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lvl="2" indent="0">
              <a:buNone/>
            </a:pPr>
            <a:r>
              <a:rPr lang="en-US" altLang="ko-KR" sz="1600" dirty="0"/>
              <a:t>2)</a:t>
            </a:r>
            <a:r>
              <a:rPr lang="ko-KR" altLang="en-US" sz="1600" dirty="0"/>
              <a:t> 파일 창의 </a:t>
            </a:r>
            <a:r>
              <a:rPr lang="en-US" altLang="ko-KR" sz="1600" dirty="0"/>
              <a:t>HELP </a:t>
            </a:r>
            <a:r>
              <a:rPr lang="ko-KR" altLang="en-US" sz="1600" dirty="0"/>
              <a:t>에서 </a:t>
            </a:r>
            <a:r>
              <a:rPr lang="ko-KR" altLang="en-US" sz="1600" dirty="0" err="1"/>
              <a:t>함수명</a:t>
            </a:r>
            <a:r>
              <a:rPr lang="ko-KR" altLang="en-US" sz="1600" dirty="0"/>
              <a:t> 검색 </a:t>
            </a:r>
            <a:endParaRPr lang="ko-KR" altLang="en-US" sz="1600" b="1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D11C8-7ADE-428E-A15A-135EB318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70" y="2118533"/>
            <a:ext cx="4038600" cy="2409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17576-889B-46E3-80E0-D670DAC511BD}"/>
              </a:ext>
            </a:extLst>
          </p:cNvPr>
          <p:cNvSpPr txBox="1"/>
          <p:nvPr/>
        </p:nvSpPr>
        <p:spPr>
          <a:xfrm>
            <a:off x="4250795" y="4528357"/>
            <a:ext cx="315035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2-10 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R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스튜디오의 도움말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(Help)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</a:rPr>
              <a:t>창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2800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벡터에 논리연산자 적용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400" b="1" dirty="0"/>
          </a:p>
          <a:p>
            <a:pPr marL="857250" lvl="2" indent="0">
              <a:buNone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57250" lvl="2" indent="0">
              <a:buNone/>
            </a:pP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93E44D-6273-42B6-BC58-B10088CD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62" y="1313765"/>
            <a:ext cx="7746988" cy="3584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CC105-DA20-4841-A107-F4FDD101853C}"/>
              </a:ext>
            </a:extLst>
          </p:cNvPr>
          <p:cNvSpPr txBox="1"/>
          <p:nvPr/>
        </p:nvSpPr>
        <p:spPr>
          <a:xfrm>
            <a:off x="3103168" y="4869160"/>
            <a:ext cx="5985665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2-5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논리연산자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4B5689A-6CE5-4500-AFEA-1C622BF022D5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547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5F97C2A-3CC2-4279-8F4F-0B1FB5C8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11" y="1313765"/>
            <a:ext cx="5037793" cy="297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4475820" y="428556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산술연산자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8031EE6-623A-475F-939C-0F9F6456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5707950"/>
            <a:ext cx="7443269" cy="46740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458A6F-DF69-4C40-A120-E6B7F4A78B65}"/>
              </a:ext>
            </a:extLst>
          </p:cNvPr>
          <p:cNvSpPr/>
          <p:nvPr/>
        </p:nvSpPr>
        <p:spPr>
          <a:xfrm>
            <a:off x="2365644" y="446411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3D04C9-79C9-4416-BE17-F68B776DF503}"/>
              </a:ext>
            </a:extLst>
          </p:cNvPr>
          <p:cNvSpPr/>
          <p:nvPr/>
        </p:nvSpPr>
        <p:spPr>
          <a:xfrm>
            <a:off x="2365644" y="4937806"/>
            <a:ext cx="7443269" cy="68840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F38D6F-46D6-48C2-87CF-5D78F608C384}"/>
              </a:ext>
            </a:extLst>
          </p:cNvPr>
          <p:cNvSpPr txBox="1"/>
          <p:nvPr/>
        </p:nvSpPr>
        <p:spPr>
          <a:xfrm>
            <a:off x="2393323" y="454082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F62B9-8E1F-4204-810E-D0A09B7473F0}"/>
              </a:ext>
            </a:extLst>
          </p:cNvPr>
          <p:cNvSpPr txBox="1"/>
          <p:nvPr/>
        </p:nvSpPr>
        <p:spPr>
          <a:xfrm>
            <a:off x="2422440" y="4988160"/>
            <a:ext cx="7093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7+4</a:t>
            </a:r>
          </a:p>
          <a:p>
            <a:r>
              <a:rPr lang="en-US" altLang="ko-KR" sz="1600" dirty="0">
                <a:solidFill>
                  <a:srgbClr val="12734E"/>
                </a:solidFill>
              </a:rPr>
              <a:t># 2^3</a:t>
            </a:r>
            <a:r>
              <a:rPr lang="en-US" altLang="ko-KR" sz="1600" dirty="0"/>
              <a:t>		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521ACAB-F0C7-4B73-9680-315D03B86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2648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20CA109-E051-4B87-B720-52B6C5F28BE5}"/>
              </a:ext>
            </a:extLst>
          </p:cNvPr>
          <p:cNvSpPr/>
          <p:nvPr/>
        </p:nvSpPr>
        <p:spPr>
          <a:xfrm>
            <a:off x="2365644" y="1043736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984880-CF90-4375-B3B4-FEF39E956D41}"/>
              </a:ext>
            </a:extLst>
          </p:cNvPr>
          <p:cNvSpPr/>
          <p:nvPr/>
        </p:nvSpPr>
        <p:spPr>
          <a:xfrm>
            <a:off x="2365644" y="1517426"/>
            <a:ext cx="7443269" cy="25416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BAE0D-C5AF-41E4-8201-0A7A66ABC770}"/>
              </a:ext>
            </a:extLst>
          </p:cNvPr>
          <p:cNvSpPr txBox="1"/>
          <p:nvPr/>
        </p:nvSpPr>
        <p:spPr>
          <a:xfrm>
            <a:off x="2336416" y="1121057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2-20</a:t>
            </a: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BE2F9-E87E-46EC-82C2-B50141251BF4}"/>
              </a:ext>
            </a:extLst>
          </p:cNvPr>
          <p:cNvSpPr/>
          <p:nvPr/>
        </p:nvSpPr>
        <p:spPr>
          <a:xfrm>
            <a:off x="2495600" y="1603497"/>
            <a:ext cx="7020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 &lt;- c(1,2,3,4,5,6,7,8,9) </a:t>
            </a:r>
          </a:p>
          <a:p>
            <a:r>
              <a:rPr lang="en-US" altLang="ko-KR" sz="1600" dirty="0"/>
              <a:t>d&gt;=5 </a:t>
            </a:r>
          </a:p>
          <a:p>
            <a:r>
              <a:rPr lang="en-US" altLang="ko-KR" sz="1600" dirty="0"/>
              <a:t>d[d&gt;5] 	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sum(d&gt;5)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개수를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sum(d[d&gt;5]) 		</a:t>
            </a:r>
            <a:r>
              <a:rPr lang="en-US" altLang="ko-KR" sz="1600" dirty="0">
                <a:solidFill>
                  <a:srgbClr val="12734E"/>
                </a:solidFill>
              </a:rPr>
              <a:t># 5</a:t>
            </a:r>
            <a:r>
              <a:rPr lang="ko-KR" altLang="en-US" sz="1600" dirty="0">
                <a:solidFill>
                  <a:srgbClr val="12734E"/>
                </a:solidFill>
              </a:rPr>
              <a:t>보다 큰 값의 합계를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d==5 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condi</a:t>
            </a:r>
            <a:r>
              <a:rPr lang="en-US" altLang="ko-KR" sz="1600" dirty="0"/>
              <a:t> &lt;- d &gt; 5 &amp; d &lt; 8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조건을 변수에 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d[</a:t>
            </a:r>
            <a:r>
              <a:rPr lang="en-US" altLang="ko-KR" sz="1600" dirty="0" err="1"/>
              <a:t>condi</a:t>
            </a:r>
            <a:r>
              <a:rPr lang="en-US" altLang="ko-KR" sz="1600" dirty="0"/>
              <a:t>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조건에 맞는 값들을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6160A3-D25E-4632-B58A-B7903423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4239091"/>
            <a:ext cx="7443269" cy="3566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B639A1-3E6D-461F-BAAC-A8CFCC05B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644" y="4595748"/>
            <a:ext cx="7443269" cy="57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19998-0ECF-4F02-9852-84A9E275E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644" y="5174241"/>
            <a:ext cx="7443269" cy="633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23EE38-243D-47A5-A9BB-0023323E8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643" y="5772223"/>
            <a:ext cx="7443269" cy="338554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72E16CE0-ADA5-44B7-AA4B-390CDF506FBB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6323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9DF5F3-1127-4D51-8906-AB47D5FF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907766"/>
            <a:ext cx="7443269" cy="85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2EA332-9E71-4409-8C7E-90EAB2F7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6" y="1767499"/>
            <a:ext cx="7443269" cy="5825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20B249-9C18-4A82-A986-23785F59B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6" y="2458331"/>
            <a:ext cx="7443269" cy="6780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E8EC31-5603-4724-BD07-5CD972C3B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66" y="3298267"/>
            <a:ext cx="7443269" cy="6112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FA03BF-AAF2-4D71-AD02-B1AE64C7C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360" y="4071404"/>
            <a:ext cx="7463274" cy="13051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8218DF6-1201-4C3E-81F7-754FCC072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366" y="5598485"/>
            <a:ext cx="7443269" cy="2627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F4E547-7584-496A-A5BA-2CECC8B3F6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366" y="5861280"/>
            <a:ext cx="7443269" cy="59577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32539542-7C72-46DF-8932-386ABF7FD554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4.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벡터의 연산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3610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81FDAA02-1B51-4499-8C56-F2A346E68BBD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리스트와 </a:t>
            </a:r>
            <a:r>
              <a:rPr lang="ko-KR" altLang="en-US" b="1" dirty="0" err="1"/>
              <a:t>팩터</a:t>
            </a:r>
            <a:endParaRPr lang="ko-KR" altLang="en-US" b="1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E69E58ED-9941-472D-946F-AC67326F3971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05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02102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리스트   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서로 다른 자료형의 값들을 </a:t>
            </a:r>
            <a:r>
              <a:rPr lang="en-US" altLang="ko-KR" sz="1600" b="1" dirty="0">
                <a:solidFill>
                  <a:srgbClr val="FF0000"/>
                </a:solidFill>
              </a:rPr>
              <a:t>1</a:t>
            </a:r>
            <a:r>
              <a:rPr lang="ko-KR" altLang="en-US" sz="1600" b="1" dirty="0">
                <a:solidFill>
                  <a:srgbClr val="FF0000"/>
                </a:solidFill>
              </a:rPr>
              <a:t>차원 배열에 저장하고 다룰 수 있도록 해주는 수단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buNone/>
            </a:pPr>
            <a:endParaRPr lang="ko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2365644" y="177343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2365644" y="2247127"/>
            <a:ext cx="7443269" cy="1729853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2336416" y="1850758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2-21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2495600" y="2333198"/>
            <a:ext cx="702078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ds &lt;- c(90, 85, 70, 84) </a:t>
            </a:r>
          </a:p>
          <a:p>
            <a:r>
              <a:rPr lang="en-US" altLang="ko-KR" sz="1600" dirty="0"/>
              <a:t>my.info &lt;- list(name='Tom', age=60, status=TRUE, score=ds) </a:t>
            </a:r>
          </a:p>
          <a:p>
            <a:r>
              <a:rPr lang="en-US" altLang="ko-KR" sz="1600" dirty="0"/>
              <a:t>my.info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 저장된 내용을 모두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my.info[[1]]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첫 번째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my.info$name</a:t>
            </a:r>
            <a:r>
              <a:rPr lang="en-US" altLang="ko-KR" sz="1600" dirty="0"/>
              <a:t>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리스트에서 값의 이름이 </a:t>
            </a:r>
            <a:r>
              <a:rPr lang="en-US" altLang="ko-KR" sz="1600" dirty="0">
                <a:solidFill>
                  <a:srgbClr val="12734E"/>
                </a:solidFill>
              </a:rPr>
              <a:t>name</a:t>
            </a:r>
            <a:r>
              <a:rPr lang="ko-KR" altLang="en-US" sz="1600" dirty="0">
                <a:solidFill>
                  <a:srgbClr val="12734E"/>
                </a:solidFill>
              </a:rPr>
              <a:t>인 값을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my.info[[4]]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리스트의 네 번째 값을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A12B88-979C-4E1C-AD79-6B7F31E6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79" y="4015878"/>
            <a:ext cx="7443269" cy="3014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F39F64-9D97-481F-9F94-67DE956A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79" y="4317318"/>
            <a:ext cx="7443269" cy="309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39E1CE-4DD0-4425-A252-88B88B26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78" y="4618760"/>
            <a:ext cx="7443269" cy="184450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EAD266D7-52A5-4042-8B72-AF4D42973D56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리스트와 </a:t>
            </a:r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팩터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17227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7362A8B-DFDA-4E12-8EF5-D03F203A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43" y="1358770"/>
            <a:ext cx="7443269" cy="1382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1ECEEB-BEEA-4D40-B19E-B676691A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43" y="2726625"/>
            <a:ext cx="7443269" cy="172205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E806394F-FE07-424B-9E3A-DA639EE420BF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리스트와 </a:t>
            </a:r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팩터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D1A31-F2BC-44BF-BDD3-6794BA56AC45}"/>
              </a:ext>
            </a:extLst>
          </p:cNvPr>
          <p:cNvSpPr txBox="1"/>
          <p:nvPr/>
        </p:nvSpPr>
        <p:spPr>
          <a:xfrm>
            <a:off x="2360585" y="4464115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리스트의 내용을 출력해보면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벡터와 달리 세로로 하나씩 출력되는 것을 볼 수가 있다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리스트에 저장된 값을 추출하는 방법은 벡터와 비슷하다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인덱스를 이용할 수 있는데 벡터와 차이점은 인덱스 지정 부분이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[ ]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가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아닌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[[ ]]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을 사용한다는 것이다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아울러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‘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리스트이름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$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값의이름＇형태로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값을 지정하면 된다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하지만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리스트는 벡터보다 조작의 자유도가 떨어진다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예를 들면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산술연산을 할 때 불편하다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하여 </a:t>
            </a:r>
            <a:r>
              <a:rPr lang="en-US" altLang="ko-KR" sz="1500" b="1" dirty="0" err="1">
                <a:solidFill>
                  <a:srgbClr val="FF0000"/>
                </a:solidFill>
                <a:latin typeface="+mn-ea"/>
              </a:rPr>
              <a:t>unlist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리스트명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함수를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이용하여 벡터로 변환하여 사용하면 편리하다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624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4" y="593725"/>
            <a:ext cx="10036115" cy="56705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 err="1"/>
              <a:t>팩터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문자형 데이터가 저장된 벡터의 일종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solidFill>
                  <a:srgbClr val="FF0000"/>
                </a:solidFill>
              </a:rPr>
              <a:t>예를 들어 성별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혈액형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선호 정당 등과 같이 저장할 </a:t>
            </a:r>
            <a:r>
              <a:rPr lang="ko-KR" altLang="en-US" sz="1600" b="1" dirty="0" err="1">
                <a:solidFill>
                  <a:srgbClr val="FF0000"/>
                </a:solidFill>
              </a:rPr>
              <a:t>문자값들이</a:t>
            </a:r>
            <a:r>
              <a:rPr lang="ko-KR" altLang="en-US" sz="1600" b="1" dirty="0">
                <a:solidFill>
                  <a:srgbClr val="FF0000"/>
                </a:solidFill>
              </a:rPr>
              <a:t> 몇 종류로 정해져 있을 때 </a:t>
            </a:r>
            <a:r>
              <a:rPr lang="ko-KR" altLang="en-US" sz="1600" b="1" dirty="0" err="1">
                <a:solidFill>
                  <a:srgbClr val="FF0000"/>
                </a:solidFill>
              </a:rPr>
              <a:t>팩터를</a:t>
            </a:r>
            <a:r>
              <a:rPr lang="ko-KR" altLang="en-US" sz="1600" b="1" dirty="0">
                <a:solidFill>
                  <a:srgbClr val="FF0000"/>
                </a:solidFill>
              </a:rPr>
              <a:t> 사용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94CA02-949E-4034-8B7E-A3BA5A26B802}"/>
              </a:ext>
            </a:extLst>
          </p:cNvPr>
          <p:cNvSpPr/>
          <p:nvPr/>
        </p:nvSpPr>
        <p:spPr>
          <a:xfrm>
            <a:off x="2524829" y="2438891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CF180B-6364-479C-95DA-325B1F3E3654}"/>
              </a:ext>
            </a:extLst>
          </p:cNvPr>
          <p:cNvSpPr/>
          <p:nvPr/>
        </p:nvSpPr>
        <p:spPr>
          <a:xfrm>
            <a:off x="2524829" y="2912580"/>
            <a:ext cx="7443269" cy="294669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E74A5-43BE-4ED7-BEBA-4401444CF245}"/>
              </a:ext>
            </a:extLst>
          </p:cNvPr>
          <p:cNvSpPr txBox="1"/>
          <p:nvPr/>
        </p:nvSpPr>
        <p:spPr>
          <a:xfrm>
            <a:off x="2495601" y="2516212"/>
            <a:ext cx="1093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2-22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E71C7D-F2BF-4F8E-9215-13EBE572EBD1}"/>
              </a:ext>
            </a:extLst>
          </p:cNvPr>
          <p:cNvSpPr/>
          <p:nvPr/>
        </p:nvSpPr>
        <p:spPr>
          <a:xfrm>
            <a:off x="2654785" y="2998652"/>
            <a:ext cx="70207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bt</a:t>
            </a:r>
            <a:r>
              <a:rPr lang="en-US" altLang="ko-KR" sz="1600" dirty="0"/>
              <a:t> &lt;- c('A', 'B', 'B', 'O', 'AB', 'A’) 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문자형 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&lt;- factor(</a:t>
            </a:r>
            <a:r>
              <a:rPr lang="en-US" altLang="ko-KR" sz="1600" dirty="0" err="1"/>
              <a:t>bt</a:t>
            </a:r>
            <a:r>
              <a:rPr lang="en-US" altLang="ko-KR" sz="1600" dirty="0"/>
              <a:t>) 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en-US" altLang="ko-KR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>
                <a:solidFill>
                  <a:srgbClr val="12734E"/>
                </a:solidFill>
              </a:rPr>
              <a:t>정의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</a:t>
            </a:r>
            <a:r>
              <a:rPr lang="en-US" altLang="ko-KR" sz="1600" dirty="0"/>
              <a:t>[5]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벡터 </a:t>
            </a:r>
            <a:r>
              <a:rPr lang="en-US" altLang="ko-KR" sz="1600" dirty="0" err="1">
                <a:solidFill>
                  <a:srgbClr val="12734E"/>
                </a:solidFill>
              </a:rPr>
              <a:t>bt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[5]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5</a:t>
            </a:r>
            <a:r>
              <a:rPr lang="ko-KR" altLang="en-US" sz="1600" dirty="0">
                <a:solidFill>
                  <a:srgbClr val="12734E"/>
                </a:solidFill>
              </a:rPr>
              <a:t>번째 값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/>
              <a:t>levels(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팩터에</a:t>
            </a:r>
            <a:r>
              <a:rPr lang="ko-KR" altLang="en-US" sz="1600" dirty="0">
                <a:solidFill>
                  <a:srgbClr val="12734E"/>
                </a:solidFill>
              </a:rPr>
              <a:t> 저장된 값의 종류를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as.integer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bt.new</a:t>
            </a:r>
            <a:r>
              <a:rPr lang="en-US" altLang="ko-KR" sz="1600" dirty="0"/>
              <a:t>) 		       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팩터의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ko-KR" altLang="en-US" sz="1600" dirty="0" err="1">
                <a:solidFill>
                  <a:srgbClr val="12734E"/>
                </a:solidFill>
              </a:rPr>
              <a:t>문자값을</a:t>
            </a:r>
            <a:r>
              <a:rPr lang="ko-KR" altLang="en-US" sz="1600" dirty="0">
                <a:solidFill>
                  <a:srgbClr val="12734E"/>
                </a:solidFill>
              </a:rPr>
              <a:t> 숫자로 바꾸어 출력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[7] &lt;- 'B’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7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'B'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[8] &lt;- 'C’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</a:t>
            </a:r>
            <a:r>
              <a:rPr lang="en-US" altLang="ko-KR" sz="1600" dirty="0">
                <a:solidFill>
                  <a:srgbClr val="12734E"/>
                </a:solidFill>
              </a:rPr>
              <a:t>8</a:t>
            </a:r>
            <a:r>
              <a:rPr lang="ko-KR" altLang="en-US" sz="1600" dirty="0">
                <a:solidFill>
                  <a:srgbClr val="12734E"/>
                </a:solidFill>
              </a:rPr>
              <a:t>번째에 </a:t>
            </a:r>
            <a:r>
              <a:rPr lang="en-US" altLang="ko-KR" sz="1600" dirty="0">
                <a:solidFill>
                  <a:srgbClr val="12734E"/>
                </a:solidFill>
              </a:rPr>
              <a:t>'C' </a:t>
            </a:r>
            <a:r>
              <a:rPr lang="ko-KR" altLang="en-US" sz="1600" dirty="0">
                <a:solidFill>
                  <a:srgbClr val="12734E"/>
                </a:solidFill>
              </a:rPr>
              <a:t>저장 </a:t>
            </a:r>
            <a:endParaRPr lang="en-US" altLang="ko-KR" sz="1600" dirty="0">
              <a:solidFill>
                <a:srgbClr val="12734E"/>
              </a:solidFill>
            </a:endParaRPr>
          </a:p>
          <a:p>
            <a:r>
              <a:rPr lang="en-US" altLang="ko-KR" sz="1600" dirty="0" err="1"/>
              <a:t>bt.new</a:t>
            </a:r>
            <a:r>
              <a:rPr lang="en-US" altLang="ko-KR" sz="1600" dirty="0"/>
              <a:t>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 err="1">
                <a:solidFill>
                  <a:srgbClr val="12734E"/>
                </a:solidFill>
              </a:rPr>
              <a:t>팩터</a:t>
            </a:r>
            <a:r>
              <a:rPr lang="ko-KR" altLang="en-US" sz="1600" dirty="0">
                <a:solidFill>
                  <a:srgbClr val="12734E"/>
                </a:solidFill>
              </a:rPr>
              <a:t> </a:t>
            </a:r>
            <a:r>
              <a:rPr lang="en-US" altLang="ko-KR" sz="1600" dirty="0" err="1">
                <a:solidFill>
                  <a:srgbClr val="12734E"/>
                </a:solidFill>
              </a:rPr>
              <a:t>bt.new</a:t>
            </a:r>
            <a:r>
              <a:rPr lang="ko-KR" altLang="en-US" sz="1600" dirty="0">
                <a:solidFill>
                  <a:srgbClr val="12734E"/>
                </a:solidFill>
              </a:rPr>
              <a:t>의 내용 출력 </a:t>
            </a:r>
          </a:p>
          <a:p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097EEA-4390-40EC-BA37-E060F7144C31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리스트와 </a:t>
            </a:r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팩터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1904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F19961-F969-46E8-A091-E7285460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366" y="772084"/>
            <a:ext cx="7443269" cy="579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C9E825-E19B-4DAA-A1CF-642A75E70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65" y="1343768"/>
            <a:ext cx="7443269" cy="14376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ACC19C-D454-4D2B-B6C1-C1C63A6FF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65" y="2781408"/>
            <a:ext cx="7443269" cy="1450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A17B6-B785-4566-8946-50750E27D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365" y="4211640"/>
            <a:ext cx="7443268" cy="575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0A354-CEED-41C5-BCB7-96B5F56C3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4364" y="4787525"/>
            <a:ext cx="7443268" cy="5642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678F53-6F4E-4F2B-BFF3-574AA8B27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4363" y="5343553"/>
            <a:ext cx="7443268" cy="51571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CC8505-02F4-45F9-BEBF-935EEF296F97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리스트와 </a:t>
            </a:r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팩터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97508-B9BD-4059-AC1C-F6F5FBC9D1DE}"/>
              </a:ext>
            </a:extLst>
          </p:cNvPr>
          <p:cNvSpPr txBox="1"/>
          <p:nvPr/>
        </p:nvSpPr>
        <p:spPr>
          <a:xfrm>
            <a:off x="2374363" y="5833430"/>
            <a:ext cx="8852207" cy="8809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벡터와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팩터의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차이점</a:t>
            </a:r>
            <a:endParaRPr lang="en-US" altLang="ko-KR" sz="15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1.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출력시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벡터는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“ “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가 붙지만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팩터는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붙지 않는다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2.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팩터는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Levels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가 함께 출력되는데 이것은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팩터에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저장된 값의 종류를 알려주는 것이다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팩터의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목적이 어떤 종류를 나타내는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문자값을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저장하는 것이기 때문에 종류의 정보를 나타내는 것을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잊지말자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29453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BDFA0-1003-4967-939F-67B7BFEAE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8" y="1375715"/>
            <a:ext cx="7443269" cy="173727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AD86E05-5D9D-47E5-A533-19E1CCAA3F52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 dirty="0">
                <a:solidFill>
                  <a:schemeClr val="tx1"/>
                </a:solidFill>
                <a:latin typeface="+mj-ea"/>
              </a:rPr>
              <a:t>5. </a:t>
            </a:r>
            <a:r>
              <a:rPr lang="ko-KR" altLang="en-US" sz="2800" dirty="0">
                <a:solidFill>
                  <a:schemeClr val="tx1"/>
                </a:solidFill>
                <a:latin typeface="+mj-ea"/>
              </a:rPr>
              <a:t>리스트와 </a:t>
            </a:r>
            <a:r>
              <a:rPr lang="ko-KR" altLang="en-US" sz="2800" dirty="0" err="1">
                <a:solidFill>
                  <a:schemeClr val="tx1"/>
                </a:solidFill>
                <a:latin typeface="+mj-ea"/>
              </a:rPr>
              <a:t>팩터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930C1-F0EC-4CFD-9F0D-95448AA997D1}"/>
              </a:ext>
            </a:extLst>
          </p:cNvPr>
          <p:cNvSpPr txBox="1"/>
          <p:nvPr/>
        </p:nvSpPr>
        <p:spPr>
          <a:xfrm>
            <a:off x="2360585" y="3203975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팩터는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이미 지정된 값의 종류 외에 다른 값이 들어오는 것을 막는다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하여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위의 코드에서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라는 값은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팩터에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없기 때문에 경고메시지가 뜨고 아울러 출력해보면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NA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가 뜬다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(NA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Not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Available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의 약자이다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.)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9D77D-72A1-4AD1-9608-2859A2141E54}"/>
              </a:ext>
            </a:extLst>
          </p:cNvPr>
          <p:cNvSpPr txBox="1"/>
          <p:nvPr/>
        </p:nvSpPr>
        <p:spPr>
          <a:xfrm>
            <a:off x="2360585" y="5096563"/>
            <a:ext cx="5985665" cy="77144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리스트와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팩터는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벡터에 비해 사용 빈도가 적긴 하지만 중요한 </a:t>
            </a:r>
            <a:r>
              <a:rPr lang="ko-KR" altLang="en-US" sz="1500" b="1" dirty="0" err="1">
                <a:solidFill>
                  <a:srgbClr val="FF0000"/>
                </a:solidFill>
                <a:latin typeface="+mn-ea"/>
              </a:rPr>
              <a:t>자료구조이니</a:t>
            </a:r>
            <a:r>
              <a:rPr lang="ko-KR" altLang="en-US" sz="1500" b="1" dirty="0">
                <a:solidFill>
                  <a:srgbClr val="FF0000"/>
                </a:solidFill>
                <a:latin typeface="+mn-ea"/>
              </a:rPr>
              <a:t> 명확히 이해하도록 하자</a:t>
            </a:r>
            <a:r>
              <a:rPr lang="en-US" altLang="ko-KR" sz="1500" b="1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5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63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2BEC-61BB-48D4-8FF8-8511F07E60AC}"/>
              </a:ext>
            </a:extLst>
          </p:cNvPr>
          <p:cNvSpPr txBox="1"/>
          <p:nvPr/>
        </p:nvSpPr>
        <p:spPr>
          <a:xfrm>
            <a:off x="4164310" y="29557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93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산술연산 함수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DFE380-06E9-454E-BF8B-30C54DB9F887}"/>
              </a:ext>
            </a:extLst>
          </p:cNvPr>
          <p:cNvSpPr/>
          <p:nvPr/>
        </p:nvSpPr>
        <p:spPr>
          <a:xfrm>
            <a:off x="2512728" y="128510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7A303-22B0-4F05-B08F-91D9632109B3}"/>
              </a:ext>
            </a:extLst>
          </p:cNvPr>
          <p:cNvSpPr txBox="1"/>
          <p:nvPr/>
        </p:nvSpPr>
        <p:spPr>
          <a:xfrm>
            <a:off x="2540407" y="136181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1600-9E47-4BC3-A8AA-BB2967CBD5F8}"/>
              </a:ext>
            </a:extLst>
          </p:cNvPr>
          <p:cNvSpPr txBox="1"/>
          <p:nvPr/>
        </p:nvSpPr>
        <p:spPr>
          <a:xfrm>
            <a:off x="2569524" y="1809151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# </a:t>
            </a:r>
            <a:r>
              <a:rPr lang="ko-KR" altLang="en-US" sz="1600" dirty="0"/>
              <a:t>로그함수</a:t>
            </a:r>
          </a:p>
          <a:p>
            <a:r>
              <a:rPr lang="en-US" altLang="ko-KR" sz="1600" dirty="0"/>
              <a:t>sqrt(25) # </a:t>
            </a:r>
            <a:r>
              <a:rPr lang="ko-KR" altLang="en-US" sz="1600" dirty="0"/>
              <a:t>제곱근</a:t>
            </a:r>
          </a:p>
          <a:p>
            <a:r>
              <a:rPr lang="en-US" altLang="ko-KR" sz="1600" dirty="0"/>
              <a:t>max(5,3,2) # </a:t>
            </a:r>
            <a:r>
              <a:rPr lang="ko-KR" altLang="en-US" sz="1600" dirty="0"/>
              <a:t>가장 큰 값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939769-FF70-4FD1-A154-471588150158}"/>
              </a:ext>
            </a:extLst>
          </p:cNvPr>
          <p:cNvSpPr/>
          <p:nvPr/>
        </p:nvSpPr>
        <p:spPr>
          <a:xfrm>
            <a:off x="2500659" y="1734809"/>
            <a:ext cx="7443269" cy="10114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B0994-80A4-4CF6-9A55-4C1664C5C40F}"/>
              </a:ext>
            </a:extLst>
          </p:cNvPr>
          <p:cNvSpPr txBox="1"/>
          <p:nvPr/>
        </p:nvSpPr>
        <p:spPr>
          <a:xfrm>
            <a:off x="2588819" y="1821448"/>
            <a:ext cx="7093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log(10)+5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로그함수</a:t>
            </a:r>
          </a:p>
          <a:p>
            <a:r>
              <a:rPr lang="en-US" altLang="ko-KR" sz="1600" dirty="0"/>
              <a:t>sqrt(25) 	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제곱근</a:t>
            </a:r>
          </a:p>
          <a:p>
            <a:r>
              <a:rPr lang="en-US" altLang="ko-KR" sz="1600" dirty="0"/>
              <a:t>max(5,3,2) 			</a:t>
            </a:r>
            <a:r>
              <a:rPr lang="en-US" altLang="ko-KR" sz="1600" dirty="0">
                <a:solidFill>
                  <a:srgbClr val="12734E"/>
                </a:solidFill>
              </a:rPr>
              <a:t># </a:t>
            </a:r>
            <a:r>
              <a:rPr lang="ko-KR" altLang="en-US" sz="1600" dirty="0">
                <a:solidFill>
                  <a:srgbClr val="12734E"/>
                </a:solidFill>
              </a:rPr>
              <a:t>가장 큰 값</a:t>
            </a:r>
            <a:r>
              <a:rPr lang="en-US" altLang="ko-KR" sz="1600" dirty="0">
                <a:solidFill>
                  <a:srgbClr val="12734E"/>
                </a:solidFill>
              </a:rPr>
              <a:t>	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5B7818-C7D7-4433-ADFD-2B6F00A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9" y="2877430"/>
            <a:ext cx="7443269" cy="1749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9AFDCC-0110-4931-9942-6FB86A189EC1}"/>
              </a:ext>
            </a:extLst>
          </p:cNvPr>
          <p:cNvSpPr txBox="1"/>
          <p:nvPr/>
        </p:nvSpPr>
        <p:spPr>
          <a:xfrm>
            <a:off x="5680445" y="509422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868FF1A-EB9C-4349-9649-F3BCA8DB1B83}"/>
              </a:ext>
            </a:extLst>
          </p:cNvPr>
          <p:cNvCxnSpPr/>
          <p:nvPr/>
        </p:nvCxnSpPr>
        <p:spPr>
          <a:xfrm flipV="1">
            <a:off x="5599334" y="5463557"/>
            <a:ext cx="362439" cy="540396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E441B9-8A3B-4914-8592-3C850D42331C}"/>
              </a:ext>
            </a:extLst>
          </p:cNvPr>
          <p:cNvSpPr txBox="1"/>
          <p:nvPr/>
        </p:nvSpPr>
        <p:spPr>
          <a:xfrm>
            <a:off x="5300329" y="604895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12734E"/>
                </a:solidFill>
              </a:rPr>
              <a:t>함수명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1622B9-E9C9-4058-93B2-49B74B2CEA07}"/>
              </a:ext>
            </a:extLst>
          </p:cNvPr>
          <p:cNvCxnSpPr/>
          <p:nvPr/>
        </p:nvCxnSpPr>
        <p:spPr>
          <a:xfrm flipH="1" flipV="1">
            <a:off x="6595603" y="5463894"/>
            <a:ext cx="216127" cy="585065"/>
          </a:xfrm>
          <a:prstGeom prst="straightConnector1">
            <a:avLst/>
          </a:prstGeom>
          <a:ln>
            <a:solidFill>
              <a:srgbClr val="1273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85A82-1813-45C1-A035-302A6EA330B1}"/>
              </a:ext>
            </a:extLst>
          </p:cNvPr>
          <p:cNvSpPr txBox="1"/>
          <p:nvPr/>
        </p:nvSpPr>
        <p:spPr>
          <a:xfrm>
            <a:off x="6235562" y="604895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12734E"/>
                </a:solidFill>
              </a:rPr>
              <a:t>매개변수값</a:t>
            </a:r>
            <a:endParaRPr lang="ko-KR" altLang="en-US" sz="1600" dirty="0">
              <a:solidFill>
                <a:srgbClr val="12734E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A0CAD271-F609-4459-922F-EE37BF2F9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32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altLang="ko-KR" sz="1800" dirty="0">
              <a:solidFill>
                <a:srgbClr val="437361"/>
              </a:solidFill>
            </a:endParaRPr>
          </a:p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885994-A38C-48BF-B181-E8B94D482FC2}"/>
              </a:ext>
            </a:extLst>
          </p:cNvPr>
          <p:cNvSpPr txBox="1"/>
          <p:nvPr/>
        </p:nvSpPr>
        <p:spPr>
          <a:xfrm>
            <a:off x="4475820" y="4861903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표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2-2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함수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2B8E04-86AA-444A-98AD-97EF6AD87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416091"/>
            <a:ext cx="7048500" cy="344805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ED36C12-35A9-4D65-9615-56F78C040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1. R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의 기본 연산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575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55ABAA41-6BEC-4DA1-82B5-78CB6F062C8D}"/>
              </a:ext>
            </a:extLst>
          </p:cNvPr>
          <p:cNvSpPr txBox="1">
            <a:spLocks/>
          </p:cNvSpPr>
          <p:nvPr/>
        </p:nvSpPr>
        <p:spPr>
          <a:xfrm>
            <a:off x="1111830" y="3565005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b="1" dirty="0"/>
              <a:t>변수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574D341-AAFE-4011-A0DB-124A3DE49B6C}"/>
              </a:ext>
            </a:extLst>
          </p:cNvPr>
          <p:cNvSpPr txBox="1">
            <a:spLocks/>
          </p:cNvSpPr>
          <p:nvPr/>
        </p:nvSpPr>
        <p:spPr>
          <a:xfrm>
            <a:off x="1111830" y="2501281"/>
            <a:ext cx="10273141" cy="9389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b="1" u="sng" dirty="0"/>
              <a:t>Section 02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2257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820525" y="593725"/>
            <a:ext cx="8550950" cy="5670550"/>
          </a:xfrm>
          <a:prstGeom prst="rect">
            <a:avLst/>
          </a:prstGeom>
        </p:spPr>
        <p:txBody>
          <a:bodyPr/>
          <a:lstStyle/>
          <a:p>
            <a:pPr marL="857250" lvl="2" indent="0">
              <a:buNone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lvl="2" indent="-285750">
              <a:buFont typeface="Wingdings" panose="05000000000000000000" pitchFamily="2" charset="2"/>
              <a:buChar char="§"/>
            </a:pPr>
            <a:endParaRPr lang="en-US" altLang="ko-KR" sz="1400" dirty="0"/>
          </a:p>
          <a:p>
            <a:pPr marL="857250" lvl="2" indent="0">
              <a:buNone/>
            </a:pP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A90499-9754-4BC0-BA3E-617A90A5B16C}"/>
              </a:ext>
            </a:extLst>
          </p:cNvPr>
          <p:cNvSpPr/>
          <p:nvPr/>
        </p:nvSpPr>
        <p:spPr>
          <a:xfrm>
            <a:off x="2365644" y="1176177"/>
            <a:ext cx="1035115" cy="473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19B9-3BBC-4207-BF31-DBC945B8B123}"/>
              </a:ext>
            </a:extLst>
          </p:cNvPr>
          <p:cNvSpPr/>
          <p:nvPr/>
        </p:nvSpPr>
        <p:spPr>
          <a:xfrm>
            <a:off x="2365644" y="1649866"/>
            <a:ext cx="7443269" cy="123907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FD3A2-0659-4478-BD66-BD39A3826762}"/>
              </a:ext>
            </a:extLst>
          </p:cNvPr>
          <p:cNvSpPr txBox="1"/>
          <p:nvPr/>
        </p:nvSpPr>
        <p:spPr>
          <a:xfrm>
            <a:off x="2393323" y="1252884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코드 </a:t>
            </a:r>
            <a:r>
              <a:rPr lang="en-US" altLang="ko-KR" sz="1600" dirty="0"/>
              <a:t>2-4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3B4B1-F1D5-4ADB-85FC-D149A67FD88E}"/>
              </a:ext>
            </a:extLst>
          </p:cNvPr>
          <p:cNvSpPr txBox="1"/>
          <p:nvPr/>
        </p:nvSpPr>
        <p:spPr>
          <a:xfrm>
            <a:off x="2422440" y="1700220"/>
            <a:ext cx="7093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&lt;- 10</a:t>
            </a:r>
          </a:p>
          <a:p>
            <a:r>
              <a:rPr lang="en-US" altLang="ko-KR" sz="1600" dirty="0"/>
              <a:t>b &lt;- 20</a:t>
            </a:r>
          </a:p>
          <a:p>
            <a:r>
              <a:rPr lang="en-US" altLang="ko-KR" sz="1600" dirty="0"/>
              <a:t>c &lt;- </a:t>
            </a:r>
            <a:r>
              <a:rPr lang="en-US" altLang="ko-KR" sz="1600" dirty="0" err="1"/>
              <a:t>a+b</a:t>
            </a:r>
            <a:endParaRPr lang="en-US" altLang="ko-KR" sz="1600" dirty="0"/>
          </a:p>
          <a:p>
            <a:r>
              <a:rPr lang="en-US" altLang="ko-KR" sz="1600" dirty="0"/>
              <a:t>print(c)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69D5AA-5F91-4244-81D6-236CEBB3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44" y="3068961"/>
            <a:ext cx="7443269" cy="153451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3D5FCB1-C65E-46EB-B268-11B1F03DC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887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4294967295"/>
          </p:nvPr>
        </p:nvSpPr>
        <p:spPr>
          <a:xfrm>
            <a:off x="1955540" y="728780"/>
            <a:ext cx="8550950" cy="56705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변수의 개념</a:t>
            </a:r>
            <a:endParaRPr lang="en-US" altLang="ko-KR" sz="24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프로그램에서 어떤 값을 저장하는 저장소나 보관 박스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57250" lvl="2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453BD-217B-4739-B964-FC349DB3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10" y="1954331"/>
            <a:ext cx="339090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DB4DD-4416-4829-9C3F-12B0E393CDB8}"/>
              </a:ext>
            </a:extLst>
          </p:cNvPr>
          <p:cNvSpPr txBox="1"/>
          <p:nvPr/>
        </p:nvSpPr>
        <p:spPr>
          <a:xfrm>
            <a:off x="4518421" y="3564055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2-1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변수의 개념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: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변수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변수명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,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값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E48A0F-38C1-4650-B97B-DCEF2765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273" y="4246117"/>
            <a:ext cx="5133975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5794F8-E65A-47CA-8172-16D59A4D7FDF}"/>
              </a:ext>
            </a:extLst>
          </p:cNvPr>
          <p:cNvSpPr txBox="1"/>
          <p:nvPr/>
        </p:nvSpPr>
        <p:spPr>
          <a:xfrm>
            <a:off x="4461079" y="5796351"/>
            <a:ext cx="3240360" cy="58000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100" b="1" dirty="0">
                <a:solidFill>
                  <a:srgbClr val="12734E"/>
                </a:solidFill>
                <a:latin typeface="+mn-ea"/>
              </a:rPr>
              <a:t>그림 </a:t>
            </a:r>
            <a:r>
              <a:rPr lang="en-US" altLang="ko-KR" sz="1100" b="1" dirty="0">
                <a:solidFill>
                  <a:srgbClr val="12734E"/>
                </a:solidFill>
                <a:latin typeface="+mn-ea"/>
              </a:rPr>
              <a:t>2-2 </a:t>
            </a:r>
            <a:r>
              <a:rPr lang="en-US" altLang="ko-KR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c &lt; - a + b </a:t>
            </a:r>
            <a:r>
              <a:rPr lang="ko-KR" altLang="en-US" sz="11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의 실행 과정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59F99EC-A479-4561-B18C-3C13379F0BCF}"/>
              </a:ext>
            </a:extLst>
          </p:cNvPr>
          <p:cNvSpPr txBox="1">
            <a:spLocks noChangeArrowheads="1"/>
          </p:cNvSpPr>
          <p:nvPr/>
        </p:nvSpPr>
        <p:spPr>
          <a:xfrm>
            <a:off x="116904" y="87213"/>
            <a:ext cx="10515600" cy="6774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000" b="1" kern="1200" spc="-100" baseline="0">
                <a:solidFill>
                  <a:srgbClr val="4F784C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2800">
                <a:solidFill>
                  <a:schemeClr val="tx1"/>
                </a:solidFill>
                <a:latin typeface="+mj-ea"/>
              </a:rPr>
              <a:t>2. </a:t>
            </a:r>
            <a:r>
              <a:rPr lang="ko-KR" altLang="en-US" sz="2800">
                <a:solidFill>
                  <a:schemeClr val="tx1"/>
                </a:solidFill>
                <a:latin typeface="+mj-ea"/>
              </a:rPr>
              <a:t>변수</a:t>
            </a:r>
            <a:endParaRPr lang="en-US" altLang="ko-KR" sz="2800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3958633"/>
      </p:ext>
    </p:extLst>
  </p:cSld>
  <p:clrMapOvr>
    <a:masterClrMapping/>
  </p:clrMapOvr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1254</Words>
  <Application>Microsoft Office PowerPoint</Application>
  <PresentationFormat>와이드스크린</PresentationFormat>
  <Paragraphs>456</Paragraphs>
  <Slides>48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HY울릉도B</vt:lpstr>
      <vt:lpstr>맑은 고딕</vt:lpstr>
      <vt:lpstr>Arial</vt:lpstr>
      <vt:lpstr>Courier New</vt:lpstr>
      <vt:lpstr>Wingdings</vt:lpstr>
      <vt:lpstr>ch01_JAVA 들여다보기</vt:lpstr>
      <vt:lpstr>PowerPoint 프레젠테이션</vt:lpstr>
      <vt:lpstr>PowerPoint 프레젠테이션</vt:lpstr>
      <vt:lpstr>1. R의 기본 연산</vt:lpstr>
      <vt:lpstr>1. R의 기본 연산</vt:lpstr>
      <vt:lpstr>1. R의 기본 연산</vt:lpstr>
      <vt:lpstr>1. R의 기본 연산</vt:lpstr>
      <vt:lpstr>PowerPoint 프레젠테이션</vt:lpstr>
      <vt:lpstr>2. 변수</vt:lpstr>
      <vt:lpstr>PowerPoint 프레젠테이션</vt:lpstr>
      <vt:lpstr>2. 변수</vt:lpstr>
      <vt:lpstr>2. 변수</vt:lpstr>
      <vt:lpstr>2. 변수</vt:lpstr>
      <vt:lpstr>2. 변수</vt:lpstr>
      <vt:lpstr>2. 변수</vt:lpstr>
      <vt:lpstr>PowerPoint 프레젠테이션</vt:lpstr>
      <vt:lpstr>3. 벡터의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함수의 사용</vt:lpstr>
      <vt:lpstr>함수의 사용</vt:lpstr>
      <vt:lpstr>함수의 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Registered User</cp:lastModifiedBy>
  <cp:revision>882</cp:revision>
  <dcterms:created xsi:type="dcterms:W3CDTF">2012-07-23T02:34:37Z</dcterms:created>
  <dcterms:modified xsi:type="dcterms:W3CDTF">2019-10-01T06:51:04Z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