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8"/>
  </p:notesMasterIdLst>
  <p:handoutMasterIdLst>
    <p:handoutMasterId r:id="rId39"/>
  </p:handoutMasterIdLst>
  <p:sldIdLst>
    <p:sldId id="329" r:id="rId2"/>
    <p:sldId id="505" r:id="rId3"/>
    <p:sldId id="474" r:id="rId4"/>
    <p:sldId id="508" r:id="rId5"/>
    <p:sldId id="475" r:id="rId6"/>
    <p:sldId id="477" r:id="rId7"/>
    <p:sldId id="479" r:id="rId8"/>
    <p:sldId id="509" r:id="rId9"/>
    <p:sldId id="506" r:id="rId10"/>
    <p:sldId id="481" r:id="rId11"/>
    <p:sldId id="510" r:id="rId12"/>
    <p:sldId id="483" r:id="rId13"/>
    <p:sldId id="484" r:id="rId14"/>
    <p:sldId id="485" r:id="rId15"/>
    <p:sldId id="486" r:id="rId16"/>
    <p:sldId id="487" r:id="rId17"/>
    <p:sldId id="451" r:id="rId18"/>
    <p:sldId id="507" r:id="rId19"/>
    <p:sldId id="488" r:id="rId20"/>
    <p:sldId id="489" r:id="rId21"/>
    <p:sldId id="490" r:id="rId22"/>
    <p:sldId id="491" r:id="rId23"/>
    <p:sldId id="511" r:id="rId24"/>
    <p:sldId id="492" r:id="rId25"/>
    <p:sldId id="493" r:id="rId26"/>
    <p:sldId id="494" r:id="rId27"/>
    <p:sldId id="495" r:id="rId28"/>
    <p:sldId id="496" r:id="rId29"/>
    <p:sldId id="497" r:id="rId30"/>
    <p:sldId id="498" r:id="rId31"/>
    <p:sldId id="499" r:id="rId32"/>
    <p:sldId id="500" r:id="rId33"/>
    <p:sldId id="501" r:id="rId34"/>
    <p:sldId id="502" r:id="rId35"/>
    <p:sldId id="503" r:id="rId36"/>
    <p:sldId id="504" r:id="rId37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361"/>
    <a:srgbClr val="4F784C"/>
    <a:srgbClr val="8C146D"/>
    <a:srgbClr val="415783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0899" autoAdjust="0"/>
  </p:normalViewPr>
  <p:slideViewPr>
    <p:cSldViewPr>
      <p:cViewPr varScale="1">
        <p:scale>
          <a:sx n="96" d="100"/>
          <a:sy n="96" d="100"/>
        </p:scale>
        <p:origin x="32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2019-10-11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20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5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37B1DB2C-7189-43FC-8E1B-0927D6E3E5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FAE4F650-6816-4F50-972C-493255C61A5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143000" y="2311114"/>
            <a:ext cx="6858000" cy="1241822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ko-KR" altLang="en-US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제</a:t>
            </a:r>
            <a:r>
              <a:rPr lang="en-US" altLang="ko-KR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5</a:t>
            </a:r>
            <a:r>
              <a:rPr lang="ko-KR" altLang="en-US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강</a:t>
            </a:r>
            <a:endParaRPr lang="en-US" altLang="ko-KR" sz="30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단일변수 자료의 탐색</a:t>
            </a:r>
            <a:endParaRPr lang="en-US" altLang="ko-KR" sz="30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00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2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66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95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40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45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04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82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53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2" y="2559454"/>
            <a:ext cx="7704856" cy="704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24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2" y="1761661"/>
            <a:ext cx="7704856" cy="704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404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86E14BD-35E1-4417-9895-AD133DFE63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7515EE9-A03D-49A0-A943-B3DEC4E86B20}"/>
              </a:ext>
            </a:extLst>
          </p:cNvPr>
          <p:cNvSpPr/>
          <p:nvPr userDrawn="1"/>
        </p:nvSpPr>
        <p:spPr>
          <a:xfrm>
            <a:off x="0" y="44473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58743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6" r:id="rId9"/>
    <p:sldLayoutId id="2147483737" r:id="rId10"/>
  </p:sldLayoutIdLst>
  <p:txStyles>
    <p:titleStyle>
      <a:lvl1pPr algn="ctr" defTabSz="914378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892" indent="-342892" algn="l" defTabSz="914378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31" indent="-285743" algn="l" defTabSz="914378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2972" indent="-228594" algn="l" defTabSz="914378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160" indent="-228594" algn="l" defTabSz="914378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348" indent="-228594" algn="l" defTabSz="914378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537" indent="-228594" algn="l" defTabSz="91437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단일변수 범주형 자료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또는 </a:t>
            </a:r>
            <a:r>
              <a:rPr lang="ko-KR" altLang="en-US" sz="1200" b="1" dirty="0" err="1"/>
              <a:t>일변량</a:t>
            </a:r>
            <a:r>
              <a:rPr lang="ko-KR" altLang="en-US" sz="1200" b="1" dirty="0"/>
              <a:t> 질적 자료</a:t>
            </a:r>
            <a:r>
              <a:rPr lang="en-US" altLang="ko-KR" sz="1200" b="1" dirty="0"/>
              <a:t>): </a:t>
            </a:r>
            <a:r>
              <a:rPr lang="ko-KR" altLang="en-US" sz="1200" b="1" dirty="0"/>
              <a:t>특성이 하나이면서 자료의 특성이 </a:t>
            </a:r>
            <a:r>
              <a:rPr lang="ko-KR" altLang="en-US" sz="1200" b="1" dirty="0" err="1"/>
              <a:t>범주형인</a:t>
            </a:r>
            <a:r>
              <a:rPr lang="ko-KR" altLang="en-US" sz="1200" b="1" dirty="0"/>
              <a:t> 자료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범주형 자료에 대해서 할 수 있는 기본적인 작업은 자료에 포함된 </a:t>
            </a:r>
            <a:r>
              <a:rPr lang="ko-KR" altLang="en-US" sz="1200" b="1" dirty="0" err="1"/>
              <a:t>관측값들의</a:t>
            </a:r>
            <a:r>
              <a:rPr lang="ko-KR" altLang="en-US" sz="1200" b="1" dirty="0"/>
              <a:t> 종류별로 개수를 세는 것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개수를 세면 종류별 비율을 알 수 있음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막대그래프나 원그래프의 작성이 가능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단일변수 범주형 자료의 예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학생들이 선호하는 계절</a:t>
            </a:r>
            <a:endParaRPr lang="en-US" altLang="ko-KR" sz="1200" b="1" dirty="0"/>
          </a:p>
          <a:p>
            <a:pPr marL="642938" lvl="2" indent="0">
              <a:lnSpc>
                <a:spcPct val="150000"/>
              </a:lnSpc>
              <a:buNone/>
            </a:pPr>
            <a:endParaRPr lang="en-US" altLang="ko-KR" sz="1050" b="1" dirty="0"/>
          </a:p>
          <a:p>
            <a:pPr lvl="2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marL="642938" lvl="2" indent="0">
              <a:buNone/>
            </a:pPr>
            <a:endParaRPr lang="ko-KR" altLang="en-US" sz="105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5ABA3DF-DE56-46F9-A531-872347057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96606"/>
              </p:ext>
            </p:extLst>
          </p:nvPr>
        </p:nvGraphicFramePr>
        <p:xfrm>
          <a:off x="1972961" y="3111810"/>
          <a:ext cx="5434350" cy="675076"/>
        </p:xfrm>
        <a:graphic>
          <a:graphicData uri="http://schemas.openxmlformats.org/drawingml/2006/table">
            <a:tbl>
              <a:tblPr/>
              <a:tblGrid>
                <a:gridCol w="1086870">
                  <a:extLst>
                    <a:ext uri="{9D8B030D-6E8A-4147-A177-3AD203B41FA5}">
                      <a16:colId xmlns:a16="http://schemas.microsoft.com/office/drawing/2014/main" val="3787318895"/>
                    </a:ext>
                  </a:extLst>
                </a:gridCol>
                <a:gridCol w="1086870">
                  <a:extLst>
                    <a:ext uri="{9D8B030D-6E8A-4147-A177-3AD203B41FA5}">
                      <a16:colId xmlns:a16="http://schemas.microsoft.com/office/drawing/2014/main" val="2562385046"/>
                    </a:ext>
                  </a:extLst>
                </a:gridCol>
                <a:gridCol w="1086870">
                  <a:extLst>
                    <a:ext uri="{9D8B030D-6E8A-4147-A177-3AD203B41FA5}">
                      <a16:colId xmlns:a16="http://schemas.microsoft.com/office/drawing/2014/main" val="3279549492"/>
                    </a:ext>
                  </a:extLst>
                </a:gridCol>
                <a:gridCol w="1086870">
                  <a:extLst>
                    <a:ext uri="{9D8B030D-6E8A-4147-A177-3AD203B41FA5}">
                      <a16:colId xmlns:a16="http://schemas.microsoft.com/office/drawing/2014/main" val="2765226843"/>
                    </a:ext>
                  </a:extLst>
                </a:gridCol>
                <a:gridCol w="1086870">
                  <a:extLst>
                    <a:ext uri="{9D8B030D-6E8A-4147-A177-3AD203B41FA5}">
                      <a16:colId xmlns:a16="http://schemas.microsoft.com/office/drawing/2014/main" val="1715256426"/>
                    </a:ext>
                  </a:extLst>
                </a:gridCol>
              </a:tblGrid>
              <a:tr h="3375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WINTER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SUMMER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SPRING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SUMMER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SUMMER</a:t>
                      </a:r>
                      <a:endParaRPr lang="en-US" sz="8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585107"/>
                  </a:ext>
                </a:extLst>
              </a:tr>
              <a:tr h="3375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FALL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FALL</a:t>
                      </a:r>
                      <a:endParaRPr lang="en-US" sz="8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SUMMER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SPRING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SPRING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009327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8278B002-8919-417C-974B-31DED68534E8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>
                <a:latin typeface="+mj-ea"/>
              </a:rPr>
              <a:t>단일변수 범주형 자료의 탐색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385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EA47DA-C295-4DAD-A955-BB127E859C1D}"/>
              </a:ext>
            </a:extLst>
          </p:cNvPr>
          <p:cNvSpPr txBox="1">
            <a:spLocks/>
          </p:cNvSpPr>
          <p:nvPr/>
        </p:nvSpPr>
        <p:spPr>
          <a:xfrm>
            <a:off x="1469237" y="546586"/>
            <a:ext cx="6413213" cy="478520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437361"/>
                </a:solidFill>
              </a:rPr>
              <a:t>1. </a:t>
            </a:r>
            <a:r>
              <a:rPr lang="ko-KR" altLang="en-US" sz="1500" b="1" dirty="0">
                <a:solidFill>
                  <a:srgbClr val="4F784C"/>
                </a:solidFill>
              </a:rPr>
              <a:t>도수분포표의 작성</a:t>
            </a:r>
            <a:endParaRPr lang="en-US" altLang="ko-KR" sz="15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r>
              <a:rPr lang="ko-KR" altLang="en-US" sz="1200" b="1" dirty="0">
                <a:solidFill>
                  <a:schemeClr val="accent3"/>
                </a:solidFill>
              </a:rPr>
              <a:t>   </a:t>
            </a:r>
            <a:endParaRPr lang="en-US" altLang="ko-KR" sz="1050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642938" lvl="2" indent="0">
              <a:lnSpc>
                <a:spcPct val="150000"/>
              </a:lnSpc>
              <a:buNone/>
            </a:pPr>
            <a:endParaRPr lang="en-US" altLang="ko-KR" sz="1050" dirty="0"/>
          </a:p>
          <a:p>
            <a:pPr lvl="2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3D2B4C-A8D3-4D6B-8B50-27E31678D6D5}"/>
              </a:ext>
            </a:extLst>
          </p:cNvPr>
          <p:cNvSpPr/>
          <p:nvPr/>
        </p:nvSpPr>
        <p:spPr>
          <a:xfrm>
            <a:off x="1774234" y="850310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A5CAB7-B090-4BD1-89CB-F4ED6E133806}"/>
              </a:ext>
            </a:extLst>
          </p:cNvPr>
          <p:cNvSpPr/>
          <p:nvPr/>
        </p:nvSpPr>
        <p:spPr>
          <a:xfrm>
            <a:off x="1774233" y="1205577"/>
            <a:ext cx="5582452" cy="109614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29691-954F-494C-8EF1-E3223F7BCD1F}"/>
              </a:ext>
            </a:extLst>
          </p:cNvPr>
          <p:cNvSpPr txBox="1"/>
          <p:nvPr/>
        </p:nvSpPr>
        <p:spPr>
          <a:xfrm>
            <a:off x="1752820" y="90098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5-1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170A3-1F4C-4C2A-90D0-F12C37139929}"/>
              </a:ext>
            </a:extLst>
          </p:cNvPr>
          <p:cNvSpPr txBox="1"/>
          <p:nvPr/>
        </p:nvSpPr>
        <p:spPr>
          <a:xfrm>
            <a:off x="1816830" y="1243343"/>
            <a:ext cx="5320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favorite &lt;- c('WINTER', 'SUMMER', 'SPRING', 'SUMMER', 'SUMMER’,</a:t>
            </a:r>
          </a:p>
          <a:p>
            <a:r>
              <a:rPr lang="en-US" altLang="ko-KR" sz="1200" b="1" dirty="0"/>
              <a:t> 	'FALL', 'FALL', 'SUMMER', 'SPRING', 'SPRING')</a:t>
            </a:r>
          </a:p>
          <a:p>
            <a:r>
              <a:rPr lang="en-US" altLang="ko-KR" sz="1200" b="1" dirty="0"/>
              <a:t>favorite 				</a:t>
            </a:r>
            <a:r>
              <a:rPr lang="en-US" altLang="ko-KR" sz="1200" b="1" dirty="0">
                <a:solidFill>
                  <a:srgbClr val="437361"/>
                </a:solidFill>
              </a:rPr>
              <a:t># favorite</a:t>
            </a:r>
            <a:r>
              <a:rPr lang="ko-KR" altLang="en-US" sz="1200" b="1" dirty="0">
                <a:solidFill>
                  <a:srgbClr val="437361"/>
                </a:solidFill>
              </a:rPr>
              <a:t>의 내용 출력</a:t>
            </a:r>
          </a:p>
          <a:p>
            <a:r>
              <a:rPr lang="en-US" altLang="ko-KR" sz="1200" b="1" dirty="0"/>
              <a:t>table(favorite) 			</a:t>
            </a:r>
            <a:r>
              <a:rPr lang="en-US" altLang="ko-KR" sz="1200" b="1" dirty="0">
                <a:solidFill>
                  <a:srgbClr val="437361"/>
                </a:solidFill>
              </a:rPr>
              <a:t># </a:t>
            </a:r>
            <a:r>
              <a:rPr lang="ko-KR" altLang="en-US" sz="1200" b="1" dirty="0">
                <a:solidFill>
                  <a:srgbClr val="437361"/>
                </a:solidFill>
              </a:rPr>
              <a:t>도수분포표 계산</a:t>
            </a:r>
          </a:p>
          <a:p>
            <a:r>
              <a:rPr lang="en-US" altLang="ko-KR" sz="1200" b="1" dirty="0"/>
              <a:t>table(favorite)/length(favorite) 	</a:t>
            </a:r>
            <a:r>
              <a:rPr lang="en-US" altLang="ko-KR" sz="1200" b="1" dirty="0">
                <a:solidFill>
                  <a:srgbClr val="437361"/>
                </a:solidFill>
              </a:rPr>
              <a:t># </a:t>
            </a:r>
            <a:r>
              <a:rPr lang="ko-KR" altLang="en-US" sz="1200" b="1" dirty="0">
                <a:solidFill>
                  <a:srgbClr val="437361"/>
                </a:solidFill>
              </a:rPr>
              <a:t>비율 출력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005ED97-4911-4CB6-A8F6-C83235B70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33" y="2234213"/>
            <a:ext cx="5582452" cy="10926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81CF95-F12A-46A4-B9ED-3C39B2B9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33" y="3314332"/>
            <a:ext cx="5582452" cy="9149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EC212C-7696-481C-AB3F-C821CB43F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233" y="4158176"/>
            <a:ext cx="5582452" cy="919385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0393D783-1240-4C77-84A1-6DECDEA4B2DE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>
                <a:latin typeface="+mj-ea"/>
              </a:rPr>
              <a:t>단일변수 범주형 자료의 탐색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937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1500" b="1" dirty="0">
                <a:solidFill>
                  <a:srgbClr val="437361"/>
                </a:solidFill>
              </a:rPr>
              <a:t>2. </a:t>
            </a:r>
            <a:r>
              <a:rPr lang="ko-KR" altLang="en-US" sz="1500" b="1" dirty="0">
                <a:solidFill>
                  <a:srgbClr val="4F784C"/>
                </a:solidFill>
              </a:rPr>
              <a:t>막대그래프의 작성</a:t>
            </a:r>
            <a:endParaRPr lang="en-US" altLang="ko-KR" sz="15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r>
              <a:rPr lang="ko-KR" altLang="en-US" sz="1200" b="1" dirty="0">
                <a:solidFill>
                  <a:schemeClr val="accent3"/>
                </a:solidFill>
              </a:rPr>
              <a:t>   </a:t>
            </a:r>
            <a:endParaRPr lang="en-US" altLang="ko-KR" sz="1050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AAE171-B2B4-499E-8D12-FF993C7A5D97}"/>
              </a:ext>
            </a:extLst>
          </p:cNvPr>
          <p:cNvSpPr/>
          <p:nvPr/>
        </p:nvSpPr>
        <p:spPr>
          <a:xfrm>
            <a:off x="1774234" y="928621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9CA99D-A13F-4259-9DDA-389DD697E72C}"/>
              </a:ext>
            </a:extLst>
          </p:cNvPr>
          <p:cNvSpPr/>
          <p:nvPr/>
        </p:nvSpPr>
        <p:spPr>
          <a:xfrm>
            <a:off x="1774233" y="1283887"/>
            <a:ext cx="5582452" cy="74780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2E25A-155B-4705-BC67-DF70D05886D9}"/>
              </a:ext>
            </a:extLst>
          </p:cNvPr>
          <p:cNvSpPr txBox="1"/>
          <p:nvPr/>
        </p:nvSpPr>
        <p:spPr>
          <a:xfrm>
            <a:off x="1752820" y="97929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5-2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637EA-E811-4F1D-B4F7-05F415752F2E}"/>
              </a:ext>
            </a:extLst>
          </p:cNvPr>
          <p:cNvSpPr txBox="1"/>
          <p:nvPr/>
        </p:nvSpPr>
        <p:spPr>
          <a:xfrm>
            <a:off x="1816830" y="1321654"/>
            <a:ext cx="5320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ds &lt;- table(favorite)</a:t>
            </a:r>
          </a:p>
          <a:p>
            <a:r>
              <a:rPr lang="en-US" altLang="ko-KR" sz="1200" b="1" dirty="0"/>
              <a:t>ds</a:t>
            </a:r>
          </a:p>
          <a:p>
            <a:r>
              <a:rPr lang="en-US" altLang="ko-KR" sz="1200" b="1" dirty="0" err="1"/>
              <a:t>barplot</a:t>
            </a:r>
            <a:r>
              <a:rPr lang="en-US" altLang="ko-KR" sz="1200" b="1" dirty="0"/>
              <a:t>(ds, main='favorite season')</a:t>
            </a:r>
            <a:endParaRPr lang="ko-KR" altLang="en-US" sz="1200" b="1" dirty="0">
              <a:solidFill>
                <a:srgbClr val="43736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EA24DC-8E4C-4DAB-8593-66765EFD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713" y="2016197"/>
            <a:ext cx="5582453" cy="11218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2934800-A638-41FB-9781-9036B85C4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713" y="3108780"/>
            <a:ext cx="5582453" cy="197808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79F3B69B-4360-4858-97EA-5FA4B07E0227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>
                <a:latin typeface="+mj-ea"/>
              </a:rPr>
              <a:t>단일변수 범주형 자료의 탐색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109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1500" b="1" dirty="0">
                <a:solidFill>
                  <a:srgbClr val="437361"/>
                </a:solidFill>
              </a:rPr>
              <a:t>3. </a:t>
            </a:r>
            <a:r>
              <a:rPr lang="ko-KR" altLang="en-US" sz="1500" b="1" dirty="0">
                <a:solidFill>
                  <a:srgbClr val="4F784C"/>
                </a:solidFill>
              </a:rPr>
              <a:t>원그래프의 작성</a:t>
            </a:r>
            <a:endParaRPr lang="en-US" altLang="ko-KR" sz="1500" b="1" dirty="0">
              <a:solidFill>
                <a:srgbClr val="4F784C"/>
              </a:solidFill>
            </a:endParaRPr>
          </a:p>
          <a:p>
            <a:pPr marL="0" indent="0">
              <a:buNone/>
            </a:pPr>
            <a:r>
              <a:rPr lang="ko-KR" altLang="en-US" sz="1200" b="1" dirty="0">
                <a:solidFill>
                  <a:schemeClr val="accent3"/>
                </a:solidFill>
              </a:rPr>
              <a:t>   </a:t>
            </a:r>
            <a:endParaRPr lang="en-US" altLang="ko-KR" sz="1050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AAE171-B2B4-499E-8D12-FF993C7A5D97}"/>
              </a:ext>
            </a:extLst>
          </p:cNvPr>
          <p:cNvSpPr/>
          <p:nvPr/>
        </p:nvSpPr>
        <p:spPr>
          <a:xfrm>
            <a:off x="1774234" y="980435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9CA99D-A13F-4259-9DDA-389DD697E72C}"/>
              </a:ext>
            </a:extLst>
          </p:cNvPr>
          <p:cNvSpPr/>
          <p:nvPr/>
        </p:nvSpPr>
        <p:spPr>
          <a:xfrm>
            <a:off x="1774233" y="1335702"/>
            <a:ext cx="5582452" cy="74780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2E25A-155B-4705-BC67-DF70D05886D9}"/>
              </a:ext>
            </a:extLst>
          </p:cNvPr>
          <p:cNvSpPr txBox="1"/>
          <p:nvPr/>
        </p:nvSpPr>
        <p:spPr>
          <a:xfrm>
            <a:off x="1752820" y="103111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5-3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637EA-E811-4F1D-B4F7-05F415752F2E}"/>
              </a:ext>
            </a:extLst>
          </p:cNvPr>
          <p:cNvSpPr txBox="1"/>
          <p:nvPr/>
        </p:nvSpPr>
        <p:spPr>
          <a:xfrm>
            <a:off x="1816830" y="1373468"/>
            <a:ext cx="5320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ds &lt;- table(favorite</a:t>
            </a:r>
          </a:p>
          <a:p>
            <a:r>
              <a:rPr lang="en-US" altLang="ko-KR" sz="1200" b="1" dirty="0"/>
              <a:t>ds</a:t>
            </a:r>
          </a:p>
          <a:p>
            <a:r>
              <a:rPr lang="en-US" altLang="ko-KR" sz="1200" b="1" dirty="0"/>
              <a:t>pie(ds, main='favorite season')</a:t>
            </a:r>
            <a:endParaRPr lang="ko-KR" altLang="en-US" sz="1200" b="1" dirty="0">
              <a:solidFill>
                <a:srgbClr val="43736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FB951CB-503A-4697-A3FE-B1E2A8814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57" y="2063974"/>
            <a:ext cx="5611228" cy="29718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4AEEEED4-669A-4A5F-878F-971E4E7990FA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>
                <a:latin typeface="+mj-ea"/>
              </a:rPr>
              <a:t>단일변수 범주형 자료의 탐색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7995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>
                <a:solidFill>
                  <a:srgbClr val="437361"/>
                </a:solidFill>
              </a:rPr>
              <a:t>4. </a:t>
            </a:r>
            <a:r>
              <a:rPr lang="ko-KR" altLang="en-US" sz="1500" b="1" dirty="0">
                <a:solidFill>
                  <a:srgbClr val="437361"/>
                </a:solidFill>
              </a:rPr>
              <a:t>숫자로 표현된 범주형 자료</a:t>
            </a:r>
            <a:r>
              <a:rPr lang="ko-KR" altLang="en-US" sz="1350" b="1" dirty="0">
                <a:solidFill>
                  <a:schemeClr val="accent3"/>
                </a:solidFill>
              </a:rPr>
              <a:t>  </a:t>
            </a:r>
            <a:endParaRPr lang="en-US" altLang="ko-KR" sz="135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숫자 형태의 범주형 자료도 문자 형태의 범주형 자료와 마찬가지로 도수분포를 계산한 후 막대그래프와 원그래프를 그려서 자료의 내용을 확인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학생 </a:t>
            </a:r>
            <a:r>
              <a:rPr lang="en-US" altLang="ko-KR" sz="1200" b="1" dirty="0"/>
              <a:t>15</a:t>
            </a:r>
            <a:r>
              <a:rPr lang="ko-KR" altLang="en-US" sz="1200" b="1" dirty="0"/>
              <a:t>명이 선호하는 색깔을 조사한 자료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8A5180-7A18-4DF9-8195-9BE921B76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538134"/>
              </p:ext>
            </p:extLst>
          </p:nvPr>
        </p:nvGraphicFramePr>
        <p:xfrm>
          <a:off x="1888578" y="1899109"/>
          <a:ext cx="5501861" cy="526605"/>
        </p:xfrm>
        <a:graphic>
          <a:graphicData uri="http://schemas.openxmlformats.org/drawingml/2006/table">
            <a:tbl>
              <a:tblPr/>
              <a:tblGrid>
                <a:gridCol w="5501861">
                  <a:extLst>
                    <a:ext uri="{9D8B030D-6E8A-4147-A177-3AD203B41FA5}">
                      <a16:colId xmlns:a16="http://schemas.microsoft.com/office/drawing/2014/main" val="1370606060"/>
                    </a:ext>
                  </a:extLst>
                </a:gridCol>
              </a:tblGrid>
              <a:tr h="50387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2, 3, 2, 1, 1, 2, 2, 1, 3, 2, 1, 3, 2, 1, 2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(1=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초록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2=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빨강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3=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파랑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750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CD53DE1-3FF7-4BCC-81F7-81F2C80C714E}"/>
              </a:ext>
            </a:extLst>
          </p:cNvPr>
          <p:cNvSpPr/>
          <p:nvPr/>
        </p:nvSpPr>
        <p:spPr>
          <a:xfrm>
            <a:off x="1858618" y="2481293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C44D4E-C40F-43BD-8241-3F814DCD4610}"/>
              </a:ext>
            </a:extLst>
          </p:cNvPr>
          <p:cNvSpPr/>
          <p:nvPr/>
        </p:nvSpPr>
        <p:spPr>
          <a:xfrm>
            <a:off x="1858618" y="2836560"/>
            <a:ext cx="5582452" cy="189543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82A33-0430-4D20-A84B-7474FA3ACC41}"/>
              </a:ext>
            </a:extLst>
          </p:cNvPr>
          <p:cNvSpPr txBox="1"/>
          <p:nvPr/>
        </p:nvSpPr>
        <p:spPr>
          <a:xfrm>
            <a:off x="1837205" y="253196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5-4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B6AE3-CCA0-4DBB-A743-51389D0999C7}"/>
              </a:ext>
            </a:extLst>
          </p:cNvPr>
          <p:cNvSpPr txBox="1"/>
          <p:nvPr/>
        </p:nvSpPr>
        <p:spPr>
          <a:xfrm>
            <a:off x="1902192" y="2898837"/>
            <a:ext cx="5320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favorite.color</a:t>
            </a:r>
            <a:r>
              <a:rPr lang="en-US" altLang="ko-KR" sz="1200" b="1" dirty="0"/>
              <a:t> &lt;- c(2, 3, 2, 1, 1, 2, 2, 1, 3, 2, 1, 3, 2, 1, 2)</a:t>
            </a:r>
          </a:p>
          <a:p>
            <a:r>
              <a:rPr lang="en-US" altLang="ko-KR" sz="1200" b="1" dirty="0"/>
              <a:t>ds &lt;- table(</a:t>
            </a:r>
            <a:r>
              <a:rPr lang="en-US" altLang="ko-KR" sz="1200" b="1" dirty="0" err="1"/>
              <a:t>favorite.color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ds</a:t>
            </a:r>
          </a:p>
          <a:p>
            <a:r>
              <a:rPr lang="en-US" altLang="ko-KR" sz="1200" b="1" dirty="0" err="1"/>
              <a:t>barplot</a:t>
            </a:r>
            <a:r>
              <a:rPr lang="en-US" altLang="ko-KR" sz="1200" b="1" dirty="0"/>
              <a:t>(ds, main='favorite color')</a:t>
            </a:r>
          </a:p>
          <a:p>
            <a:r>
              <a:rPr lang="en-US" altLang="ko-KR" sz="1200" b="1" dirty="0"/>
              <a:t>colors &lt;- c('green', 'red', 'blue')</a:t>
            </a:r>
          </a:p>
          <a:p>
            <a:r>
              <a:rPr lang="en-US" altLang="ko-KR" sz="1200" b="1" dirty="0"/>
              <a:t>names(ds) &lt;- colors 	</a:t>
            </a:r>
            <a:r>
              <a:rPr lang="en-US" altLang="ko-KR" sz="1200" b="1" dirty="0">
                <a:solidFill>
                  <a:srgbClr val="437361"/>
                </a:solidFill>
              </a:rPr>
              <a:t>#</a:t>
            </a:r>
            <a:r>
              <a:rPr lang="ko-KR" altLang="en-US" sz="1200" b="1" dirty="0" err="1">
                <a:solidFill>
                  <a:srgbClr val="437361"/>
                </a:solidFill>
              </a:rPr>
              <a:t>자료값</a:t>
            </a:r>
            <a:r>
              <a:rPr lang="ko-KR" altLang="en-US" sz="1200" b="1" dirty="0">
                <a:solidFill>
                  <a:srgbClr val="437361"/>
                </a:solidFill>
              </a:rPr>
              <a:t> </a:t>
            </a:r>
            <a:r>
              <a:rPr lang="en-US" altLang="ko-KR" sz="1200" b="1" dirty="0">
                <a:solidFill>
                  <a:srgbClr val="437361"/>
                </a:solidFill>
              </a:rPr>
              <a:t>1,2,3</a:t>
            </a:r>
            <a:r>
              <a:rPr lang="ko-KR" altLang="en-US" sz="1200" b="1" dirty="0">
                <a:solidFill>
                  <a:srgbClr val="437361"/>
                </a:solidFill>
              </a:rPr>
              <a:t>을 </a:t>
            </a:r>
            <a:r>
              <a:rPr lang="en-US" altLang="ko-KR" sz="1200" b="1" dirty="0">
                <a:solidFill>
                  <a:srgbClr val="437361"/>
                </a:solidFill>
              </a:rPr>
              <a:t>green, red, blue</a:t>
            </a:r>
            <a:r>
              <a:rPr lang="ko-KR" altLang="en-US" sz="1200" b="1" dirty="0">
                <a:solidFill>
                  <a:srgbClr val="437361"/>
                </a:solidFill>
              </a:rPr>
              <a:t>로 변경</a:t>
            </a:r>
          </a:p>
          <a:p>
            <a:r>
              <a:rPr lang="en-US" altLang="ko-KR" sz="1200" b="1" dirty="0"/>
              <a:t>ds</a:t>
            </a:r>
          </a:p>
          <a:p>
            <a:r>
              <a:rPr lang="en-US" altLang="ko-KR" sz="1200" b="1" dirty="0" err="1"/>
              <a:t>barplot</a:t>
            </a:r>
            <a:r>
              <a:rPr lang="en-US" altLang="ko-KR" sz="1200" b="1" dirty="0"/>
              <a:t>(ds, main='favorite color', col=colors) 	</a:t>
            </a:r>
            <a:r>
              <a:rPr lang="en-US" altLang="ko-KR" sz="1200" b="1" dirty="0">
                <a:solidFill>
                  <a:srgbClr val="437361"/>
                </a:solidFill>
              </a:rPr>
              <a:t># </a:t>
            </a:r>
            <a:r>
              <a:rPr lang="ko-KR" altLang="en-US" sz="1200" b="1" dirty="0">
                <a:solidFill>
                  <a:srgbClr val="437361"/>
                </a:solidFill>
              </a:rPr>
              <a:t>색 지정 막대그래프</a:t>
            </a:r>
          </a:p>
          <a:p>
            <a:r>
              <a:rPr lang="en-US" altLang="ko-KR" sz="1200" b="1" dirty="0"/>
              <a:t>pie(ds, main='favorite color', col=colors) 	</a:t>
            </a:r>
            <a:r>
              <a:rPr lang="en-US" altLang="ko-KR" sz="1200" b="1" dirty="0">
                <a:solidFill>
                  <a:srgbClr val="437361"/>
                </a:solidFill>
              </a:rPr>
              <a:t># </a:t>
            </a:r>
            <a:r>
              <a:rPr lang="ko-KR" altLang="en-US" sz="1200" b="1" dirty="0">
                <a:solidFill>
                  <a:srgbClr val="437361"/>
                </a:solidFill>
              </a:rPr>
              <a:t>색 지정 원그래프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63B36E3-1759-431C-B8DE-59787294D9A4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>
                <a:latin typeface="+mj-ea"/>
              </a:rPr>
              <a:t>단일변수 범주형 자료의 탐색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0479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72AB41-8C20-44A8-A5A2-CCD2AA772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91" y="681541"/>
            <a:ext cx="5572392" cy="35291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A656B5-EFDA-47D3-B2DC-14A761001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791" y="4210721"/>
            <a:ext cx="5572392" cy="64856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8E55645E-22E0-48CD-9A61-9D91BDCA371E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>
                <a:latin typeface="+mj-ea"/>
              </a:rPr>
              <a:t>단일변수 범주형 자료의 탐색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141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8B525D-9CC9-40CD-A0D4-A54994EE0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316" y="573528"/>
            <a:ext cx="5569368" cy="454095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C9F423D-9AC9-4B45-960D-A9D35A24B7E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>
                <a:latin typeface="+mj-ea"/>
              </a:rPr>
              <a:t>단일변수 범주형 자료의 탐색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561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6495" y="55513"/>
            <a:ext cx="5838825" cy="355997"/>
          </a:xfrm>
        </p:spPr>
        <p:txBody>
          <a:bodyPr/>
          <a:lstStyle/>
          <a:p>
            <a:pPr algn="l"/>
            <a:r>
              <a:rPr lang="ko-KR" altLang="en-US" sz="1350" b="1" dirty="0"/>
              <a:t>여기서 잠깐</a:t>
            </a:r>
            <a:r>
              <a:rPr lang="en-US" altLang="ko-KR" sz="1350" b="1" dirty="0"/>
              <a:t>! </a:t>
            </a:r>
            <a:r>
              <a:rPr lang="ko-KR" altLang="en-US" sz="1500" b="1" dirty="0"/>
              <a:t>플롯 창의 </a:t>
            </a:r>
            <a:r>
              <a:rPr lang="en-US" altLang="ko-KR" sz="1500" b="1" dirty="0"/>
              <a:t>Zoom </a:t>
            </a:r>
            <a:r>
              <a:rPr lang="ko-KR" altLang="en-US" sz="1500" b="1" dirty="0"/>
              <a:t>아이콘과 </a:t>
            </a:r>
            <a:r>
              <a:rPr lang="en-US" altLang="ko-KR" sz="1500" b="1" dirty="0"/>
              <a:t>Export </a:t>
            </a:r>
            <a:r>
              <a:rPr lang="ko-KR" altLang="en-US" sz="1500" b="1" dirty="0"/>
              <a:t>아이콘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510C24-951F-406E-B5E4-1135A9952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821" y="1247212"/>
            <a:ext cx="3409129" cy="22270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885689-8038-4EB6-A056-DDD9D44CE30C}"/>
              </a:ext>
            </a:extLst>
          </p:cNvPr>
          <p:cNvSpPr txBox="1"/>
          <p:nvPr/>
        </p:nvSpPr>
        <p:spPr>
          <a:xfrm>
            <a:off x="3318206" y="3476944"/>
            <a:ext cx="2507590" cy="43500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825" b="1" dirty="0">
                <a:solidFill>
                  <a:srgbClr val="12734E"/>
                </a:solidFill>
                <a:latin typeface="+mn-ea"/>
              </a:rPr>
              <a:t>그림 </a:t>
            </a:r>
            <a:r>
              <a:rPr lang="en-US" altLang="ko-KR" sz="825" b="1" dirty="0">
                <a:solidFill>
                  <a:srgbClr val="12734E"/>
                </a:solidFill>
                <a:latin typeface="+mn-ea"/>
              </a:rPr>
              <a:t>5-5 </a:t>
            </a:r>
            <a:r>
              <a:rPr lang="en-US" altLang="ko-KR" sz="825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[Zoom]</a:t>
            </a:r>
            <a:r>
              <a:rPr lang="ko-KR" altLang="en-US" sz="825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아이콘의 활용</a:t>
            </a:r>
          </a:p>
        </p:txBody>
      </p:sp>
    </p:spTree>
    <p:extLst>
      <p:ext uri="{BB962C8B-B14F-4D97-AF65-F5344CB8AC3E}">
        <p14:creationId xmlns:p14="http://schemas.microsoft.com/office/powerpoint/2010/main" val="322884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5C81DAEF-EE49-414C-9919-F44E9935D4D3}"/>
              </a:ext>
            </a:extLst>
          </p:cNvPr>
          <p:cNvSpPr txBox="1">
            <a:spLocks/>
          </p:cNvSpPr>
          <p:nvPr/>
        </p:nvSpPr>
        <p:spPr>
          <a:xfrm>
            <a:off x="871973" y="2711854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/>
              <a:t>단일변수 연속형 자료의 탐색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5F3DE59C-25EE-4988-B420-AA3E700BCF84}"/>
              </a:ext>
            </a:extLst>
          </p:cNvPr>
          <p:cNvSpPr txBox="1">
            <a:spLocks/>
          </p:cNvSpPr>
          <p:nvPr/>
        </p:nvSpPr>
        <p:spPr>
          <a:xfrm>
            <a:off x="871973" y="19140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 dirty="0"/>
              <a:t>Section 03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242454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432901" y="546585"/>
            <a:ext cx="6534345" cy="445543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50" b="1" dirty="0"/>
              <a:t>1. </a:t>
            </a:r>
            <a:r>
              <a:rPr lang="ko-KR" altLang="en-US" sz="1650" b="1" dirty="0"/>
              <a:t>평균과 중앙값   </a:t>
            </a:r>
            <a:endParaRPr lang="en-US" altLang="ko-KR" sz="16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75" b="1" dirty="0"/>
              <a:t>연속형 자료는 </a:t>
            </a:r>
            <a:r>
              <a:rPr lang="ko-KR" altLang="en-US" sz="1275" b="1" dirty="0" err="1"/>
              <a:t>관측값들이</a:t>
            </a:r>
            <a:r>
              <a:rPr lang="ko-KR" altLang="en-US" sz="1275" b="1" dirty="0"/>
              <a:t> 크기를 가지기 때문에 범주형 자료에 비해 다양한 분석 방법이 존재</a:t>
            </a:r>
            <a:endParaRPr lang="en-US" altLang="ko-KR" sz="1275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75" b="1" dirty="0"/>
              <a:t>평균</a:t>
            </a:r>
            <a:r>
              <a:rPr lang="en-US" altLang="ko-KR" sz="1275" b="1" dirty="0"/>
              <a:t>, </a:t>
            </a:r>
            <a:r>
              <a:rPr lang="ko-KR" altLang="en-US" sz="1275" b="1" dirty="0"/>
              <a:t>중앙값 </a:t>
            </a:r>
            <a:r>
              <a:rPr lang="en-US" altLang="ko-KR" sz="1275" b="1" dirty="0"/>
              <a:t>: </a:t>
            </a:r>
            <a:r>
              <a:rPr lang="ko-KR" altLang="en-US" sz="1275" b="1" dirty="0"/>
              <a:t>전체 데이터를 대표할 수 있는 값</a:t>
            </a:r>
            <a:endParaRPr lang="en-US" altLang="ko-KR" sz="1275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75" b="1" dirty="0"/>
              <a:t>평균</a:t>
            </a:r>
            <a:endParaRPr lang="en-US" altLang="ko-KR" sz="1275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75" b="1" dirty="0"/>
              <a:t>중앙값</a:t>
            </a:r>
            <a:r>
              <a:rPr lang="en-US" altLang="ko-KR" sz="1275" b="1" dirty="0"/>
              <a:t>(median) : </a:t>
            </a:r>
            <a:r>
              <a:rPr lang="ko-KR" altLang="en-US" sz="1275" b="1" dirty="0"/>
              <a:t>자료의 값들을 크기순으로 일렬로 줄 세웠을 때</a:t>
            </a:r>
            <a:r>
              <a:rPr lang="en-US" altLang="ko-KR" sz="1275" b="1" dirty="0"/>
              <a:t>, </a:t>
            </a:r>
            <a:r>
              <a:rPr lang="ko-KR" altLang="en-US" sz="1275" b="1" dirty="0"/>
              <a:t>가장 중앙에 위치하는 값</a:t>
            </a:r>
            <a:endParaRPr lang="en-US" altLang="ko-KR" sz="1275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75" b="1" dirty="0"/>
              <a:t>절사평균</a:t>
            </a:r>
            <a:r>
              <a:rPr lang="en-US" altLang="ko-KR" sz="1275" b="1" dirty="0"/>
              <a:t>(trimmed mean)</a:t>
            </a:r>
            <a:r>
              <a:rPr lang="ko-KR" altLang="en-US" sz="1275" b="1" dirty="0"/>
              <a:t>은 자료의 </a:t>
            </a:r>
            <a:r>
              <a:rPr lang="ko-KR" altLang="en-US" sz="1275" b="1" dirty="0" err="1"/>
              <a:t>관측값들</a:t>
            </a:r>
            <a:r>
              <a:rPr lang="ko-KR" altLang="en-US" sz="1275" b="1" dirty="0"/>
              <a:t> 중에서 작은 값들의 하위 </a:t>
            </a:r>
            <a:r>
              <a:rPr lang="en-US" altLang="ko-KR" sz="1275" b="1" dirty="0"/>
              <a:t>n%</a:t>
            </a:r>
            <a:r>
              <a:rPr lang="ko-KR" altLang="en-US" sz="1275" b="1" dirty="0"/>
              <a:t>와 큰 값들의 상위 </a:t>
            </a:r>
            <a:r>
              <a:rPr lang="en-US" altLang="ko-KR" sz="1275" b="1" dirty="0"/>
              <a:t>n%</a:t>
            </a:r>
            <a:r>
              <a:rPr lang="ko-KR" altLang="en-US" sz="1275" b="1" dirty="0"/>
              <a:t>를 제외하고 중간에 있는 나머지 값들만 가지고 평균을 계산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B60CA7-60FE-4A38-9E74-AA21118EB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653" y="3044304"/>
            <a:ext cx="2893219" cy="935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AA188D-EF11-452A-A6CF-2E58EAB7A87A}"/>
              </a:ext>
            </a:extLst>
          </p:cNvPr>
          <p:cNvSpPr txBox="1"/>
          <p:nvPr/>
        </p:nvSpPr>
        <p:spPr>
          <a:xfrm>
            <a:off x="3419466" y="3891940"/>
            <a:ext cx="2507590" cy="43500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900" b="1" dirty="0">
                <a:latin typeface="+mn-ea"/>
              </a:rPr>
              <a:t>그림 </a:t>
            </a:r>
            <a:r>
              <a:rPr lang="en-US" altLang="ko-KR" sz="900" b="1" dirty="0">
                <a:latin typeface="+mn-ea"/>
              </a:rPr>
              <a:t>5-6 </a:t>
            </a:r>
            <a:r>
              <a:rPr lang="ko-KR" altLang="en-US" sz="900" b="1" dirty="0">
                <a:latin typeface="+mn-ea"/>
              </a:rPr>
              <a:t>평균과 중앙값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784971-5D4C-483C-8719-7247C1215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086" y="2111761"/>
            <a:ext cx="900383" cy="425988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1A6754E6-F5C9-4BF1-A25F-D3B357C96AEA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단일변수 연속형 자료의 탐색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F174BA-0DEF-41F4-9AB3-4EA261290AC7}"/>
              </a:ext>
            </a:extLst>
          </p:cNvPr>
          <p:cNvSpPr txBox="1"/>
          <p:nvPr/>
        </p:nvSpPr>
        <p:spPr>
          <a:xfrm>
            <a:off x="3679253" y="2193419"/>
            <a:ext cx="42915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중앙값과 평균은 일치할 수 도 있지만 대부분 틀리다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7A177-9036-46B5-B9BA-4AC0A772DA84}"/>
              </a:ext>
            </a:extLst>
          </p:cNvPr>
          <p:cNvSpPr txBox="1"/>
          <p:nvPr/>
        </p:nvSpPr>
        <p:spPr>
          <a:xfrm>
            <a:off x="6116627" y="3044304"/>
            <a:ext cx="22765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좌측 그림은  </a:t>
            </a:r>
            <a:r>
              <a:rPr lang="en-US" altLang="ko-KR" sz="1050" b="1" dirty="0">
                <a:solidFill>
                  <a:srgbClr val="FF0000"/>
                </a:solidFill>
              </a:rPr>
              <a:t>120</a:t>
            </a:r>
            <a:r>
              <a:rPr lang="ko-KR" altLang="en-US" sz="1050" b="1" dirty="0">
                <a:solidFill>
                  <a:srgbClr val="FF0000"/>
                </a:solidFill>
              </a:rPr>
              <a:t>값 때문에 평균이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>
                <a:solidFill>
                  <a:srgbClr val="FF0000"/>
                </a:solidFill>
              </a:rPr>
              <a:t>우측으로 치우쳐 있다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  <a:r>
              <a:rPr lang="ko-KR" altLang="en-US" sz="1050" b="1" dirty="0">
                <a:solidFill>
                  <a:srgbClr val="FF0000"/>
                </a:solidFill>
              </a:rPr>
              <a:t>이런 경우는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 err="1">
                <a:solidFill>
                  <a:srgbClr val="FF0000"/>
                </a:solidFill>
              </a:rPr>
              <a:t>절사</a:t>
            </a:r>
            <a:r>
              <a:rPr lang="ko-KR" altLang="en-US" sz="1050" b="1" dirty="0">
                <a:solidFill>
                  <a:srgbClr val="FF0000"/>
                </a:solidFill>
              </a:rPr>
              <a:t> 평균으로 계산하는 것이 올바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>
                <a:solidFill>
                  <a:srgbClr val="FF0000"/>
                </a:solidFill>
              </a:rPr>
              <a:t>른 방법이다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0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6EBF6252-9992-4568-9A73-30E81077B3E1}"/>
              </a:ext>
            </a:extLst>
          </p:cNvPr>
          <p:cNvSpPr txBox="1">
            <a:spLocks/>
          </p:cNvSpPr>
          <p:nvPr/>
        </p:nvSpPr>
        <p:spPr>
          <a:xfrm>
            <a:off x="871973" y="2711854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/>
              <a:t>자료의 종류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C264388C-A957-4BF4-BDFB-9240E6D88033}"/>
              </a:ext>
            </a:extLst>
          </p:cNvPr>
          <p:cNvSpPr txBox="1">
            <a:spLocks/>
          </p:cNvSpPr>
          <p:nvPr/>
        </p:nvSpPr>
        <p:spPr>
          <a:xfrm>
            <a:off x="871973" y="19140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 dirty="0"/>
              <a:t>Section 01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983798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200" b="1" dirty="0">
                <a:solidFill>
                  <a:schemeClr val="accent3"/>
                </a:solidFill>
              </a:rPr>
              <a:t>   </a:t>
            </a:r>
            <a:endParaRPr lang="en-US" altLang="ko-KR" sz="1050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AAE171-B2B4-499E-8D12-FF993C7A5D97}"/>
              </a:ext>
            </a:extLst>
          </p:cNvPr>
          <p:cNvSpPr/>
          <p:nvPr/>
        </p:nvSpPr>
        <p:spPr>
          <a:xfrm>
            <a:off x="1774234" y="749049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9CA99D-A13F-4259-9DDA-389DD697E72C}"/>
              </a:ext>
            </a:extLst>
          </p:cNvPr>
          <p:cNvSpPr/>
          <p:nvPr/>
        </p:nvSpPr>
        <p:spPr>
          <a:xfrm>
            <a:off x="1774233" y="1104316"/>
            <a:ext cx="5582452" cy="258130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2E25A-155B-4705-BC67-DF70D05886D9}"/>
              </a:ext>
            </a:extLst>
          </p:cNvPr>
          <p:cNvSpPr txBox="1"/>
          <p:nvPr/>
        </p:nvSpPr>
        <p:spPr>
          <a:xfrm>
            <a:off x="1752820" y="799724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5-5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637EA-E811-4F1D-B4F7-05F415752F2E}"/>
              </a:ext>
            </a:extLst>
          </p:cNvPr>
          <p:cNvSpPr txBox="1"/>
          <p:nvPr/>
        </p:nvSpPr>
        <p:spPr>
          <a:xfrm>
            <a:off x="1816830" y="1142081"/>
            <a:ext cx="53204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weight &lt;- c(60, 62, 64, 65, 68, 69)</a:t>
            </a:r>
          </a:p>
          <a:p>
            <a:r>
              <a:rPr lang="en-US" altLang="ko-KR" sz="1200" b="1" dirty="0" err="1"/>
              <a:t>weight.heavy</a:t>
            </a:r>
            <a:r>
              <a:rPr lang="en-US" altLang="ko-KR" sz="1200" b="1" dirty="0"/>
              <a:t> &lt;- c(weight, 120)</a:t>
            </a:r>
          </a:p>
          <a:p>
            <a:r>
              <a:rPr lang="en-US" altLang="ko-KR" sz="1200" b="1" dirty="0"/>
              <a:t>weight</a:t>
            </a:r>
          </a:p>
          <a:p>
            <a:r>
              <a:rPr lang="en-US" altLang="ko-KR" sz="1200" b="1" dirty="0" err="1"/>
              <a:t>weight.heavy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mean(weight)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평균</a:t>
            </a:r>
          </a:p>
          <a:p>
            <a:r>
              <a:rPr lang="en-US" altLang="ko-KR" sz="1200" b="1" dirty="0"/>
              <a:t>mean(</a:t>
            </a:r>
            <a:r>
              <a:rPr lang="en-US" altLang="ko-KR" sz="1200" b="1" dirty="0" err="1"/>
              <a:t>weight.heavy</a:t>
            </a:r>
            <a:r>
              <a:rPr lang="en-US" altLang="ko-KR" sz="1200" b="1" dirty="0"/>
              <a:t>)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평균</a:t>
            </a:r>
            <a:endParaRPr lang="en-US" altLang="ko-KR" sz="1200" b="1" dirty="0">
              <a:solidFill>
                <a:srgbClr val="4F784C"/>
              </a:solidFill>
            </a:endParaRPr>
          </a:p>
          <a:p>
            <a:endParaRPr lang="ko-KR" altLang="en-US" sz="1200" b="1" dirty="0"/>
          </a:p>
          <a:p>
            <a:r>
              <a:rPr lang="en-US" altLang="ko-KR" sz="1200" b="1" dirty="0"/>
              <a:t>median(weight)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중앙값</a:t>
            </a:r>
          </a:p>
          <a:p>
            <a:r>
              <a:rPr lang="en-US" altLang="ko-KR" sz="1200" b="1" dirty="0"/>
              <a:t>median(</a:t>
            </a:r>
            <a:r>
              <a:rPr lang="en-US" altLang="ko-KR" sz="1200" b="1" dirty="0" err="1"/>
              <a:t>weight.heavy</a:t>
            </a:r>
            <a:r>
              <a:rPr lang="en-US" altLang="ko-KR" sz="1200" b="1" dirty="0"/>
              <a:t>)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중앙값</a:t>
            </a:r>
            <a:endParaRPr lang="en-US" altLang="ko-KR" sz="1200" b="1" dirty="0">
              <a:solidFill>
                <a:srgbClr val="4F784C"/>
              </a:solidFill>
            </a:endParaRPr>
          </a:p>
          <a:p>
            <a:endParaRPr lang="ko-KR" altLang="en-US" sz="1200" b="1" dirty="0"/>
          </a:p>
          <a:p>
            <a:r>
              <a:rPr lang="en-US" altLang="ko-KR" sz="1200" b="1" dirty="0"/>
              <a:t>mean(weight, trim=0.2)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절사평균</a:t>
            </a:r>
            <a:r>
              <a:rPr lang="en-US" altLang="ko-KR" sz="1200" b="1" dirty="0">
                <a:solidFill>
                  <a:srgbClr val="4F784C"/>
                </a:solidFill>
              </a:rPr>
              <a:t>(</a:t>
            </a:r>
            <a:r>
              <a:rPr lang="ko-KR" altLang="en-US" sz="1200" b="1" dirty="0" err="1">
                <a:solidFill>
                  <a:srgbClr val="4F784C"/>
                </a:solidFill>
              </a:rPr>
              <a:t>상하위</a:t>
            </a:r>
            <a:r>
              <a:rPr lang="ko-KR" altLang="en-US" sz="1200" b="1" dirty="0">
                <a:solidFill>
                  <a:srgbClr val="4F784C"/>
                </a:solidFill>
              </a:rPr>
              <a:t> </a:t>
            </a:r>
            <a:r>
              <a:rPr lang="en-US" altLang="ko-KR" sz="1200" b="1" dirty="0">
                <a:solidFill>
                  <a:srgbClr val="4F784C"/>
                </a:solidFill>
              </a:rPr>
              <a:t>20% </a:t>
            </a:r>
            <a:r>
              <a:rPr lang="ko-KR" altLang="en-US" sz="1200" b="1" dirty="0">
                <a:solidFill>
                  <a:srgbClr val="4F784C"/>
                </a:solidFill>
              </a:rPr>
              <a:t>제외</a:t>
            </a:r>
            <a:r>
              <a:rPr lang="en-US" altLang="ko-KR" sz="1200" b="1" dirty="0">
                <a:solidFill>
                  <a:srgbClr val="4F784C"/>
                </a:solidFill>
              </a:rPr>
              <a:t>)</a:t>
            </a:r>
          </a:p>
          <a:p>
            <a:r>
              <a:rPr lang="en-US" altLang="ko-KR" sz="1200" b="1" dirty="0"/>
              <a:t>mean(</a:t>
            </a:r>
            <a:r>
              <a:rPr lang="en-US" altLang="ko-KR" sz="1200" b="1" dirty="0" err="1"/>
              <a:t>weight.heavy,trim</a:t>
            </a:r>
            <a:r>
              <a:rPr lang="en-US" altLang="ko-KR" sz="1200" b="1" dirty="0"/>
              <a:t>=0.2)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절사평균</a:t>
            </a:r>
            <a:r>
              <a:rPr lang="en-US" altLang="ko-KR" sz="1200" b="1" dirty="0">
                <a:solidFill>
                  <a:srgbClr val="4F784C"/>
                </a:solidFill>
              </a:rPr>
              <a:t>(</a:t>
            </a:r>
            <a:r>
              <a:rPr lang="ko-KR" altLang="en-US" sz="1200" b="1" dirty="0" err="1">
                <a:solidFill>
                  <a:srgbClr val="4F784C"/>
                </a:solidFill>
              </a:rPr>
              <a:t>상하위</a:t>
            </a:r>
            <a:r>
              <a:rPr lang="ko-KR" altLang="en-US" sz="1200" b="1" dirty="0">
                <a:solidFill>
                  <a:srgbClr val="4F784C"/>
                </a:solidFill>
              </a:rPr>
              <a:t> </a:t>
            </a:r>
            <a:r>
              <a:rPr lang="en-US" altLang="ko-KR" sz="1200" b="1" dirty="0">
                <a:solidFill>
                  <a:srgbClr val="4F784C"/>
                </a:solidFill>
              </a:rPr>
              <a:t>20% </a:t>
            </a:r>
            <a:r>
              <a:rPr lang="ko-KR" altLang="en-US" sz="1200" b="1" dirty="0">
                <a:solidFill>
                  <a:srgbClr val="4F784C"/>
                </a:solidFill>
              </a:rPr>
              <a:t>제외</a:t>
            </a:r>
            <a:r>
              <a:rPr lang="en-US" altLang="ko-KR" sz="1200" b="1" dirty="0">
                <a:solidFill>
                  <a:srgbClr val="4F784C"/>
                </a:solidFill>
              </a:rPr>
              <a:t>)</a:t>
            </a:r>
            <a:endParaRPr lang="ko-KR" altLang="en-US" sz="1200" b="1" dirty="0">
              <a:solidFill>
                <a:srgbClr val="4F784C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9A0055D-9671-4CE3-9435-0AED2FC324CE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단일변수 연속형 자료의 탐색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C1527-EBEA-4026-917E-7B7C1234F891}"/>
              </a:ext>
            </a:extLst>
          </p:cNvPr>
          <p:cNvSpPr txBox="1"/>
          <p:nvPr/>
        </p:nvSpPr>
        <p:spPr>
          <a:xfrm>
            <a:off x="1736685" y="3786885"/>
            <a:ext cx="52661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평균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>
                <a:solidFill>
                  <a:srgbClr val="FF0000"/>
                </a:solidFill>
              </a:rPr>
              <a:t>절사평균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>
                <a:solidFill>
                  <a:srgbClr val="FF0000"/>
                </a:solidFill>
              </a:rPr>
              <a:t>중앙값은 각각의 특징이 존재하므로 본인이 분석하고자 하는 자료에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>
                <a:solidFill>
                  <a:srgbClr val="FF0000"/>
                </a:solidFill>
              </a:rPr>
              <a:t>어떤 방법을 적용하는 것이 좋을지는 스스로가 판단해서 분석해야 할 것이다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04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F8BEFE-B9CF-4174-B871-770CD0FD3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775" y="794232"/>
            <a:ext cx="5582452" cy="13358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5E014F-A425-4D6C-8D79-0A4B98664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775" y="2123244"/>
            <a:ext cx="5582452" cy="8726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5235C5-EA3C-4D5C-8090-A8DB5AB89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775" y="2989400"/>
            <a:ext cx="5582452" cy="9392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B344AC-B1D0-43FE-A346-57B193130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740" y="3902763"/>
            <a:ext cx="5582452" cy="875159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803E80E-26FD-4B83-9DE1-3E785A0A6A66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단일변수 연속형 자료의 탐색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425B4D-435E-48C9-BAA9-E617D9EE8CFF}"/>
              </a:ext>
            </a:extLst>
          </p:cNvPr>
          <p:cNvSpPr txBox="1"/>
          <p:nvPr/>
        </p:nvSpPr>
        <p:spPr>
          <a:xfrm>
            <a:off x="2610307" y="4580309"/>
            <a:ext cx="49423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평균은 </a:t>
            </a:r>
            <a:r>
              <a:rPr lang="en-US" altLang="ko-KR" sz="1050" b="1" dirty="0">
                <a:solidFill>
                  <a:srgbClr val="FF0000"/>
                </a:solidFill>
              </a:rPr>
              <a:t>120</a:t>
            </a:r>
            <a:r>
              <a:rPr lang="ko-KR" altLang="en-US" sz="1050" b="1" dirty="0">
                <a:solidFill>
                  <a:srgbClr val="FF0000"/>
                </a:solidFill>
              </a:rPr>
              <a:t>라는 데이터로 차이가 많이 나지만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>
                <a:solidFill>
                  <a:srgbClr val="FF0000"/>
                </a:solidFill>
              </a:rPr>
              <a:t>중앙값은 </a:t>
            </a:r>
            <a:r>
              <a:rPr lang="ko-KR" altLang="en-US" sz="1050" b="1" dirty="0" err="1">
                <a:solidFill>
                  <a:srgbClr val="FF0000"/>
                </a:solidFill>
              </a:rPr>
              <a:t>특이값</a:t>
            </a:r>
            <a:r>
              <a:rPr lang="ko-KR" altLang="en-US" sz="1050" b="1" dirty="0">
                <a:solidFill>
                  <a:srgbClr val="FF0000"/>
                </a:solidFill>
              </a:rPr>
              <a:t> 즉 </a:t>
            </a:r>
            <a:r>
              <a:rPr lang="en-US" altLang="ko-KR" sz="1050" b="1" dirty="0">
                <a:solidFill>
                  <a:srgbClr val="FF0000"/>
                </a:solidFill>
              </a:rPr>
              <a:t>120</a:t>
            </a:r>
            <a:r>
              <a:rPr lang="ko-KR" altLang="en-US" sz="1050" b="1" dirty="0">
                <a:solidFill>
                  <a:srgbClr val="FF0000"/>
                </a:solidFill>
              </a:rPr>
              <a:t>에 영향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>
                <a:solidFill>
                  <a:srgbClr val="FF0000"/>
                </a:solidFill>
              </a:rPr>
              <a:t>을 상대적으로  덜 받는 것을 알 수가 있다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CA4C1-FDF1-4195-B7C4-ED35F61E278B}"/>
              </a:ext>
            </a:extLst>
          </p:cNvPr>
          <p:cNvSpPr txBox="1"/>
          <p:nvPr/>
        </p:nvSpPr>
        <p:spPr>
          <a:xfrm>
            <a:off x="6142485" y="3886320"/>
            <a:ext cx="27430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매개변수 </a:t>
            </a:r>
            <a:r>
              <a:rPr lang="en-US" altLang="ko-KR" sz="1050" b="1" dirty="0">
                <a:solidFill>
                  <a:srgbClr val="FF0000"/>
                </a:solidFill>
              </a:rPr>
              <a:t>trim</a:t>
            </a:r>
            <a:r>
              <a:rPr lang="ko-KR" altLang="en-US" sz="1050" b="1" dirty="0">
                <a:solidFill>
                  <a:srgbClr val="FF0000"/>
                </a:solidFill>
              </a:rPr>
              <a:t>은 </a:t>
            </a:r>
            <a:r>
              <a:rPr lang="ko-KR" altLang="en-US" sz="1050" b="1" dirty="0" err="1">
                <a:solidFill>
                  <a:srgbClr val="FF0000"/>
                </a:solidFill>
              </a:rPr>
              <a:t>상하위</a:t>
            </a:r>
            <a:r>
              <a:rPr lang="ko-KR" altLang="en-US" sz="1050" b="1" dirty="0">
                <a:solidFill>
                  <a:srgbClr val="FF0000"/>
                </a:solidFill>
              </a:rPr>
              <a:t> 몇 </a:t>
            </a:r>
            <a:r>
              <a:rPr lang="en-US" altLang="ko-KR" sz="1050" b="1" dirty="0">
                <a:solidFill>
                  <a:srgbClr val="FF0000"/>
                </a:solidFill>
              </a:rPr>
              <a:t>%</a:t>
            </a:r>
            <a:r>
              <a:rPr lang="ko-KR" altLang="en-US" sz="1050" b="1" dirty="0">
                <a:solidFill>
                  <a:srgbClr val="FF0000"/>
                </a:solidFill>
              </a:rPr>
              <a:t>정도 제외 후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>
                <a:solidFill>
                  <a:srgbClr val="FF0000"/>
                </a:solidFill>
              </a:rPr>
              <a:t>평균을 구할 것인지를 지정한다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05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466655" y="546554"/>
            <a:ext cx="6413213" cy="45567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사분위수</a:t>
            </a:r>
            <a:r>
              <a:rPr lang="ko-KR" altLang="en-US" sz="1500" b="1" dirty="0"/>
              <a:t>   </a:t>
            </a:r>
            <a:endParaRPr lang="en-US" altLang="ko-KR" sz="15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사분위수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</a:rPr>
              <a:t>quatile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ko-KR" altLang="en-US" sz="1200" b="1" dirty="0">
                <a:solidFill>
                  <a:srgbClr val="FF0000"/>
                </a:solidFill>
              </a:rPr>
              <a:t>란 주어진 자료에 있는 값들을 크기순으로 나열했을 때 이것을 </a:t>
            </a:r>
            <a:r>
              <a:rPr lang="en-US" altLang="ko-KR" sz="1200" b="1" dirty="0">
                <a:solidFill>
                  <a:srgbClr val="FF0000"/>
                </a:solidFill>
              </a:rPr>
              <a:t>4</a:t>
            </a:r>
            <a:r>
              <a:rPr lang="ko-KR" altLang="en-US" sz="1200" b="1" dirty="0">
                <a:solidFill>
                  <a:srgbClr val="FF0000"/>
                </a:solidFill>
              </a:rPr>
              <a:t>등분하는 지점에 있는 값들을 의미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자료에 있는 값들을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등분하면 등분점이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개 생기는데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앞에서부터 ‘제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사분위수</a:t>
            </a:r>
            <a:r>
              <a:rPr lang="en-US" altLang="ko-KR" sz="1200" b="1" dirty="0"/>
              <a:t>(Q1)’, ‘</a:t>
            </a:r>
            <a:r>
              <a:rPr lang="ko-KR" altLang="en-US" sz="1200" b="1" dirty="0"/>
              <a:t>제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사분위수</a:t>
            </a:r>
            <a:r>
              <a:rPr lang="en-US" altLang="ko-KR" sz="1200" b="1" dirty="0"/>
              <a:t>(Q2)’, ‘</a:t>
            </a:r>
            <a:r>
              <a:rPr lang="ko-KR" altLang="en-US" sz="1200" b="1" dirty="0"/>
              <a:t>제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사분위수</a:t>
            </a:r>
            <a:r>
              <a:rPr lang="en-US" altLang="ko-KR" sz="1200" b="1" dirty="0"/>
              <a:t>(Q3)’</a:t>
            </a:r>
            <a:r>
              <a:rPr lang="ko-KR" altLang="en-US" sz="1200" b="1" dirty="0"/>
              <a:t>라고 부르며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제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사분위수</a:t>
            </a:r>
            <a:r>
              <a:rPr lang="en-US" altLang="ko-KR" sz="1200" b="1" dirty="0"/>
              <a:t>(Q2)</a:t>
            </a:r>
            <a:r>
              <a:rPr lang="ko-KR" altLang="en-US" sz="1200" b="1" dirty="0"/>
              <a:t>는 중앙값과 동일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전체 자료를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개로 나누었기 때문에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개의 구간에는 각각 </a:t>
            </a:r>
            <a:r>
              <a:rPr lang="en-US" altLang="ko-KR" sz="1200" b="1" dirty="0"/>
              <a:t>25%</a:t>
            </a:r>
            <a:r>
              <a:rPr lang="ko-KR" altLang="en-US" sz="1200" b="1" dirty="0"/>
              <a:t>의 자료가 존재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A188D-EF11-452A-A6CF-2E58EAB7A87A}"/>
              </a:ext>
            </a:extLst>
          </p:cNvPr>
          <p:cNvSpPr txBox="1"/>
          <p:nvPr/>
        </p:nvSpPr>
        <p:spPr>
          <a:xfrm>
            <a:off x="3417680" y="4005959"/>
            <a:ext cx="2507590" cy="26623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900" b="1" dirty="0">
                <a:latin typeface="+mn-ea"/>
              </a:rPr>
              <a:t>그림 </a:t>
            </a:r>
            <a:r>
              <a:rPr lang="en-US" altLang="ko-KR" sz="900" b="1" dirty="0">
                <a:latin typeface="+mn-ea"/>
              </a:rPr>
              <a:t>5-7 </a:t>
            </a:r>
            <a:r>
              <a:rPr lang="ko-KR" altLang="en-US" sz="900" b="1" dirty="0">
                <a:latin typeface="+mn-ea"/>
              </a:rPr>
              <a:t>사분위수의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9AFA19-A956-4824-81DD-5150CFFC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038" y="3010550"/>
            <a:ext cx="4046876" cy="96596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2890A730-A787-49E0-9584-84E86E8EB930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단일변수 연속형 자료의 탐색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A456A-B2DE-4AA4-A473-CF0B21590F03}"/>
              </a:ext>
            </a:extLst>
          </p:cNvPr>
          <p:cNvSpPr txBox="1"/>
          <p:nvPr/>
        </p:nvSpPr>
        <p:spPr>
          <a:xfrm>
            <a:off x="1961710" y="4406502"/>
            <a:ext cx="58785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평균이나 중앙값이 하나의 값으로 전체의 특성을 추정해 볼 수 있는 도구인 것처럼 사분위수는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>
                <a:solidFill>
                  <a:srgbClr val="FF0000"/>
                </a:solidFill>
              </a:rPr>
              <a:t>세 개의 값으로 전체의 특성을 추정하는데 사용되며 하나의 값보다는 세 개의 값으로 전체의 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>
                <a:solidFill>
                  <a:srgbClr val="FF0000"/>
                </a:solidFill>
              </a:rPr>
              <a:t>특성을 추정하므로 보다 많은 정보를 줄 수 있다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595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466655" y="546554"/>
            <a:ext cx="6413213" cy="455672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100</a:t>
            </a:r>
            <a:r>
              <a:rPr lang="ko-KR" altLang="en-US" sz="1200" b="1" dirty="0"/>
              <a:t>명의 학생을 대상으로 영어시험을 본 결과에 대해 사분위수를 구하였더니 </a:t>
            </a:r>
            <a:r>
              <a:rPr lang="en-US" altLang="ko-KR" sz="1200" b="1" dirty="0"/>
              <a:t>Q1=60, Q2=80, Q3=90</a:t>
            </a:r>
            <a:r>
              <a:rPr lang="ko-KR" altLang="en-US" sz="1200" b="1" dirty="0"/>
              <a:t>이라고 가정하면 →</a:t>
            </a:r>
            <a:endParaRPr lang="en-US" altLang="ko-KR" sz="1200" b="1" dirty="0"/>
          </a:p>
          <a:p>
            <a:pPr marL="985838" lvl="3" indent="0">
              <a:lnSpc>
                <a:spcPct val="150000"/>
              </a:lnSpc>
              <a:buNone/>
            </a:pPr>
            <a:r>
              <a:rPr lang="en-US" altLang="ko-KR" sz="1200" b="1" dirty="0"/>
              <a:t>25</a:t>
            </a:r>
            <a:r>
              <a:rPr lang="ko-KR" altLang="en-US" sz="1200" b="1" dirty="0"/>
              <a:t>명의 학생은 성적이 </a:t>
            </a:r>
            <a:r>
              <a:rPr lang="en-US" altLang="ko-KR" sz="1200" b="1" dirty="0"/>
              <a:t>60</a:t>
            </a:r>
            <a:r>
              <a:rPr lang="ko-KR" altLang="en-US" sz="1200" b="1" dirty="0"/>
              <a:t>점 미만이다</a:t>
            </a:r>
            <a:r>
              <a:rPr lang="en-US" altLang="ko-KR" sz="1200" b="1" dirty="0"/>
              <a:t>. </a:t>
            </a:r>
          </a:p>
          <a:p>
            <a:pPr marL="985838" lvl="3" indent="0">
              <a:lnSpc>
                <a:spcPct val="150000"/>
              </a:lnSpc>
              <a:buNone/>
            </a:pPr>
            <a:r>
              <a:rPr lang="en-US" altLang="ko-KR" sz="1200" b="1" dirty="0"/>
              <a:t>25</a:t>
            </a:r>
            <a:r>
              <a:rPr lang="ko-KR" altLang="en-US" sz="1200" b="1" dirty="0"/>
              <a:t>명의 학생은 성적이 </a:t>
            </a:r>
            <a:r>
              <a:rPr lang="en-US" altLang="ko-KR" sz="1200" b="1" dirty="0"/>
              <a:t>60</a:t>
            </a:r>
            <a:r>
              <a:rPr lang="ko-KR" altLang="en-US" sz="1200" b="1" dirty="0"/>
              <a:t>점</a:t>
            </a:r>
            <a:r>
              <a:rPr lang="en-US" altLang="ko-KR" sz="1200" b="1" dirty="0"/>
              <a:t>~80</a:t>
            </a:r>
            <a:r>
              <a:rPr lang="ko-KR" altLang="en-US" sz="1200" b="1" dirty="0"/>
              <a:t>점 사이이다</a:t>
            </a:r>
            <a:r>
              <a:rPr lang="en-US" altLang="ko-KR" sz="1200" b="1" dirty="0"/>
              <a:t>. </a:t>
            </a:r>
          </a:p>
          <a:p>
            <a:pPr marL="985838" lvl="3" indent="0">
              <a:lnSpc>
                <a:spcPct val="150000"/>
              </a:lnSpc>
              <a:buNone/>
            </a:pPr>
            <a:r>
              <a:rPr lang="en-US" altLang="ko-KR" sz="1200" b="1" dirty="0"/>
              <a:t>25</a:t>
            </a:r>
            <a:r>
              <a:rPr lang="ko-KR" altLang="en-US" sz="1200" b="1" dirty="0"/>
              <a:t>명의 학생은 성적이 </a:t>
            </a:r>
            <a:r>
              <a:rPr lang="en-US" altLang="ko-KR" sz="1200" b="1" dirty="0"/>
              <a:t>80</a:t>
            </a:r>
            <a:r>
              <a:rPr lang="ko-KR" altLang="en-US" sz="1200" b="1" dirty="0"/>
              <a:t>점</a:t>
            </a:r>
            <a:r>
              <a:rPr lang="en-US" altLang="ko-KR" sz="1200" b="1" dirty="0"/>
              <a:t>~90</a:t>
            </a:r>
            <a:r>
              <a:rPr lang="ko-KR" altLang="en-US" sz="1200" b="1" dirty="0"/>
              <a:t>점 사이이다</a:t>
            </a:r>
            <a:r>
              <a:rPr lang="en-US" altLang="ko-KR" sz="1200" b="1" dirty="0"/>
              <a:t>. </a:t>
            </a:r>
          </a:p>
          <a:p>
            <a:pPr marL="985838" lvl="3" indent="0">
              <a:lnSpc>
                <a:spcPct val="150000"/>
              </a:lnSpc>
              <a:buNone/>
            </a:pPr>
            <a:r>
              <a:rPr lang="en-US" altLang="ko-KR" sz="1200" b="1" dirty="0"/>
              <a:t>25</a:t>
            </a:r>
            <a:r>
              <a:rPr lang="ko-KR" altLang="en-US" sz="1200" b="1" dirty="0"/>
              <a:t>명의 학생은 성적이 </a:t>
            </a:r>
            <a:r>
              <a:rPr lang="en-US" altLang="ko-KR" sz="1200" b="1" dirty="0"/>
              <a:t>90</a:t>
            </a:r>
            <a:r>
              <a:rPr lang="ko-KR" altLang="en-US" sz="1200" b="1" dirty="0"/>
              <a:t>점 이상이다</a:t>
            </a:r>
            <a:r>
              <a:rPr lang="en-US" altLang="ko-KR" sz="1200" b="1" dirty="0"/>
              <a:t>. </a:t>
            </a:r>
          </a:p>
          <a:p>
            <a:pPr marL="985838" lvl="3" indent="0">
              <a:lnSpc>
                <a:spcPct val="150000"/>
              </a:lnSpc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90</a:t>
            </a:r>
            <a:r>
              <a:rPr lang="ko-KR" altLang="en-US" sz="1200" b="1" dirty="0">
                <a:solidFill>
                  <a:srgbClr val="FF0000"/>
                </a:solidFill>
              </a:rPr>
              <a:t>점 이상인 학생이 </a:t>
            </a:r>
            <a:r>
              <a:rPr lang="en-US" altLang="ko-KR" sz="1200" b="1" dirty="0">
                <a:solidFill>
                  <a:srgbClr val="FF0000"/>
                </a:solidFill>
              </a:rPr>
              <a:t>25</a:t>
            </a:r>
            <a:r>
              <a:rPr lang="ko-KR" altLang="en-US" sz="1200" b="1" dirty="0">
                <a:solidFill>
                  <a:srgbClr val="FF0000"/>
                </a:solidFill>
              </a:rPr>
              <a:t>명이나 되기 때문에 이번 영어시험은 매우 쉬웠다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  <a:p>
            <a:pPr marL="985838" lvl="3" indent="0">
              <a:lnSpc>
                <a:spcPct val="150000"/>
              </a:lnSpc>
              <a:buNone/>
            </a:pPr>
            <a:r>
              <a:rPr lang="ko-KR" altLang="en-US" sz="1200" b="1" dirty="0">
                <a:solidFill>
                  <a:srgbClr val="FF0000"/>
                </a:solidFill>
              </a:rPr>
              <a:t>전체 </a:t>
            </a:r>
            <a:r>
              <a:rPr lang="en-US" altLang="ko-KR" sz="1200" b="1" dirty="0">
                <a:solidFill>
                  <a:srgbClr val="FF0000"/>
                </a:solidFill>
              </a:rPr>
              <a:t>50%</a:t>
            </a:r>
            <a:r>
              <a:rPr lang="ko-KR" altLang="en-US" sz="1200" b="1" dirty="0">
                <a:solidFill>
                  <a:srgbClr val="FF0000"/>
                </a:solidFill>
              </a:rPr>
              <a:t>의 학생이 </a:t>
            </a:r>
            <a:r>
              <a:rPr lang="en-US" altLang="ko-KR" sz="1200" b="1" dirty="0">
                <a:solidFill>
                  <a:srgbClr val="FF0000"/>
                </a:solidFill>
              </a:rPr>
              <a:t>80</a:t>
            </a:r>
            <a:r>
              <a:rPr lang="ko-KR" altLang="en-US" sz="1200" b="1" dirty="0">
                <a:solidFill>
                  <a:srgbClr val="FF0000"/>
                </a:solidFill>
              </a:rPr>
              <a:t>점 이상의 성적을 받았다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ko-KR" altLang="en-US" sz="1350" b="1" dirty="0">
              <a:solidFill>
                <a:srgbClr val="FF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7DE5232-0A5A-4566-9FBA-29313BC647ED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단일변수 연속형 자료의 탐색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35507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200" b="1" dirty="0">
                <a:solidFill>
                  <a:schemeClr val="accent3"/>
                </a:solidFill>
              </a:rPr>
              <a:t>   </a:t>
            </a:r>
            <a:endParaRPr lang="en-US" altLang="ko-KR" sz="1050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AAE171-B2B4-499E-8D12-FF993C7A5D97}"/>
              </a:ext>
            </a:extLst>
          </p:cNvPr>
          <p:cNvSpPr/>
          <p:nvPr/>
        </p:nvSpPr>
        <p:spPr>
          <a:xfrm>
            <a:off x="1774234" y="749049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9CA99D-A13F-4259-9DDA-389DD697E72C}"/>
              </a:ext>
            </a:extLst>
          </p:cNvPr>
          <p:cNvSpPr/>
          <p:nvPr/>
        </p:nvSpPr>
        <p:spPr>
          <a:xfrm>
            <a:off x="1774233" y="1104316"/>
            <a:ext cx="5582452" cy="89362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2E25A-155B-4705-BC67-DF70D05886D9}"/>
              </a:ext>
            </a:extLst>
          </p:cNvPr>
          <p:cNvSpPr txBox="1"/>
          <p:nvPr/>
        </p:nvSpPr>
        <p:spPr>
          <a:xfrm>
            <a:off x="1752820" y="799724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5-6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637EA-E811-4F1D-B4F7-05F415752F2E}"/>
              </a:ext>
            </a:extLst>
          </p:cNvPr>
          <p:cNvSpPr txBox="1"/>
          <p:nvPr/>
        </p:nvSpPr>
        <p:spPr>
          <a:xfrm>
            <a:off x="1816830" y="1142081"/>
            <a:ext cx="532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mydata</a:t>
            </a:r>
            <a:r>
              <a:rPr lang="en-US" altLang="ko-KR" sz="1200" b="1" dirty="0"/>
              <a:t> &lt;- c(60, 62, 64, 65, 68, 69, 120)</a:t>
            </a:r>
          </a:p>
          <a:p>
            <a:r>
              <a:rPr lang="en-US" altLang="ko-KR" sz="1200" b="1" dirty="0"/>
              <a:t>quantile(</a:t>
            </a:r>
            <a:r>
              <a:rPr lang="en-US" altLang="ko-KR" sz="1200" b="1" dirty="0" err="1"/>
              <a:t>mydata</a:t>
            </a:r>
            <a:r>
              <a:rPr lang="en-US" altLang="ko-KR" sz="1200" b="1" dirty="0"/>
              <a:t>)</a:t>
            </a:r>
            <a:r>
              <a:rPr lang="en-US" altLang="ko-KR" sz="1200" b="1" dirty="0">
                <a:solidFill>
                  <a:srgbClr val="4F784C"/>
                </a:solidFill>
              </a:rPr>
              <a:t>                            # 25% </a:t>
            </a:r>
            <a:r>
              <a:rPr lang="ko-KR" altLang="en-US" sz="1200" b="1" dirty="0">
                <a:solidFill>
                  <a:srgbClr val="4F784C"/>
                </a:solidFill>
              </a:rPr>
              <a:t>단위로 구간을 나누어 계산</a:t>
            </a:r>
            <a:endParaRPr lang="en-US" altLang="ko-KR" sz="1200" b="1" dirty="0"/>
          </a:p>
          <a:p>
            <a:r>
              <a:rPr lang="en-US" altLang="ko-KR" sz="1200" b="1" dirty="0"/>
              <a:t>quantile(</a:t>
            </a:r>
            <a:r>
              <a:rPr lang="en-US" altLang="ko-KR" sz="1200" b="1" dirty="0" err="1"/>
              <a:t>mydata</a:t>
            </a:r>
            <a:r>
              <a:rPr lang="en-US" altLang="ko-KR" sz="1200" b="1" dirty="0"/>
              <a:t>, </a:t>
            </a:r>
            <a:r>
              <a:rPr lang="en-US" altLang="ko-KR" sz="1200" b="1" dirty="0">
                <a:solidFill>
                  <a:srgbClr val="FF0000"/>
                </a:solidFill>
              </a:rPr>
              <a:t>(0:10)/10</a:t>
            </a:r>
            <a:r>
              <a:rPr lang="en-US" altLang="ko-KR" sz="1200" b="1" dirty="0"/>
              <a:t>) 		</a:t>
            </a:r>
            <a:r>
              <a:rPr lang="en-US" altLang="ko-KR" sz="1200" b="1" dirty="0">
                <a:solidFill>
                  <a:srgbClr val="4F784C"/>
                </a:solidFill>
              </a:rPr>
              <a:t># 10% </a:t>
            </a:r>
            <a:r>
              <a:rPr lang="ko-KR" altLang="en-US" sz="1200" b="1" dirty="0">
                <a:solidFill>
                  <a:srgbClr val="4F784C"/>
                </a:solidFill>
              </a:rPr>
              <a:t>단위로 구간을 나누어 계산</a:t>
            </a:r>
          </a:p>
          <a:p>
            <a:r>
              <a:rPr lang="en-US" altLang="ko-KR" sz="1200" b="1" dirty="0"/>
              <a:t>summary(</a:t>
            </a:r>
            <a:r>
              <a:rPr lang="en-US" altLang="ko-KR" sz="1200" b="1" dirty="0" err="1"/>
              <a:t>mydata</a:t>
            </a:r>
            <a:r>
              <a:rPr lang="en-US" altLang="ko-KR" sz="1200" b="1" dirty="0"/>
              <a:t>)</a:t>
            </a:r>
            <a:endParaRPr lang="ko-KR" altLang="en-US" sz="1200" b="1" dirty="0">
              <a:solidFill>
                <a:srgbClr val="4F784C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7819006-89AD-49E2-A8E4-D55A21CBC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33" y="2136137"/>
            <a:ext cx="5582452" cy="9503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8EF90C-CA3D-4C1A-B136-3633C87FE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33" y="3061418"/>
            <a:ext cx="5582452" cy="6837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91F348-3491-4B25-ACF9-C3DC75CEF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233" y="3742249"/>
            <a:ext cx="5582452" cy="696977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A3C08542-FA8D-457E-949C-85B588348F2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단일변수 연속형 자료의 탐색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D25EDE-A2C9-42CE-A5F4-A9B9D90FCA76}"/>
              </a:ext>
            </a:extLst>
          </p:cNvPr>
          <p:cNvSpPr txBox="1"/>
          <p:nvPr/>
        </p:nvSpPr>
        <p:spPr>
          <a:xfrm>
            <a:off x="3896925" y="2571750"/>
            <a:ext cx="26148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</a:rPr>
              <a:t>0%</a:t>
            </a:r>
            <a:r>
              <a:rPr lang="ko-KR" altLang="en-US" sz="1050" b="1" dirty="0">
                <a:solidFill>
                  <a:srgbClr val="FF0000"/>
                </a:solidFill>
              </a:rPr>
              <a:t>는</a:t>
            </a:r>
            <a:r>
              <a:rPr lang="en-US" altLang="ko-KR" sz="1050" b="1" dirty="0">
                <a:solidFill>
                  <a:srgbClr val="FF0000"/>
                </a:solidFill>
              </a:rPr>
              <a:t> </a:t>
            </a:r>
            <a:r>
              <a:rPr lang="ko-KR" altLang="en-US" sz="1050" b="1" dirty="0">
                <a:solidFill>
                  <a:srgbClr val="FF0000"/>
                </a:solidFill>
              </a:rPr>
              <a:t>최소값</a:t>
            </a:r>
            <a:r>
              <a:rPr lang="en-US" altLang="ko-KR" sz="1050" b="1" dirty="0">
                <a:solidFill>
                  <a:srgbClr val="FF0000"/>
                </a:solidFill>
              </a:rPr>
              <a:t>,</a:t>
            </a:r>
            <a:r>
              <a:rPr lang="ko-KR" altLang="en-US" sz="1050" b="1" dirty="0">
                <a:solidFill>
                  <a:srgbClr val="FF0000"/>
                </a:solidFill>
              </a:rPr>
              <a:t> </a:t>
            </a:r>
            <a:r>
              <a:rPr lang="en-US" altLang="ko-KR" sz="1050" b="1" dirty="0">
                <a:solidFill>
                  <a:srgbClr val="FF0000"/>
                </a:solidFill>
              </a:rPr>
              <a:t>100%</a:t>
            </a:r>
            <a:r>
              <a:rPr lang="ko-KR" altLang="en-US" sz="1050" b="1" dirty="0">
                <a:solidFill>
                  <a:srgbClr val="FF0000"/>
                </a:solidFill>
              </a:rPr>
              <a:t>는 최대값을 나타냄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BBB4B3-4BFD-4D3F-B3D0-A9AF4A2F9C15}"/>
              </a:ext>
            </a:extLst>
          </p:cNvPr>
          <p:cNvSpPr txBox="1"/>
          <p:nvPr/>
        </p:nvSpPr>
        <p:spPr>
          <a:xfrm>
            <a:off x="4572000" y="1837038"/>
            <a:ext cx="27142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몇 개의 구간으로 나눌지 결정하는 </a:t>
            </a:r>
            <a:r>
              <a:rPr lang="ko-KR" altLang="en-US" sz="1050" b="1" dirty="0" err="1">
                <a:solidFill>
                  <a:srgbClr val="FF0000"/>
                </a:solidFill>
              </a:rPr>
              <a:t>인자값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8CD611B-62D3-4DC9-9633-3DECCB104FC0}"/>
              </a:ext>
            </a:extLst>
          </p:cNvPr>
          <p:cNvCxnSpPr>
            <a:cxnSpLocks/>
          </p:cNvCxnSpPr>
          <p:nvPr/>
        </p:nvCxnSpPr>
        <p:spPr>
          <a:xfrm flipH="1" flipV="1">
            <a:off x="3626897" y="1716656"/>
            <a:ext cx="990108" cy="24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52B755-D470-4B36-A746-9285417EA0D7}"/>
              </a:ext>
            </a:extLst>
          </p:cNvPr>
          <p:cNvSpPr txBox="1"/>
          <p:nvPr/>
        </p:nvSpPr>
        <p:spPr>
          <a:xfrm>
            <a:off x="1774233" y="4401919"/>
            <a:ext cx="414087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통상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>
                <a:solidFill>
                  <a:srgbClr val="FF0000"/>
                </a:solidFill>
              </a:rPr>
              <a:t>사분위수를 구할 때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>
                <a:solidFill>
                  <a:srgbClr val="FF0000"/>
                </a:solidFill>
              </a:rPr>
              <a:t>가장 일반적으로 많이 사용하는 함수가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>
                <a:solidFill>
                  <a:srgbClr val="FF0000"/>
                </a:solidFill>
              </a:rPr>
              <a:t>summary()</a:t>
            </a:r>
            <a:r>
              <a:rPr lang="ko-KR" altLang="en-US" sz="1050" b="1" dirty="0">
                <a:solidFill>
                  <a:srgbClr val="FF0000"/>
                </a:solidFill>
              </a:rPr>
              <a:t>이다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  <a:r>
              <a:rPr lang="ko-KR" altLang="en-US" sz="1050" b="1" dirty="0">
                <a:solidFill>
                  <a:srgbClr val="FF0000"/>
                </a:solidFill>
              </a:rPr>
              <a:t> 최소값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>
                <a:solidFill>
                  <a:srgbClr val="FF0000"/>
                </a:solidFill>
              </a:rPr>
              <a:t>최대값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>
                <a:solidFill>
                  <a:srgbClr val="FF0000"/>
                </a:solidFill>
              </a:rPr>
              <a:t>중앙값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>
                <a:solidFill>
                  <a:srgbClr val="FF0000"/>
                </a:solidFill>
              </a:rPr>
              <a:t>평균이 함께 출력되어 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>
                <a:solidFill>
                  <a:srgbClr val="FF0000"/>
                </a:solidFill>
              </a:rPr>
              <a:t>편리하다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185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466656" y="546585"/>
            <a:ext cx="7065784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3. </a:t>
            </a:r>
            <a:r>
              <a:rPr lang="ko-KR" altLang="en-US" sz="1500" b="1" dirty="0"/>
              <a:t>산포</a:t>
            </a:r>
            <a:r>
              <a:rPr lang="ko-KR" altLang="en-US" sz="1350" b="1" dirty="0"/>
              <a:t>   </a:t>
            </a:r>
            <a:endParaRPr lang="en-US" altLang="ko-KR" sz="13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산포</a:t>
            </a:r>
            <a:r>
              <a:rPr lang="en-US" altLang="ko-KR" sz="1200" b="1" dirty="0">
                <a:solidFill>
                  <a:srgbClr val="FF0000"/>
                </a:solidFill>
              </a:rPr>
              <a:t>(distribution)</a:t>
            </a:r>
            <a:r>
              <a:rPr lang="ko-KR" altLang="en-US" sz="1200" b="1" dirty="0">
                <a:solidFill>
                  <a:srgbClr val="FF0000"/>
                </a:solidFill>
              </a:rPr>
              <a:t>란 주어진 자료에 있는 값들이 퍼져 있는 정도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흩어져 있는 정도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산포는 수학시간에 배운 분산</a:t>
            </a:r>
            <a:r>
              <a:rPr lang="en-US" altLang="ko-KR" sz="1200" b="1" dirty="0">
                <a:solidFill>
                  <a:srgbClr val="FF0000"/>
                </a:solidFill>
              </a:rPr>
              <a:t>(variance)</a:t>
            </a:r>
            <a:r>
              <a:rPr lang="ko-KR" altLang="en-US" sz="1200" b="1" dirty="0">
                <a:solidFill>
                  <a:srgbClr val="FF0000"/>
                </a:solidFill>
              </a:rPr>
              <a:t>과 표준편차</a:t>
            </a:r>
            <a:r>
              <a:rPr lang="en-US" altLang="ko-KR" sz="1200" b="1" dirty="0">
                <a:solidFill>
                  <a:srgbClr val="FF0000"/>
                </a:solidFill>
              </a:rPr>
              <a:t>(standard deviation)</a:t>
            </a:r>
            <a:r>
              <a:rPr lang="ko-KR" altLang="en-US" sz="1200" b="1" dirty="0">
                <a:solidFill>
                  <a:srgbClr val="FF0000"/>
                </a:solidFill>
              </a:rPr>
              <a:t>를 가지고 파악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분산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주어진 자료의 각각의 값들이 평균으로부터 떨어져 있는 정도를 계산 후 합산한 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값들의 개수로 나누어 계산함</a:t>
            </a:r>
            <a:r>
              <a:rPr lang="en-US" altLang="ko-KR" sz="1200" b="1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표준편차</a:t>
            </a:r>
            <a:r>
              <a:rPr lang="en-US" altLang="ko-KR" sz="1200" b="1" dirty="0"/>
              <a:t> : </a:t>
            </a:r>
            <a:r>
              <a:rPr lang="ko-KR" altLang="en-US" sz="1200" b="1" dirty="0"/>
              <a:t>분산의 제곱근으로 계산함</a:t>
            </a:r>
            <a:r>
              <a:rPr lang="en-US" altLang="ko-KR" sz="1200" b="1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자료의 분산과 표준편차가 작다는 의미는 자료의 </a:t>
            </a:r>
            <a:r>
              <a:rPr lang="ko-KR" altLang="en-US" sz="1200" b="1" dirty="0" err="1">
                <a:solidFill>
                  <a:srgbClr val="FF0000"/>
                </a:solidFill>
              </a:rPr>
              <a:t>관측값들이</a:t>
            </a:r>
            <a:r>
              <a:rPr lang="ko-KR" altLang="en-US" sz="1200" b="1" dirty="0">
                <a:solidFill>
                  <a:srgbClr val="FF0000"/>
                </a:solidFill>
              </a:rPr>
              <a:t> 평균값 부근에 모여 있다는 뜻이며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반대라면 </a:t>
            </a:r>
            <a:r>
              <a:rPr lang="ko-KR" altLang="en-US" sz="1200" b="1" dirty="0" err="1">
                <a:solidFill>
                  <a:srgbClr val="FF0000"/>
                </a:solidFill>
              </a:rPr>
              <a:t>관측값들이</a:t>
            </a:r>
            <a:r>
              <a:rPr lang="ko-KR" altLang="en-US" sz="1200" b="1" dirty="0">
                <a:solidFill>
                  <a:srgbClr val="FF0000"/>
                </a:solidFill>
              </a:rPr>
              <a:t> 평균값에서 멀리 흩어져서 분포함을 의미한다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  <a:p>
            <a:pPr marL="457188" lvl="1" indent="0">
              <a:lnSpc>
                <a:spcPct val="150000"/>
              </a:lnSpc>
              <a:buNone/>
            </a:pPr>
            <a:endParaRPr lang="ko-KR" altLang="en-US" sz="1200" b="1" dirty="0"/>
          </a:p>
        </p:txBody>
      </p:sp>
      <p:pic>
        <p:nvPicPr>
          <p:cNvPr id="7" name="_x253468448" descr="EMB00002e083606">
            <a:extLst>
              <a:ext uri="{FF2B5EF4-FFF2-40B4-BE49-F238E27FC236}">
                <a16:creationId xmlns:a16="http://schemas.microsoft.com/office/drawing/2014/main" id="{3D14F214-C71E-4AF1-8119-1F4757CDB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393" y="2236947"/>
            <a:ext cx="1473644" cy="42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253438640" descr="EMB00002e083607">
            <a:extLst>
              <a:ext uri="{FF2B5EF4-FFF2-40B4-BE49-F238E27FC236}">
                <a16:creationId xmlns:a16="http://schemas.microsoft.com/office/drawing/2014/main" id="{78042FB0-5CDC-4FC0-B667-B3143BD26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50" y="3201820"/>
            <a:ext cx="675075" cy="28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37AC6605-4FA2-4258-9657-147328488AB2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단일변수 연속형 자료의 탐색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7906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200" b="1" dirty="0">
                <a:solidFill>
                  <a:schemeClr val="accent3"/>
                </a:solidFill>
              </a:rPr>
              <a:t>   </a:t>
            </a:r>
            <a:endParaRPr lang="en-US" altLang="ko-KR" sz="1050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AAE171-B2B4-499E-8D12-FF993C7A5D97}"/>
              </a:ext>
            </a:extLst>
          </p:cNvPr>
          <p:cNvSpPr/>
          <p:nvPr/>
        </p:nvSpPr>
        <p:spPr>
          <a:xfrm>
            <a:off x="1774234" y="749049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9CA99D-A13F-4259-9DDA-389DD697E72C}"/>
              </a:ext>
            </a:extLst>
          </p:cNvPr>
          <p:cNvSpPr/>
          <p:nvPr/>
        </p:nvSpPr>
        <p:spPr>
          <a:xfrm>
            <a:off x="1774233" y="1104316"/>
            <a:ext cx="5582452" cy="109614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2E25A-155B-4705-BC67-DF70D05886D9}"/>
              </a:ext>
            </a:extLst>
          </p:cNvPr>
          <p:cNvSpPr txBox="1"/>
          <p:nvPr/>
        </p:nvSpPr>
        <p:spPr>
          <a:xfrm>
            <a:off x="1752820" y="799724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5-7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637EA-E811-4F1D-B4F7-05F415752F2E}"/>
              </a:ext>
            </a:extLst>
          </p:cNvPr>
          <p:cNvSpPr txBox="1"/>
          <p:nvPr/>
        </p:nvSpPr>
        <p:spPr>
          <a:xfrm>
            <a:off x="1816830" y="1142082"/>
            <a:ext cx="5320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mydata</a:t>
            </a:r>
            <a:r>
              <a:rPr lang="en-US" altLang="ko-KR" sz="1200" b="1" dirty="0"/>
              <a:t> &lt;- c(60, 62, 64, 65, 68, 69, 120)</a:t>
            </a:r>
          </a:p>
          <a:p>
            <a:r>
              <a:rPr lang="en-US" altLang="ko-KR" sz="1200" b="1" dirty="0"/>
              <a:t>var(</a:t>
            </a:r>
            <a:r>
              <a:rPr lang="en-US" altLang="ko-KR" sz="1200" b="1" dirty="0" err="1"/>
              <a:t>mydata</a:t>
            </a:r>
            <a:r>
              <a:rPr lang="en-US" altLang="ko-KR" sz="1200" b="1" dirty="0"/>
              <a:t>)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분산</a:t>
            </a:r>
          </a:p>
          <a:p>
            <a:r>
              <a:rPr lang="en-US" altLang="ko-KR" sz="1200" b="1" dirty="0" err="1"/>
              <a:t>sd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mydata</a:t>
            </a:r>
            <a:r>
              <a:rPr lang="en-US" altLang="ko-KR" sz="1200" b="1" dirty="0"/>
              <a:t>)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표준편차</a:t>
            </a:r>
          </a:p>
          <a:p>
            <a:r>
              <a:rPr lang="en-US" altLang="ko-KR" sz="1200" b="1" dirty="0"/>
              <a:t>range(</a:t>
            </a:r>
            <a:r>
              <a:rPr lang="en-US" altLang="ko-KR" sz="1200" b="1" dirty="0" err="1"/>
              <a:t>mydata</a:t>
            </a:r>
            <a:r>
              <a:rPr lang="en-US" altLang="ko-KR" sz="1200" b="1" dirty="0"/>
              <a:t>)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값의 범위</a:t>
            </a:r>
          </a:p>
          <a:p>
            <a:r>
              <a:rPr lang="en-US" altLang="ko-KR" sz="1200" b="1" dirty="0"/>
              <a:t>diff(range(</a:t>
            </a:r>
            <a:r>
              <a:rPr lang="en-US" altLang="ko-KR" sz="1200" b="1" dirty="0" err="1"/>
              <a:t>mydata</a:t>
            </a:r>
            <a:r>
              <a:rPr lang="en-US" altLang="ko-KR" sz="1200" b="1" dirty="0"/>
              <a:t>))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최댓값</a:t>
            </a:r>
            <a:r>
              <a:rPr lang="en-US" altLang="ko-KR" sz="1200" b="1" dirty="0">
                <a:solidFill>
                  <a:srgbClr val="4F784C"/>
                </a:solidFill>
              </a:rPr>
              <a:t>, </a:t>
            </a:r>
            <a:r>
              <a:rPr lang="ko-KR" altLang="en-US" sz="1200" b="1" dirty="0">
                <a:solidFill>
                  <a:srgbClr val="4F784C"/>
                </a:solidFill>
              </a:rPr>
              <a:t>최솟값의 차이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435E97-3621-4856-BC75-FCFF2F3B3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33" y="2335475"/>
            <a:ext cx="5582452" cy="9049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66F2BE-5746-445E-A4B4-48BBD9646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33" y="3207259"/>
            <a:ext cx="5582452" cy="4724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DA21D9-3076-4737-84C2-C6D71DCF0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917" y="3683393"/>
            <a:ext cx="5582452" cy="525642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95846989-7E83-4202-A13A-24A5B3174FF6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단일변수 연속형 자료의 탐색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AD660A-09D5-48E8-9A3E-6DF1E691B404}"/>
              </a:ext>
            </a:extLst>
          </p:cNvPr>
          <p:cNvSpPr txBox="1"/>
          <p:nvPr/>
        </p:nvSpPr>
        <p:spPr>
          <a:xfrm>
            <a:off x="1960589" y="4211526"/>
            <a:ext cx="558037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</a:rPr>
              <a:t>diff()</a:t>
            </a:r>
            <a:r>
              <a:rPr lang="ko-KR" altLang="en-US" sz="1050" b="1" dirty="0">
                <a:solidFill>
                  <a:srgbClr val="FF0000"/>
                </a:solidFill>
              </a:rPr>
              <a:t>함수는 두 값의 차이를 알려주는 용도이다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  <a:r>
              <a:rPr lang="ko-KR" altLang="en-US" sz="1050" b="1" dirty="0">
                <a:solidFill>
                  <a:srgbClr val="FF0000"/>
                </a:solidFill>
              </a:rPr>
              <a:t> 여기선 </a:t>
            </a:r>
            <a:r>
              <a:rPr lang="ko-KR" altLang="en-US" sz="1050" b="1" dirty="0" err="1">
                <a:solidFill>
                  <a:srgbClr val="FF0000"/>
                </a:solidFill>
              </a:rPr>
              <a:t>매개변수값이</a:t>
            </a:r>
            <a:r>
              <a:rPr lang="ko-KR" altLang="en-US" sz="1050" b="1" dirty="0">
                <a:solidFill>
                  <a:srgbClr val="FF0000"/>
                </a:solidFill>
              </a:rPr>
              <a:t> 최소값과 최대값이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 err="1">
                <a:solidFill>
                  <a:srgbClr val="FF0000"/>
                </a:solidFill>
              </a:rPr>
              <a:t>므로</a:t>
            </a:r>
            <a:r>
              <a:rPr lang="ko-KR" altLang="en-US" sz="1050" b="1" dirty="0">
                <a:solidFill>
                  <a:srgbClr val="FF0000"/>
                </a:solidFill>
              </a:rPr>
              <a:t> 그 차이가 </a:t>
            </a:r>
            <a:r>
              <a:rPr lang="en-US" altLang="ko-KR" sz="1050" b="1" dirty="0">
                <a:solidFill>
                  <a:srgbClr val="FF0000"/>
                </a:solidFill>
              </a:rPr>
              <a:t>60</a:t>
            </a:r>
            <a:r>
              <a:rPr lang="ko-KR" altLang="en-US" sz="1050" b="1" dirty="0">
                <a:solidFill>
                  <a:srgbClr val="FF0000"/>
                </a:solidFill>
              </a:rPr>
              <a:t>인 것이다</a:t>
            </a:r>
            <a:r>
              <a:rPr lang="en-US" altLang="ko-KR" sz="1050" b="1" dirty="0">
                <a:solidFill>
                  <a:srgbClr val="FF0000"/>
                </a:solidFill>
              </a:rPr>
              <a:t>. </a:t>
            </a:r>
            <a:r>
              <a:rPr lang="ko-KR" altLang="en-US" sz="1050" b="1" dirty="0">
                <a:solidFill>
                  <a:srgbClr val="FF0000"/>
                </a:solidFill>
              </a:rPr>
              <a:t>이 값이 의미가 있는 이유는 최대값과 최소값의 차이가 크면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 err="1">
                <a:solidFill>
                  <a:srgbClr val="FF0000"/>
                </a:solidFill>
              </a:rPr>
              <a:t>관측값들이</a:t>
            </a:r>
            <a:r>
              <a:rPr lang="ko-KR" altLang="en-US" sz="1050" b="1" dirty="0">
                <a:solidFill>
                  <a:srgbClr val="FF0000"/>
                </a:solidFill>
              </a:rPr>
              <a:t> 넓게 </a:t>
            </a:r>
            <a:r>
              <a:rPr lang="ko-KR" altLang="en-US" sz="1050" b="1" dirty="0" err="1">
                <a:solidFill>
                  <a:srgbClr val="FF0000"/>
                </a:solidFill>
              </a:rPr>
              <a:t>퍼져있다는</a:t>
            </a:r>
            <a:r>
              <a:rPr lang="ko-KR" altLang="en-US" sz="1050" b="1" dirty="0">
                <a:solidFill>
                  <a:srgbClr val="FF0000"/>
                </a:solidFill>
              </a:rPr>
              <a:t> 의미이고 반대라면 </a:t>
            </a:r>
            <a:r>
              <a:rPr lang="ko-KR" altLang="en-US" sz="1050" b="1" dirty="0" err="1">
                <a:solidFill>
                  <a:srgbClr val="FF0000"/>
                </a:solidFill>
              </a:rPr>
              <a:t>관측값이</a:t>
            </a:r>
            <a:r>
              <a:rPr lang="ko-KR" altLang="en-US" sz="1050" b="1" dirty="0">
                <a:solidFill>
                  <a:srgbClr val="FF0000"/>
                </a:solidFill>
              </a:rPr>
              <a:t> 좁게 </a:t>
            </a:r>
            <a:r>
              <a:rPr lang="ko-KR" altLang="en-US" sz="1050" b="1" dirty="0" err="1">
                <a:solidFill>
                  <a:srgbClr val="FF0000"/>
                </a:solidFill>
              </a:rPr>
              <a:t>모여있다는</a:t>
            </a:r>
            <a:r>
              <a:rPr lang="ko-KR" altLang="en-US" sz="1050" b="1" dirty="0">
                <a:solidFill>
                  <a:srgbClr val="FF0000"/>
                </a:solidFill>
              </a:rPr>
              <a:t> 뜻인 것이다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80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4. </a:t>
            </a:r>
            <a:r>
              <a:rPr lang="ko-KR" altLang="en-US" sz="1500" b="1" dirty="0"/>
              <a:t>히스토그램</a:t>
            </a:r>
            <a:r>
              <a:rPr lang="ko-KR" altLang="en-US" sz="1350" b="1" dirty="0"/>
              <a:t>   </a:t>
            </a:r>
            <a:endParaRPr lang="en-US" altLang="ko-KR" sz="13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히스토그램</a:t>
            </a:r>
            <a:r>
              <a:rPr lang="en-US" altLang="ko-KR" sz="1200" b="1" dirty="0"/>
              <a:t>(histogram)</a:t>
            </a:r>
            <a:r>
              <a:rPr lang="ko-KR" altLang="en-US" sz="1200" b="1" dirty="0"/>
              <a:t>은 외관상 막대그래프와 비슷한 그래프로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연속형 자료의 분포를 시각화 할 때 사용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막대그래프를 그리려면 값의 종류별로 개수를 셀 수 있어야 하는데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키와 몸무게 등의 자료는 값의 종류라는 개념이 없어서 종류별로 개수를 셀 수 없음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대신에 연속형 자료에서는 구간을 나누고 구간에 속하는 값들의 개수를 세는 방법을 사용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marL="342900" lvl="1" indent="0">
              <a:buNone/>
            </a:pPr>
            <a:endParaRPr lang="en-US" altLang="ko-KR" sz="1200" b="1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marL="642938" lvl="2" indent="0">
              <a:buNone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marL="642938" lvl="2" indent="0">
              <a:buNone/>
            </a:pPr>
            <a:endParaRPr lang="ko-KR" altLang="en-US" sz="12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44F9B6-9FCD-418F-B1F0-831367379586}"/>
              </a:ext>
            </a:extLst>
          </p:cNvPr>
          <p:cNvSpPr/>
          <p:nvPr/>
        </p:nvSpPr>
        <p:spPr>
          <a:xfrm>
            <a:off x="1875495" y="2742730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7A0B2B-FAEF-4B7A-97DE-31EE7D0B855F}"/>
              </a:ext>
            </a:extLst>
          </p:cNvPr>
          <p:cNvSpPr/>
          <p:nvPr/>
        </p:nvSpPr>
        <p:spPr>
          <a:xfrm>
            <a:off x="1875495" y="3097996"/>
            <a:ext cx="5582452" cy="176900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798A8-D3A1-4347-AEA8-699EF5DAA164}"/>
              </a:ext>
            </a:extLst>
          </p:cNvPr>
          <p:cNvSpPr txBox="1"/>
          <p:nvPr/>
        </p:nvSpPr>
        <p:spPr>
          <a:xfrm>
            <a:off x="1854081" y="2793406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5-8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3ABF4-FFAB-42C5-B732-A0F86F534457}"/>
              </a:ext>
            </a:extLst>
          </p:cNvPr>
          <p:cNvSpPr txBox="1"/>
          <p:nvPr/>
        </p:nvSpPr>
        <p:spPr>
          <a:xfrm>
            <a:off x="1918091" y="3135762"/>
            <a:ext cx="5320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dist</a:t>
            </a:r>
            <a:r>
              <a:rPr lang="en-US" altLang="ko-KR" sz="1200" b="1" dirty="0"/>
              <a:t> &lt;- cars[,2] 	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자동차 제동거리</a:t>
            </a:r>
          </a:p>
          <a:p>
            <a:r>
              <a:rPr lang="en-US" altLang="ko-KR" sz="1200" b="1" dirty="0"/>
              <a:t>hist(	</a:t>
            </a:r>
            <a:r>
              <a:rPr lang="en-US" altLang="ko-KR" sz="1200" b="1" dirty="0" err="1"/>
              <a:t>dist</a:t>
            </a:r>
            <a:r>
              <a:rPr lang="en-US" altLang="ko-KR" sz="1200" b="1" dirty="0"/>
              <a:t>,				</a:t>
            </a:r>
            <a:r>
              <a:rPr lang="en-US" altLang="ko-KR" sz="1200" b="1" dirty="0">
                <a:solidFill>
                  <a:srgbClr val="437361"/>
                </a:solidFill>
              </a:rPr>
              <a:t># </a:t>
            </a:r>
            <a:r>
              <a:rPr lang="ko-KR" altLang="en-US" sz="1200" b="1" dirty="0">
                <a:solidFill>
                  <a:srgbClr val="437361"/>
                </a:solidFill>
              </a:rPr>
              <a:t>자료</a:t>
            </a:r>
            <a:r>
              <a:rPr lang="en-US" altLang="ko-KR" sz="1200" b="1" dirty="0">
                <a:solidFill>
                  <a:srgbClr val="437361"/>
                </a:solidFill>
              </a:rPr>
              <a:t>(data)</a:t>
            </a:r>
          </a:p>
          <a:p>
            <a:r>
              <a:rPr lang="en-US" altLang="ko-KR" sz="1200" b="1" dirty="0"/>
              <a:t> 	main="Histogram for </a:t>
            </a:r>
            <a:r>
              <a:rPr lang="ko-KR" altLang="en-US" sz="1200" b="1" dirty="0"/>
              <a:t>제동거리</a:t>
            </a:r>
            <a:r>
              <a:rPr lang="en-US" altLang="ko-KR" sz="1200" b="1" dirty="0"/>
              <a:t>",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제목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</a:t>
            </a:r>
            <a:r>
              <a:rPr lang="en-US" altLang="ko-KR" sz="1200" b="1" dirty="0" err="1"/>
              <a:t>xlab</a:t>
            </a:r>
            <a:r>
              <a:rPr lang="en-US" altLang="ko-KR" sz="1200" b="1" dirty="0"/>
              <a:t> ="</a:t>
            </a:r>
            <a:r>
              <a:rPr lang="ko-KR" altLang="en-US" sz="1200" b="1" dirty="0"/>
              <a:t>제동거리</a:t>
            </a:r>
            <a:r>
              <a:rPr lang="en-US" altLang="ko-KR" sz="1200" b="1" dirty="0"/>
              <a:t>", 			</a:t>
            </a:r>
            <a:r>
              <a:rPr lang="en-US" altLang="ko-KR" sz="1200" b="1" dirty="0">
                <a:solidFill>
                  <a:srgbClr val="4F784C"/>
                </a:solidFill>
              </a:rPr>
              <a:t># x</a:t>
            </a:r>
            <a:r>
              <a:rPr lang="ko-KR" altLang="en-US" sz="1200" b="1" dirty="0">
                <a:solidFill>
                  <a:srgbClr val="4F784C"/>
                </a:solidFill>
              </a:rPr>
              <a:t>축 레이블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</a:t>
            </a:r>
            <a:r>
              <a:rPr lang="en-US" altLang="ko-KR" sz="1200" b="1" dirty="0" err="1"/>
              <a:t>ylab</a:t>
            </a:r>
            <a:r>
              <a:rPr lang="en-US" altLang="ko-KR" sz="1200" b="1" dirty="0"/>
              <a:t>="</a:t>
            </a:r>
            <a:r>
              <a:rPr lang="ko-KR" altLang="en-US" sz="1200" b="1" dirty="0"/>
              <a:t>빈도수</a:t>
            </a:r>
            <a:r>
              <a:rPr lang="en-US" altLang="ko-KR" sz="1200" b="1" dirty="0"/>
              <a:t>", 			</a:t>
            </a:r>
            <a:r>
              <a:rPr lang="en-US" altLang="ko-KR" sz="1200" b="1" dirty="0">
                <a:solidFill>
                  <a:srgbClr val="4F784C"/>
                </a:solidFill>
              </a:rPr>
              <a:t># y</a:t>
            </a:r>
            <a:r>
              <a:rPr lang="ko-KR" altLang="en-US" sz="1200" b="1" dirty="0">
                <a:solidFill>
                  <a:srgbClr val="4F784C"/>
                </a:solidFill>
              </a:rPr>
              <a:t>축 레이블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border="blue",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막대 테두리색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col="green",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막대 색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las=2, 				</a:t>
            </a:r>
            <a:r>
              <a:rPr lang="en-US" altLang="ko-KR" sz="1200" b="1" dirty="0">
                <a:solidFill>
                  <a:srgbClr val="4F784C"/>
                </a:solidFill>
              </a:rPr>
              <a:t># x</a:t>
            </a:r>
            <a:r>
              <a:rPr lang="ko-KR" altLang="en-US" sz="1200" b="1" dirty="0">
                <a:solidFill>
                  <a:srgbClr val="4F784C"/>
                </a:solidFill>
              </a:rPr>
              <a:t>축 글씨 방향</a:t>
            </a:r>
            <a:r>
              <a:rPr lang="en-US" altLang="ko-KR" sz="1200" b="1" dirty="0">
                <a:solidFill>
                  <a:srgbClr val="4F784C"/>
                </a:solidFill>
              </a:rPr>
              <a:t>(0~3)</a:t>
            </a:r>
          </a:p>
          <a:p>
            <a:r>
              <a:rPr lang="en-US" altLang="ko-KR" sz="1200" b="1" dirty="0"/>
              <a:t> 	breaks=5)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막대 개수 조절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0C25EAC-B217-4134-83DF-CC5F4C537A04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단일변수 연속형 자료의 탐색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5965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D89ABB-3D46-42A6-8E5B-E013563ED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346" y="789040"/>
            <a:ext cx="5602817" cy="2185331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B60BFDFC-D466-4AC2-B5E4-F302B5714A7A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단일변수 연속형 자료의 탐색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E70C4-98A8-4AF4-9382-AB7C39082118}"/>
              </a:ext>
            </a:extLst>
          </p:cNvPr>
          <p:cNvSpPr txBox="1"/>
          <p:nvPr/>
        </p:nvSpPr>
        <p:spPr>
          <a:xfrm>
            <a:off x="1781690" y="3021800"/>
            <a:ext cx="601318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</a:rPr>
              <a:t>hist()</a:t>
            </a:r>
            <a:r>
              <a:rPr lang="ko-KR" altLang="en-US" sz="1050" b="1" dirty="0">
                <a:solidFill>
                  <a:srgbClr val="FF0000"/>
                </a:solidFill>
              </a:rPr>
              <a:t>함수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>
                <a:solidFill>
                  <a:srgbClr val="FF0000"/>
                </a:solidFill>
              </a:rPr>
              <a:t>las : x</a:t>
            </a:r>
            <a:r>
              <a:rPr lang="ko-KR" altLang="en-US" sz="1050" b="1" dirty="0">
                <a:solidFill>
                  <a:srgbClr val="FF0000"/>
                </a:solidFill>
              </a:rPr>
              <a:t>축에 표시되는 값들</a:t>
            </a:r>
            <a:r>
              <a:rPr lang="en-US" altLang="ko-KR" sz="1050" b="1" dirty="0">
                <a:solidFill>
                  <a:srgbClr val="FF0000"/>
                </a:solidFill>
              </a:rPr>
              <a:t>(0,20,40…120)</a:t>
            </a:r>
            <a:r>
              <a:rPr lang="ko-KR" altLang="en-US" sz="1050" b="1" dirty="0">
                <a:solidFill>
                  <a:srgbClr val="FF0000"/>
                </a:solidFill>
              </a:rPr>
              <a:t>의</a:t>
            </a:r>
            <a:r>
              <a:rPr lang="en-US" altLang="ko-KR" sz="1050" b="1" dirty="0">
                <a:solidFill>
                  <a:srgbClr val="FF0000"/>
                </a:solidFill>
              </a:rPr>
              <a:t> </a:t>
            </a:r>
            <a:r>
              <a:rPr lang="ko-KR" altLang="en-US" sz="1050" b="1" dirty="0">
                <a:solidFill>
                  <a:srgbClr val="FF0000"/>
                </a:solidFill>
              </a:rPr>
              <a:t>출력방향을 조절하는 매개변수이다</a:t>
            </a:r>
            <a:r>
              <a:rPr lang="en-US" altLang="ko-KR" sz="1050" b="1" dirty="0">
                <a:solidFill>
                  <a:srgbClr val="FF0000"/>
                </a:solidFill>
              </a:rPr>
              <a:t>. 2</a:t>
            </a:r>
            <a:r>
              <a:rPr lang="ko-KR" altLang="en-US" sz="1050" b="1" dirty="0" err="1">
                <a:solidFill>
                  <a:srgbClr val="FF0000"/>
                </a:solidFill>
              </a:rPr>
              <a:t>일때는</a:t>
            </a:r>
            <a:r>
              <a:rPr lang="ko-KR" altLang="en-US" sz="1050" b="1" dirty="0">
                <a:solidFill>
                  <a:srgbClr val="FF0000"/>
                </a:solidFill>
              </a:rPr>
              <a:t> 글씨가 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>
                <a:solidFill>
                  <a:srgbClr val="FF0000"/>
                </a:solidFill>
              </a:rPr>
              <a:t>세로방향으로 출력됨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>
                <a:solidFill>
                  <a:srgbClr val="FF0000"/>
                </a:solidFill>
              </a:rPr>
              <a:t>breaks : </a:t>
            </a:r>
            <a:r>
              <a:rPr lang="ko-KR" altLang="en-US" sz="1050" b="1" dirty="0">
                <a:solidFill>
                  <a:srgbClr val="FF0000"/>
                </a:solidFill>
              </a:rPr>
              <a:t>값이 커지면 구간의 개수도 늘어나고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>
                <a:solidFill>
                  <a:srgbClr val="FF0000"/>
                </a:solidFill>
              </a:rPr>
              <a:t>값이 작아지면 구간의 개수도 줄어든다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>
                <a:solidFill>
                  <a:srgbClr val="FF0000"/>
                </a:solidFill>
              </a:rPr>
              <a:t>위와 같이 히스토그램은 </a:t>
            </a:r>
            <a:r>
              <a:rPr lang="ko-KR" altLang="en-US" sz="1050" b="1" dirty="0" err="1">
                <a:solidFill>
                  <a:srgbClr val="FF0000"/>
                </a:solidFill>
              </a:rPr>
              <a:t>관측값들이</a:t>
            </a:r>
            <a:r>
              <a:rPr lang="ko-KR" altLang="en-US" sz="1050" b="1" dirty="0">
                <a:solidFill>
                  <a:srgbClr val="FF0000"/>
                </a:solidFill>
              </a:rPr>
              <a:t> 어느 구간에 분포하는지를 쉽게 파악해 줄 수 있도록 해준다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74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1307" y="85330"/>
            <a:ext cx="5838825" cy="355997"/>
          </a:xfrm>
        </p:spPr>
        <p:txBody>
          <a:bodyPr/>
          <a:lstStyle/>
          <a:p>
            <a:pPr algn="l"/>
            <a:r>
              <a:rPr lang="ko-KR" altLang="en-US" sz="1350" b="1" dirty="0"/>
              <a:t>여기서 잠깐</a:t>
            </a:r>
            <a:r>
              <a:rPr lang="en-US" altLang="ko-KR" sz="1350" b="1" dirty="0"/>
              <a:t>! </a:t>
            </a:r>
            <a:r>
              <a:rPr lang="ko-KR" altLang="en-US" sz="1500" b="1" dirty="0"/>
              <a:t>막대그래프와 히스토그램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85689-8038-4EB6-A056-DDD9D44CE30C}"/>
              </a:ext>
            </a:extLst>
          </p:cNvPr>
          <p:cNvSpPr txBox="1"/>
          <p:nvPr/>
        </p:nvSpPr>
        <p:spPr>
          <a:xfrm>
            <a:off x="3318206" y="4494031"/>
            <a:ext cx="2507590" cy="43500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825" b="1" dirty="0">
                <a:solidFill>
                  <a:srgbClr val="12734E"/>
                </a:solidFill>
                <a:latin typeface="+mn-ea"/>
              </a:rPr>
              <a:t>그림 </a:t>
            </a:r>
            <a:r>
              <a:rPr lang="en-US" altLang="ko-KR" sz="825" b="1" dirty="0">
                <a:solidFill>
                  <a:srgbClr val="12734E"/>
                </a:solidFill>
                <a:latin typeface="+mn-ea"/>
              </a:rPr>
              <a:t>5-8 </a:t>
            </a:r>
            <a:r>
              <a:rPr lang="ko-KR" altLang="en-US" sz="825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막대그래프와 히스토그램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90D3828-3B30-487F-A406-20D6968D3ACE}"/>
              </a:ext>
            </a:extLst>
          </p:cNvPr>
          <p:cNvSpPr txBox="1">
            <a:spLocks/>
          </p:cNvSpPr>
          <p:nvPr/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200" b="1" dirty="0">
                <a:solidFill>
                  <a:schemeClr val="accent3"/>
                </a:solidFill>
              </a:rPr>
              <a:t>  </a:t>
            </a:r>
            <a:endParaRPr lang="en-US" altLang="ko-KR" sz="12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히스토그램은 외관상 막대그래프와 유사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일반적으로 막대 사이에 간격 있으면 막대그래프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간격 없이 막대들이 붙어 있으면 히스토그램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막대그래프에서는 막대의 면적이 의미가 없지만 히스토그램에서는 막대의 면적도 의미가 있음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642938" lvl="2" indent="0">
              <a:buNone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marL="642938" lvl="2" indent="0">
              <a:buNone/>
            </a:pPr>
            <a:endParaRPr lang="ko-KR" altLang="en-US" sz="105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2644BB-377D-4D86-A212-75FCA32C5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75" y="2436735"/>
            <a:ext cx="4060451" cy="20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4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466655" y="53042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자료의 특성에 따른 분류</a:t>
            </a:r>
            <a:endParaRPr lang="en-US" altLang="ko-KR" sz="15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35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35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35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35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35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1.1</a:t>
            </a:r>
            <a:r>
              <a:rPr lang="ko-KR" altLang="en-US" sz="1350" b="1" dirty="0"/>
              <a:t> 범주형 자료</a:t>
            </a:r>
            <a:endParaRPr lang="en-US" altLang="ko-KR" sz="13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범주형 자료</a:t>
            </a:r>
            <a:r>
              <a:rPr lang="en-US" altLang="ko-KR" sz="1200" b="1" dirty="0"/>
              <a:t>(categorical data)</a:t>
            </a:r>
            <a:r>
              <a:rPr lang="ko-KR" altLang="en-US" sz="1200" b="1" dirty="0"/>
              <a:t>는 질적 자료</a:t>
            </a:r>
            <a:r>
              <a:rPr lang="en-US" altLang="ko-KR" sz="1200" b="1" dirty="0"/>
              <a:t>(qualitative data)</a:t>
            </a:r>
            <a:r>
              <a:rPr lang="ko-KR" altLang="en-US" sz="1200" b="1" dirty="0"/>
              <a:t>라고도 부르며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성별과 같이 범주 또는 그룹으로 구분할 수 있는 값으로 구성된 자료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125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125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125" b="1" dirty="0"/>
          </a:p>
          <a:p>
            <a:pPr marL="342900" lvl="1" indent="0">
              <a:lnSpc>
                <a:spcPct val="150000"/>
              </a:lnSpc>
              <a:buNone/>
            </a:pPr>
            <a:endParaRPr lang="en-US" altLang="ko-KR" sz="1125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EFB5D-792F-4238-9931-04F940EDB071}"/>
              </a:ext>
            </a:extLst>
          </p:cNvPr>
          <p:cNvSpPr txBox="1"/>
          <p:nvPr/>
        </p:nvSpPr>
        <p:spPr>
          <a:xfrm>
            <a:off x="3344240" y="2036049"/>
            <a:ext cx="2442895" cy="330011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b="1" dirty="0">
                <a:latin typeface="+mn-ea"/>
              </a:rPr>
              <a:t>그림 </a:t>
            </a:r>
            <a:r>
              <a:rPr lang="en-US" altLang="ko-KR" sz="1050" b="1" dirty="0">
                <a:latin typeface="+mn-ea"/>
              </a:rPr>
              <a:t>5-1 </a:t>
            </a:r>
            <a:r>
              <a:rPr lang="ko-KR" altLang="en-US" sz="1050" b="1" dirty="0"/>
              <a:t>자료의 특성에 따른 분류</a:t>
            </a:r>
            <a:endParaRPr lang="ko-KR" altLang="en-US" sz="1050" b="1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E47C8F-4134-4092-82D2-E101CF398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314" y="1221601"/>
            <a:ext cx="4647373" cy="855682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E80DA29-4491-4275-948E-D8D7EBCF4CDC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>
                <a:latin typeface="+mj-ea"/>
              </a:rPr>
              <a:t>자료의 종류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009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5. </a:t>
            </a:r>
            <a:r>
              <a:rPr lang="ko-KR" altLang="en-US" sz="1500" b="1" dirty="0"/>
              <a:t>상자그림</a:t>
            </a:r>
            <a:r>
              <a:rPr lang="ko-KR" altLang="en-US" sz="1350" b="1" dirty="0"/>
              <a:t>   </a:t>
            </a:r>
            <a:endParaRPr lang="en-US" altLang="ko-KR" sz="13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상자그림</a:t>
            </a:r>
            <a:r>
              <a:rPr lang="en-US" altLang="ko-KR" sz="1200" b="1" dirty="0">
                <a:solidFill>
                  <a:srgbClr val="FF0000"/>
                </a:solidFill>
              </a:rPr>
              <a:t>(box plot)</a:t>
            </a:r>
            <a:r>
              <a:rPr lang="ko-KR" altLang="en-US" sz="1200" b="1" dirty="0">
                <a:solidFill>
                  <a:srgbClr val="FF0000"/>
                </a:solidFill>
              </a:rPr>
              <a:t>은 상자 수염 그림</a:t>
            </a:r>
            <a:r>
              <a:rPr lang="en-US" altLang="ko-KR" sz="1200" b="1" dirty="0">
                <a:solidFill>
                  <a:srgbClr val="FF0000"/>
                </a:solidFill>
              </a:rPr>
              <a:t>(box and whisker plot)</a:t>
            </a:r>
            <a:r>
              <a:rPr lang="ko-KR" altLang="en-US" sz="1200" b="1" dirty="0">
                <a:solidFill>
                  <a:srgbClr val="FF0000"/>
                </a:solidFill>
              </a:rPr>
              <a:t>으로도 부르며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사분위수를 </a:t>
            </a:r>
            <a:r>
              <a:rPr lang="ko-KR" altLang="en-US" sz="1200" b="1" dirty="0" err="1">
                <a:solidFill>
                  <a:srgbClr val="FF0000"/>
                </a:solidFill>
              </a:rPr>
              <a:t>시각화하여</a:t>
            </a:r>
            <a:r>
              <a:rPr lang="ko-KR" altLang="en-US" sz="1200" b="1" dirty="0">
                <a:solidFill>
                  <a:srgbClr val="FF0000"/>
                </a:solidFill>
              </a:rPr>
              <a:t> 그래프 형태로 나타낸 것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하나의 그래프로 데이터의 분포 형태를 포함한 다양한 정보를 전달하기 때문에 단일변수 수치형 자료를 파악하는 데 자주 사용</a:t>
            </a:r>
          </a:p>
          <a:p>
            <a:pPr marL="342900" lvl="1" indent="0">
              <a:buNone/>
            </a:pPr>
            <a:endParaRPr lang="en-US" altLang="ko-KR" sz="1050" b="1" dirty="0"/>
          </a:p>
          <a:p>
            <a:pPr marL="642938" lvl="2" indent="0">
              <a:buNone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marL="642938" lvl="2" indent="0">
              <a:buNone/>
            </a:pPr>
            <a:endParaRPr lang="ko-KR" altLang="en-US" sz="105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BC6F31-95A7-42C9-A642-F96BD40ED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86" y="2361945"/>
            <a:ext cx="4629150" cy="20931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A5A3B6-F956-4E2E-BA88-9D3EDBB7F63E}"/>
              </a:ext>
            </a:extLst>
          </p:cNvPr>
          <p:cNvSpPr txBox="1"/>
          <p:nvPr/>
        </p:nvSpPr>
        <p:spPr>
          <a:xfrm>
            <a:off x="3419467" y="4381094"/>
            <a:ext cx="2507590" cy="43500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900" b="1" dirty="0">
                <a:latin typeface="+mn-ea"/>
              </a:rPr>
              <a:t>그림 </a:t>
            </a:r>
            <a:r>
              <a:rPr lang="en-US" altLang="ko-KR" sz="900" b="1" dirty="0">
                <a:latin typeface="+mn-ea"/>
              </a:rPr>
              <a:t>5-9 </a:t>
            </a:r>
            <a:r>
              <a:rPr lang="ko-KR" altLang="en-US" sz="900" b="1" dirty="0">
                <a:latin typeface="+mn-ea"/>
              </a:rPr>
              <a:t>상자그림의 구성 요소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595931-C791-4FB5-8CA3-22DC133C0C98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단일변수 연속형 자료의 탐색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FA650-D2FC-410B-AA04-5566C504D038}"/>
              </a:ext>
            </a:extLst>
          </p:cNvPr>
          <p:cNvSpPr txBox="1"/>
          <p:nvPr/>
        </p:nvSpPr>
        <p:spPr>
          <a:xfrm>
            <a:off x="6103793" y="2796775"/>
            <a:ext cx="163777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</a:rPr>
              <a:t>이상치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 err="1">
                <a:solidFill>
                  <a:srgbClr val="FF0000"/>
                </a:solidFill>
              </a:rPr>
              <a:t>특이값은</a:t>
            </a:r>
            <a:r>
              <a:rPr lang="ko-KR" altLang="en-US" sz="1050" b="1" dirty="0">
                <a:solidFill>
                  <a:srgbClr val="FF0000"/>
                </a:solidFill>
              </a:rPr>
              <a:t> 동그라미 하나로 표식이 되는데 </a:t>
            </a:r>
            <a:r>
              <a:rPr lang="en-US" altLang="ko-KR" sz="1050" b="1" dirty="0">
                <a:solidFill>
                  <a:srgbClr val="FF0000"/>
                </a:solidFill>
              </a:rPr>
              <a:t>1</a:t>
            </a:r>
            <a:r>
              <a:rPr lang="ko-KR" altLang="en-US" sz="1050" b="1" dirty="0">
                <a:solidFill>
                  <a:srgbClr val="FF0000"/>
                </a:solidFill>
              </a:rPr>
              <a:t>개가 있으면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>
                <a:solidFill>
                  <a:srgbClr val="FF0000"/>
                </a:solidFill>
              </a:rPr>
              <a:t>이상치가 </a:t>
            </a:r>
            <a:r>
              <a:rPr lang="en-US" altLang="ko-KR" sz="1050" b="1" dirty="0">
                <a:solidFill>
                  <a:srgbClr val="FF0000"/>
                </a:solidFill>
              </a:rPr>
              <a:t>1</a:t>
            </a:r>
            <a:r>
              <a:rPr lang="ko-KR" altLang="en-US" sz="1050" b="1" dirty="0">
                <a:solidFill>
                  <a:srgbClr val="FF0000"/>
                </a:solidFill>
              </a:rPr>
              <a:t>개라는 의미로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>
                <a:solidFill>
                  <a:srgbClr val="FF0000"/>
                </a:solidFill>
              </a:rPr>
              <a:t>받아들이면 된다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17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200" b="1" dirty="0">
                <a:solidFill>
                  <a:schemeClr val="accent3"/>
                </a:solidFill>
              </a:rPr>
              <a:t>   </a:t>
            </a:r>
            <a:endParaRPr lang="en-US" altLang="ko-KR" sz="1050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AAE171-B2B4-499E-8D12-FF993C7A5D97}"/>
              </a:ext>
            </a:extLst>
          </p:cNvPr>
          <p:cNvSpPr/>
          <p:nvPr/>
        </p:nvSpPr>
        <p:spPr>
          <a:xfrm>
            <a:off x="1774234" y="749049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9CA99D-A13F-4259-9DDA-389DD697E72C}"/>
              </a:ext>
            </a:extLst>
          </p:cNvPr>
          <p:cNvSpPr/>
          <p:nvPr/>
        </p:nvSpPr>
        <p:spPr>
          <a:xfrm>
            <a:off x="1774233" y="1104316"/>
            <a:ext cx="5582452" cy="54458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2E25A-155B-4705-BC67-DF70D05886D9}"/>
              </a:ext>
            </a:extLst>
          </p:cNvPr>
          <p:cNvSpPr txBox="1"/>
          <p:nvPr/>
        </p:nvSpPr>
        <p:spPr>
          <a:xfrm>
            <a:off x="1752820" y="799724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5-9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637EA-E811-4F1D-B4F7-05F415752F2E}"/>
              </a:ext>
            </a:extLst>
          </p:cNvPr>
          <p:cNvSpPr txBox="1"/>
          <p:nvPr/>
        </p:nvSpPr>
        <p:spPr>
          <a:xfrm>
            <a:off x="1816830" y="1142082"/>
            <a:ext cx="532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dist</a:t>
            </a:r>
            <a:r>
              <a:rPr lang="en-US" altLang="ko-KR" sz="1200" b="1" dirty="0"/>
              <a:t> &lt;- cars[,2]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자동차 제동거리</a:t>
            </a:r>
            <a:r>
              <a:rPr lang="en-US" altLang="ko-KR" sz="1200" b="1" dirty="0">
                <a:solidFill>
                  <a:srgbClr val="4F784C"/>
                </a:solidFill>
              </a:rPr>
              <a:t>(</a:t>
            </a:r>
            <a:r>
              <a:rPr lang="ko-KR" altLang="en-US" sz="1200" b="1" dirty="0">
                <a:solidFill>
                  <a:srgbClr val="4F784C"/>
                </a:solidFill>
              </a:rPr>
              <a:t>단위</a:t>
            </a:r>
            <a:r>
              <a:rPr lang="en-US" altLang="ko-KR" sz="1200" b="1" dirty="0">
                <a:solidFill>
                  <a:srgbClr val="4F784C"/>
                </a:solidFill>
              </a:rPr>
              <a:t>: </a:t>
            </a:r>
            <a:r>
              <a:rPr lang="ko-KR" altLang="en-US" sz="1200" b="1" dirty="0">
                <a:solidFill>
                  <a:srgbClr val="4F784C"/>
                </a:solidFill>
              </a:rPr>
              <a:t>피트</a:t>
            </a:r>
            <a:r>
              <a:rPr lang="en-US" altLang="ko-KR" sz="1200" b="1" dirty="0">
                <a:solidFill>
                  <a:srgbClr val="4F784C"/>
                </a:solidFill>
              </a:rPr>
              <a:t>)</a:t>
            </a:r>
          </a:p>
          <a:p>
            <a:r>
              <a:rPr lang="en-US" altLang="ko-KR" sz="1200" b="1" dirty="0"/>
              <a:t>boxplot(</a:t>
            </a:r>
            <a:r>
              <a:rPr lang="en-US" altLang="ko-KR" sz="1200" b="1" dirty="0" err="1"/>
              <a:t>dist</a:t>
            </a:r>
            <a:r>
              <a:rPr lang="en-US" altLang="ko-KR" sz="1200" b="1" dirty="0"/>
              <a:t>, main="</a:t>
            </a:r>
            <a:r>
              <a:rPr lang="ko-KR" altLang="en-US" sz="1200" b="1" dirty="0"/>
              <a:t>자동차 제동거리</a:t>
            </a:r>
            <a:r>
              <a:rPr lang="en-US" altLang="ko-KR" sz="1200" b="1" dirty="0"/>
              <a:t>")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EC5D98-F832-44FB-8FDB-D12FA1C74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857" y="1820042"/>
            <a:ext cx="5578828" cy="2707481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80E0B97-EF9E-453F-9D09-3BE48C1634D0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단일변수 연속형 자료의 탐색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5630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200" b="1" dirty="0">
                <a:solidFill>
                  <a:schemeClr val="accent3"/>
                </a:solidFill>
              </a:rPr>
              <a:t>   </a:t>
            </a:r>
            <a:endParaRPr lang="en-US" altLang="ko-KR" sz="1050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AAE171-B2B4-499E-8D12-FF993C7A5D97}"/>
              </a:ext>
            </a:extLst>
          </p:cNvPr>
          <p:cNvSpPr/>
          <p:nvPr/>
        </p:nvSpPr>
        <p:spPr>
          <a:xfrm>
            <a:off x="1774234" y="749049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9CA99D-A13F-4259-9DDA-389DD697E72C}"/>
              </a:ext>
            </a:extLst>
          </p:cNvPr>
          <p:cNvSpPr/>
          <p:nvPr/>
        </p:nvSpPr>
        <p:spPr>
          <a:xfrm>
            <a:off x="1774233" y="1104316"/>
            <a:ext cx="5582452" cy="37336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2E25A-155B-4705-BC67-DF70D05886D9}"/>
              </a:ext>
            </a:extLst>
          </p:cNvPr>
          <p:cNvSpPr txBox="1"/>
          <p:nvPr/>
        </p:nvSpPr>
        <p:spPr>
          <a:xfrm>
            <a:off x="1752820" y="799724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5-10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637EA-E811-4F1D-B4F7-05F415752F2E}"/>
              </a:ext>
            </a:extLst>
          </p:cNvPr>
          <p:cNvSpPr txBox="1"/>
          <p:nvPr/>
        </p:nvSpPr>
        <p:spPr>
          <a:xfrm>
            <a:off x="1816830" y="1142081"/>
            <a:ext cx="5320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boxplot.stats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dist</a:t>
            </a:r>
            <a:r>
              <a:rPr lang="en-US" altLang="ko-KR" sz="1200" b="1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7F9A97-E21A-4272-AF88-DA788F490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960" y="1644837"/>
            <a:ext cx="5578725" cy="2633105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E2674B75-CA5A-4E60-B268-286B532C1810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단일변수 연속형 자료의 탐색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27F369-F2A5-49FD-A39F-B865E7024BBC}"/>
              </a:ext>
            </a:extLst>
          </p:cNvPr>
          <p:cNvSpPr txBox="1"/>
          <p:nvPr/>
        </p:nvSpPr>
        <p:spPr>
          <a:xfrm>
            <a:off x="3941930" y="1644837"/>
            <a:ext cx="319535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</a:rPr>
              <a:t>boxplot()</a:t>
            </a:r>
            <a:r>
              <a:rPr lang="ko-KR" altLang="en-US" sz="1050" b="1" dirty="0">
                <a:solidFill>
                  <a:srgbClr val="FF0000"/>
                </a:solidFill>
              </a:rPr>
              <a:t>함수를 통해서 그린 박스상자 그림을 구체적으로 수치를 알고 싶다면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en-US" altLang="ko-KR" sz="1050" b="1" dirty="0" err="1">
                <a:solidFill>
                  <a:srgbClr val="FF0000"/>
                </a:solidFill>
              </a:rPr>
              <a:t>boxplot.stats</a:t>
            </a:r>
            <a:r>
              <a:rPr lang="en-US" altLang="ko-KR" sz="1050" b="1" dirty="0">
                <a:solidFill>
                  <a:srgbClr val="FF0000"/>
                </a:solidFill>
              </a:rPr>
              <a:t>()</a:t>
            </a:r>
            <a:r>
              <a:rPr lang="ko-KR" altLang="en-US" sz="1050" b="1" dirty="0">
                <a:solidFill>
                  <a:srgbClr val="FF0000"/>
                </a:solidFill>
              </a:rPr>
              <a:t>함수를 이용하면 된다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>
                <a:solidFill>
                  <a:srgbClr val="FF0000"/>
                </a:solidFill>
              </a:rPr>
              <a:t>좌측 </a:t>
            </a:r>
            <a:r>
              <a:rPr lang="en-US" altLang="ko-KR" sz="1050" b="1" dirty="0">
                <a:solidFill>
                  <a:srgbClr val="FF0000"/>
                </a:solidFill>
              </a:rPr>
              <a:t>$stats</a:t>
            </a:r>
            <a:r>
              <a:rPr lang="ko-KR" altLang="en-US" sz="1050" b="1" dirty="0">
                <a:solidFill>
                  <a:srgbClr val="FF0000"/>
                </a:solidFill>
              </a:rPr>
              <a:t>는 최솟값</a:t>
            </a:r>
            <a:r>
              <a:rPr lang="en-US" altLang="ko-KR" sz="1050" b="1" dirty="0">
                <a:solidFill>
                  <a:srgbClr val="FF0000"/>
                </a:solidFill>
              </a:rPr>
              <a:t>, 1</a:t>
            </a:r>
            <a:r>
              <a:rPr lang="ko-KR" altLang="en-US" sz="1050" b="1" dirty="0">
                <a:solidFill>
                  <a:srgbClr val="FF0000"/>
                </a:solidFill>
              </a:rPr>
              <a:t>사분위수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>
                <a:solidFill>
                  <a:srgbClr val="FF0000"/>
                </a:solidFill>
              </a:rPr>
              <a:t>중앙값</a:t>
            </a:r>
            <a:r>
              <a:rPr lang="en-US" altLang="ko-KR" sz="1050" b="1" dirty="0">
                <a:solidFill>
                  <a:srgbClr val="FF0000"/>
                </a:solidFill>
              </a:rPr>
              <a:t>, 3</a:t>
            </a:r>
            <a:r>
              <a:rPr lang="ko-KR" altLang="en-US" sz="1050" b="1" dirty="0">
                <a:solidFill>
                  <a:srgbClr val="FF0000"/>
                </a:solidFill>
              </a:rPr>
              <a:t>사분위수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>
                <a:solidFill>
                  <a:srgbClr val="FF0000"/>
                </a:solidFill>
              </a:rPr>
              <a:t>최댓값을 </a:t>
            </a:r>
            <a:r>
              <a:rPr lang="ko-KR" altLang="en-US" sz="1050" b="1" dirty="0" err="1">
                <a:solidFill>
                  <a:srgbClr val="FF0000"/>
                </a:solidFill>
              </a:rPr>
              <a:t>의마한다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>
                <a:solidFill>
                  <a:srgbClr val="FF0000"/>
                </a:solidFill>
              </a:rPr>
              <a:t>$n</a:t>
            </a:r>
            <a:r>
              <a:rPr lang="ko-KR" altLang="en-US" sz="1050" b="1" dirty="0">
                <a:solidFill>
                  <a:srgbClr val="FF0000"/>
                </a:solidFill>
              </a:rPr>
              <a:t>은 </a:t>
            </a:r>
            <a:r>
              <a:rPr lang="ko-KR" altLang="en-US" sz="1050" b="1" dirty="0" err="1">
                <a:solidFill>
                  <a:srgbClr val="FF0000"/>
                </a:solidFill>
              </a:rPr>
              <a:t>관측값의</a:t>
            </a:r>
            <a:r>
              <a:rPr lang="ko-KR" altLang="en-US" sz="1050" b="1" dirty="0">
                <a:solidFill>
                  <a:srgbClr val="FF0000"/>
                </a:solidFill>
              </a:rPr>
              <a:t> 개수를 의미한다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50" b="1" dirty="0">
              <a:solidFill>
                <a:srgbClr val="FF0000"/>
              </a:solidFill>
            </a:endParaRPr>
          </a:p>
          <a:p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>
                <a:solidFill>
                  <a:srgbClr val="FF0000"/>
                </a:solidFill>
              </a:rPr>
              <a:t>$conf</a:t>
            </a:r>
            <a:r>
              <a:rPr lang="ko-KR" altLang="en-US" sz="1050" b="1" dirty="0">
                <a:solidFill>
                  <a:srgbClr val="FF0000"/>
                </a:solidFill>
              </a:rPr>
              <a:t>는 중앙값에 대한 신뢰구간을 의미한다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50" b="1" dirty="0">
              <a:solidFill>
                <a:srgbClr val="FF0000"/>
              </a:solidFill>
            </a:endParaRPr>
          </a:p>
          <a:p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>
                <a:solidFill>
                  <a:srgbClr val="FF0000"/>
                </a:solidFill>
              </a:rPr>
              <a:t>$out</a:t>
            </a:r>
            <a:r>
              <a:rPr lang="ko-KR" altLang="en-US" sz="1050" b="1" dirty="0">
                <a:solidFill>
                  <a:srgbClr val="FF0000"/>
                </a:solidFill>
              </a:rPr>
              <a:t>는 </a:t>
            </a:r>
            <a:r>
              <a:rPr lang="ko-KR" altLang="en-US" sz="1050" b="1" dirty="0" err="1">
                <a:solidFill>
                  <a:srgbClr val="FF0000"/>
                </a:solidFill>
              </a:rPr>
              <a:t>특이값</a:t>
            </a:r>
            <a:r>
              <a:rPr lang="en-US" altLang="ko-KR" sz="1050" b="1" dirty="0">
                <a:solidFill>
                  <a:srgbClr val="FF0000"/>
                </a:solidFill>
              </a:rPr>
              <a:t>(</a:t>
            </a:r>
            <a:r>
              <a:rPr lang="ko-KR" altLang="en-US" sz="1050" b="1" dirty="0">
                <a:solidFill>
                  <a:srgbClr val="FF0000"/>
                </a:solidFill>
              </a:rPr>
              <a:t>이상치</a:t>
            </a:r>
            <a:r>
              <a:rPr lang="en-US" altLang="ko-KR" sz="1050" b="1" dirty="0">
                <a:solidFill>
                  <a:srgbClr val="FF0000"/>
                </a:solidFill>
              </a:rPr>
              <a:t>)</a:t>
            </a:r>
            <a:r>
              <a:rPr lang="ko-KR" altLang="en-US" sz="1050" b="1" dirty="0">
                <a:solidFill>
                  <a:srgbClr val="FF0000"/>
                </a:solidFill>
              </a:rPr>
              <a:t>에 대한 목록을 나타낸다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180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1500" b="1" dirty="0"/>
              <a:t>6. </a:t>
            </a:r>
            <a:r>
              <a:rPr lang="ko-KR" altLang="en-US" sz="1500" b="1" dirty="0"/>
              <a:t>그룹이 있는 자료의 상자그림</a:t>
            </a:r>
            <a:endParaRPr lang="en-US" altLang="ko-KR" sz="1500" b="1" dirty="0"/>
          </a:p>
          <a:p>
            <a:pPr marL="0" indent="0">
              <a:buNone/>
            </a:pPr>
            <a:r>
              <a:rPr lang="ko-KR" altLang="en-US" sz="1200" b="1" dirty="0"/>
              <a:t>   </a:t>
            </a:r>
            <a:endParaRPr lang="en-US" altLang="ko-KR" sz="1200" b="1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310D5C-033A-4218-B7C0-F01571FA8778}"/>
              </a:ext>
            </a:extLst>
          </p:cNvPr>
          <p:cNvSpPr/>
          <p:nvPr/>
        </p:nvSpPr>
        <p:spPr>
          <a:xfrm>
            <a:off x="1875495" y="963099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693471-69B2-4052-9B4D-45023DCEC456}"/>
              </a:ext>
            </a:extLst>
          </p:cNvPr>
          <p:cNvSpPr/>
          <p:nvPr/>
        </p:nvSpPr>
        <p:spPr>
          <a:xfrm>
            <a:off x="1875495" y="1318366"/>
            <a:ext cx="5582452" cy="35526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49CD3F-E14A-45A9-9E77-D17CDB5CC447}"/>
              </a:ext>
            </a:extLst>
          </p:cNvPr>
          <p:cNvSpPr txBox="1"/>
          <p:nvPr/>
        </p:nvSpPr>
        <p:spPr>
          <a:xfrm>
            <a:off x="1854082" y="1013774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5-11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8AF63-7323-4D83-A183-D1DA29599DDB}"/>
              </a:ext>
            </a:extLst>
          </p:cNvPr>
          <p:cNvSpPr txBox="1"/>
          <p:nvPr/>
        </p:nvSpPr>
        <p:spPr>
          <a:xfrm>
            <a:off x="1918091" y="1356131"/>
            <a:ext cx="5320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boxplot(</a:t>
            </a:r>
            <a:r>
              <a:rPr lang="en-US" altLang="ko-KR" sz="1200" b="1" dirty="0" err="1"/>
              <a:t>Petal.Length~Species</a:t>
            </a:r>
            <a:r>
              <a:rPr lang="en-US" altLang="ko-KR" sz="1200" b="1" dirty="0"/>
              <a:t>, data=iris, main="</a:t>
            </a:r>
            <a:r>
              <a:rPr lang="ko-KR" altLang="en-US" sz="1200" b="1" dirty="0" err="1"/>
              <a:t>품종별</a:t>
            </a:r>
            <a:r>
              <a:rPr lang="ko-KR" altLang="en-US" sz="1200" b="1" dirty="0"/>
              <a:t> 꽃잎의 길이</a:t>
            </a:r>
            <a:r>
              <a:rPr lang="en-US" altLang="ko-KR" sz="1200" b="1" dirty="0"/>
              <a:t>")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1EDBBA-63B6-461D-A599-3E1CDC0EF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95" y="1877704"/>
            <a:ext cx="5582452" cy="2685548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8190717-015E-40C4-B61A-BFA7E31E35F7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단일변수 연속형 자료의 탐색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2CAEDC-C28B-4989-98DC-BD073C18A93C}"/>
              </a:ext>
            </a:extLst>
          </p:cNvPr>
          <p:cNvSpPr txBox="1"/>
          <p:nvPr/>
        </p:nvSpPr>
        <p:spPr>
          <a:xfrm>
            <a:off x="4121950" y="2166705"/>
            <a:ext cx="3335997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</a:rPr>
              <a:t>boxplot()</a:t>
            </a:r>
            <a:r>
              <a:rPr lang="ko-KR" altLang="en-US" sz="1050" b="1" dirty="0">
                <a:solidFill>
                  <a:srgbClr val="FF0000"/>
                </a:solidFill>
              </a:rPr>
              <a:t>함수의 매개변수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 err="1">
                <a:solidFill>
                  <a:srgbClr val="FF0000"/>
                </a:solidFill>
              </a:rPr>
              <a:t>Petal.length~Species</a:t>
            </a:r>
            <a:r>
              <a:rPr lang="ko-KR" altLang="en-US" sz="1050" b="1" dirty="0">
                <a:solidFill>
                  <a:srgbClr val="FF0000"/>
                </a:solidFill>
              </a:rPr>
              <a:t>는 꽃잎의 길이</a:t>
            </a:r>
            <a:r>
              <a:rPr lang="en-US" altLang="ko-KR" sz="1050" b="1" dirty="0">
                <a:solidFill>
                  <a:srgbClr val="FF0000"/>
                </a:solidFill>
              </a:rPr>
              <a:t>(</a:t>
            </a:r>
            <a:r>
              <a:rPr lang="en-US" altLang="ko-KR" sz="1050" b="1" dirty="0" err="1">
                <a:solidFill>
                  <a:srgbClr val="FF0000"/>
                </a:solidFill>
              </a:rPr>
              <a:t>Petal.length</a:t>
            </a:r>
            <a:r>
              <a:rPr lang="en-US" altLang="ko-KR" sz="1050" b="1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050" b="1" dirty="0">
                <a:solidFill>
                  <a:srgbClr val="FF0000"/>
                </a:solidFill>
              </a:rPr>
              <a:t>자료를</a:t>
            </a:r>
            <a:r>
              <a:rPr lang="en-US" altLang="ko-KR" sz="1050" b="1" dirty="0">
                <a:solidFill>
                  <a:srgbClr val="FF0000"/>
                </a:solidFill>
              </a:rPr>
              <a:t> </a:t>
            </a:r>
            <a:r>
              <a:rPr lang="ko-KR" altLang="en-US" sz="1050" b="1" dirty="0">
                <a:solidFill>
                  <a:srgbClr val="FF0000"/>
                </a:solidFill>
              </a:rPr>
              <a:t>품종</a:t>
            </a:r>
            <a:r>
              <a:rPr lang="en-US" altLang="ko-KR" sz="1050" b="1" dirty="0">
                <a:solidFill>
                  <a:srgbClr val="FF0000"/>
                </a:solidFill>
              </a:rPr>
              <a:t>(Species)</a:t>
            </a:r>
            <a:r>
              <a:rPr lang="ko-KR" altLang="en-US" sz="1050" b="1" dirty="0">
                <a:solidFill>
                  <a:srgbClr val="FF0000"/>
                </a:solidFill>
              </a:rPr>
              <a:t>별로 나누어 상자그림을 그리라는 의미이며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>
                <a:solidFill>
                  <a:srgbClr val="FF0000"/>
                </a:solidFill>
              </a:rPr>
              <a:t>반드시 </a:t>
            </a:r>
            <a:r>
              <a:rPr lang="en-US" altLang="ko-KR" sz="1050" b="1" dirty="0" err="1">
                <a:solidFill>
                  <a:srgbClr val="FF0000"/>
                </a:solidFill>
              </a:rPr>
              <a:t>Petal.length</a:t>
            </a:r>
            <a:r>
              <a:rPr lang="ko-KR" altLang="en-US" sz="1050" b="1" dirty="0">
                <a:solidFill>
                  <a:srgbClr val="FF0000"/>
                </a:solidFill>
              </a:rPr>
              <a:t>와</a:t>
            </a:r>
            <a:r>
              <a:rPr lang="en-US" altLang="ko-KR" sz="1050" b="1" dirty="0">
                <a:solidFill>
                  <a:srgbClr val="FF0000"/>
                </a:solidFill>
              </a:rPr>
              <a:t> Species</a:t>
            </a:r>
            <a:r>
              <a:rPr lang="ko-KR" altLang="en-US" sz="1050" b="1" dirty="0">
                <a:solidFill>
                  <a:srgbClr val="FF0000"/>
                </a:solidFill>
              </a:rPr>
              <a:t>가 포함되어 있는 변수가 따라와야 하는데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>
                <a:solidFill>
                  <a:srgbClr val="FF0000"/>
                </a:solidFill>
              </a:rPr>
              <a:t>여기서는 </a:t>
            </a:r>
            <a:r>
              <a:rPr lang="en-US" altLang="ko-KR" sz="1050" b="1" dirty="0">
                <a:solidFill>
                  <a:srgbClr val="FF0000"/>
                </a:solidFill>
              </a:rPr>
              <a:t>data=iris</a:t>
            </a:r>
            <a:r>
              <a:rPr lang="ko-KR" altLang="en-US" sz="1050" b="1" dirty="0">
                <a:solidFill>
                  <a:srgbClr val="FF0000"/>
                </a:solidFill>
              </a:rPr>
              <a:t>가 위의 변수를 포함한 데이터셋이라고 알려주는 것이다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50" b="1" dirty="0">
              <a:solidFill>
                <a:srgbClr val="FF0000"/>
              </a:solidFill>
            </a:endParaRPr>
          </a:p>
          <a:p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>
                <a:solidFill>
                  <a:srgbClr val="FF0000"/>
                </a:solidFill>
              </a:rPr>
              <a:t>좌측 그림을 보면 관찰할 수 있는 사실은 </a:t>
            </a:r>
            <a:r>
              <a:rPr lang="en-US" altLang="ko-KR" sz="1050" b="1" dirty="0" err="1">
                <a:solidFill>
                  <a:srgbClr val="FF0000"/>
                </a:solidFill>
              </a:rPr>
              <a:t>setosa</a:t>
            </a:r>
            <a:r>
              <a:rPr lang="ko-KR" altLang="en-US" sz="1050" b="1" dirty="0">
                <a:solidFill>
                  <a:srgbClr val="FF0000"/>
                </a:solidFill>
              </a:rPr>
              <a:t>품종의 꽃잎의 길이가 가장 작고</a:t>
            </a:r>
            <a:r>
              <a:rPr lang="en-US" altLang="ko-KR" sz="1050" b="1" dirty="0">
                <a:solidFill>
                  <a:srgbClr val="FF0000"/>
                </a:solidFill>
              </a:rPr>
              <a:t>, virginica</a:t>
            </a:r>
            <a:r>
              <a:rPr lang="ko-KR" altLang="en-US" sz="1050" b="1" dirty="0">
                <a:solidFill>
                  <a:srgbClr val="FF0000"/>
                </a:solidFill>
              </a:rPr>
              <a:t>품종에 대한 꽃잎의 길이가 전반적으로 가장 크다는 사실을 알 수 있으며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en-US" altLang="ko-KR" sz="1050" b="1" dirty="0" err="1">
                <a:solidFill>
                  <a:srgbClr val="FF0000"/>
                </a:solidFill>
              </a:rPr>
              <a:t>setosa</a:t>
            </a:r>
            <a:r>
              <a:rPr lang="ko-KR" altLang="en-US" sz="1050" b="1" dirty="0">
                <a:solidFill>
                  <a:srgbClr val="FF0000"/>
                </a:solidFill>
              </a:rPr>
              <a:t>품종은 꽃잎의 길이가 비슷하다는 사실을 </a:t>
            </a:r>
            <a:r>
              <a:rPr lang="ko-KR" altLang="en-US" sz="1050" b="1" dirty="0" err="1">
                <a:solidFill>
                  <a:srgbClr val="FF0000"/>
                </a:solidFill>
              </a:rPr>
              <a:t>모여있으니깐</a:t>
            </a:r>
            <a:r>
              <a:rPr lang="ko-KR" altLang="en-US" sz="1050" b="1" dirty="0">
                <a:solidFill>
                  <a:srgbClr val="FF0000"/>
                </a:solidFill>
              </a:rPr>
              <a:t> </a:t>
            </a:r>
            <a:r>
              <a:rPr lang="ko-KR" altLang="en-US" sz="1050" b="1" dirty="0" err="1">
                <a:solidFill>
                  <a:srgbClr val="FF0000"/>
                </a:solidFill>
              </a:rPr>
              <a:t>알수</a:t>
            </a:r>
            <a:r>
              <a:rPr lang="ko-KR" altLang="en-US" sz="1050" b="1" dirty="0">
                <a:solidFill>
                  <a:srgbClr val="FF0000"/>
                </a:solidFill>
              </a:rPr>
              <a:t> 있고 나머지 </a:t>
            </a:r>
            <a:r>
              <a:rPr lang="en-US" altLang="ko-KR" sz="1050" b="1" dirty="0">
                <a:solidFill>
                  <a:srgbClr val="FF0000"/>
                </a:solidFill>
              </a:rPr>
              <a:t>2</a:t>
            </a:r>
            <a:r>
              <a:rPr lang="ko-KR" altLang="en-US" sz="1050" b="1" dirty="0">
                <a:solidFill>
                  <a:srgbClr val="FF0000"/>
                </a:solidFill>
              </a:rPr>
              <a:t>품종은 꽃잎의 길이가 퍼져 있다는 것을 알 수가 있다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2165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-6685" y="100518"/>
            <a:ext cx="5838825" cy="355997"/>
          </a:xfrm>
        </p:spPr>
        <p:txBody>
          <a:bodyPr/>
          <a:lstStyle/>
          <a:p>
            <a:pPr algn="l"/>
            <a:r>
              <a:rPr lang="ko-KR" altLang="en-US" sz="1350" b="1" dirty="0"/>
              <a:t>여기서 잠깐</a:t>
            </a:r>
            <a:r>
              <a:rPr lang="en-US" altLang="ko-KR" sz="1350" b="1" dirty="0"/>
              <a:t>! </a:t>
            </a:r>
            <a:r>
              <a:rPr lang="ko-KR" altLang="en-US" sz="1500" b="1" dirty="0"/>
              <a:t>한 화면에 그래프 여러 개 출력하기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90D3828-3B30-487F-A406-20D6968D3ACE}"/>
              </a:ext>
            </a:extLst>
          </p:cNvPr>
          <p:cNvSpPr txBox="1">
            <a:spLocks/>
          </p:cNvSpPr>
          <p:nvPr/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200" b="1" dirty="0">
                <a:solidFill>
                  <a:schemeClr val="accent3"/>
                </a:solidFill>
              </a:rPr>
              <a:t>   </a:t>
            </a:r>
            <a:endParaRPr lang="en-US" altLang="ko-KR" sz="1200" b="1" dirty="0">
              <a:solidFill>
                <a:schemeClr val="accent3"/>
              </a:solidFill>
            </a:endParaRPr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860529-B9DD-4DBF-93FD-84AE9B44E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535" y="813640"/>
            <a:ext cx="5622131" cy="29289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48270F-761A-4F23-935F-1088224BD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535" y="3742577"/>
            <a:ext cx="5622131" cy="1214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C15349-BDE1-49B8-BAF7-C3F5FE72AC2B}"/>
              </a:ext>
            </a:extLst>
          </p:cNvPr>
          <p:cNvSpPr txBox="1"/>
          <p:nvPr/>
        </p:nvSpPr>
        <p:spPr>
          <a:xfrm>
            <a:off x="4507811" y="1833723"/>
            <a:ext cx="29078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</a:rPr>
              <a:t>par()</a:t>
            </a:r>
            <a:r>
              <a:rPr lang="ko-KR" altLang="en-US" sz="1050" b="1" dirty="0">
                <a:solidFill>
                  <a:srgbClr val="FF0000"/>
                </a:solidFill>
              </a:rPr>
              <a:t>함수로 화면을 분할을 할 수가 있는데</a:t>
            </a:r>
            <a:r>
              <a:rPr lang="en-US" altLang="ko-KR" sz="1050" b="1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050" b="1" dirty="0">
                <a:solidFill>
                  <a:srgbClr val="FF0000"/>
                </a:solidFill>
              </a:rPr>
              <a:t>매개변수로 </a:t>
            </a:r>
            <a:r>
              <a:rPr lang="en-US" altLang="ko-KR" sz="1050" b="1" dirty="0" err="1">
                <a:solidFill>
                  <a:srgbClr val="FF0000"/>
                </a:solidFill>
              </a:rPr>
              <a:t>mfrow</a:t>
            </a:r>
            <a:r>
              <a:rPr lang="ko-KR" altLang="en-US" sz="1050" b="1" dirty="0">
                <a:solidFill>
                  <a:srgbClr val="FF0000"/>
                </a:solidFill>
              </a:rPr>
              <a:t>의 값이 </a:t>
            </a:r>
            <a:r>
              <a:rPr lang="en-US" altLang="ko-KR" sz="1050" b="1" dirty="0">
                <a:solidFill>
                  <a:srgbClr val="FF0000"/>
                </a:solidFill>
              </a:rPr>
              <a:t>1,3</a:t>
            </a:r>
            <a:r>
              <a:rPr lang="ko-KR" altLang="en-US" sz="1050" b="1" dirty="0">
                <a:solidFill>
                  <a:srgbClr val="FF0000"/>
                </a:solidFill>
              </a:rPr>
              <a:t>인 것은 </a:t>
            </a:r>
            <a:r>
              <a:rPr lang="en-US" altLang="ko-KR" sz="1050" b="1" dirty="0">
                <a:solidFill>
                  <a:srgbClr val="FF0000"/>
                </a:solidFill>
              </a:rPr>
              <a:t>1</a:t>
            </a:r>
            <a:r>
              <a:rPr lang="ko-KR" altLang="en-US" sz="1050" b="1" dirty="0">
                <a:solidFill>
                  <a:srgbClr val="FF0000"/>
                </a:solidFill>
              </a:rPr>
              <a:t>행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>
                <a:solidFill>
                  <a:srgbClr val="FF0000"/>
                </a:solidFill>
              </a:rPr>
              <a:t>3</a:t>
            </a:r>
            <a:r>
              <a:rPr lang="ko-KR" altLang="en-US" sz="1050" b="1" dirty="0">
                <a:solidFill>
                  <a:srgbClr val="FF0000"/>
                </a:solidFill>
              </a:rPr>
              <a:t>열을 의미하여 </a:t>
            </a:r>
            <a:r>
              <a:rPr lang="en-US" altLang="ko-KR" sz="1050" b="1" dirty="0">
                <a:solidFill>
                  <a:srgbClr val="FF0000"/>
                </a:solidFill>
              </a:rPr>
              <a:t>1</a:t>
            </a:r>
            <a:r>
              <a:rPr lang="ko-KR" altLang="en-US" sz="1050" b="1" dirty="0">
                <a:solidFill>
                  <a:srgbClr val="FF0000"/>
                </a:solidFill>
              </a:rPr>
              <a:t>개의 행으로 </a:t>
            </a:r>
            <a:r>
              <a:rPr lang="en-US" altLang="ko-KR" sz="1050" b="1" dirty="0">
                <a:solidFill>
                  <a:srgbClr val="FF0000"/>
                </a:solidFill>
              </a:rPr>
              <a:t>3</a:t>
            </a:r>
            <a:r>
              <a:rPr lang="ko-KR" altLang="en-US" sz="1050" b="1" dirty="0">
                <a:solidFill>
                  <a:srgbClr val="FF0000"/>
                </a:solidFill>
              </a:rPr>
              <a:t>개의 </a:t>
            </a:r>
            <a:r>
              <a:rPr lang="ko-KR" altLang="en-US" sz="1050" b="1" dirty="0" err="1">
                <a:solidFill>
                  <a:srgbClr val="FF0000"/>
                </a:solidFill>
              </a:rPr>
              <a:t>막대그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ko-KR" altLang="en-US" sz="1050" b="1" dirty="0" err="1">
                <a:solidFill>
                  <a:srgbClr val="FF0000"/>
                </a:solidFill>
              </a:rPr>
              <a:t>래프를</a:t>
            </a:r>
            <a:r>
              <a:rPr lang="ko-KR" altLang="en-US" sz="1050" b="1" dirty="0">
                <a:solidFill>
                  <a:srgbClr val="FF0000"/>
                </a:solidFill>
              </a:rPr>
              <a:t> 나열하라는 의미가 된다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7743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90D3828-3B30-487F-A406-20D6968D3ACE}"/>
              </a:ext>
            </a:extLst>
          </p:cNvPr>
          <p:cNvSpPr txBox="1">
            <a:spLocks/>
          </p:cNvSpPr>
          <p:nvPr/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200" b="1" dirty="0">
                <a:solidFill>
                  <a:schemeClr val="accent3"/>
                </a:solidFill>
              </a:rPr>
              <a:t>   </a:t>
            </a:r>
            <a:endParaRPr lang="en-US" altLang="ko-KR" sz="1200" b="1" dirty="0">
              <a:solidFill>
                <a:schemeClr val="accent3"/>
              </a:solidFill>
            </a:endParaRPr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F05E6D-5D87-492D-A3EC-36F0F1BB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3" y="1052833"/>
            <a:ext cx="5743575" cy="23360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5743F6-FF41-4059-93B4-351712789293}"/>
              </a:ext>
            </a:extLst>
          </p:cNvPr>
          <p:cNvSpPr txBox="1"/>
          <p:nvPr/>
        </p:nvSpPr>
        <p:spPr>
          <a:xfrm>
            <a:off x="3318206" y="3391015"/>
            <a:ext cx="2507590" cy="43500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900" b="1" dirty="0">
                <a:latin typeface="+mn-ea"/>
              </a:rPr>
              <a:t>그림 </a:t>
            </a:r>
            <a:r>
              <a:rPr lang="en-US" altLang="ko-KR" sz="900" b="1" dirty="0">
                <a:latin typeface="+mn-ea"/>
              </a:rPr>
              <a:t>5-11 </a:t>
            </a:r>
            <a:r>
              <a:rPr lang="ko-KR" altLang="en-US" sz="900" b="1" dirty="0"/>
              <a:t>한 화면에 여러 개의 그래프 출력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F18ECE5-184E-40F5-A66A-88CB040454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8510" y="96475"/>
            <a:ext cx="5838825" cy="355997"/>
          </a:xfrm>
        </p:spPr>
        <p:txBody>
          <a:bodyPr/>
          <a:lstStyle/>
          <a:p>
            <a:pPr algn="l"/>
            <a:r>
              <a:rPr lang="ko-KR" altLang="en-US" sz="1350" b="1" dirty="0"/>
              <a:t>여기서 잠깐</a:t>
            </a:r>
            <a:r>
              <a:rPr lang="en-US" altLang="ko-KR" sz="1350" b="1" dirty="0"/>
              <a:t>! </a:t>
            </a:r>
            <a:r>
              <a:rPr lang="ko-KR" altLang="en-US" sz="1500" b="1" dirty="0"/>
              <a:t>한 화면에 그래프 여러 개 출력하기</a:t>
            </a:r>
          </a:p>
        </p:txBody>
      </p:sp>
    </p:spTree>
    <p:extLst>
      <p:ext uri="{BB962C8B-B14F-4D97-AF65-F5344CB8AC3E}">
        <p14:creationId xmlns:p14="http://schemas.microsoft.com/office/powerpoint/2010/main" val="2746269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8300DEB-0E38-4310-AB0A-FD1A223D343E}"/>
              </a:ext>
            </a:extLst>
          </p:cNvPr>
          <p:cNvSpPr txBox="1">
            <a:spLocks/>
          </p:cNvSpPr>
          <p:nvPr/>
        </p:nvSpPr>
        <p:spPr>
          <a:xfrm>
            <a:off x="701570" y="2121700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b="1" dirty="0"/>
              <a:t>감사합니다</a:t>
            </a:r>
            <a:r>
              <a:rPr lang="en-US" altLang="ko-KR" sz="4000" b="1" dirty="0"/>
              <a:t>.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7814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D63485F-A35C-4778-B6A4-FC5DF389F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299" y="2335475"/>
            <a:ext cx="3607009" cy="615476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466655" y="53042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범주형 자료의 값들은 기본적으로 숫자로 표현할 수 없고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대소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大小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비교나 산술 연산이 적용되지 않음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아래와 같이 범주형 자료를 숫자로 표기했다고 해서 계산 가능한 연속형 자료가 되는 것은 아님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B42593-650D-4F7B-A6EC-47A0EBAC3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691" y="1457876"/>
            <a:ext cx="3648617" cy="946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11B139-69FA-4E4A-9E2C-B7AF626B1A42}"/>
              </a:ext>
            </a:extLst>
          </p:cNvPr>
          <p:cNvSpPr txBox="1"/>
          <p:nvPr/>
        </p:nvSpPr>
        <p:spPr>
          <a:xfrm>
            <a:off x="3913115" y="2976795"/>
            <a:ext cx="1317770" cy="222824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825" b="1" dirty="0">
                <a:latin typeface="+mn-ea"/>
              </a:rPr>
              <a:t>표 </a:t>
            </a:r>
            <a:r>
              <a:rPr lang="en-US" altLang="ko-KR" sz="825" b="1" dirty="0">
                <a:latin typeface="+mn-ea"/>
              </a:rPr>
              <a:t>5-1 </a:t>
            </a:r>
            <a:r>
              <a:rPr lang="ko-KR" altLang="en-US" sz="825" b="1" dirty="0">
                <a:latin typeface="+mn-ea"/>
              </a:rPr>
              <a:t>범주형 자료의 예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EE5880F-D650-4514-A323-2BB420888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930335"/>
              </p:ext>
            </p:extLst>
          </p:nvPr>
        </p:nvGraphicFramePr>
        <p:xfrm>
          <a:off x="2321750" y="4259438"/>
          <a:ext cx="3051014" cy="527685"/>
        </p:xfrm>
        <a:graphic>
          <a:graphicData uri="http://schemas.openxmlformats.org/drawingml/2006/table">
            <a:tbl>
              <a:tblPr/>
              <a:tblGrid>
                <a:gridCol w="3051014">
                  <a:extLst>
                    <a:ext uri="{9D8B030D-6E8A-4147-A177-3AD203B41FA5}">
                      <a16:colId xmlns:a16="http://schemas.microsoft.com/office/drawing/2014/main" val="2781529913"/>
                    </a:ext>
                  </a:extLst>
                </a:gridCol>
              </a:tblGrid>
              <a:tr h="50487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⦁ 성별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0, 1             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⦁ 혈액형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1, 2, 3, 4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744365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40D1554B-C002-444C-8F5C-329912A4520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>
                <a:latin typeface="+mj-ea"/>
              </a:rPr>
              <a:t>자료의 종류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150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1.2 </a:t>
            </a:r>
            <a:r>
              <a:rPr lang="ko-KR" altLang="en-US" sz="1350" b="1" dirty="0"/>
              <a:t>연속형 자료</a:t>
            </a:r>
            <a:endParaRPr lang="en-US" altLang="ko-KR" sz="13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연속형 자료</a:t>
            </a:r>
            <a:r>
              <a:rPr lang="en-US" altLang="ko-KR" sz="1200" b="1" dirty="0"/>
              <a:t>(numerical data)</a:t>
            </a:r>
            <a:r>
              <a:rPr lang="ko-KR" altLang="en-US" sz="1200" b="1" dirty="0"/>
              <a:t>는 양적자료</a:t>
            </a:r>
            <a:r>
              <a:rPr lang="en-US" altLang="ko-KR" sz="1200" b="1" dirty="0"/>
              <a:t>(quantitative data)</a:t>
            </a:r>
            <a:r>
              <a:rPr lang="ko-KR" altLang="en-US" sz="1200" b="1" dirty="0"/>
              <a:t>라고도 부르며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크기가 있는 숫자들로 구성된 자료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연속형 자료의 값들은 대소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비교가 가능하고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평균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최댓값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최솟값과 같은 산술 연산이 가능</a:t>
            </a:r>
          </a:p>
          <a:p>
            <a:pPr marL="342900" lvl="1" indent="0">
              <a:buNone/>
            </a:pPr>
            <a:endParaRPr lang="en-US" altLang="ko-KR" sz="1050" b="1" dirty="0"/>
          </a:p>
          <a:p>
            <a:pPr marL="342900" lvl="1" indent="0">
              <a:buNone/>
            </a:pPr>
            <a:endParaRPr lang="en-US" altLang="ko-KR" sz="1050" b="1" dirty="0"/>
          </a:p>
          <a:p>
            <a:pPr marL="642938" lvl="2" indent="0">
              <a:buNone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marL="642938" lvl="2" indent="0">
              <a:buNone/>
            </a:pPr>
            <a:endParaRPr lang="ko-KR" altLang="en-US" sz="105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C4D827-F3D3-4308-BE38-DB88D75F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559" y="2216883"/>
            <a:ext cx="3616896" cy="15062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614C15-3F88-4D99-856D-388C11018798}"/>
              </a:ext>
            </a:extLst>
          </p:cNvPr>
          <p:cNvSpPr txBox="1"/>
          <p:nvPr/>
        </p:nvSpPr>
        <p:spPr>
          <a:xfrm>
            <a:off x="4014376" y="3723172"/>
            <a:ext cx="1317770" cy="43500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825" b="1" dirty="0">
                <a:latin typeface="+mn-ea"/>
              </a:rPr>
              <a:t>표 </a:t>
            </a:r>
            <a:r>
              <a:rPr lang="en-US" altLang="ko-KR" sz="825" b="1" dirty="0">
                <a:latin typeface="+mn-ea"/>
              </a:rPr>
              <a:t>5-2 </a:t>
            </a:r>
            <a:r>
              <a:rPr lang="ko-KR" altLang="en-US" sz="825" b="1" dirty="0">
                <a:latin typeface="+mn-ea"/>
              </a:rPr>
              <a:t>연속형 자료의 예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AC3B456-2D7D-4191-95D2-12E822B76FA7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>
                <a:latin typeface="+mj-ea"/>
              </a:rPr>
              <a:t>자료의 종류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40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2. </a:t>
            </a:r>
            <a:r>
              <a:rPr lang="ko-KR" altLang="en-US" sz="1500" b="1" dirty="0"/>
              <a:t>변수의 개수에 따른 분류</a:t>
            </a:r>
            <a:r>
              <a:rPr lang="ko-KR" altLang="en-US" sz="1350" b="1" dirty="0"/>
              <a:t>   </a:t>
            </a:r>
            <a:endParaRPr lang="en-US" altLang="ko-KR" sz="13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통계학에서 말하는 변수는 우리가 </a:t>
            </a:r>
            <a:r>
              <a:rPr lang="en-US" altLang="ko-KR" sz="1200" b="1" dirty="0"/>
              <a:t>R</a:t>
            </a:r>
            <a:r>
              <a:rPr lang="ko-KR" altLang="en-US" sz="1200" b="1" dirty="0"/>
              <a:t>에서 배운 변수와는 의미상 다소 차이가 있음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통계학에서의 변수는 우리가 ‘연구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조사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관찰하고 싶은 대상의 </a:t>
            </a:r>
            <a:r>
              <a:rPr lang="ko-KR" altLang="en-US" sz="1200" b="1" dirty="0" err="1"/>
              <a:t>특성’을</a:t>
            </a:r>
            <a:r>
              <a:rPr lang="ko-KR" altLang="en-US" sz="1200" b="1" dirty="0"/>
              <a:t> 말하며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키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몸무게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혈액형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매출액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습도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미세먼지 농도 등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marL="342900" lvl="1" indent="0">
              <a:lnSpc>
                <a:spcPct val="150000"/>
              </a:lnSpc>
              <a:buNone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단일변수 자료</a:t>
            </a:r>
            <a:r>
              <a:rPr lang="en-US" altLang="ko-KR" sz="1200" b="1" dirty="0"/>
              <a:t>(univariate data): </a:t>
            </a:r>
            <a:r>
              <a:rPr lang="ko-KR" altLang="en-US" sz="1200" b="1" dirty="0"/>
              <a:t>하나의 변수로만 구성된 자료</a:t>
            </a:r>
            <a:r>
              <a:rPr lang="en-US" altLang="ko-KR" sz="1200" b="1" dirty="0"/>
              <a:t>, ‘</a:t>
            </a:r>
            <a:r>
              <a:rPr lang="ko-KR" altLang="en-US" sz="1200" b="1" dirty="0" err="1"/>
              <a:t>일변량</a:t>
            </a:r>
            <a:r>
              <a:rPr lang="ko-KR" altLang="en-US" sz="1200" b="1" dirty="0"/>
              <a:t> 자료</a:t>
            </a:r>
            <a:r>
              <a:rPr lang="en-US" altLang="ko-KR" sz="1200" b="1" dirty="0"/>
              <a:t>’</a:t>
            </a:r>
            <a:r>
              <a:rPr lang="ko-KR" altLang="en-US" sz="1200" b="1" dirty="0"/>
              <a:t>라고도 부름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다중변수 자료</a:t>
            </a:r>
            <a:r>
              <a:rPr lang="en-US" altLang="ko-KR" sz="1200" b="1" dirty="0"/>
              <a:t>(multivariate data): </a:t>
            </a:r>
            <a:r>
              <a:rPr lang="ko-KR" altLang="en-US" sz="1200" b="1" dirty="0"/>
              <a:t>두 개 이상의 변수로 구성된 자료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다변량</a:t>
            </a:r>
            <a:r>
              <a:rPr lang="ko-KR" altLang="en-US" sz="1200" b="1" dirty="0"/>
              <a:t> 자료라고 부름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특별히 두 개의 변수로 구성된 자료를 </a:t>
            </a:r>
            <a:r>
              <a:rPr lang="ko-KR" altLang="en-US" sz="1200" b="1" dirty="0" err="1"/>
              <a:t>이변량</a:t>
            </a:r>
            <a:r>
              <a:rPr lang="ko-KR" altLang="en-US" sz="1200" b="1" dirty="0"/>
              <a:t> 자료</a:t>
            </a:r>
            <a:r>
              <a:rPr lang="en-US" altLang="ko-KR" sz="1200" b="1" dirty="0"/>
              <a:t>(bivariate data)</a:t>
            </a:r>
            <a:r>
              <a:rPr lang="ko-KR" altLang="en-US" sz="1200" b="1" dirty="0"/>
              <a:t>라고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E80B3-3101-4190-AC91-217B4AB29BF8}"/>
              </a:ext>
            </a:extLst>
          </p:cNvPr>
          <p:cNvSpPr txBox="1"/>
          <p:nvPr/>
        </p:nvSpPr>
        <p:spPr>
          <a:xfrm>
            <a:off x="3794290" y="2624278"/>
            <a:ext cx="1757942" cy="43500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825" b="1" dirty="0">
                <a:latin typeface="+mn-ea"/>
              </a:rPr>
              <a:t>그림 </a:t>
            </a:r>
            <a:r>
              <a:rPr lang="en-US" altLang="ko-KR" sz="825" b="1" dirty="0">
                <a:latin typeface="+mn-ea"/>
              </a:rPr>
              <a:t>5-2 </a:t>
            </a:r>
            <a:r>
              <a:rPr lang="ko-KR" altLang="en-US" sz="825" b="1" dirty="0">
                <a:latin typeface="+mn-ea"/>
              </a:rPr>
              <a:t>변수</a:t>
            </a:r>
            <a:r>
              <a:rPr lang="ko-KR" altLang="en-US" sz="825" b="1" dirty="0"/>
              <a:t>의 개수에 따른 분류</a:t>
            </a:r>
            <a:endParaRPr lang="ko-KR" altLang="en-US" sz="825" b="1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A348F0-AD3B-4383-9B6C-74F513CE5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855" y="1862921"/>
            <a:ext cx="4214813" cy="771525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DBAD358-F3FB-4ACC-9B88-2E95C29D6407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>
                <a:latin typeface="+mj-ea"/>
              </a:rPr>
              <a:t>자료의 종류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937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365394" y="445294"/>
            <a:ext cx="6413213" cy="45229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35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b="1" dirty="0">
                <a:solidFill>
                  <a:schemeClr val="accent3"/>
                </a:solidFill>
              </a:rPr>
              <a:t>   </a:t>
            </a:r>
            <a:endParaRPr lang="en-US" altLang="ko-KR" sz="12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2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2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2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2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25" b="1" dirty="0">
              <a:solidFill>
                <a:schemeClr val="accent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25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R</a:t>
            </a:r>
            <a:r>
              <a:rPr lang="ko-KR" altLang="en-US" sz="1200" b="1" dirty="0">
                <a:solidFill>
                  <a:srgbClr val="FF0000"/>
                </a:solidFill>
              </a:rPr>
              <a:t>에서는 단일변수 자료는 벡터에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다중변수 자료는 매트릭스나 데이터 프레임에 저장하여 분석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매트릭스 또는 데이터 프레임 형태의 자료에서 하나의 열</a:t>
            </a:r>
            <a:r>
              <a:rPr lang="en-US" altLang="ko-KR" sz="1200" b="1" dirty="0"/>
              <a:t>(column)</a:t>
            </a:r>
            <a:r>
              <a:rPr lang="ko-KR" altLang="en-US" sz="1200" b="1" dirty="0"/>
              <a:t>이 하나의 변수를 나타냄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열</a:t>
            </a:r>
            <a:r>
              <a:rPr lang="en-US" altLang="ko-KR" sz="1200" b="1" dirty="0">
                <a:solidFill>
                  <a:srgbClr val="FF0000"/>
                </a:solidFill>
              </a:rPr>
              <a:t>(column)</a:t>
            </a:r>
            <a:r>
              <a:rPr lang="ko-KR" altLang="en-US" sz="1200" b="1" dirty="0">
                <a:solidFill>
                  <a:srgbClr val="FF0000"/>
                </a:solidFill>
              </a:rPr>
              <a:t>의 개수 </a:t>
            </a:r>
            <a:r>
              <a:rPr lang="en-US" altLang="ko-KR" sz="1200" b="1" dirty="0">
                <a:solidFill>
                  <a:srgbClr val="FF0000"/>
                </a:solidFill>
              </a:rPr>
              <a:t>= </a:t>
            </a:r>
            <a:r>
              <a:rPr lang="ko-KR" altLang="en-US" sz="1200" b="1" dirty="0">
                <a:solidFill>
                  <a:srgbClr val="FF0000"/>
                </a:solidFill>
              </a:rPr>
              <a:t>변수의 개수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BCA2E-F084-47D3-9A1A-EFCA4C2AFECF}"/>
              </a:ext>
            </a:extLst>
          </p:cNvPr>
          <p:cNvSpPr txBox="1"/>
          <p:nvPr/>
        </p:nvSpPr>
        <p:spPr>
          <a:xfrm>
            <a:off x="3515821" y="2687901"/>
            <a:ext cx="2112356" cy="273099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825" b="1" dirty="0">
                <a:latin typeface="+mn-ea"/>
              </a:rPr>
              <a:t>그림 </a:t>
            </a:r>
            <a:r>
              <a:rPr lang="en-US" altLang="ko-KR" sz="825" b="1" dirty="0">
                <a:latin typeface="+mn-ea"/>
              </a:rPr>
              <a:t>5-3 </a:t>
            </a:r>
            <a:r>
              <a:rPr lang="ko-KR" altLang="en-US" sz="825" b="1" dirty="0">
                <a:latin typeface="+mn-ea"/>
              </a:rPr>
              <a:t>단일변수 자료와 다중변수 자료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D9C32A-C9A6-4FE6-BAFB-435800868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161" y="680635"/>
            <a:ext cx="3041680" cy="208007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087A26-ACF5-4CDF-ACB0-6B0328E44C3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>
                <a:latin typeface="+mj-ea"/>
              </a:rPr>
              <a:t>자료의 종류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287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365394" y="445294"/>
            <a:ext cx="6413213" cy="45229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35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b="1" dirty="0">
                <a:solidFill>
                  <a:schemeClr val="accent3"/>
                </a:solidFill>
              </a:rPr>
              <a:t>   </a:t>
            </a:r>
            <a:endParaRPr lang="en-US" altLang="ko-KR" sz="12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2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200" b="1" dirty="0">
              <a:solidFill>
                <a:schemeClr val="accent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2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변수의 개수와 자료의 특성에 따라 세분화된 분류가 가능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세분화된 분류에 따라 각각 서로 다른 분석 방법들이 존재</a:t>
            </a:r>
            <a:endParaRPr lang="ko-KR" altLang="en-US" sz="105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43CB84-2802-4823-BD56-C6EE57C4F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585" y="1155486"/>
            <a:ext cx="4764830" cy="897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5428CF-5D8F-4A97-85E8-27E83BB4060D}"/>
              </a:ext>
            </a:extLst>
          </p:cNvPr>
          <p:cNvSpPr txBox="1"/>
          <p:nvPr/>
        </p:nvSpPr>
        <p:spPr>
          <a:xfrm>
            <a:off x="3318204" y="2114744"/>
            <a:ext cx="2507590" cy="43500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825" b="1" dirty="0">
                <a:latin typeface="+mn-ea"/>
              </a:rPr>
              <a:t>그림 </a:t>
            </a:r>
            <a:r>
              <a:rPr lang="en-US" altLang="ko-KR" sz="825" b="1" dirty="0">
                <a:latin typeface="+mn-ea"/>
              </a:rPr>
              <a:t>5-4 </a:t>
            </a:r>
            <a:r>
              <a:rPr lang="ko-KR" altLang="en-US" sz="825" b="1" dirty="0">
                <a:latin typeface="+mn-ea"/>
              </a:rPr>
              <a:t>변수의 개수와 자료의 특성에 따른 분류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3BC41D8-9C18-45C9-BB26-275A4E07A932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>
                <a:latin typeface="+mj-ea"/>
              </a:rPr>
              <a:t>자료의 종류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27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A8300DEB-0E38-4310-AB0A-FD1A223D343E}"/>
              </a:ext>
            </a:extLst>
          </p:cNvPr>
          <p:cNvSpPr txBox="1">
            <a:spLocks/>
          </p:cNvSpPr>
          <p:nvPr/>
        </p:nvSpPr>
        <p:spPr>
          <a:xfrm>
            <a:off x="871973" y="2711854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/>
              <a:t>단일변수 범주형 자료의 탐색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95F135B1-6BB3-477A-A36A-6BE8FEC444FF}"/>
              </a:ext>
            </a:extLst>
          </p:cNvPr>
          <p:cNvSpPr txBox="1">
            <a:spLocks/>
          </p:cNvSpPr>
          <p:nvPr/>
        </p:nvSpPr>
        <p:spPr>
          <a:xfrm>
            <a:off x="871973" y="19140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 dirty="0"/>
              <a:t>Section 02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647360413"/>
      </p:ext>
    </p:extLst>
  </p:cSld>
  <p:clrMapOvr>
    <a:masterClrMapping/>
  </p:clrMapOvr>
</p:sld>
</file>

<file path=ppt/theme/theme1.xml><?xml version="1.0" encoding="utf-8"?>
<a:theme xmlns:a="http://schemas.openxmlformats.org/drawingml/2006/main" name="1_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3498</TotalTime>
  <Words>1893</Words>
  <Application>Microsoft Office PowerPoint</Application>
  <PresentationFormat>화면 슬라이드 쇼(16:9)</PresentationFormat>
  <Paragraphs>394</Paragraphs>
  <Slides>36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HY울릉도B</vt:lpstr>
      <vt:lpstr>맑은 고딕</vt:lpstr>
      <vt:lpstr>함초롬바탕</vt:lpstr>
      <vt:lpstr>Arial</vt:lpstr>
      <vt:lpstr>Wingdings</vt:lpstr>
      <vt:lpstr>1_ch01_JAVA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여기서 잠깐! 플롯 창의 Zoom 아이콘과 Export 아이콘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여기서 잠깐! 막대그래프와 히스토그램 비교</vt:lpstr>
      <vt:lpstr>PowerPoint 프레젠테이션</vt:lpstr>
      <vt:lpstr>PowerPoint 프레젠테이션</vt:lpstr>
      <vt:lpstr>PowerPoint 프레젠테이션</vt:lpstr>
      <vt:lpstr>PowerPoint 프레젠테이션</vt:lpstr>
      <vt:lpstr>여기서 잠깐! 한 화면에 그래프 여러 개 출력하기</vt:lpstr>
      <vt:lpstr>여기서 잠깐! 한 화면에 그래프 여러 개 출력하기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Registered User</cp:lastModifiedBy>
  <cp:revision>657</cp:revision>
  <dcterms:created xsi:type="dcterms:W3CDTF">2012-07-23T02:34:37Z</dcterms:created>
  <dcterms:modified xsi:type="dcterms:W3CDTF">2019-10-11T01:06:33Z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