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4"/>
  </p:notesMasterIdLst>
  <p:handoutMasterIdLst>
    <p:handoutMasterId r:id="rId45"/>
  </p:handoutMasterIdLst>
  <p:sldIdLst>
    <p:sldId id="329" r:id="rId2"/>
    <p:sldId id="523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524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525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26" r:id="rId28"/>
    <p:sldId id="506" r:id="rId29"/>
    <p:sldId id="507" r:id="rId30"/>
    <p:sldId id="508" r:id="rId31"/>
    <p:sldId id="509" r:id="rId32"/>
    <p:sldId id="510" r:id="rId33"/>
    <p:sldId id="511" r:id="rId34"/>
    <p:sldId id="513" r:id="rId35"/>
    <p:sldId id="514" r:id="rId36"/>
    <p:sldId id="516" r:id="rId37"/>
    <p:sldId id="517" r:id="rId38"/>
    <p:sldId id="518" r:id="rId39"/>
    <p:sldId id="519" r:id="rId40"/>
    <p:sldId id="520" r:id="rId41"/>
    <p:sldId id="521" r:id="rId42"/>
    <p:sldId id="522" r:id="rId43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2734E"/>
    <a:srgbClr val="8C146D"/>
    <a:srgbClr val="437361"/>
    <a:srgbClr val="4F784C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899" autoAdjust="0"/>
  </p:normalViewPr>
  <p:slideViewPr>
    <p:cSldViewPr>
      <p:cViewPr varScale="1">
        <p:scale>
          <a:sx n="96" d="100"/>
          <a:sy n="96" d="100"/>
        </p:scale>
        <p:origin x="32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1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3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7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7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90DAF3FE-751F-4A95-89AB-83841EEE26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6B1422-49AF-4ECC-91CB-A30C085E64CA}"/>
              </a:ext>
            </a:extLst>
          </p:cNvPr>
          <p:cNvSpPr/>
          <p:nvPr userDrawn="1"/>
        </p:nvSpPr>
        <p:spPr>
          <a:xfrm>
            <a:off x="0" y="444730"/>
            <a:ext cx="9144000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3" r:id="rId2"/>
    <p:sldLayoutId id="2147483722" r:id="rId3"/>
    <p:sldLayoutId id="2147483719" r:id="rId4"/>
    <p:sldLayoutId id="2147483721" r:id="rId5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A5EF6FA-87C7-4908-8384-DFC98D74E499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2311114"/>
            <a:ext cx="6858000" cy="124182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제</a:t>
            </a:r>
            <a:r>
              <a:rPr lang="en-US" altLang="ko-KR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6</a:t>
            </a: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강</a:t>
            </a:r>
            <a:endParaRPr lang="en-US" altLang="ko-KR" sz="3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3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다중변수 자료의 탐색</a:t>
            </a:r>
            <a:endParaRPr lang="en-US" altLang="ko-KR" sz="3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A8492C06-3809-4003-89EF-6A387051D235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상관 분석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64B7D2B-1D08-42CD-8D71-F9AA1C8E3A2D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02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6230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상관분석과 상관계수</a:t>
            </a:r>
            <a:endParaRPr lang="en-US" altLang="ko-KR" sz="15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자동차의 중량이 커지면 연비는 감소하는 추세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추세의 모양이 선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線</a:t>
            </a:r>
            <a:r>
              <a:rPr lang="en-US" altLang="ko-KR" sz="1200" b="1" dirty="0">
                <a:solidFill>
                  <a:srgbClr val="FF0000"/>
                </a:solidFill>
              </a:rPr>
              <a:t>, line) </a:t>
            </a:r>
            <a:r>
              <a:rPr lang="ko-KR" altLang="en-US" sz="1200" b="1" dirty="0">
                <a:solidFill>
                  <a:srgbClr val="FF0000"/>
                </a:solidFill>
              </a:rPr>
              <a:t>모양이어서 중량과 연비는 ‘선형적 </a:t>
            </a:r>
            <a:r>
              <a:rPr lang="ko-KR" altLang="en-US" sz="1200" b="1" dirty="0" err="1">
                <a:solidFill>
                  <a:srgbClr val="FF0000"/>
                </a:solidFill>
              </a:rPr>
              <a:t>관계’에</a:t>
            </a:r>
            <a:r>
              <a:rPr lang="ko-KR" altLang="en-US" sz="1200" b="1" dirty="0">
                <a:solidFill>
                  <a:srgbClr val="FF0000"/>
                </a:solidFill>
              </a:rPr>
              <a:t> 있다고 표현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선형적 관계라고 해도 강한 선형적 관계가 있고 약한 선형적 관계도 있음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상관분석</a:t>
            </a:r>
            <a:r>
              <a:rPr lang="en-US" altLang="ko-KR" sz="1200" b="1" dirty="0">
                <a:solidFill>
                  <a:srgbClr val="FF0000"/>
                </a:solidFill>
              </a:rPr>
              <a:t>(correlation analysis) : </a:t>
            </a:r>
            <a:r>
              <a:rPr lang="ko-KR" altLang="en-US" sz="1200" b="1" dirty="0">
                <a:solidFill>
                  <a:srgbClr val="FF0000"/>
                </a:solidFill>
              </a:rPr>
              <a:t>얼마나 선형성을 보이는지 수치상으로 나타낼 수 있는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FC00D9-ED63-4DAC-AADE-67C658EE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45" y="2479664"/>
            <a:ext cx="4614115" cy="2319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4DEB2-56B1-43BA-B787-B21004E676EF}"/>
              </a:ext>
            </a:extLst>
          </p:cNvPr>
          <p:cNvSpPr txBox="1"/>
          <p:nvPr/>
        </p:nvSpPr>
        <p:spPr>
          <a:xfrm>
            <a:off x="3533728" y="4702030"/>
            <a:ext cx="2076545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그림 </a:t>
            </a:r>
            <a:r>
              <a:rPr lang="en-US" altLang="ko-KR" sz="900" b="1" dirty="0">
                <a:latin typeface="+mn-ea"/>
              </a:rPr>
              <a:t>6-4 </a:t>
            </a:r>
            <a:r>
              <a:rPr lang="ko-KR" altLang="en-US" sz="900" b="1" dirty="0"/>
              <a:t>선형적 관계에 있는 두 변수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D4CB5C-7B20-48FA-89B8-443F83CF962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상관분석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8794C-2B8A-4363-BA0E-1C761875EE75}"/>
              </a:ext>
            </a:extLst>
          </p:cNvPr>
          <p:cNvSpPr txBox="1"/>
          <p:nvPr/>
        </p:nvSpPr>
        <p:spPr>
          <a:xfrm>
            <a:off x="6777245" y="3102874"/>
            <a:ext cx="26102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(a)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는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관측값들의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분포가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(b)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에 비하여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선에 좀 더 가까운 것을 알 수가 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즉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강한 선형적 관계라고 볼 수 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322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7437076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>
                <a:solidFill>
                  <a:schemeClr val="accent3"/>
                </a:solidFill>
              </a:rPr>
              <a:t>   </a:t>
            </a:r>
            <a:endParaRPr lang="en-US" altLang="ko-KR" sz="135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>
                <a:solidFill>
                  <a:srgbClr val="FF0000"/>
                </a:solidFill>
              </a:rPr>
              <a:t>피어슨</a:t>
            </a:r>
            <a:r>
              <a:rPr lang="ko-KR" altLang="en-US" sz="1200" b="1" dirty="0">
                <a:solidFill>
                  <a:srgbClr val="FF0000"/>
                </a:solidFill>
              </a:rPr>
              <a:t> 상관계수</a:t>
            </a:r>
            <a:r>
              <a:rPr lang="en-US" altLang="ko-KR" sz="1200" b="1" dirty="0">
                <a:solidFill>
                  <a:srgbClr val="FF0000"/>
                </a:solidFill>
              </a:rPr>
              <a:t>(Pearson’s correlation </a:t>
            </a:r>
            <a:r>
              <a:rPr lang="en-US" altLang="ko-KR" sz="1200" b="1" dirty="0" err="1">
                <a:solidFill>
                  <a:srgbClr val="FF0000"/>
                </a:solidFill>
              </a:rPr>
              <a:t>coerricient</a:t>
            </a:r>
            <a:r>
              <a:rPr lang="en-US" altLang="ko-KR" sz="1200" b="1" dirty="0">
                <a:solidFill>
                  <a:srgbClr val="FF0000"/>
                </a:solidFill>
              </a:rPr>
              <a:t>) : </a:t>
            </a:r>
            <a:r>
              <a:rPr lang="ko-KR" altLang="en-US" sz="1200" b="1" dirty="0">
                <a:solidFill>
                  <a:srgbClr val="FF0000"/>
                </a:solidFill>
              </a:rPr>
              <a:t>선형성의 정도를 나타내는 척도로 사용됨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-1 ≤ r ≤ 1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r &gt; 0  : </a:t>
            </a:r>
            <a:r>
              <a:rPr lang="ko-KR" altLang="en-US" sz="1200" b="1" dirty="0"/>
              <a:t>양의 상관관계</a:t>
            </a:r>
            <a:r>
              <a:rPr lang="en-US" altLang="ko-KR" sz="1200" b="1" dirty="0"/>
              <a:t>(x</a:t>
            </a:r>
            <a:r>
              <a:rPr lang="ko-KR" altLang="en-US" sz="1200" b="1" dirty="0"/>
              <a:t>가 증가하면 </a:t>
            </a:r>
            <a:r>
              <a:rPr lang="en-US" altLang="ko-KR" sz="1200" b="1" dirty="0"/>
              <a:t>y</a:t>
            </a:r>
            <a:r>
              <a:rPr lang="ko-KR" altLang="en-US" sz="1200" b="1" dirty="0"/>
              <a:t>도 증가</a:t>
            </a:r>
            <a:r>
              <a:rPr lang="en-US" altLang="ko-KR" sz="1200" b="1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r &lt; 0  : </a:t>
            </a:r>
            <a:r>
              <a:rPr lang="ko-KR" altLang="en-US" sz="1200" b="1" dirty="0"/>
              <a:t>음의 상관관계</a:t>
            </a:r>
            <a:r>
              <a:rPr lang="en-US" altLang="ko-KR" sz="1200" b="1" dirty="0"/>
              <a:t>(x</a:t>
            </a:r>
            <a:r>
              <a:rPr lang="ko-KR" altLang="en-US" sz="1200" b="1" dirty="0"/>
              <a:t>가 증가하면 </a:t>
            </a:r>
            <a:r>
              <a:rPr lang="en-US" altLang="ko-KR" sz="1200" b="1" dirty="0"/>
              <a:t>y</a:t>
            </a:r>
            <a:r>
              <a:rPr lang="ko-KR" altLang="en-US" sz="1200" b="1" dirty="0"/>
              <a:t>는 감소</a:t>
            </a:r>
            <a:r>
              <a:rPr lang="en-US" altLang="ko-KR" sz="1200" b="1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r</a:t>
            </a:r>
            <a:r>
              <a:rPr lang="ko-KR" altLang="en-US" sz="1200" b="1" dirty="0">
                <a:solidFill>
                  <a:srgbClr val="FF0000"/>
                </a:solidFill>
              </a:rPr>
              <a:t>이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>
                <a:solidFill>
                  <a:srgbClr val="FF0000"/>
                </a:solidFill>
              </a:rPr>
              <a:t>이나 </a:t>
            </a:r>
            <a:r>
              <a:rPr lang="en-US" altLang="ko-KR" sz="1200" b="1" dirty="0">
                <a:solidFill>
                  <a:srgbClr val="FF0000"/>
                </a:solidFill>
              </a:rPr>
              <a:t>–1</a:t>
            </a:r>
            <a:r>
              <a:rPr lang="ko-KR" altLang="en-US" sz="1200" b="1" dirty="0">
                <a:solidFill>
                  <a:srgbClr val="FF0000"/>
                </a:solidFill>
              </a:rPr>
              <a:t>에 가까울수록 </a:t>
            </a:r>
            <a:r>
              <a:rPr lang="en-US" altLang="ko-KR" sz="1200" b="1" dirty="0">
                <a:solidFill>
                  <a:srgbClr val="FF0000"/>
                </a:solidFill>
              </a:rPr>
              <a:t>x, y</a:t>
            </a:r>
            <a:r>
              <a:rPr lang="ko-KR" altLang="en-US" sz="1200" b="1" dirty="0">
                <a:solidFill>
                  <a:srgbClr val="FF0000"/>
                </a:solidFill>
              </a:rPr>
              <a:t>의 상관성이 높음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642938" lvl="2" indent="0">
              <a:lnSpc>
                <a:spcPct val="150000"/>
              </a:lnSpc>
              <a:buNone/>
            </a:pPr>
            <a:endParaRPr lang="en-US" altLang="ko-KR" sz="1200" b="1" dirty="0"/>
          </a:p>
          <a:p>
            <a:pPr lvl="2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pic>
        <p:nvPicPr>
          <p:cNvPr id="4" name="Picture 4" descr="Pearsonâs correlation coefficientì ëí ì´ë¯¸ì§ ê²ìê²°ê³¼">
            <a:extLst>
              <a:ext uri="{FF2B5EF4-FFF2-40B4-BE49-F238E27FC236}">
                <a16:creationId xmlns:a16="http://schemas.microsoft.com/office/drawing/2014/main" id="{B2CFA3EE-555F-402A-8BC9-F7677745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978" y="1187847"/>
            <a:ext cx="2396516" cy="5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CB8B56-2ABF-4C45-9C8F-9280769A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35" y="2998952"/>
            <a:ext cx="2783876" cy="1913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31E7B-18FD-4D9A-B6A9-8AC360D52BC6}"/>
              </a:ext>
            </a:extLst>
          </p:cNvPr>
          <p:cNvSpPr txBox="1"/>
          <p:nvPr/>
        </p:nvSpPr>
        <p:spPr>
          <a:xfrm>
            <a:off x="2196674" y="4807228"/>
            <a:ext cx="2783876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그림 </a:t>
            </a:r>
            <a:r>
              <a:rPr lang="en-US" altLang="ko-KR" sz="900" b="1" dirty="0">
                <a:latin typeface="+mn-ea"/>
              </a:rPr>
              <a:t>6-5 </a:t>
            </a:r>
            <a:r>
              <a:rPr lang="ko-KR" altLang="en-US" sz="900" b="1" dirty="0" err="1">
                <a:latin typeface="+mn-ea"/>
              </a:rPr>
              <a:t>상관계수값에</a:t>
            </a:r>
            <a:r>
              <a:rPr lang="ko-KR" altLang="en-US" sz="900" b="1" dirty="0">
                <a:latin typeface="+mn-ea"/>
              </a:rPr>
              <a:t> 따른 </a:t>
            </a:r>
            <a:r>
              <a:rPr lang="ko-KR" altLang="en-US" sz="900" b="1" dirty="0" err="1">
                <a:latin typeface="+mn-ea"/>
              </a:rPr>
              <a:t>관측값들의</a:t>
            </a:r>
            <a:r>
              <a:rPr lang="ko-KR" altLang="en-US" sz="900" b="1" dirty="0">
                <a:latin typeface="+mn-ea"/>
              </a:rPr>
              <a:t> 분포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E03106-4394-4841-B62E-D29ECD0C383B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상관분석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54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2. R</a:t>
            </a:r>
            <a:r>
              <a:rPr lang="ko-KR" altLang="en-US" sz="1500" b="1" dirty="0"/>
              <a:t>을 이용한 상관계수의 계산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음주정도와 </a:t>
            </a:r>
            <a:r>
              <a:rPr lang="ko-KR" altLang="en-US" sz="1200" b="1" dirty="0" err="1"/>
              <a:t>혈중알콜농도가</a:t>
            </a:r>
            <a:r>
              <a:rPr lang="ko-KR" altLang="en-US" sz="1200" b="1" dirty="0"/>
              <a:t> 상관성 조사</a:t>
            </a:r>
            <a:endParaRPr lang="en-US" altLang="ko-KR" sz="1200" b="1" dirty="0"/>
          </a:p>
          <a:p>
            <a:pPr marL="342900" lvl="1" indent="0">
              <a:buNone/>
            </a:pPr>
            <a:endParaRPr lang="en-US" altLang="ko-KR" sz="1050" b="1" dirty="0"/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E03D97-AEF3-4163-B066-0349264A62F9}"/>
              </a:ext>
            </a:extLst>
          </p:cNvPr>
          <p:cNvSpPr/>
          <p:nvPr/>
        </p:nvSpPr>
        <p:spPr>
          <a:xfrm>
            <a:off x="1774234" y="213295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CB11D-A9A6-4535-B126-B7A7DC96B863}"/>
              </a:ext>
            </a:extLst>
          </p:cNvPr>
          <p:cNvSpPr/>
          <p:nvPr/>
        </p:nvSpPr>
        <p:spPr>
          <a:xfrm>
            <a:off x="1774232" y="2488220"/>
            <a:ext cx="6578187" cy="183872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215A7-139B-45E0-880A-854F4613AEA5}"/>
              </a:ext>
            </a:extLst>
          </p:cNvPr>
          <p:cNvSpPr txBox="1"/>
          <p:nvPr/>
        </p:nvSpPr>
        <p:spPr>
          <a:xfrm>
            <a:off x="1752820" y="218362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6-4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4CB4F-83CD-4BB6-ACCF-E20B92F27F97}"/>
              </a:ext>
            </a:extLst>
          </p:cNvPr>
          <p:cNvSpPr txBox="1"/>
          <p:nvPr/>
        </p:nvSpPr>
        <p:spPr>
          <a:xfrm>
            <a:off x="1816830" y="2525984"/>
            <a:ext cx="5995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beers = c(5,2,9,8,3,7,3,5,3,5)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자료 입력</a:t>
            </a:r>
          </a:p>
          <a:p>
            <a:r>
              <a:rPr lang="en-US" altLang="ko-KR" sz="1200" b="1" dirty="0" err="1"/>
              <a:t>bal</a:t>
            </a:r>
            <a:r>
              <a:rPr lang="en-US" altLang="ko-KR" sz="1200" b="1" dirty="0"/>
              <a:t> &lt;- c(0.1,0.03,0.19,0.12,0.04,0.0095,0.07,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자료 입력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0.06,0.02,0.05)</a:t>
            </a:r>
          </a:p>
          <a:p>
            <a:r>
              <a:rPr lang="en-US" altLang="ko-KR" sz="1200" b="1" dirty="0" err="1"/>
              <a:t>tbl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beers,bal</a:t>
            </a:r>
            <a:r>
              <a:rPr lang="en-US" altLang="ko-KR" sz="1200" b="1" dirty="0"/>
              <a:t>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데이터프레임 생성</a:t>
            </a:r>
          </a:p>
          <a:p>
            <a:r>
              <a:rPr lang="en-US" altLang="ko-KR" sz="1200" b="1" dirty="0" err="1"/>
              <a:t>tbl</a:t>
            </a:r>
            <a:endParaRPr lang="en-US" altLang="ko-KR" sz="1200" b="1" dirty="0"/>
          </a:p>
          <a:p>
            <a:r>
              <a:rPr lang="en-US" altLang="ko-KR" sz="1200" b="1" dirty="0"/>
              <a:t>plot(</a:t>
            </a:r>
            <a:r>
              <a:rPr lang="en-US" altLang="ko-KR" sz="1200" b="1" dirty="0" err="1"/>
              <a:t>bal~beers</a:t>
            </a:r>
            <a:r>
              <a:rPr lang="en-US" altLang="ko-KR" sz="1200" b="1" dirty="0"/>
              <a:t>, data=</a:t>
            </a:r>
            <a:r>
              <a:rPr lang="en-US" altLang="ko-KR" sz="1200" b="1" dirty="0" err="1"/>
              <a:t>tbl</a:t>
            </a:r>
            <a:r>
              <a:rPr lang="en-US" altLang="ko-KR" sz="1200" b="1" dirty="0"/>
              <a:t>)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 err="1">
                <a:solidFill>
                  <a:srgbClr val="4F784C"/>
                </a:solidFill>
              </a:rPr>
              <a:t>산점도</a:t>
            </a:r>
            <a:endParaRPr lang="ko-KR" altLang="en-US" sz="1200" b="1" dirty="0">
              <a:solidFill>
                <a:srgbClr val="4F784C"/>
              </a:solidFill>
            </a:endParaRPr>
          </a:p>
          <a:p>
            <a:r>
              <a:rPr lang="en-US" altLang="ko-KR" sz="1200" b="1" dirty="0"/>
              <a:t>res &lt;- </a:t>
            </a:r>
            <a:r>
              <a:rPr lang="en-US" altLang="ko-KR" sz="1200" b="1" dirty="0" err="1"/>
              <a:t>lm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bal~beers,data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tbl</a:t>
            </a:r>
            <a:r>
              <a:rPr lang="en-US" altLang="ko-KR" sz="1200" b="1" dirty="0"/>
              <a:t>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 err="1">
                <a:solidFill>
                  <a:srgbClr val="4F784C"/>
                </a:solidFill>
              </a:rPr>
              <a:t>회귀식</a:t>
            </a:r>
            <a:r>
              <a:rPr lang="ko-KR" altLang="en-US" sz="1200" b="1" dirty="0">
                <a:solidFill>
                  <a:srgbClr val="4F784C"/>
                </a:solidFill>
              </a:rPr>
              <a:t> 도출</a:t>
            </a:r>
          </a:p>
          <a:p>
            <a:r>
              <a:rPr lang="en-US" altLang="ko-KR" sz="1200" b="1" dirty="0" err="1"/>
              <a:t>abline</a:t>
            </a:r>
            <a:r>
              <a:rPr lang="en-US" altLang="ko-KR" sz="1200" b="1" dirty="0"/>
              <a:t>(res) 	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회귀선 그리기</a:t>
            </a:r>
          </a:p>
          <a:p>
            <a:r>
              <a:rPr lang="en-US" altLang="ko-KR" sz="1200" b="1" dirty="0" err="1"/>
              <a:t>cor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beers,bal</a:t>
            </a:r>
            <a:r>
              <a:rPr lang="en-US" altLang="ko-KR" sz="1200" b="1" dirty="0"/>
              <a:t>) 	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상관계수 계산</a:t>
            </a:r>
            <a:endParaRPr lang="en-US" altLang="ko-KR" sz="1200" b="1" dirty="0">
              <a:solidFill>
                <a:srgbClr val="4F784C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5D4F7C-90A4-46FD-A813-C67B9E1E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67" y="1324296"/>
            <a:ext cx="5582452" cy="65215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95ECBAA-01F2-4A1B-9449-B38F434AEC0F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상관분석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F5FB5-4094-4FE2-8499-429D35F34855}"/>
              </a:ext>
            </a:extLst>
          </p:cNvPr>
          <p:cNvSpPr txBox="1"/>
          <p:nvPr/>
        </p:nvSpPr>
        <p:spPr>
          <a:xfrm>
            <a:off x="6516024" y="3695534"/>
            <a:ext cx="2610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lm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함수는 두 변수의 선형 관계를 가장 잘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나타낼수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있는 선의 식을 자동으로 찾는 역할을 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여기서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두 변수의 선형 관계를 가장 잘 나타내는 선의 식을 회귀식이라고 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abline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함수는 회귀식을 이용하여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산점도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위에 회귀선을 그리는 함수이다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하여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회귀선은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관측값들의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추세를 가장 잘 나타낼 수 있는 선이다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229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6B3752-7CDC-4BFB-97AB-D98CFDF1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53" y="917817"/>
            <a:ext cx="5660295" cy="7453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144574-0596-4320-9949-203BB01B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853" y="1606000"/>
            <a:ext cx="5660294" cy="286732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DC620F3-BA77-45C0-9412-4023CB6114AE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상관분석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58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DE72AC-A63C-43AC-AB0D-A84996C7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53" y="884064"/>
            <a:ext cx="5660295" cy="237410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DB15272-EB11-4B5D-808C-1FD85EAC07A2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상관분석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989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32B3089-4B96-4B8C-AA50-4169F024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71" y="951571"/>
            <a:ext cx="5653259" cy="25617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5312C7-B27A-4B0E-9DC0-8457DAB85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71" y="3513308"/>
            <a:ext cx="5653259" cy="54990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C96D3DF-2000-41B5-8BD5-DD9DDA3D2FFE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상관분석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0AD08-3FA1-4A4D-8F2F-5F0AD5A53316}"/>
              </a:ext>
            </a:extLst>
          </p:cNvPr>
          <p:cNvSpPr txBox="1"/>
          <p:nvPr/>
        </p:nvSpPr>
        <p:spPr>
          <a:xfrm>
            <a:off x="1745369" y="4062918"/>
            <a:ext cx="4941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cor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함수는 상관계수를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구하는역할을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상관계수는 어느 정도 되어야 두 변수가 상관성이 있을까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?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이와 관련해서 정해진 것은 딱히 없다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하지만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상관계수 값이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0.5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보다 크거나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-0.5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보다 작으면 두 변수의 상관성은 높다고 보는 것이 일반적이다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099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200" b="1" dirty="0">
                <a:solidFill>
                  <a:schemeClr val="accent3"/>
                </a:solidFill>
              </a:rPr>
              <a:t>   </a:t>
            </a: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687D29-310E-4FC6-ADAA-825AD482893B}"/>
              </a:ext>
            </a:extLst>
          </p:cNvPr>
          <p:cNvSpPr/>
          <p:nvPr/>
        </p:nvSpPr>
        <p:spPr>
          <a:xfrm>
            <a:off x="1774234" y="816556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B451CC-BEA8-4186-898C-9C82BDBAC78E}"/>
              </a:ext>
            </a:extLst>
          </p:cNvPr>
          <p:cNvSpPr/>
          <p:nvPr/>
        </p:nvSpPr>
        <p:spPr>
          <a:xfrm>
            <a:off x="1774233" y="1171824"/>
            <a:ext cx="5582452" cy="3552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56EAA-804A-4A0D-BF2B-CB10033E3D33}"/>
              </a:ext>
            </a:extLst>
          </p:cNvPr>
          <p:cNvSpPr txBox="1"/>
          <p:nvPr/>
        </p:nvSpPr>
        <p:spPr>
          <a:xfrm>
            <a:off x="1752820" y="867232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6-5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F471-7C07-4C30-A3E6-B78613BC1E6F}"/>
              </a:ext>
            </a:extLst>
          </p:cNvPr>
          <p:cNvSpPr txBox="1"/>
          <p:nvPr/>
        </p:nvSpPr>
        <p:spPr>
          <a:xfrm>
            <a:off x="1816830" y="1209589"/>
            <a:ext cx="532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cor</a:t>
            </a:r>
            <a:r>
              <a:rPr lang="en-US" altLang="ko-KR" sz="1200" b="1" dirty="0"/>
              <a:t>(iris[,1:4]) 		</a:t>
            </a:r>
            <a:r>
              <a:rPr lang="en-US" altLang="ko-KR" sz="1200" b="1" dirty="0">
                <a:solidFill>
                  <a:srgbClr val="4F784C"/>
                </a:solidFill>
              </a:rPr>
              <a:t># 4</a:t>
            </a:r>
            <a:r>
              <a:rPr lang="ko-KR" altLang="en-US" sz="1200" b="1" dirty="0">
                <a:solidFill>
                  <a:srgbClr val="4F784C"/>
                </a:solidFill>
              </a:rPr>
              <a:t>개 변수 간 상관성 분석</a:t>
            </a:r>
            <a:endParaRPr lang="en-US" altLang="ko-KR" sz="1200" b="1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64D2F8-F68B-4871-8064-95FAB0F0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74" y="1727907"/>
            <a:ext cx="5582453" cy="131639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DCFFEBF8-CBBD-4B47-ADD4-4E9C86ED366F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2. </a:t>
            </a:r>
            <a:r>
              <a:rPr lang="ko-KR" altLang="en-US" sz="2100" b="1" dirty="0">
                <a:latin typeface="+mj-ea"/>
              </a:rPr>
              <a:t>상관분석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810C3-377E-4FFE-B409-75046D9856FA}"/>
              </a:ext>
            </a:extLst>
          </p:cNvPr>
          <p:cNvSpPr txBox="1"/>
          <p:nvPr/>
        </p:nvSpPr>
        <p:spPr>
          <a:xfrm>
            <a:off x="1781690" y="3111810"/>
            <a:ext cx="4941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결과를 분석해보면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4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개의 변수가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x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축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y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축방향으로 나열되어 있고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두 변수가 만나는 지점에 상관계수가 표시 되어 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Petal.Length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와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Sepal.Width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의 상관계수 값은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-0.428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정도이며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여기서 가장 상관성이 높은 변수들은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Petal.Length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와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Petal.Width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이며 값이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0.962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정도로 거의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에 가까운 결과를 볼 수가 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즉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그만큼 상관성이 높다는 것을 의미한다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213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5CEAEFB4-6B92-4D19-8343-7B8FCEFC580E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선그래프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DEE1071-EA85-44FD-AAAD-AE650C922D1A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03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7570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56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선그래프의 작성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200" b="1" dirty="0"/>
              <a:t>   </a:t>
            </a:r>
            <a:endParaRPr lang="en-US" altLang="ko-KR" sz="1200" b="1" dirty="0"/>
          </a:p>
          <a:p>
            <a:pPr marL="0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720896-C4E8-44C9-9426-CF22713AC319}"/>
              </a:ext>
            </a:extLst>
          </p:cNvPr>
          <p:cNvSpPr/>
          <p:nvPr/>
        </p:nvSpPr>
        <p:spPr>
          <a:xfrm>
            <a:off x="1875495" y="1726201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DADA7D-8808-424D-87AA-434E75A3A94A}"/>
              </a:ext>
            </a:extLst>
          </p:cNvPr>
          <p:cNvSpPr/>
          <p:nvPr/>
        </p:nvSpPr>
        <p:spPr>
          <a:xfrm>
            <a:off x="1875495" y="2081467"/>
            <a:ext cx="5582452" cy="22117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7FBEF-40AB-47A6-8C5B-DACBE6AEDC1D}"/>
              </a:ext>
            </a:extLst>
          </p:cNvPr>
          <p:cNvSpPr txBox="1"/>
          <p:nvPr/>
        </p:nvSpPr>
        <p:spPr>
          <a:xfrm>
            <a:off x="1875495" y="177687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6-6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542D1-18D6-4A70-B6DE-E2D6FE6E496B}"/>
              </a:ext>
            </a:extLst>
          </p:cNvPr>
          <p:cNvSpPr txBox="1"/>
          <p:nvPr/>
        </p:nvSpPr>
        <p:spPr>
          <a:xfrm>
            <a:off x="1918091" y="2119234"/>
            <a:ext cx="53204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month = 1:12                                </a:t>
            </a:r>
            <a:r>
              <a:rPr lang="en-US" altLang="ko-KR" sz="1200" b="1" dirty="0">
                <a:solidFill>
                  <a:srgbClr val="12734E"/>
                </a:solidFill>
              </a:rPr>
              <a:t># </a:t>
            </a:r>
            <a:r>
              <a:rPr lang="ko-KR" altLang="en-US" sz="1200" b="1" dirty="0">
                <a:solidFill>
                  <a:srgbClr val="12734E"/>
                </a:solidFill>
              </a:rPr>
              <a:t>자료 입력</a:t>
            </a:r>
          </a:p>
          <a:p>
            <a:r>
              <a:rPr lang="en-US" altLang="ko-KR" sz="1200" b="1" dirty="0"/>
              <a:t>late = c(5,8,7,9,4,6,12,13,8,6,6,4)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자료 입력</a:t>
            </a:r>
          </a:p>
          <a:p>
            <a:r>
              <a:rPr lang="en-US" altLang="ko-KR" sz="1200" b="1" dirty="0"/>
              <a:t>plot(      month, 			</a:t>
            </a:r>
            <a:r>
              <a:rPr lang="en-US" altLang="ko-KR" sz="1200" b="1" dirty="0">
                <a:solidFill>
                  <a:srgbClr val="4F784C"/>
                </a:solidFill>
              </a:rPr>
              <a:t># x data</a:t>
            </a:r>
          </a:p>
          <a:p>
            <a:r>
              <a:rPr lang="en-US" altLang="ko-KR" sz="1200" b="1" dirty="0"/>
              <a:t> 	late, 			</a:t>
            </a:r>
            <a:r>
              <a:rPr lang="en-US" altLang="ko-KR" sz="1200" b="1" dirty="0">
                <a:solidFill>
                  <a:srgbClr val="4F784C"/>
                </a:solidFill>
              </a:rPr>
              <a:t># y data</a:t>
            </a:r>
          </a:p>
          <a:p>
            <a:r>
              <a:rPr lang="en-US" altLang="ko-KR" sz="1200" b="1" dirty="0"/>
              <a:t> 	main="</a:t>
            </a:r>
            <a:r>
              <a:rPr lang="ko-KR" altLang="en-US" sz="1200" b="1" dirty="0"/>
              <a:t>지각생 통계</a:t>
            </a:r>
            <a:r>
              <a:rPr lang="en-US" altLang="ko-KR" sz="1200" b="1" dirty="0"/>
              <a:t>",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제목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type= "l",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그래프의 종류 선택</a:t>
            </a:r>
            <a:r>
              <a:rPr lang="en-US" altLang="ko-KR" sz="1200" b="1" dirty="0">
                <a:solidFill>
                  <a:srgbClr val="4F784C"/>
                </a:solidFill>
              </a:rPr>
              <a:t>(</a:t>
            </a:r>
            <a:r>
              <a:rPr lang="ko-KR" altLang="en-US" sz="1200" b="1" dirty="0">
                <a:solidFill>
                  <a:srgbClr val="4F784C"/>
                </a:solidFill>
              </a:rPr>
              <a:t>알파벳</a:t>
            </a:r>
            <a:r>
              <a:rPr lang="en-US" altLang="ko-KR" sz="1200" b="1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200" b="1" dirty="0"/>
              <a:t> 	</a:t>
            </a:r>
            <a:r>
              <a:rPr lang="en-US" altLang="ko-KR" sz="1200" b="1" dirty="0" err="1"/>
              <a:t>lty</a:t>
            </a:r>
            <a:r>
              <a:rPr lang="en-US" altLang="ko-KR" sz="1200" b="1" dirty="0"/>
              <a:t>=1,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선의 종류</a:t>
            </a:r>
            <a:r>
              <a:rPr lang="en-US" altLang="ko-KR" sz="1200" b="1" dirty="0">
                <a:solidFill>
                  <a:srgbClr val="4F784C"/>
                </a:solidFill>
              </a:rPr>
              <a:t>(line type) </a:t>
            </a:r>
            <a:r>
              <a:rPr lang="ko-KR" altLang="en-US" sz="1200" b="1" dirty="0">
                <a:solidFill>
                  <a:srgbClr val="4F784C"/>
                </a:solidFill>
              </a:rPr>
              <a:t>선택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lwd</a:t>
            </a:r>
            <a:r>
              <a:rPr lang="en-US" altLang="ko-KR" sz="1200" b="1" dirty="0"/>
              <a:t>=1,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선의 굵기 선택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xlab</a:t>
            </a:r>
            <a:r>
              <a:rPr lang="en-US" altLang="ko-KR" sz="1200" b="1" dirty="0"/>
              <a:t>="Month", 		</a:t>
            </a:r>
            <a:r>
              <a:rPr lang="en-US" altLang="ko-KR" sz="1200" b="1" dirty="0">
                <a:solidFill>
                  <a:srgbClr val="4F784C"/>
                </a:solidFill>
              </a:rPr>
              <a:t># x</a:t>
            </a:r>
            <a:r>
              <a:rPr lang="ko-KR" altLang="en-US" sz="1200" b="1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ylab</a:t>
            </a:r>
            <a:r>
              <a:rPr lang="en-US" altLang="ko-KR" sz="1200" b="1" dirty="0"/>
              <a:t>="Late </a:t>
            </a:r>
            <a:r>
              <a:rPr lang="en-US" altLang="ko-KR" sz="1200" b="1" dirty="0" err="1"/>
              <a:t>cnt</a:t>
            </a:r>
            <a:r>
              <a:rPr lang="en-US" altLang="ko-KR" sz="1200" b="1" dirty="0"/>
              <a:t>" 		</a:t>
            </a:r>
            <a:r>
              <a:rPr lang="en-US" altLang="ko-KR" sz="1200" b="1" dirty="0">
                <a:solidFill>
                  <a:srgbClr val="4F784C"/>
                </a:solidFill>
              </a:rPr>
              <a:t># y</a:t>
            </a:r>
            <a:r>
              <a:rPr lang="ko-KR" altLang="en-US" sz="1200" b="1" dirty="0">
                <a:solidFill>
                  <a:srgbClr val="4F784C"/>
                </a:solidFill>
              </a:rPr>
              <a:t>축 레이블</a:t>
            </a:r>
          </a:p>
          <a:p>
            <a:r>
              <a:rPr lang="en-US" altLang="ko-KR" sz="1200" b="1" dirty="0"/>
              <a:t>)</a:t>
            </a:r>
            <a:endParaRPr lang="en-US" altLang="ko-KR" sz="1200" b="1" dirty="0">
              <a:solidFill>
                <a:srgbClr val="4F784C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8F7F82-AE28-4289-9D26-22595694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80" y="912270"/>
            <a:ext cx="5603865" cy="714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2262EC-30CF-46E9-9955-027E8B078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494" y="4423957"/>
            <a:ext cx="5603865" cy="61181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8CF70387-4CC0-49D2-9862-6EBB3753AE04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</a:t>
            </a:r>
            <a:r>
              <a:rPr lang="en-US" altLang="ko-KR" sz="2100" b="1">
                <a:latin typeface="+mj-ea"/>
              </a:rPr>
              <a:t>. </a:t>
            </a:r>
            <a:r>
              <a:rPr lang="ko-KR" altLang="en-US" sz="2100" b="1" dirty="0">
                <a:latin typeface="+mj-ea"/>
              </a:rPr>
              <a:t>선그래프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EB725-3B49-455C-87FB-7122080AB653}"/>
              </a:ext>
            </a:extLst>
          </p:cNvPr>
          <p:cNvSpPr txBox="1"/>
          <p:nvPr/>
        </p:nvSpPr>
        <p:spPr>
          <a:xfrm>
            <a:off x="3243474" y="576856"/>
            <a:ext cx="494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아래는 월별로 지각생 통계를 나타낸 것이다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449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108F019E-5566-471C-B03F-A465C91393A3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 err="1"/>
              <a:t>산점도</a:t>
            </a:r>
            <a:endParaRPr lang="ko-KR" altLang="en-US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DCB270B9-6F32-4C49-A005-E48F03DFAADC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01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6872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12C8939-D1C2-443E-93A1-105F0DFF1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27" y="749049"/>
            <a:ext cx="5611746" cy="408247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423623D-3164-44A2-9489-736FBBC764AD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</a:t>
            </a:r>
            <a:r>
              <a:rPr lang="en-US" altLang="ko-KR" sz="2100" b="1">
                <a:latin typeface="+mj-ea"/>
              </a:rPr>
              <a:t>. </a:t>
            </a:r>
            <a:r>
              <a:rPr lang="ko-KR" altLang="en-US" sz="2100" b="1" dirty="0">
                <a:latin typeface="+mj-ea"/>
              </a:rPr>
              <a:t>선그래프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357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C9BC7F-C029-4760-9BD8-0B65A85D8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34" y="546525"/>
            <a:ext cx="4749133" cy="4196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9C7DF-F9A8-4F3A-851B-3FD59115D81B}"/>
              </a:ext>
            </a:extLst>
          </p:cNvPr>
          <p:cNvSpPr txBox="1"/>
          <p:nvPr/>
        </p:nvSpPr>
        <p:spPr>
          <a:xfrm>
            <a:off x="3086833" y="4708495"/>
            <a:ext cx="2970332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그림 </a:t>
            </a:r>
            <a:r>
              <a:rPr lang="en-US" altLang="ko-KR" sz="900" b="1" dirty="0">
                <a:latin typeface="+mn-ea"/>
              </a:rPr>
              <a:t>6-6 </a:t>
            </a:r>
            <a:r>
              <a:rPr lang="ko-KR" altLang="en-US" sz="900" b="1" dirty="0"/>
              <a:t>매개변수 타입에 따른 다양한 선그래프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B7D527-39DD-43A0-961B-70BD7B90EFB1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</a:t>
            </a:r>
            <a:r>
              <a:rPr lang="en-US" altLang="ko-KR" sz="2100" b="1">
                <a:latin typeface="+mj-ea"/>
              </a:rPr>
              <a:t>. </a:t>
            </a:r>
            <a:r>
              <a:rPr lang="ko-KR" altLang="en-US" sz="2100" b="1" dirty="0">
                <a:latin typeface="+mj-ea"/>
              </a:rPr>
              <a:t>선그래프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FB840-101D-42A5-AC19-F3C73168BCED}"/>
              </a:ext>
            </a:extLst>
          </p:cNvPr>
          <p:cNvSpPr txBox="1"/>
          <p:nvPr/>
        </p:nvSpPr>
        <p:spPr>
          <a:xfrm>
            <a:off x="6946566" y="2325529"/>
            <a:ext cx="2197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좌측 그림은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type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에 따라 선그래프가 달리 보이지만 중요한 것은 분석을 해보면 지각생수가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월 급감했다가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7,8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월에 급증을 했다는 사실인 것이다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이것을 토대로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7,8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월 지각생을 줄이기 위해서 방안을 수립하는 것이 데이터를 분석하는 이유가 될 것이다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3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29C7DF-F9A8-4F3A-851B-3FD59115D81B}"/>
              </a:ext>
            </a:extLst>
          </p:cNvPr>
          <p:cNvSpPr txBox="1"/>
          <p:nvPr/>
        </p:nvSpPr>
        <p:spPr>
          <a:xfrm>
            <a:off x="3348424" y="2200460"/>
            <a:ext cx="2447148" cy="303784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그림 </a:t>
            </a:r>
            <a:r>
              <a:rPr lang="en-US" altLang="ko-KR" sz="900" b="1" dirty="0">
                <a:latin typeface="+mn-ea"/>
              </a:rPr>
              <a:t>6-7 </a:t>
            </a:r>
            <a:r>
              <a:rPr lang="ko-KR" altLang="en-US" sz="900" b="1" dirty="0">
                <a:latin typeface="+mn-ea"/>
              </a:rPr>
              <a:t> 선그래프에서의 선의 종류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F478A2-ECCA-4310-94ED-C2F6F61C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59" y="951571"/>
            <a:ext cx="2936081" cy="13358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C720C5-390B-4973-9B75-EE701B21C820}"/>
              </a:ext>
            </a:extLst>
          </p:cNvPr>
          <p:cNvSpPr txBox="1">
            <a:spLocks/>
          </p:cNvSpPr>
          <p:nvPr/>
        </p:nvSpPr>
        <p:spPr>
          <a:xfrm>
            <a:off x="1365394" y="2639258"/>
            <a:ext cx="6480720" cy="205894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다중변수 자료의 변수 중 하나가 연월일과 같이 시간을 나타내는 값을 갖는 경우 </a:t>
            </a:r>
            <a:r>
              <a:rPr lang="en-US" altLang="ko-KR" sz="1200" b="1" dirty="0"/>
              <a:t>x</a:t>
            </a:r>
            <a:r>
              <a:rPr lang="ko-KR" altLang="en-US" sz="1200" b="1" dirty="0"/>
              <a:t>축을 시간 축으로 하여 선그래프를 그리면 시간의 변화에 따른 자료의 증감 추이를 쉽게 확인할 수 있음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시간의 변화에 따라 자료를 수집한 경우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이를 시계열 자료</a:t>
            </a:r>
            <a:r>
              <a:rPr lang="en-US" altLang="ko-KR" sz="1200" b="1" dirty="0">
                <a:solidFill>
                  <a:srgbClr val="FF0000"/>
                </a:solidFill>
              </a:rPr>
              <a:t>(times series data)</a:t>
            </a:r>
            <a:r>
              <a:rPr lang="ko-KR" altLang="en-US" sz="1200" b="1" dirty="0">
                <a:solidFill>
                  <a:srgbClr val="FF0000"/>
                </a:solidFill>
              </a:rPr>
              <a:t>라고 함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선그래프는 시계열 자료의 내용을 파악하는 가장 기본적인 방법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18AEA39-959F-4261-8CB4-8056366F5CE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</a:t>
            </a:r>
            <a:r>
              <a:rPr lang="en-US" altLang="ko-KR" sz="2100" b="1">
                <a:latin typeface="+mj-ea"/>
              </a:rPr>
              <a:t>. </a:t>
            </a:r>
            <a:r>
              <a:rPr lang="ko-KR" altLang="en-US" sz="2100" b="1" dirty="0">
                <a:latin typeface="+mj-ea"/>
              </a:rPr>
              <a:t>선그래프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158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복수의 선그래프의 작성</a:t>
            </a:r>
            <a:r>
              <a:rPr lang="ko-KR" altLang="en-US" sz="1350" b="1" dirty="0"/>
              <a:t> 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어느 학급의 월별 지각생 통계</a:t>
            </a:r>
            <a:endParaRPr lang="en-US" altLang="ko-KR" sz="1200" b="1" dirty="0"/>
          </a:p>
          <a:p>
            <a:pPr marL="342900" lvl="1" indent="0">
              <a:buNone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07E5D3-2021-4B55-8A20-7534F647CF1E}"/>
              </a:ext>
            </a:extLst>
          </p:cNvPr>
          <p:cNvSpPr/>
          <p:nvPr/>
        </p:nvSpPr>
        <p:spPr>
          <a:xfrm>
            <a:off x="1774234" y="2130431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85EE45-2891-4D14-B33F-B1D7CC7AC075}"/>
              </a:ext>
            </a:extLst>
          </p:cNvPr>
          <p:cNvSpPr/>
          <p:nvPr/>
        </p:nvSpPr>
        <p:spPr>
          <a:xfrm>
            <a:off x="1774233" y="2485697"/>
            <a:ext cx="5582452" cy="257597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F5C77-FF4F-4E95-9BA8-E34D71A6395A}"/>
              </a:ext>
            </a:extLst>
          </p:cNvPr>
          <p:cNvSpPr txBox="1"/>
          <p:nvPr/>
        </p:nvSpPr>
        <p:spPr>
          <a:xfrm>
            <a:off x="1774233" y="2181106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6-7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87532-32F5-4980-AA6B-384D3CB62FD8}"/>
              </a:ext>
            </a:extLst>
          </p:cNvPr>
          <p:cNvSpPr txBox="1"/>
          <p:nvPr/>
        </p:nvSpPr>
        <p:spPr>
          <a:xfrm>
            <a:off x="1816830" y="2523463"/>
            <a:ext cx="53204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month = 1:12</a:t>
            </a:r>
          </a:p>
          <a:p>
            <a:r>
              <a:rPr lang="en-US" altLang="ko-KR" sz="1200" b="1" dirty="0"/>
              <a:t>late1 = c(5,8,7,9,4,6,12,13,8,6,6,4)</a:t>
            </a:r>
          </a:p>
          <a:p>
            <a:r>
              <a:rPr lang="en-US" altLang="ko-KR" sz="1200" b="1" dirty="0"/>
              <a:t>late2 = c(4,6,5,8,7,8,10,11,6,5,7,3)</a:t>
            </a:r>
          </a:p>
          <a:p>
            <a:r>
              <a:rPr lang="en-US" altLang="ko-KR" sz="1200" b="1" dirty="0"/>
              <a:t>plot(      month, 			</a:t>
            </a:r>
            <a:r>
              <a:rPr lang="en-US" altLang="ko-KR" sz="1200" b="1" dirty="0">
                <a:solidFill>
                  <a:srgbClr val="4F784C"/>
                </a:solidFill>
              </a:rPr>
              <a:t># x data</a:t>
            </a:r>
          </a:p>
          <a:p>
            <a:r>
              <a:rPr lang="en-US" altLang="ko-KR" sz="1200" b="1" dirty="0"/>
              <a:t> 	late1, 			</a:t>
            </a:r>
            <a:r>
              <a:rPr lang="en-US" altLang="ko-KR" sz="1200" b="1" dirty="0">
                <a:solidFill>
                  <a:srgbClr val="4F784C"/>
                </a:solidFill>
              </a:rPr>
              <a:t># y data</a:t>
            </a:r>
          </a:p>
          <a:p>
            <a:r>
              <a:rPr lang="en-US" altLang="ko-KR" sz="1200" b="1" dirty="0"/>
              <a:t> 	main="Late Students",</a:t>
            </a:r>
          </a:p>
          <a:p>
            <a:r>
              <a:rPr lang="en-US" altLang="ko-KR" sz="1200" b="1" dirty="0"/>
              <a:t> 	type= "b",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그래프의 종류 선택</a:t>
            </a:r>
            <a:r>
              <a:rPr lang="en-US" altLang="ko-KR" sz="1200" b="1" dirty="0">
                <a:solidFill>
                  <a:srgbClr val="4F784C"/>
                </a:solidFill>
              </a:rPr>
              <a:t>(</a:t>
            </a:r>
            <a:r>
              <a:rPr lang="ko-KR" altLang="en-US" sz="1200" b="1" dirty="0">
                <a:solidFill>
                  <a:srgbClr val="4F784C"/>
                </a:solidFill>
              </a:rPr>
              <a:t>알파벳</a:t>
            </a:r>
            <a:r>
              <a:rPr lang="en-US" altLang="ko-KR" sz="1200" b="1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200" b="1" dirty="0"/>
              <a:t> 	</a:t>
            </a:r>
            <a:r>
              <a:rPr lang="en-US" altLang="ko-KR" sz="1200" b="1" dirty="0" err="1"/>
              <a:t>lty</a:t>
            </a:r>
            <a:r>
              <a:rPr lang="en-US" altLang="ko-KR" sz="1200" b="1" dirty="0"/>
              <a:t>=1,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선의 종류</a:t>
            </a:r>
            <a:r>
              <a:rPr lang="en-US" altLang="ko-KR" sz="1200" b="1" dirty="0">
                <a:solidFill>
                  <a:srgbClr val="4F784C"/>
                </a:solidFill>
              </a:rPr>
              <a:t>(line type) </a:t>
            </a:r>
            <a:r>
              <a:rPr lang="ko-KR" altLang="en-US" sz="1200" b="1" dirty="0">
                <a:solidFill>
                  <a:srgbClr val="4F784C"/>
                </a:solidFill>
              </a:rPr>
              <a:t>선택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col="red",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선의 색 선택 </a:t>
            </a:r>
            <a:endParaRPr lang="en-US" altLang="ko-KR" sz="1200" b="1" dirty="0">
              <a:solidFill>
                <a:srgbClr val="4F784C"/>
              </a:solidFill>
            </a:endParaRPr>
          </a:p>
          <a:p>
            <a:r>
              <a:rPr lang="en-US" altLang="ko-KR" sz="1200" b="1" dirty="0"/>
              <a:t>	</a:t>
            </a:r>
            <a:r>
              <a:rPr lang="en-US" altLang="ko-KR" sz="1200" b="1" dirty="0" err="1"/>
              <a:t>xlab</a:t>
            </a:r>
            <a:r>
              <a:rPr lang="en-US" altLang="ko-KR" sz="1200" b="1" dirty="0"/>
              <a:t>="Month ", 		</a:t>
            </a:r>
            <a:r>
              <a:rPr lang="en-US" altLang="ko-KR" sz="1200" b="1" dirty="0">
                <a:solidFill>
                  <a:srgbClr val="4F784C"/>
                </a:solidFill>
              </a:rPr>
              <a:t># x</a:t>
            </a:r>
            <a:r>
              <a:rPr lang="ko-KR" altLang="en-US" sz="1200" b="1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ylab</a:t>
            </a:r>
            <a:r>
              <a:rPr lang="en-US" altLang="ko-KR" sz="1200" b="1" dirty="0"/>
              <a:t>="Late </a:t>
            </a:r>
            <a:r>
              <a:rPr lang="en-US" altLang="ko-KR" sz="1200" b="1" dirty="0" err="1"/>
              <a:t>cnt</a:t>
            </a:r>
            <a:r>
              <a:rPr lang="en-US" altLang="ko-KR" sz="1200" b="1" dirty="0"/>
              <a:t>", 		</a:t>
            </a:r>
            <a:r>
              <a:rPr lang="en-US" altLang="ko-KR" sz="1200" b="1" dirty="0">
                <a:solidFill>
                  <a:srgbClr val="4F784C"/>
                </a:solidFill>
              </a:rPr>
              <a:t># y</a:t>
            </a:r>
            <a:r>
              <a:rPr lang="ko-KR" altLang="en-US" sz="1200" b="1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ylim</a:t>
            </a:r>
            <a:r>
              <a:rPr lang="en-US" altLang="ko-KR" sz="1200" b="1" dirty="0"/>
              <a:t>=c(1, 15) 		</a:t>
            </a:r>
            <a:r>
              <a:rPr lang="en-US" altLang="ko-KR" sz="1200" b="1" dirty="0">
                <a:solidFill>
                  <a:srgbClr val="4F784C"/>
                </a:solidFill>
              </a:rPr>
              <a:t># y</a:t>
            </a:r>
            <a:r>
              <a:rPr lang="ko-KR" altLang="en-US" sz="1200" b="1" dirty="0">
                <a:solidFill>
                  <a:srgbClr val="4F784C"/>
                </a:solidFill>
              </a:rPr>
              <a:t>축 값의 </a:t>
            </a:r>
            <a:r>
              <a:rPr lang="en-US" altLang="ko-KR" sz="1200" b="1" dirty="0">
                <a:solidFill>
                  <a:srgbClr val="4F784C"/>
                </a:solidFill>
              </a:rPr>
              <a:t>(</a:t>
            </a:r>
            <a:r>
              <a:rPr lang="ko-KR" altLang="en-US" sz="1200" b="1" dirty="0">
                <a:solidFill>
                  <a:srgbClr val="4F784C"/>
                </a:solidFill>
              </a:rPr>
              <a:t>하한</a:t>
            </a:r>
            <a:r>
              <a:rPr lang="en-US" altLang="ko-KR" sz="1200" b="1" dirty="0">
                <a:solidFill>
                  <a:srgbClr val="4F784C"/>
                </a:solidFill>
              </a:rPr>
              <a:t>, </a:t>
            </a:r>
            <a:r>
              <a:rPr lang="ko-KR" altLang="en-US" sz="1200" b="1" dirty="0">
                <a:solidFill>
                  <a:srgbClr val="4F784C"/>
                </a:solidFill>
              </a:rPr>
              <a:t>상한</a:t>
            </a:r>
            <a:r>
              <a:rPr lang="en-US" altLang="ko-KR" sz="1200" b="1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200" b="1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6649CC-2B27-446E-9AD5-4388FC46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1240996"/>
            <a:ext cx="4867997" cy="737063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51A7291-3943-4E2C-A0AA-25D013B56768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</a:t>
            </a:r>
            <a:r>
              <a:rPr lang="en-US" altLang="ko-KR" sz="2100" b="1">
                <a:latin typeface="+mj-ea"/>
              </a:rPr>
              <a:t>. </a:t>
            </a:r>
            <a:r>
              <a:rPr lang="ko-KR" altLang="en-US" sz="2100" b="1" dirty="0">
                <a:latin typeface="+mj-ea"/>
              </a:rPr>
              <a:t>선그래프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894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85EE45-2891-4D14-B33F-B1D7CC7AC075}"/>
              </a:ext>
            </a:extLst>
          </p:cNvPr>
          <p:cNvSpPr/>
          <p:nvPr/>
        </p:nvSpPr>
        <p:spPr>
          <a:xfrm>
            <a:off x="1774233" y="816556"/>
            <a:ext cx="5582452" cy="9113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87532-32F5-4980-AA6B-384D3CB62FD8}"/>
              </a:ext>
            </a:extLst>
          </p:cNvPr>
          <p:cNvSpPr txBox="1"/>
          <p:nvPr/>
        </p:nvSpPr>
        <p:spPr>
          <a:xfrm>
            <a:off x="1816830" y="854321"/>
            <a:ext cx="532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lines(     month, 			</a:t>
            </a:r>
            <a:r>
              <a:rPr lang="en-US" altLang="ko-KR" sz="1200" b="1" dirty="0">
                <a:solidFill>
                  <a:srgbClr val="4F784C"/>
                </a:solidFill>
              </a:rPr>
              <a:t># x data</a:t>
            </a:r>
          </a:p>
          <a:p>
            <a:r>
              <a:rPr lang="en-US" altLang="ko-KR" sz="1200" b="1" dirty="0"/>
              <a:t> 	late2, 			</a:t>
            </a:r>
            <a:r>
              <a:rPr lang="en-US" altLang="ko-KR" sz="1200" b="1" dirty="0">
                <a:solidFill>
                  <a:srgbClr val="4F784C"/>
                </a:solidFill>
              </a:rPr>
              <a:t># y data</a:t>
            </a:r>
          </a:p>
          <a:p>
            <a:r>
              <a:rPr lang="en-US" altLang="ko-KR" sz="1200" b="1" dirty="0"/>
              <a:t> 	type = "b",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선의 종류</a:t>
            </a:r>
            <a:r>
              <a:rPr lang="en-US" altLang="ko-KR" sz="1200" b="1" dirty="0">
                <a:solidFill>
                  <a:srgbClr val="4F784C"/>
                </a:solidFill>
              </a:rPr>
              <a:t>(line type) </a:t>
            </a:r>
            <a:r>
              <a:rPr lang="ko-KR" altLang="en-US" sz="1200" b="1" dirty="0">
                <a:solidFill>
                  <a:srgbClr val="4F784C"/>
                </a:solidFill>
              </a:rPr>
              <a:t>선택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col = "blue")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선의 색 선택</a:t>
            </a:r>
            <a:endParaRPr lang="en-US" altLang="ko-KR" sz="1200" b="1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78E23F-65A0-4478-9A35-70649AFD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1964183"/>
            <a:ext cx="5582452" cy="2778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4A0885-A577-4055-B97A-32D48231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33" y="2242042"/>
            <a:ext cx="5582452" cy="5000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C23B9E-4CD8-415B-86D9-E8B1A967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233" y="2732407"/>
            <a:ext cx="5582452" cy="2133791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0EB464AD-7952-4AA1-9A8D-285F1E4F9A72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</a:t>
            </a:r>
            <a:r>
              <a:rPr lang="en-US" altLang="ko-KR" sz="2100" b="1">
                <a:latin typeface="+mj-ea"/>
              </a:rPr>
              <a:t>. </a:t>
            </a:r>
            <a:r>
              <a:rPr lang="ko-KR" altLang="en-US" sz="2100" b="1" dirty="0">
                <a:latin typeface="+mj-ea"/>
              </a:rPr>
              <a:t>선그래프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397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78E23F-65A0-4478-9A35-70649AFD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33" y="1964183"/>
            <a:ext cx="5582452" cy="2778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4A0885-A577-4055-B97A-32D48231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33" y="2242042"/>
            <a:ext cx="5582452" cy="5000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268E3D-0629-422C-B4A1-9B36A6444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917" y="755228"/>
            <a:ext cx="5582453" cy="23753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D7E2DF-927F-4196-B616-44BA317E7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917" y="3130599"/>
            <a:ext cx="5582453" cy="106740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B319020-3D2B-40D9-A706-BAD67B631763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</a:t>
            </a:r>
            <a:r>
              <a:rPr lang="en-US" altLang="ko-KR" sz="2100" b="1">
                <a:latin typeface="+mj-ea"/>
              </a:rPr>
              <a:t>. </a:t>
            </a:r>
            <a:r>
              <a:rPr lang="ko-KR" altLang="en-US" sz="2100" b="1" dirty="0">
                <a:latin typeface="+mj-ea"/>
              </a:rPr>
              <a:t>선그래프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93D17-1998-441B-9174-31F4142A3293}"/>
              </a:ext>
            </a:extLst>
          </p:cNvPr>
          <p:cNvSpPr txBox="1"/>
          <p:nvPr/>
        </p:nvSpPr>
        <p:spPr>
          <a:xfrm>
            <a:off x="1771916" y="4204124"/>
            <a:ext cx="5582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lines()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함수는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plot()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함수로 작성한 그래프 위에 선을 겹쳐서 그리는 역할을 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여기서 사용한 자료는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반의 자료인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late2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인 것이다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3234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5BDF23-3C1A-4646-8EA7-1413D546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20" y="811279"/>
            <a:ext cx="5580751" cy="24693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9A5E097-E685-4AE8-96DE-591F0A850F0A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3. </a:t>
            </a:r>
            <a:r>
              <a:rPr lang="ko-KR" altLang="en-US" sz="2100" b="1" dirty="0">
                <a:latin typeface="+mj-ea"/>
              </a:rPr>
              <a:t>선그래프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E7D10-5BE0-415A-B311-E3E04FCC6739}"/>
              </a:ext>
            </a:extLst>
          </p:cNvPr>
          <p:cNvSpPr txBox="1"/>
          <p:nvPr/>
        </p:nvSpPr>
        <p:spPr>
          <a:xfrm>
            <a:off x="1771916" y="3426845"/>
            <a:ext cx="5582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그래프에서 보다시피 역시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반도 비슷한 추이가 보인다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4495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39D9E68A-A013-4DC3-A1C1-E943613A3576}"/>
              </a:ext>
            </a:extLst>
          </p:cNvPr>
          <p:cNvSpPr txBox="1">
            <a:spLocks/>
          </p:cNvSpPr>
          <p:nvPr/>
        </p:nvSpPr>
        <p:spPr>
          <a:xfrm>
            <a:off x="871973" y="2711854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자료의 탐색 실습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5DCA659-9717-45CA-8571-B40EC21BFFFA}"/>
              </a:ext>
            </a:extLst>
          </p:cNvPr>
          <p:cNvSpPr txBox="1">
            <a:spLocks/>
          </p:cNvSpPr>
          <p:nvPr/>
        </p:nvSpPr>
        <p:spPr>
          <a:xfrm>
            <a:off x="871973" y="1914061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u="sng" dirty="0"/>
              <a:t>Section 04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601559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278198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1. Boston Housing </a:t>
            </a:r>
            <a:r>
              <a:rPr lang="ko-KR" altLang="en-US" sz="1500" b="1" dirty="0"/>
              <a:t>데이터셋 소개</a:t>
            </a:r>
            <a:r>
              <a:rPr lang="ko-KR" altLang="en-US" sz="1350" b="1" dirty="0"/>
              <a:t> 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미국 보스턴 지역의 주택 가격 정보와 주택 가격에 영향을 미치는 여러 요소들에 대한 정보를 담고 있음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총 </a:t>
            </a:r>
            <a:r>
              <a:rPr lang="en-US" altLang="ko-KR" sz="1200" b="1" dirty="0"/>
              <a:t>14</a:t>
            </a:r>
            <a:r>
              <a:rPr lang="ko-KR" altLang="en-US" sz="1200" b="1" dirty="0"/>
              <a:t>개의 변수로 구성이 되어 있는데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여기서는 이중에 </a:t>
            </a:r>
            <a:r>
              <a:rPr lang="en-US" altLang="ko-KR" sz="1200" b="1" dirty="0"/>
              <a:t>5</a:t>
            </a:r>
            <a:r>
              <a:rPr lang="ko-KR" altLang="en-US" sz="1200" b="1" dirty="0"/>
              <a:t>개의 변수만 선택하여 분석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mlbench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패키지에서 제공</a:t>
            </a:r>
            <a:endParaRPr lang="en-US" altLang="ko-KR" sz="1200" b="1" dirty="0"/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D0DB06-DD4F-4564-A304-3CAEC3747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69" y="2571751"/>
            <a:ext cx="4614863" cy="1921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46B81-1F8B-4365-A318-48173332156A}"/>
              </a:ext>
            </a:extLst>
          </p:cNvPr>
          <p:cNvSpPr txBox="1"/>
          <p:nvPr/>
        </p:nvSpPr>
        <p:spPr>
          <a:xfrm>
            <a:off x="3201972" y="4402832"/>
            <a:ext cx="2753744" cy="303784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표 </a:t>
            </a:r>
            <a:r>
              <a:rPr lang="en-US" altLang="ko-KR" sz="900" b="1" dirty="0">
                <a:latin typeface="+mn-ea"/>
              </a:rPr>
              <a:t>6-1 </a:t>
            </a:r>
            <a:r>
              <a:rPr lang="ko-KR" altLang="en-US" sz="900" b="1" dirty="0">
                <a:latin typeface="+mn-ea"/>
              </a:rPr>
              <a:t> </a:t>
            </a:r>
            <a:r>
              <a:rPr lang="en-US" altLang="ko-KR" sz="900" b="1" dirty="0" err="1">
                <a:latin typeface="+mn-ea"/>
              </a:rPr>
              <a:t>BostonHousing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데이터셋의 변수 설명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71FEA8-A6D8-46A5-9A1B-FF4A13293032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2937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탐색적 데이터 분석 과정</a:t>
            </a:r>
            <a:endParaRPr lang="en-US" altLang="ko-KR" sz="15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1.1</a:t>
            </a:r>
            <a:r>
              <a:rPr lang="ko-KR" altLang="en-US" sz="1350" b="1" dirty="0"/>
              <a:t> 분석 대상 데이터셋 준비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b="1" dirty="0"/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DEAB7E-6F6D-4342-A394-4EE636111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887" y="1355982"/>
            <a:ext cx="5580751" cy="743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73AB71-41B0-4FE9-A803-342839B3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574" y="2194663"/>
            <a:ext cx="2923200" cy="2261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003E76-5DA0-4FAE-9F40-5B21F1C99B11}"/>
              </a:ext>
            </a:extLst>
          </p:cNvPr>
          <p:cNvSpPr txBox="1"/>
          <p:nvPr/>
        </p:nvSpPr>
        <p:spPr>
          <a:xfrm>
            <a:off x="3224417" y="4456164"/>
            <a:ext cx="2447148" cy="303784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그림 </a:t>
            </a:r>
            <a:r>
              <a:rPr lang="en-US" altLang="ko-KR" sz="900" b="1" dirty="0">
                <a:latin typeface="+mn-ea"/>
              </a:rPr>
              <a:t>6-8</a:t>
            </a:r>
            <a:r>
              <a:rPr lang="ko-KR" altLang="en-US" sz="900" b="1" dirty="0">
                <a:latin typeface="+mn-ea"/>
              </a:rPr>
              <a:t> </a:t>
            </a:r>
            <a:r>
              <a:rPr lang="en-US" altLang="ko-KR" sz="900" b="1" dirty="0" err="1">
                <a:latin typeface="+mn-ea"/>
              </a:rPr>
              <a:t>mlbench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패키지 설치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5338471-6CD0-4C60-9651-E05450675FBA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62240-6D89-4564-8181-167DB889C47F}"/>
              </a:ext>
            </a:extLst>
          </p:cNvPr>
          <p:cNvSpPr txBox="1"/>
          <p:nvPr/>
        </p:nvSpPr>
        <p:spPr>
          <a:xfrm>
            <a:off x="3716905" y="1311610"/>
            <a:ext cx="3420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library()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는 패키지를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R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프로그램에 로딩을 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data()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함수는 데이터를 가져오는 역할을 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0A1C4-CAFB-4FAF-9745-EB4D671C67E2}"/>
              </a:ext>
            </a:extLst>
          </p:cNvPr>
          <p:cNvSpPr txBox="1"/>
          <p:nvPr/>
        </p:nvSpPr>
        <p:spPr>
          <a:xfrm>
            <a:off x="5838465" y="3325413"/>
            <a:ext cx="300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코드에서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install.package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함수를 이용해서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패키지를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설지해도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752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>
                <a:solidFill>
                  <a:schemeClr val="accent3"/>
                </a:solidFill>
              </a:rPr>
              <a:t>   </a:t>
            </a:r>
            <a:endParaRPr lang="en-US" altLang="ko-KR" sz="135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다중변수 자료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또는 </a:t>
            </a:r>
            <a:r>
              <a:rPr lang="ko-KR" altLang="en-US" sz="1200" b="1" dirty="0" err="1"/>
              <a:t>다변량</a:t>
            </a:r>
            <a:r>
              <a:rPr lang="ko-KR" altLang="en-US" sz="1200" b="1" dirty="0"/>
              <a:t> 자료</a:t>
            </a:r>
            <a:r>
              <a:rPr lang="en-US" altLang="ko-KR" sz="1200" b="1" dirty="0"/>
              <a:t>) : </a:t>
            </a:r>
            <a:r>
              <a:rPr lang="ko-KR" altLang="en-US" sz="1200" b="1" dirty="0"/>
              <a:t>변수가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 이상인 자료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다중변수 자료는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차원 형태를 나타내며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이는 매트릭스나 데이터 프레임에 저장하여 분석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>
                <a:solidFill>
                  <a:srgbClr val="FF0000"/>
                </a:solidFill>
              </a:rPr>
              <a:t>산점도</a:t>
            </a:r>
            <a:r>
              <a:rPr lang="en-US" altLang="ko-KR" sz="1200" b="1" dirty="0">
                <a:solidFill>
                  <a:srgbClr val="FF0000"/>
                </a:solidFill>
              </a:rPr>
              <a:t>(scatter plot)</a:t>
            </a:r>
            <a:r>
              <a:rPr lang="ko-KR" altLang="en-US" sz="1200" b="1" dirty="0">
                <a:solidFill>
                  <a:srgbClr val="FF0000"/>
                </a:solidFill>
              </a:rPr>
              <a:t>란 </a:t>
            </a:r>
            <a:r>
              <a:rPr lang="en-US" altLang="ko-KR" sz="1200" b="1" dirty="0">
                <a:solidFill>
                  <a:srgbClr val="FF0000"/>
                </a:solidFill>
              </a:rPr>
              <a:t>2</a:t>
            </a:r>
            <a:r>
              <a:rPr lang="ko-KR" altLang="en-US" sz="1200" b="1" dirty="0">
                <a:solidFill>
                  <a:srgbClr val="FF0000"/>
                </a:solidFill>
              </a:rPr>
              <a:t>개의 변수로 구성된 자료의 분포를 알아보는 그래프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32B92-3D63-4A48-AE18-579F9EF2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26" y="2160897"/>
            <a:ext cx="4950550" cy="2436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1B1F6-28FF-4067-B9E8-E4B9DE36CA01}"/>
              </a:ext>
            </a:extLst>
          </p:cNvPr>
          <p:cNvSpPr txBox="1"/>
          <p:nvPr/>
        </p:nvSpPr>
        <p:spPr>
          <a:xfrm>
            <a:off x="3241728" y="4527088"/>
            <a:ext cx="2677798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000" b="1" dirty="0">
                <a:latin typeface="+mn-ea"/>
              </a:rPr>
              <a:t>그림 </a:t>
            </a:r>
            <a:r>
              <a:rPr lang="en-US" altLang="ko-KR" sz="1000" b="1" dirty="0">
                <a:latin typeface="+mn-ea"/>
              </a:rPr>
              <a:t>6-1 </a:t>
            </a:r>
            <a:r>
              <a:rPr lang="ko-KR" altLang="en-US" sz="1000" b="1" dirty="0"/>
              <a:t>다중변수 자료인 </a:t>
            </a:r>
            <a:r>
              <a:rPr lang="en-US" altLang="ko-KR" sz="1000" b="1" dirty="0"/>
              <a:t>iris </a:t>
            </a:r>
            <a:r>
              <a:rPr lang="ko-KR" altLang="en-US" sz="1000" b="1" dirty="0"/>
              <a:t>데이터셋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0E174D-6F15-4A0B-8CF5-622844F7998F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산점도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0403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1.2 grp </a:t>
            </a:r>
            <a:r>
              <a:rPr lang="ko-KR" altLang="en-US" sz="1350" b="1" dirty="0"/>
              <a:t>변수 추가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grp</a:t>
            </a:r>
            <a:r>
              <a:rPr lang="ko-KR" altLang="en-US" sz="1200" b="1" dirty="0">
                <a:solidFill>
                  <a:srgbClr val="FF0000"/>
                </a:solidFill>
              </a:rPr>
              <a:t>는 주택 가격을 상</a:t>
            </a:r>
            <a:r>
              <a:rPr lang="en-US" altLang="ko-KR" sz="1200" b="1" dirty="0">
                <a:solidFill>
                  <a:srgbClr val="FF0000"/>
                </a:solidFill>
              </a:rPr>
              <a:t>(H), </a:t>
            </a:r>
            <a:r>
              <a:rPr lang="ko-KR" altLang="en-US" sz="1200" b="1" dirty="0">
                <a:solidFill>
                  <a:srgbClr val="FF0000"/>
                </a:solidFill>
              </a:rPr>
              <a:t>중</a:t>
            </a:r>
            <a:r>
              <a:rPr lang="en-US" altLang="ko-KR" sz="1200" b="1" dirty="0">
                <a:solidFill>
                  <a:srgbClr val="FF0000"/>
                </a:solidFill>
              </a:rPr>
              <a:t>(M), </a:t>
            </a:r>
            <a:r>
              <a:rPr lang="ko-KR" altLang="en-US" sz="1200" b="1" dirty="0">
                <a:solidFill>
                  <a:srgbClr val="FF0000"/>
                </a:solidFill>
              </a:rPr>
              <a:t>하</a:t>
            </a:r>
            <a:r>
              <a:rPr lang="en-US" altLang="ko-KR" sz="1200" b="1" dirty="0">
                <a:solidFill>
                  <a:srgbClr val="FF0000"/>
                </a:solidFill>
              </a:rPr>
              <a:t>(L)</a:t>
            </a:r>
            <a:r>
              <a:rPr lang="ko-KR" altLang="en-US" sz="1200" b="1" dirty="0">
                <a:solidFill>
                  <a:srgbClr val="FF0000"/>
                </a:solidFill>
              </a:rPr>
              <a:t>로 분류한 것으로 </a:t>
            </a:r>
            <a:r>
              <a:rPr lang="en-US" altLang="ko-KR" sz="1200" b="1" dirty="0">
                <a:solidFill>
                  <a:srgbClr val="FF0000"/>
                </a:solidFill>
              </a:rPr>
              <a:t>25.0 </a:t>
            </a:r>
            <a:r>
              <a:rPr lang="ko-KR" altLang="en-US" sz="1200" b="1" dirty="0">
                <a:solidFill>
                  <a:srgbClr val="FF0000"/>
                </a:solidFill>
              </a:rPr>
              <a:t>이상이면 상</a:t>
            </a:r>
            <a:r>
              <a:rPr lang="en-US" altLang="ko-KR" sz="1200" b="1" dirty="0">
                <a:solidFill>
                  <a:srgbClr val="FF0000"/>
                </a:solidFill>
              </a:rPr>
              <a:t>(H), 17.0 </a:t>
            </a:r>
            <a:r>
              <a:rPr lang="ko-KR" altLang="en-US" sz="1200" b="1" dirty="0">
                <a:solidFill>
                  <a:srgbClr val="FF0000"/>
                </a:solidFill>
              </a:rPr>
              <a:t>이하이면 하</a:t>
            </a:r>
            <a:r>
              <a:rPr lang="en-US" altLang="ko-KR" sz="1200" b="1" dirty="0">
                <a:solidFill>
                  <a:srgbClr val="FF0000"/>
                </a:solidFill>
              </a:rPr>
              <a:t>(L), </a:t>
            </a:r>
            <a:r>
              <a:rPr lang="ko-KR" altLang="en-US" sz="1200" b="1" dirty="0">
                <a:solidFill>
                  <a:srgbClr val="FF0000"/>
                </a:solidFill>
              </a:rPr>
              <a:t>나머지를 중</a:t>
            </a:r>
            <a:r>
              <a:rPr lang="en-US" altLang="ko-KR" sz="1200" b="1" dirty="0">
                <a:solidFill>
                  <a:srgbClr val="FF0000"/>
                </a:solidFill>
              </a:rPr>
              <a:t>(M)</a:t>
            </a:r>
            <a:r>
              <a:rPr lang="ko-KR" altLang="en-US" sz="1200" b="1" dirty="0">
                <a:solidFill>
                  <a:srgbClr val="FF0000"/>
                </a:solidFill>
              </a:rPr>
              <a:t>으로 분류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endParaRPr lang="en-US" altLang="ko-KR" sz="1050" b="1" dirty="0">
              <a:solidFill>
                <a:srgbClr val="FF0000"/>
              </a:solidFill>
            </a:endParaRPr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94A898-CDC1-47D2-BDC7-C0C5F03C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07" y="1558104"/>
            <a:ext cx="5580751" cy="5073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5A0808-B410-4528-B6FB-ADED4EF63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06" y="2041169"/>
            <a:ext cx="5580751" cy="275833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D732D70-AAB3-4CC4-85A1-749042FA1A3D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D1627-2474-413D-BB7D-321BCA646426}"/>
              </a:ext>
            </a:extLst>
          </p:cNvPr>
          <p:cNvSpPr txBox="1"/>
          <p:nvPr/>
        </p:nvSpPr>
        <p:spPr>
          <a:xfrm>
            <a:off x="4559126" y="2678195"/>
            <a:ext cx="300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medv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주택가격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에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따라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grp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벡터변수에 각각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H, L, M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으로 분리하여 저장하고 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DC6C8-7939-474C-A24D-9A73AD30A67C}"/>
              </a:ext>
            </a:extLst>
          </p:cNvPr>
          <p:cNvSpPr txBox="1"/>
          <p:nvPr/>
        </p:nvSpPr>
        <p:spPr>
          <a:xfrm>
            <a:off x="4572000" y="1941680"/>
            <a:ext cx="300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BostonHousing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데이터 셋은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506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행과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11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개의 변수를 가지고 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5168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1.3 </a:t>
            </a:r>
            <a:r>
              <a:rPr lang="ko-KR" altLang="en-US" sz="1350" b="1" dirty="0"/>
              <a:t>데이터셋의 형태와 기본적인 내용 파악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AE96AC-9668-412E-9077-271301AC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24" y="951571"/>
            <a:ext cx="5580752" cy="2745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3CD38A-48FF-49B0-B868-FD0D12453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24" y="3696887"/>
            <a:ext cx="5580752" cy="141862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615A09-35AB-4B0C-AFC4-BBE91A41009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8591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1.4 </a:t>
            </a:r>
            <a:r>
              <a:rPr lang="ko-KR" altLang="en-US" sz="1350" b="1" dirty="0"/>
              <a:t>히스토그램에 의한 </a:t>
            </a:r>
            <a:r>
              <a:rPr lang="ko-KR" altLang="en-US" sz="1350" b="1" dirty="0" err="1"/>
              <a:t>관측값의</a:t>
            </a:r>
            <a:r>
              <a:rPr lang="ko-KR" altLang="en-US" sz="1350" b="1" dirty="0"/>
              <a:t> 분포 확인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C794F-5D98-489A-A129-86BCEFDF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25" y="1052830"/>
            <a:ext cx="7245870" cy="39491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E28A8C-7035-457D-8D6D-D4760C428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25" y="4853427"/>
            <a:ext cx="7245869" cy="328613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75AB13F-4028-48DA-8FEA-BC71C99D8F95}"/>
              </a:ext>
            </a:extLst>
          </p:cNvPr>
          <p:cNvSpPr txBox="1">
            <a:spLocks/>
          </p:cNvSpPr>
          <p:nvPr/>
        </p:nvSpPr>
        <p:spPr>
          <a:xfrm>
            <a:off x="5503194" y="2875703"/>
            <a:ext cx="2984241" cy="18112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050" b="1" dirty="0"/>
              <a:t>rm(</a:t>
            </a:r>
            <a:r>
              <a:rPr lang="ko-KR" altLang="en-US" sz="1050" b="1" dirty="0"/>
              <a:t>방의 개수</a:t>
            </a:r>
            <a:r>
              <a:rPr lang="en-US" altLang="ko-KR" sz="1050" b="1" dirty="0"/>
              <a:t>), </a:t>
            </a:r>
            <a:r>
              <a:rPr lang="en-US" altLang="ko-KR" sz="1050" b="1" dirty="0" err="1"/>
              <a:t>medv</a:t>
            </a:r>
            <a:r>
              <a:rPr lang="en-US" altLang="ko-KR" sz="1050" b="1" dirty="0"/>
              <a:t>(</a:t>
            </a:r>
            <a:r>
              <a:rPr lang="ko-KR" altLang="en-US" sz="1050" b="1" dirty="0"/>
              <a:t>주택가격</a:t>
            </a:r>
            <a:r>
              <a:rPr lang="en-US" altLang="ko-KR" sz="1050" b="1" dirty="0"/>
              <a:t>) </a:t>
            </a:r>
            <a:r>
              <a:rPr lang="ko-KR" altLang="en-US" sz="1050" b="1" dirty="0"/>
              <a:t>변수만 종 모양의 정규분포에 가깝고</a:t>
            </a:r>
            <a:r>
              <a:rPr lang="en-US" altLang="ko-KR" sz="1050" b="1" dirty="0"/>
              <a:t>, crim(1</a:t>
            </a:r>
            <a:r>
              <a:rPr lang="ko-KR" altLang="en-US" sz="1050" b="1" dirty="0"/>
              <a:t>인당 </a:t>
            </a:r>
            <a:r>
              <a:rPr lang="ko-KR" altLang="en-US" sz="1050" b="1" dirty="0" err="1"/>
              <a:t>범죄율</a:t>
            </a:r>
            <a:r>
              <a:rPr lang="en-US" altLang="ko-KR" sz="1050" b="1" dirty="0"/>
              <a:t>), dis(</a:t>
            </a:r>
            <a:r>
              <a:rPr lang="ko-KR" altLang="en-US" sz="1050" b="1" dirty="0"/>
              <a:t>직업센터까지 거리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는 </a:t>
            </a:r>
            <a:r>
              <a:rPr lang="ko-KR" altLang="en-US" sz="1050" b="1" dirty="0" err="1"/>
              <a:t>관측값들이</a:t>
            </a:r>
            <a:r>
              <a:rPr lang="ko-KR" altLang="en-US" sz="1050" b="1" dirty="0"/>
              <a:t> 한쪽으로 쏠려서 분포함</a:t>
            </a:r>
            <a:r>
              <a:rPr lang="en-US" altLang="ko-KR" sz="1050" b="1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050" b="1" dirty="0"/>
              <a:t>tax</a:t>
            </a:r>
            <a:r>
              <a:rPr lang="ko-KR" altLang="en-US" sz="1050" b="1" dirty="0"/>
              <a:t>는 중간에 </a:t>
            </a:r>
            <a:r>
              <a:rPr lang="ko-KR" altLang="en-US" sz="1050" b="1" dirty="0" err="1"/>
              <a:t>관측값이</a:t>
            </a:r>
            <a:r>
              <a:rPr lang="ko-KR" altLang="en-US" sz="1050" b="1" dirty="0"/>
              <a:t> 없는 빈 구간이 존재하는 특징임</a:t>
            </a:r>
            <a:r>
              <a:rPr lang="en-US" altLang="ko-KR" sz="1050" b="1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050" b="1" dirty="0"/>
              <a:t>이런 경우는 데이터 분석결과를 부동산전문가와 함께 분석을 해볼 필요성이 있는 것이다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07197E3-A7C3-420B-978D-DD9C07B5A5FF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5873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1350" b="1" dirty="0"/>
              <a:t>   1.5 </a:t>
            </a:r>
            <a:r>
              <a:rPr lang="ko-KR" altLang="en-US" sz="1350" b="1" dirty="0"/>
              <a:t>상자그림에 의한 </a:t>
            </a:r>
            <a:r>
              <a:rPr lang="ko-KR" altLang="en-US" sz="1350" b="1" dirty="0" err="1"/>
              <a:t>관측값의</a:t>
            </a:r>
            <a:r>
              <a:rPr lang="ko-KR" altLang="en-US" sz="1350" b="1" dirty="0"/>
              <a:t> 분포 확인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b="1" dirty="0"/>
          </a:p>
          <a:p>
            <a:pPr marL="342900" lvl="1" indent="0">
              <a:buNone/>
            </a:pPr>
            <a:endParaRPr lang="en-US" altLang="ko-KR" sz="1050" b="1" dirty="0"/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257852-22A6-4473-95A1-E557E5E4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25" y="1019078"/>
            <a:ext cx="5580750" cy="333783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467551-A84F-4DB4-BD96-FA8DC377F3AC}"/>
              </a:ext>
            </a:extLst>
          </p:cNvPr>
          <p:cNvSpPr txBox="1">
            <a:spLocks/>
          </p:cNvSpPr>
          <p:nvPr/>
        </p:nvSpPr>
        <p:spPr>
          <a:xfrm>
            <a:off x="4470739" y="2808027"/>
            <a:ext cx="3206605" cy="145326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b="1" dirty="0"/>
              <a:t>1</a:t>
            </a:r>
            <a:r>
              <a:rPr lang="ko-KR" altLang="en-US" sz="1050" b="1" dirty="0"/>
              <a:t>인당 </a:t>
            </a:r>
            <a:r>
              <a:rPr lang="ko-KR" altLang="en-US" sz="1050" b="1" dirty="0" err="1"/>
              <a:t>범죄율</a:t>
            </a:r>
            <a:r>
              <a:rPr lang="en-US" altLang="ko-KR" sz="1050" b="1" dirty="0"/>
              <a:t>(crim)</a:t>
            </a:r>
            <a:r>
              <a:rPr lang="ko-KR" altLang="en-US" sz="1050" b="1" dirty="0"/>
              <a:t>은 </a:t>
            </a:r>
            <a:r>
              <a:rPr lang="ko-KR" altLang="en-US" sz="1050" b="1" dirty="0" err="1"/>
              <a:t>관측값들이</a:t>
            </a:r>
            <a:r>
              <a:rPr lang="ko-KR" altLang="en-US" sz="1050" b="1" dirty="0"/>
              <a:t> 좁은 지역에 밀집되어 있음</a:t>
            </a:r>
            <a:r>
              <a:rPr lang="en-US" altLang="ko-KR" sz="1050" b="1" dirty="0"/>
              <a:t>(</a:t>
            </a:r>
            <a:r>
              <a:rPr lang="ko-KR" altLang="en-US" sz="1050" b="1" dirty="0" err="1"/>
              <a:t>관측값들의</a:t>
            </a:r>
            <a:r>
              <a:rPr lang="ko-KR" altLang="en-US" sz="1050" b="1" dirty="0"/>
              <a:t> 편차가 매우 작음</a:t>
            </a:r>
            <a:r>
              <a:rPr lang="en-US" altLang="ko-KR" sz="1050" b="1" dirty="0"/>
              <a:t>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b="1" dirty="0"/>
              <a:t>재산세율</a:t>
            </a:r>
            <a:r>
              <a:rPr lang="en-US" altLang="ko-KR" sz="1050" b="1" dirty="0"/>
              <a:t>(tax)</a:t>
            </a:r>
            <a:r>
              <a:rPr lang="ko-KR" altLang="en-US" sz="1050" b="1" dirty="0"/>
              <a:t>은 넓게 퍼져 있는 것</a:t>
            </a:r>
            <a:r>
              <a:rPr lang="en-US" altLang="ko-KR" sz="1050" b="1" dirty="0"/>
              <a:t>(</a:t>
            </a:r>
            <a:r>
              <a:rPr lang="ko-KR" altLang="en-US" sz="1050" b="1" dirty="0" err="1"/>
              <a:t>관측값들의</a:t>
            </a:r>
            <a:r>
              <a:rPr lang="ko-KR" altLang="en-US" sz="1050" b="1" dirty="0"/>
              <a:t> 편차가 비교적 크다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을 확인</a:t>
            </a: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81C8A1-BD0F-49E3-924E-B482C35A4B5B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4735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1.6 </a:t>
            </a:r>
            <a:r>
              <a:rPr lang="ko-KR" altLang="en-US" sz="1350" b="1" dirty="0"/>
              <a:t>그룹별 </a:t>
            </a:r>
            <a:r>
              <a:rPr lang="ko-KR" altLang="en-US" sz="1350" b="1" dirty="0" err="1"/>
              <a:t>관측값</a:t>
            </a:r>
            <a:r>
              <a:rPr lang="ko-KR" altLang="en-US" sz="1350" b="1" dirty="0"/>
              <a:t> 분포의 확인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8962FD-630D-4142-86ED-6F94092D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90" y="951571"/>
            <a:ext cx="5564621" cy="256726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A74672-AF95-470F-9878-15BC09D1F8C8}"/>
              </a:ext>
            </a:extLst>
          </p:cNvPr>
          <p:cNvSpPr txBox="1">
            <a:spLocks/>
          </p:cNvSpPr>
          <p:nvPr/>
        </p:nvSpPr>
        <p:spPr>
          <a:xfrm>
            <a:off x="1500409" y="3563957"/>
            <a:ext cx="6008168" cy="93175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주택 가격이 높은 지역이나 중간 지역의 범죄율은 낮고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주택 가격이 낮은 지역의 범죄율이 높게 나타남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46283A-9258-4E10-A012-E91F3D347856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4108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56892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1.6 </a:t>
            </a:r>
            <a:r>
              <a:rPr lang="ko-KR" altLang="en-US" sz="1350" b="1" dirty="0"/>
              <a:t>그룹별 </a:t>
            </a:r>
            <a:r>
              <a:rPr lang="ko-KR" altLang="en-US" sz="1350" b="1" dirty="0" err="1"/>
              <a:t>관측값</a:t>
            </a:r>
            <a:r>
              <a:rPr lang="ko-KR" altLang="en-US" sz="1350" b="1" dirty="0"/>
              <a:t> 분포의 확인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b="1" dirty="0"/>
          </a:p>
          <a:p>
            <a:pPr marL="342900" lvl="1" indent="0">
              <a:buNone/>
            </a:pPr>
            <a:endParaRPr lang="en-US" altLang="ko-KR" sz="1050" b="1" dirty="0"/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6F444C-19EE-430B-9762-22CA1F3B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90" y="931621"/>
            <a:ext cx="5564621" cy="251732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6C6D0F-ADD4-49CD-BF1E-DF0A76A3BAD9}"/>
              </a:ext>
            </a:extLst>
          </p:cNvPr>
          <p:cNvSpPr txBox="1">
            <a:spLocks/>
          </p:cNvSpPr>
          <p:nvPr/>
        </p:nvSpPr>
        <p:spPr>
          <a:xfrm>
            <a:off x="1500409" y="3516856"/>
            <a:ext cx="6008168" cy="151891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주택 가격이 높으면 방의 개수도 많다는 것을 알 수 있음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주택 가격이 중간인 지역과 하위인 지역의 방의 개수 평균은 큰 차이가 나지 않음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중간 그룹의 방의 개수가 </a:t>
            </a:r>
            <a:r>
              <a:rPr lang="en-US" altLang="ko-KR" sz="1200" b="1" dirty="0"/>
              <a:t>5.2~6.8 </a:t>
            </a:r>
            <a:r>
              <a:rPr lang="ko-KR" altLang="en-US" sz="1200" b="1" dirty="0"/>
              <a:t>사이로 비교적 균일한 반면 하위그룹의 방의 개수는 </a:t>
            </a:r>
            <a:r>
              <a:rPr lang="en-US" altLang="ko-KR" sz="1200" b="1" dirty="0"/>
              <a:t>4.5~7.2 </a:t>
            </a:r>
            <a:r>
              <a:rPr lang="ko-KR" altLang="en-US" sz="1200" b="1" dirty="0"/>
              <a:t>사이로 넓게 퍼져 있는 것을 알 수 있음</a:t>
            </a:r>
            <a:endParaRPr lang="ko-KR" altLang="en-US" sz="105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488FFB-FED8-4611-B5E7-39726E4A7DF5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5416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1.7 </a:t>
            </a:r>
            <a:r>
              <a:rPr lang="ko-KR" altLang="en-US" sz="1350" b="1" dirty="0"/>
              <a:t>다중 </a:t>
            </a:r>
            <a:r>
              <a:rPr lang="ko-KR" altLang="en-US" sz="1350" b="1" dirty="0" err="1"/>
              <a:t>산점도를</a:t>
            </a:r>
            <a:r>
              <a:rPr lang="ko-KR" altLang="en-US" sz="1350" b="1" dirty="0"/>
              <a:t> 통한 변수 간 상관 관계의 확인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b="1" dirty="0"/>
          </a:p>
          <a:p>
            <a:pPr marL="342900" lvl="1" indent="0">
              <a:buNone/>
            </a:pPr>
            <a:endParaRPr lang="en-US" altLang="ko-KR" sz="1050" b="1" dirty="0"/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6C6D0F-ADD4-49CD-BF1E-DF0A76A3BAD9}"/>
              </a:ext>
            </a:extLst>
          </p:cNvPr>
          <p:cNvSpPr txBox="1">
            <a:spLocks/>
          </p:cNvSpPr>
          <p:nvPr/>
        </p:nvSpPr>
        <p:spPr>
          <a:xfrm>
            <a:off x="1286635" y="3516855"/>
            <a:ext cx="6413213" cy="12917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>
                <a:solidFill>
                  <a:srgbClr val="FF0000"/>
                </a:solidFill>
              </a:rPr>
              <a:t>medv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주택 가격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과 양의 상관성이 있는 변수는 </a:t>
            </a:r>
            <a:r>
              <a:rPr lang="en-US" altLang="ko-KR" sz="1200" b="1" dirty="0">
                <a:solidFill>
                  <a:srgbClr val="FF0000"/>
                </a:solidFill>
              </a:rPr>
              <a:t>rm(</a:t>
            </a:r>
            <a:r>
              <a:rPr lang="ko-KR" altLang="en-US" sz="1200" b="1" dirty="0">
                <a:solidFill>
                  <a:srgbClr val="FF0000"/>
                </a:solidFill>
              </a:rPr>
              <a:t>가구당 방의 개수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     </a:t>
            </a:r>
            <a:r>
              <a:rPr lang="ko-KR" altLang="en-US" sz="1200" b="1" dirty="0">
                <a:solidFill>
                  <a:srgbClr val="FF0000"/>
                </a:solidFill>
              </a:rPr>
              <a:t>인데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가구당 방의 개수가 많으면 집이 넓으니 주택가격이 높을 것으로 보임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상대적으로 </a:t>
            </a:r>
            <a:r>
              <a:rPr lang="en-US" altLang="ko-KR" sz="1200" b="1" dirty="0">
                <a:solidFill>
                  <a:srgbClr val="FF0000"/>
                </a:solidFill>
              </a:rPr>
              <a:t>crim(1</a:t>
            </a:r>
            <a:r>
              <a:rPr lang="ko-KR" altLang="en-US" sz="1200" b="1" dirty="0">
                <a:solidFill>
                  <a:srgbClr val="FF0000"/>
                </a:solidFill>
              </a:rPr>
              <a:t>인당 </a:t>
            </a:r>
            <a:r>
              <a:rPr lang="ko-KR" altLang="en-US" sz="1200" b="1" dirty="0" err="1">
                <a:solidFill>
                  <a:srgbClr val="FF0000"/>
                </a:solidFill>
              </a:rPr>
              <a:t>범죄율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은 주택 가격과 음의 상관성이 있는 것으로 보이는데 이것은 범죄율이 높을수록 주택가격이 떨어진다는 의미로 해석이 가능함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05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719579-F15F-4C0D-8227-4524B72B3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57" y="985325"/>
            <a:ext cx="5535488" cy="251732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50D98E1-CF36-43BE-B72F-A1B899B6A8BE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7378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1.8 </a:t>
            </a:r>
            <a:r>
              <a:rPr lang="ko-KR" altLang="en-US" sz="1350" b="1" dirty="0"/>
              <a:t>그룹 정보를 포함한 변수 간 상관 관계의 확인</a:t>
            </a:r>
            <a:endParaRPr lang="en-US" altLang="ko-KR" sz="135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6C6D0F-ADD4-49CD-BF1E-DF0A76A3BAD9}"/>
              </a:ext>
            </a:extLst>
          </p:cNvPr>
          <p:cNvSpPr txBox="1">
            <a:spLocks/>
          </p:cNvSpPr>
          <p:nvPr/>
        </p:nvSpPr>
        <p:spPr>
          <a:xfrm>
            <a:off x="1432901" y="3854392"/>
            <a:ext cx="6008168" cy="12307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(crim-</a:t>
            </a:r>
            <a:r>
              <a:rPr lang="en-US" altLang="ko-KR" sz="1200" b="1" dirty="0" err="1">
                <a:solidFill>
                  <a:srgbClr val="FF0000"/>
                </a:solidFill>
              </a:rPr>
              <a:t>medv</a:t>
            </a:r>
            <a:r>
              <a:rPr lang="en-US" altLang="ko-KR" sz="1200" b="1" dirty="0">
                <a:solidFill>
                  <a:srgbClr val="FF0000"/>
                </a:solidFill>
              </a:rPr>
              <a:t>), (rm-</a:t>
            </a:r>
            <a:r>
              <a:rPr lang="en-US" altLang="ko-KR" sz="1200" b="1" dirty="0" err="1">
                <a:solidFill>
                  <a:srgbClr val="FF0000"/>
                </a:solidFill>
              </a:rPr>
              <a:t>medv</a:t>
            </a:r>
            <a:r>
              <a:rPr lang="en-US" altLang="ko-KR" sz="1200" b="1" dirty="0">
                <a:solidFill>
                  <a:srgbClr val="FF0000"/>
                </a:solidFill>
              </a:rPr>
              <a:t>), (dis-</a:t>
            </a:r>
            <a:r>
              <a:rPr lang="en-US" altLang="ko-KR" sz="1200" b="1" dirty="0" err="1">
                <a:solidFill>
                  <a:srgbClr val="FF0000"/>
                </a:solidFill>
              </a:rPr>
              <a:t>medv</a:t>
            </a:r>
            <a:r>
              <a:rPr lang="en-US" altLang="ko-KR" sz="1200" b="1" dirty="0">
                <a:solidFill>
                  <a:srgbClr val="FF0000"/>
                </a:solidFill>
              </a:rPr>
              <a:t>), (tax-</a:t>
            </a:r>
            <a:r>
              <a:rPr lang="en-US" altLang="ko-KR" sz="1200" b="1" dirty="0" err="1">
                <a:solidFill>
                  <a:srgbClr val="FF0000"/>
                </a:solidFill>
              </a:rPr>
              <a:t>medv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r>
              <a:rPr lang="ko-KR" altLang="en-US" sz="1200" b="1" dirty="0" err="1">
                <a:solidFill>
                  <a:srgbClr val="FF0000"/>
                </a:solidFill>
              </a:rPr>
              <a:t>산점도에서</a:t>
            </a:r>
            <a:r>
              <a:rPr lang="ko-KR" altLang="en-US" sz="1200" b="1" dirty="0">
                <a:solidFill>
                  <a:srgbClr val="FF0000"/>
                </a:solidFill>
              </a:rPr>
              <a:t> 그룹별로 분포 위치가 뚜렷하게 구분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주택 가격 중간 그룹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녹색점들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은 상위 그룹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빨간색</a:t>
            </a:r>
            <a:r>
              <a:rPr lang="en-US" altLang="ko-KR" sz="1200" b="1" dirty="0">
                <a:solidFill>
                  <a:srgbClr val="FF0000"/>
                </a:solidFill>
              </a:rPr>
              <a:t>), </a:t>
            </a:r>
            <a:r>
              <a:rPr lang="ko-KR" altLang="en-US" sz="1200" b="1" dirty="0">
                <a:solidFill>
                  <a:srgbClr val="FF0000"/>
                </a:solidFill>
              </a:rPr>
              <a:t>하위 그룹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파란색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에 비해 주택 가격의 변동폭이 좁음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15507F-5AB8-482D-8E10-7EE48E69D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257" y="904000"/>
            <a:ext cx="5535488" cy="7148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4021C5-0E52-4DF9-9E8F-08CC10A3A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257" y="1618891"/>
            <a:ext cx="5535488" cy="226739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9FD9DA5-7833-441E-926D-5D7B45BBFC3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5751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1350" b="1" dirty="0"/>
              <a:t>   </a:t>
            </a:r>
            <a:r>
              <a:rPr lang="en-US" altLang="ko-KR" sz="1350" b="1" dirty="0"/>
              <a:t>1.9 </a:t>
            </a:r>
            <a:r>
              <a:rPr lang="ko-KR" altLang="en-US" sz="1350" b="1" dirty="0"/>
              <a:t>변수 간 상관계수의 확인</a:t>
            </a:r>
          </a:p>
          <a:p>
            <a:pPr marL="0" indent="0">
              <a:buNone/>
            </a:pPr>
            <a:endParaRPr lang="en-US" altLang="ko-KR" sz="1200" b="1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64ED3C-1924-4C17-AA00-6A10C1E21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41" y="985324"/>
            <a:ext cx="5551519" cy="163176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09E3BD3-517B-4734-BB5B-67E8132D97AA}"/>
              </a:ext>
            </a:extLst>
          </p:cNvPr>
          <p:cNvSpPr/>
          <p:nvPr/>
        </p:nvSpPr>
        <p:spPr>
          <a:xfrm>
            <a:off x="1774234" y="2740520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C4A4E0-081F-47F7-BF06-2EB1F791627E}"/>
              </a:ext>
            </a:extLst>
          </p:cNvPr>
          <p:cNvSpPr/>
          <p:nvPr/>
        </p:nvSpPr>
        <p:spPr>
          <a:xfrm>
            <a:off x="1774233" y="3095788"/>
            <a:ext cx="5582452" cy="17037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C7639-7539-42C7-8979-F149CAFA41B1}"/>
              </a:ext>
            </a:extLst>
          </p:cNvPr>
          <p:cNvSpPr txBox="1"/>
          <p:nvPr/>
        </p:nvSpPr>
        <p:spPr>
          <a:xfrm>
            <a:off x="1774233" y="279119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6-8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21579-A40E-4FEF-B597-845E02A8A9C2}"/>
              </a:ext>
            </a:extLst>
          </p:cNvPr>
          <p:cNvSpPr txBox="1"/>
          <p:nvPr/>
        </p:nvSpPr>
        <p:spPr>
          <a:xfrm>
            <a:off x="1816830" y="3133553"/>
            <a:ext cx="5530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4F784C"/>
                </a:solidFill>
              </a:rPr>
              <a:t>## (1) Prepare Data ----------------------</a:t>
            </a:r>
          </a:p>
          <a:p>
            <a:r>
              <a:rPr lang="en-US" altLang="ko-KR" sz="1200" b="1" dirty="0"/>
              <a:t>library(</a:t>
            </a:r>
            <a:r>
              <a:rPr lang="en-US" altLang="ko-KR" sz="1200" b="1" dirty="0" err="1"/>
              <a:t>mlbench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data("</a:t>
            </a:r>
            <a:r>
              <a:rPr lang="en-US" altLang="ko-KR" sz="1200" b="1" dirty="0" err="1"/>
              <a:t>BostonHousing</a:t>
            </a:r>
            <a:r>
              <a:rPr lang="en-US" altLang="ko-KR" sz="1200" b="1" dirty="0"/>
              <a:t>")</a:t>
            </a:r>
          </a:p>
          <a:p>
            <a:r>
              <a:rPr lang="en-US" altLang="ko-KR" sz="1200" b="1" dirty="0" err="1"/>
              <a:t>myds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BostonHousing</a:t>
            </a:r>
            <a:r>
              <a:rPr lang="en-US" altLang="ko-KR" sz="1200" b="1" dirty="0"/>
              <a:t>[,c("crim","rm","dis","tax","</a:t>
            </a:r>
            <a:r>
              <a:rPr lang="en-US" altLang="ko-KR" sz="1200" b="1" dirty="0" err="1"/>
              <a:t>medv</a:t>
            </a:r>
            <a:r>
              <a:rPr lang="en-US" altLang="ko-KR" sz="1200" b="1" dirty="0"/>
              <a:t>")]</a:t>
            </a:r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rgbClr val="4F784C"/>
                </a:solidFill>
              </a:rPr>
              <a:t>## (2) Add new column ----------------------</a:t>
            </a:r>
          </a:p>
          <a:p>
            <a:r>
              <a:rPr lang="en-US" altLang="ko-KR" sz="1200" b="1" dirty="0"/>
              <a:t>grp &lt;- c()</a:t>
            </a:r>
          </a:p>
          <a:p>
            <a:r>
              <a:rPr lang="en-US" altLang="ko-KR" sz="1200" b="1" dirty="0"/>
              <a:t>for 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 in 1:nrow(</a:t>
            </a:r>
            <a:r>
              <a:rPr lang="en-US" altLang="ko-KR" sz="1200" b="1" dirty="0" err="1"/>
              <a:t>myds</a:t>
            </a:r>
            <a:r>
              <a:rPr lang="en-US" altLang="ko-KR" sz="1200" b="1" dirty="0"/>
              <a:t>)) { 		</a:t>
            </a:r>
            <a:r>
              <a:rPr lang="en-US" altLang="ko-KR" sz="1200" b="1" dirty="0">
                <a:solidFill>
                  <a:srgbClr val="437361"/>
                </a:solidFill>
              </a:rPr>
              <a:t># </a:t>
            </a:r>
            <a:r>
              <a:rPr lang="en-US" altLang="ko-KR" sz="1200" b="1" dirty="0" err="1">
                <a:solidFill>
                  <a:srgbClr val="437361"/>
                </a:solidFill>
              </a:rPr>
              <a:t>myds$medv</a:t>
            </a:r>
            <a:r>
              <a:rPr lang="en-US" altLang="ko-KR" sz="1200" b="1" dirty="0">
                <a:solidFill>
                  <a:srgbClr val="437361"/>
                </a:solidFill>
              </a:rPr>
              <a:t> </a:t>
            </a:r>
            <a:r>
              <a:rPr lang="ko-KR" altLang="en-US" sz="1200" b="1" dirty="0">
                <a:solidFill>
                  <a:srgbClr val="437361"/>
                </a:solidFill>
              </a:rPr>
              <a:t>값에 따라 그룹 분류</a:t>
            </a:r>
            <a:endParaRPr lang="en-US" altLang="ko-KR" sz="1200" b="1" dirty="0">
              <a:solidFill>
                <a:srgbClr val="43736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CCB67A9-238D-43AE-B779-BE4C9B77053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5C2BA5-FF95-40C1-B354-AB221C96E98D}"/>
              </a:ext>
            </a:extLst>
          </p:cNvPr>
          <p:cNvSpPr txBox="1"/>
          <p:nvPr/>
        </p:nvSpPr>
        <p:spPr>
          <a:xfrm>
            <a:off x="5973480" y="1176595"/>
            <a:ext cx="30090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상관계수를 살펴보면 역시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medv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주택가격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을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기준으로 보았을 때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rm(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방의 개수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과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가장 높은 양의 상관계수가 높으며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crim(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범죄율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은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음의 상관계수가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-0.39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정도 수준으로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상관계수로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보았을때는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상관도가 높지 않다는 것을 알 수가 있다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latin typeface="+mj-ea"/>
                <a:ea typeface="+mj-ea"/>
              </a:rPr>
              <a:t>상관계수의 일반적 기준</a:t>
            </a:r>
            <a:endParaRPr lang="en-US" altLang="ko-KR" sz="1000" b="1" dirty="0">
              <a:latin typeface="+mj-ea"/>
              <a:ea typeface="+mj-ea"/>
            </a:endParaRPr>
          </a:p>
          <a:p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1) -1.0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과 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-0.7 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사이이면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,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강한 </a:t>
            </a:r>
            <a:r>
              <a:rPr lang="ko-KR" altLang="en-US" sz="1000" b="1" dirty="0" err="1">
                <a:solidFill>
                  <a:srgbClr val="0000CC"/>
                </a:solidFill>
                <a:latin typeface="+mj-ea"/>
                <a:ea typeface="+mj-ea"/>
              </a:rPr>
              <a:t>음적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 선형관계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,</a:t>
            </a:r>
            <a:b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</a:b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2) -0.7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과 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-0.3 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사이이면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,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뚜렷한 </a:t>
            </a:r>
            <a:r>
              <a:rPr lang="ko-KR" altLang="en-US" sz="1000" b="1" dirty="0" err="1">
                <a:solidFill>
                  <a:srgbClr val="0000CC"/>
                </a:solidFill>
                <a:latin typeface="+mj-ea"/>
                <a:ea typeface="+mj-ea"/>
              </a:rPr>
              <a:t>음적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 선형관계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,</a:t>
            </a:r>
            <a:b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</a:b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3) -0.3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과 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-0.1 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사이이면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,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약한 </a:t>
            </a:r>
            <a:r>
              <a:rPr lang="ko-KR" altLang="en-US" sz="1000" b="1" dirty="0" err="1">
                <a:solidFill>
                  <a:srgbClr val="0000CC"/>
                </a:solidFill>
                <a:latin typeface="+mj-ea"/>
                <a:ea typeface="+mj-ea"/>
              </a:rPr>
              <a:t>음적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 선형관계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,</a:t>
            </a:r>
            <a:b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</a:b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4) -0.1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과 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+0.1 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사이이면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,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거의 무시될 수 있는 </a:t>
            </a:r>
            <a:endParaRPr lang="en-US" altLang="ko-KR" sz="1000" b="1" dirty="0">
              <a:solidFill>
                <a:srgbClr val="0000CC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   선형관계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,</a:t>
            </a:r>
            <a:b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</a:b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5) +0.1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과 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+0.3 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사이이면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,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약한 양적 선형관계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,</a:t>
            </a:r>
            <a:b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</a:b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6) +0.3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과 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+0.7 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사이이면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,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뚜렷한 양적 선형관계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,</a:t>
            </a:r>
            <a:b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</a:b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7) +0.7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과 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+1.0 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사이이면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, </a:t>
            </a:r>
            <a:r>
              <a:rPr lang="ko-KR" altLang="en-US" sz="1000" b="1" dirty="0">
                <a:solidFill>
                  <a:srgbClr val="0000CC"/>
                </a:solidFill>
                <a:latin typeface="+mj-ea"/>
                <a:ea typeface="+mj-ea"/>
              </a:rPr>
              <a:t>강한 양적 선형관계</a:t>
            </a:r>
            <a:r>
              <a:rPr lang="en-US" altLang="ko-KR" sz="1000" b="1" dirty="0">
                <a:solidFill>
                  <a:srgbClr val="0000CC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0000CC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5363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85EE45-2891-4D14-B33F-B1D7CC7AC075}"/>
              </a:ext>
            </a:extLst>
          </p:cNvPr>
          <p:cNvSpPr/>
          <p:nvPr/>
        </p:nvSpPr>
        <p:spPr>
          <a:xfrm>
            <a:off x="1774233" y="816556"/>
            <a:ext cx="5582452" cy="339323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87532-32F5-4980-AA6B-384D3CB62FD8}"/>
              </a:ext>
            </a:extLst>
          </p:cNvPr>
          <p:cNvSpPr txBox="1"/>
          <p:nvPr/>
        </p:nvSpPr>
        <p:spPr>
          <a:xfrm>
            <a:off x="1816830" y="854321"/>
            <a:ext cx="5582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if (</a:t>
            </a:r>
            <a:r>
              <a:rPr lang="en-US" altLang="ko-KR" sz="1200" b="1" dirty="0" err="1"/>
              <a:t>myds$medv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&gt;= 25.0) {</a:t>
            </a:r>
          </a:p>
          <a:p>
            <a:r>
              <a:rPr lang="en-US" altLang="ko-KR" sz="1200" b="1" dirty="0"/>
              <a:t> grp[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&lt;- "H"</a:t>
            </a:r>
          </a:p>
          <a:p>
            <a:r>
              <a:rPr lang="en-US" altLang="ko-KR" sz="1200" b="1" dirty="0"/>
              <a:t> } else if (</a:t>
            </a:r>
            <a:r>
              <a:rPr lang="en-US" altLang="ko-KR" sz="1200" b="1" dirty="0" err="1"/>
              <a:t>myds$medv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&lt;= 17.0) {</a:t>
            </a:r>
          </a:p>
          <a:p>
            <a:r>
              <a:rPr lang="en-US" altLang="ko-KR" sz="1200" b="1" dirty="0"/>
              <a:t> grp[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&lt;- "L"</a:t>
            </a:r>
          </a:p>
          <a:p>
            <a:r>
              <a:rPr lang="en-US" altLang="ko-KR" sz="1200" b="1" dirty="0"/>
              <a:t> } else {</a:t>
            </a:r>
          </a:p>
          <a:p>
            <a:r>
              <a:rPr lang="en-US" altLang="ko-KR" sz="1200" b="1" dirty="0"/>
              <a:t> grp[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&lt;- "M"</a:t>
            </a:r>
          </a:p>
          <a:p>
            <a:r>
              <a:rPr lang="en-US" altLang="ko-KR" sz="1200" b="1" dirty="0"/>
              <a:t> }</a:t>
            </a:r>
          </a:p>
          <a:p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grp &lt;- factor(grp) 			     </a:t>
            </a:r>
            <a:r>
              <a:rPr lang="en-US" altLang="ko-KR" sz="1200" b="1" dirty="0">
                <a:solidFill>
                  <a:srgbClr val="437361"/>
                </a:solidFill>
              </a:rPr>
              <a:t># </a:t>
            </a:r>
            <a:r>
              <a:rPr lang="ko-KR" altLang="en-US" sz="1200" b="1" dirty="0">
                <a:solidFill>
                  <a:srgbClr val="437361"/>
                </a:solidFill>
              </a:rPr>
              <a:t>문자벡터를 </a:t>
            </a:r>
            <a:r>
              <a:rPr lang="ko-KR" altLang="en-US" sz="1200" b="1" dirty="0" err="1">
                <a:solidFill>
                  <a:srgbClr val="437361"/>
                </a:solidFill>
              </a:rPr>
              <a:t>팩터</a:t>
            </a:r>
            <a:r>
              <a:rPr lang="ko-KR" altLang="en-US" sz="1200" b="1" dirty="0">
                <a:solidFill>
                  <a:srgbClr val="437361"/>
                </a:solidFill>
              </a:rPr>
              <a:t> 타입으로 변경</a:t>
            </a:r>
          </a:p>
          <a:p>
            <a:r>
              <a:rPr lang="en-US" altLang="ko-KR" sz="1200" b="1" dirty="0"/>
              <a:t>grp &lt;- factor(grp, levels=c("H","M","L")) </a:t>
            </a:r>
            <a:r>
              <a:rPr lang="en-US" altLang="ko-KR" sz="1200" b="1" dirty="0">
                <a:solidFill>
                  <a:srgbClr val="437361"/>
                </a:solidFill>
              </a:rPr>
              <a:t># </a:t>
            </a:r>
            <a:r>
              <a:rPr lang="ko-KR" altLang="en-US" sz="1200" b="1" dirty="0">
                <a:solidFill>
                  <a:srgbClr val="437361"/>
                </a:solidFill>
              </a:rPr>
              <a:t>레벨의 순서를 </a:t>
            </a:r>
            <a:r>
              <a:rPr lang="en-US" altLang="ko-KR" sz="1200" b="1" dirty="0">
                <a:solidFill>
                  <a:srgbClr val="437361"/>
                </a:solidFill>
              </a:rPr>
              <a:t>H,L,M -&gt; H,M,L</a:t>
            </a:r>
          </a:p>
          <a:p>
            <a:endParaRPr lang="en-US" altLang="ko-KR" sz="1200" b="1" dirty="0"/>
          </a:p>
          <a:p>
            <a:r>
              <a:rPr lang="en-US" altLang="ko-KR" sz="1200" b="1" dirty="0" err="1"/>
              <a:t>myds</a:t>
            </a:r>
            <a:r>
              <a:rPr lang="en-US" altLang="ko-KR" sz="1200" b="1" dirty="0"/>
              <a:t> &lt;- </a:t>
            </a:r>
            <a:r>
              <a:rPr lang="en-US" altLang="ko-KR" sz="1200" b="1" dirty="0" err="1"/>
              <a:t>data.frame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myds</a:t>
            </a:r>
            <a:r>
              <a:rPr lang="en-US" altLang="ko-KR" sz="1200" b="1" dirty="0"/>
              <a:t>, grp) 	     </a:t>
            </a:r>
            <a:r>
              <a:rPr lang="en-US" altLang="ko-KR" sz="1200" b="1" dirty="0">
                <a:solidFill>
                  <a:srgbClr val="437361"/>
                </a:solidFill>
              </a:rPr>
              <a:t># </a:t>
            </a:r>
            <a:r>
              <a:rPr lang="en-US" altLang="ko-KR" sz="1200" b="1" dirty="0" err="1">
                <a:solidFill>
                  <a:srgbClr val="437361"/>
                </a:solidFill>
              </a:rPr>
              <a:t>myds</a:t>
            </a:r>
            <a:r>
              <a:rPr lang="en-US" altLang="ko-KR" sz="1200" b="1" dirty="0">
                <a:solidFill>
                  <a:srgbClr val="437361"/>
                </a:solidFill>
              </a:rPr>
              <a:t> </a:t>
            </a:r>
            <a:r>
              <a:rPr lang="ko-KR" altLang="en-US" sz="1200" b="1" dirty="0">
                <a:solidFill>
                  <a:srgbClr val="437361"/>
                </a:solidFill>
              </a:rPr>
              <a:t>에 </a:t>
            </a:r>
            <a:r>
              <a:rPr lang="en-US" altLang="ko-KR" sz="1200" b="1" dirty="0">
                <a:solidFill>
                  <a:srgbClr val="437361"/>
                </a:solidFill>
              </a:rPr>
              <a:t>grp </a:t>
            </a:r>
            <a:r>
              <a:rPr lang="ko-KR" altLang="en-US" sz="1200" b="1" dirty="0">
                <a:solidFill>
                  <a:srgbClr val="437361"/>
                </a:solidFill>
              </a:rPr>
              <a:t>컬럼추가</a:t>
            </a:r>
            <a:endParaRPr lang="en-US" altLang="ko-KR" sz="1200" b="1" dirty="0">
              <a:solidFill>
                <a:srgbClr val="437361"/>
              </a:solidFill>
            </a:endParaRPr>
          </a:p>
          <a:p>
            <a:endParaRPr lang="en-US" altLang="ko-KR" sz="1200" b="1" dirty="0">
              <a:solidFill>
                <a:srgbClr val="4F784C"/>
              </a:solidFill>
            </a:endParaRPr>
          </a:p>
          <a:p>
            <a:r>
              <a:rPr lang="en-US" altLang="ko-KR" sz="1200" b="1" dirty="0">
                <a:solidFill>
                  <a:srgbClr val="4F784C"/>
                </a:solidFill>
              </a:rPr>
              <a:t>## (3) Add new column ----------------------</a:t>
            </a:r>
          </a:p>
          <a:p>
            <a:r>
              <a:rPr lang="en-US" altLang="ko-KR" sz="1200" b="1" dirty="0"/>
              <a:t>str(</a:t>
            </a:r>
            <a:r>
              <a:rPr lang="en-US" altLang="ko-KR" sz="1200" b="1" dirty="0" err="1"/>
              <a:t>myds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head(</a:t>
            </a:r>
            <a:r>
              <a:rPr lang="en-US" altLang="ko-KR" sz="1200" b="1" dirty="0" err="1"/>
              <a:t>myds</a:t>
            </a:r>
            <a:r>
              <a:rPr lang="en-US" altLang="ko-KR" sz="1200" b="1" dirty="0"/>
              <a:t>)</a:t>
            </a:r>
          </a:p>
          <a:p>
            <a:r>
              <a:rPr lang="en-US" altLang="ko-KR" sz="1200" b="1" dirty="0"/>
              <a:t>table(</a:t>
            </a:r>
            <a:r>
              <a:rPr lang="en-US" altLang="ko-KR" sz="1200" b="1" dirty="0" err="1"/>
              <a:t>myds$grp</a:t>
            </a:r>
            <a:r>
              <a:rPr lang="en-US" altLang="ko-KR" sz="1200" b="1" dirty="0"/>
              <a:t>) </a:t>
            </a:r>
            <a:r>
              <a:rPr lang="en-US" altLang="ko-KR" sz="1200" b="1" dirty="0">
                <a:solidFill>
                  <a:srgbClr val="4F784C"/>
                </a:solidFill>
              </a:rPr>
              <a:t>			     # </a:t>
            </a:r>
            <a:r>
              <a:rPr lang="ko-KR" altLang="en-US" sz="1200" b="1" dirty="0">
                <a:solidFill>
                  <a:srgbClr val="4F784C"/>
                </a:solidFill>
              </a:rPr>
              <a:t>주택 가격 그룹별 분포</a:t>
            </a:r>
          </a:p>
          <a:p>
            <a:endParaRPr lang="en-US" altLang="ko-KR" sz="1200" b="1" dirty="0">
              <a:solidFill>
                <a:srgbClr val="4F784C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B70DF38-A01B-47F8-AD31-4575DB4E179B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73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/>
              <a:t>두 변수 사이의 </a:t>
            </a:r>
            <a:r>
              <a:rPr lang="ko-KR" altLang="en-US" sz="1500" b="1" dirty="0" err="1"/>
              <a:t>산점도</a:t>
            </a:r>
            <a:endParaRPr lang="en-US" altLang="ko-KR" sz="15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 err="1"/>
              <a:t>mtcars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데이터셋에서 자동차의 중량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wt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과 연비</a:t>
            </a:r>
            <a:r>
              <a:rPr lang="en-US" altLang="ko-KR" sz="1200" b="1" dirty="0"/>
              <a:t>(mpg) </a:t>
            </a:r>
            <a:r>
              <a:rPr lang="ko-KR" altLang="en-US" sz="1200" b="1" dirty="0"/>
              <a:t>사이의 관계</a:t>
            </a:r>
            <a:endParaRPr lang="en-US" altLang="ko-KR" sz="1200" b="1" dirty="0"/>
          </a:p>
          <a:p>
            <a:pPr marL="342900" lvl="1" indent="0">
              <a:buNone/>
            </a:pPr>
            <a:endParaRPr lang="en-US" altLang="ko-KR" sz="1050" b="1" dirty="0"/>
          </a:p>
          <a:p>
            <a:pPr marL="342900" lvl="1" indent="0">
              <a:buNone/>
            </a:pPr>
            <a:endParaRPr lang="en-US" altLang="ko-KR" sz="1050" b="1" dirty="0"/>
          </a:p>
          <a:p>
            <a:pPr marL="642938" lvl="2" indent="0">
              <a:buNone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/>
          </a:p>
          <a:p>
            <a:pPr marL="642938" lvl="2" indent="0">
              <a:buNone/>
            </a:pPr>
            <a:endParaRPr lang="ko-KR" altLang="en-US" sz="105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FA2A70-DE78-4816-90A7-C8FF692EBB93}"/>
              </a:ext>
            </a:extLst>
          </p:cNvPr>
          <p:cNvSpPr/>
          <p:nvPr/>
        </p:nvSpPr>
        <p:spPr>
          <a:xfrm>
            <a:off x="1875495" y="1457878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0953B5-EDBF-4CF1-8EB6-C9C283D0D5A5}"/>
              </a:ext>
            </a:extLst>
          </p:cNvPr>
          <p:cNvSpPr/>
          <p:nvPr/>
        </p:nvSpPr>
        <p:spPr>
          <a:xfrm>
            <a:off x="1875495" y="1813144"/>
            <a:ext cx="5582452" cy="166995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1D5772-930C-43F8-B7E0-88663E8E7342}"/>
              </a:ext>
            </a:extLst>
          </p:cNvPr>
          <p:cNvSpPr txBox="1"/>
          <p:nvPr/>
        </p:nvSpPr>
        <p:spPr>
          <a:xfrm>
            <a:off x="1854081" y="150855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6-1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97B59-5DAE-4BC3-9A1C-FE514762C95A}"/>
              </a:ext>
            </a:extLst>
          </p:cNvPr>
          <p:cNvSpPr txBox="1"/>
          <p:nvPr/>
        </p:nvSpPr>
        <p:spPr>
          <a:xfrm>
            <a:off x="1918091" y="1850910"/>
            <a:ext cx="5320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wt</a:t>
            </a:r>
            <a:r>
              <a:rPr lang="en-US" altLang="ko-KR" sz="1200" b="1" dirty="0"/>
              <a:t> &lt;-</a:t>
            </a:r>
            <a:r>
              <a:rPr lang="en-US" altLang="ko-KR" sz="1200" b="1" dirty="0" err="1"/>
              <a:t>mtcars$wt</a:t>
            </a:r>
            <a:r>
              <a:rPr lang="en-US" altLang="ko-KR" sz="1200" b="1" dirty="0"/>
              <a:t>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중량 자료</a:t>
            </a:r>
          </a:p>
          <a:p>
            <a:r>
              <a:rPr lang="en-US" altLang="ko-KR" sz="1200" b="1" dirty="0"/>
              <a:t>mpg &lt;- </a:t>
            </a:r>
            <a:r>
              <a:rPr lang="en-US" altLang="ko-KR" sz="1200" b="1" dirty="0" err="1"/>
              <a:t>mtcars$mpg</a:t>
            </a:r>
            <a:r>
              <a:rPr lang="en-US" altLang="ko-KR" sz="1200" b="1" dirty="0"/>
              <a:t> 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연비 자료</a:t>
            </a:r>
          </a:p>
          <a:p>
            <a:r>
              <a:rPr lang="en-US" altLang="ko-KR" sz="1200" b="1" dirty="0"/>
              <a:t>plot(</a:t>
            </a:r>
            <a:r>
              <a:rPr lang="en-US" altLang="ko-KR" sz="1200" b="1" dirty="0" err="1"/>
              <a:t>wt</a:t>
            </a:r>
            <a:r>
              <a:rPr lang="en-US" altLang="ko-KR" sz="1200" b="1" dirty="0"/>
              <a:t>, mpg, 			</a:t>
            </a:r>
            <a:r>
              <a:rPr lang="en-US" altLang="ko-KR" sz="1200" b="1" dirty="0">
                <a:solidFill>
                  <a:srgbClr val="4F784C"/>
                </a:solidFill>
              </a:rPr>
              <a:t># 2</a:t>
            </a:r>
            <a:r>
              <a:rPr lang="ko-KR" altLang="en-US" sz="1200" b="1" dirty="0">
                <a:solidFill>
                  <a:srgbClr val="4F784C"/>
                </a:solidFill>
              </a:rPr>
              <a:t>개 변수</a:t>
            </a:r>
            <a:r>
              <a:rPr lang="en-US" altLang="ko-KR" sz="1200" b="1" dirty="0">
                <a:solidFill>
                  <a:srgbClr val="4F784C"/>
                </a:solidFill>
              </a:rPr>
              <a:t>(x</a:t>
            </a:r>
            <a:r>
              <a:rPr lang="ko-KR" altLang="en-US" sz="1200" b="1" dirty="0">
                <a:solidFill>
                  <a:srgbClr val="4F784C"/>
                </a:solidFill>
              </a:rPr>
              <a:t>축</a:t>
            </a:r>
            <a:r>
              <a:rPr lang="en-US" altLang="ko-KR" sz="1200" b="1" dirty="0">
                <a:solidFill>
                  <a:srgbClr val="4F784C"/>
                </a:solidFill>
              </a:rPr>
              <a:t>, y</a:t>
            </a:r>
            <a:r>
              <a:rPr lang="ko-KR" altLang="en-US" sz="1200" b="1" dirty="0">
                <a:solidFill>
                  <a:srgbClr val="4F784C"/>
                </a:solidFill>
              </a:rPr>
              <a:t>축</a:t>
            </a:r>
            <a:r>
              <a:rPr lang="en-US" altLang="ko-KR" sz="1200" b="1" dirty="0">
                <a:solidFill>
                  <a:srgbClr val="4F784C"/>
                </a:solidFill>
              </a:rPr>
              <a:t>)</a:t>
            </a:r>
          </a:p>
          <a:p>
            <a:r>
              <a:rPr lang="en-US" altLang="ko-KR" sz="1200" b="1" dirty="0"/>
              <a:t> 	main="</a:t>
            </a:r>
            <a:r>
              <a:rPr lang="ko-KR" altLang="en-US" sz="1200" b="1" dirty="0"/>
              <a:t>중량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연비 그래프</a:t>
            </a:r>
            <a:r>
              <a:rPr lang="en-US" altLang="ko-KR" sz="1200" b="1" dirty="0"/>
              <a:t>",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제목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xlab</a:t>
            </a:r>
            <a:r>
              <a:rPr lang="en-US" altLang="ko-KR" sz="1200" b="1" dirty="0"/>
              <a:t>="</a:t>
            </a:r>
            <a:r>
              <a:rPr lang="ko-KR" altLang="en-US" sz="1200" b="1" dirty="0"/>
              <a:t>중량</a:t>
            </a:r>
            <a:r>
              <a:rPr lang="en-US" altLang="ko-KR" sz="1200" b="1" dirty="0"/>
              <a:t>", 		</a:t>
            </a:r>
            <a:r>
              <a:rPr lang="en-US" altLang="ko-KR" sz="1200" b="1" dirty="0">
                <a:solidFill>
                  <a:srgbClr val="4F784C"/>
                </a:solidFill>
              </a:rPr>
              <a:t># x</a:t>
            </a:r>
            <a:r>
              <a:rPr lang="ko-KR" altLang="en-US" sz="1200" b="1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</a:t>
            </a:r>
            <a:r>
              <a:rPr lang="en-US" altLang="ko-KR" sz="1200" b="1" dirty="0" err="1"/>
              <a:t>ylab</a:t>
            </a:r>
            <a:r>
              <a:rPr lang="en-US" altLang="ko-KR" sz="1200" b="1" dirty="0"/>
              <a:t>="</a:t>
            </a:r>
            <a:r>
              <a:rPr lang="ko-KR" altLang="en-US" sz="1200" b="1" dirty="0"/>
              <a:t>연비</a:t>
            </a:r>
            <a:r>
              <a:rPr lang="en-US" altLang="ko-KR" sz="1200" b="1" dirty="0"/>
              <a:t>(MPG)", 	</a:t>
            </a:r>
            <a:r>
              <a:rPr lang="en-US" altLang="ko-KR" sz="1200" b="1" dirty="0">
                <a:solidFill>
                  <a:srgbClr val="4F784C"/>
                </a:solidFill>
              </a:rPr>
              <a:t># y</a:t>
            </a:r>
            <a:r>
              <a:rPr lang="ko-KR" altLang="en-US" sz="1200" b="1" dirty="0">
                <a:solidFill>
                  <a:srgbClr val="4F784C"/>
                </a:solidFill>
              </a:rPr>
              <a:t>축 레이블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col="red", 		</a:t>
            </a:r>
            <a:r>
              <a:rPr lang="en-US" altLang="ko-KR" sz="1200" b="1" dirty="0">
                <a:solidFill>
                  <a:srgbClr val="4F784C"/>
                </a:solidFill>
              </a:rPr>
              <a:t># point</a:t>
            </a:r>
            <a:r>
              <a:rPr lang="ko-KR" altLang="en-US" sz="1200" b="1" dirty="0">
                <a:solidFill>
                  <a:srgbClr val="4F784C"/>
                </a:solidFill>
              </a:rPr>
              <a:t>의 </a:t>
            </a:r>
            <a:r>
              <a:rPr lang="en-US" altLang="ko-KR" sz="1200" b="1" dirty="0">
                <a:solidFill>
                  <a:srgbClr val="4F784C"/>
                </a:solidFill>
              </a:rPr>
              <a:t>color</a:t>
            </a:r>
          </a:p>
          <a:p>
            <a:r>
              <a:rPr lang="en-US" altLang="ko-KR" sz="1200" b="1" dirty="0"/>
              <a:t> 	</a:t>
            </a:r>
            <a:r>
              <a:rPr lang="en-US" altLang="ko-KR" sz="1200" b="1" dirty="0" err="1"/>
              <a:t>pch</a:t>
            </a:r>
            <a:r>
              <a:rPr lang="en-US" altLang="ko-KR" sz="1200" b="1" dirty="0"/>
              <a:t>=19) 			</a:t>
            </a:r>
            <a:r>
              <a:rPr lang="en-US" altLang="ko-KR" sz="1200" b="1" dirty="0">
                <a:solidFill>
                  <a:srgbClr val="4F784C"/>
                </a:solidFill>
              </a:rPr>
              <a:t># point</a:t>
            </a:r>
            <a:r>
              <a:rPr lang="ko-KR" altLang="en-US" sz="1200" b="1" dirty="0">
                <a:solidFill>
                  <a:srgbClr val="4F784C"/>
                </a:solidFill>
              </a:rPr>
              <a:t>의 종류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C4EF74-00CE-402F-8DAA-0F69F57C749E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산점도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47374-69C1-4BB1-BA89-EEB0DCC5C7E4}"/>
              </a:ext>
            </a:extLst>
          </p:cNvPr>
          <p:cNvSpPr txBox="1"/>
          <p:nvPr/>
        </p:nvSpPr>
        <p:spPr>
          <a:xfrm>
            <a:off x="1918091" y="3741880"/>
            <a:ext cx="5539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산점도는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개의 변수로 구성된 자료의 분포를 알아보는 기법임을 기억하자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아울러 두 변수의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데이터 분포를 나타내는 것이기에 두 개의 변수에 대한 자료가 필요하다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6111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85EE45-2891-4D14-B33F-B1D7CC7AC075}"/>
              </a:ext>
            </a:extLst>
          </p:cNvPr>
          <p:cNvSpPr/>
          <p:nvPr/>
        </p:nvSpPr>
        <p:spPr>
          <a:xfrm>
            <a:off x="1774233" y="816556"/>
            <a:ext cx="5582452" cy="367915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87532-32F5-4980-AA6B-384D3CB62FD8}"/>
              </a:ext>
            </a:extLst>
          </p:cNvPr>
          <p:cNvSpPr txBox="1"/>
          <p:nvPr/>
        </p:nvSpPr>
        <p:spPr>
          <a:xfrm>
            <a:off x="1816830" y="854321"/>
            <a:ext cx="577050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437361"/>
                </a:solidFill>
              </a:rPr>
              <a:t>## (4) histogram ----------------------</a:t>
            </a:r>
          </a:p>
          <a:p>
            <a:r>
              <a:rPr lang="en-US" altLang="ko-KR" sz="1200" b="1" dirty="0"/>
              <a:t>par(</a:t>
            </a:r>
            <a:r>
              <a:rPr lang="en-US" altLang="ko-KR" sz="1200" b="1" dirty="0" err="1"/>
              <a:t>mfrow</a:t>
            </a:r>
            <a:r>
              <a:rPr lang="en-US" altLang="ko-KR" sz="1200" b="1" dirty="0"/>
              <a:t>=c(2,3)) 			</a:t>
            </a:r>
            <a:r>
              <a:rPr lang="en-US" altLang="ko-KR" sz="1200" b="1" dirty="0">
                <a:solidFill>
                  <a:srgbClr val="437361"/>
                </a:solidFill>
              </a:rPr>
              <a:t># 2x3 </a:t>
            </a:r>
            <a:r>
              <a:rPr lang="ko-KR" altLang="en-US" sz="1200" b="1" dirty="0">
                <a:solidFill>
                  <a:srgbClr val="437361"/>
                </a:solidFill>
              </a:rPr>
              <a:t>가상화면 분할</a:t>
            </a:r>
          </a:p>
          <a:p>
            <a:r>
              <a:rPr lang="en-US" altLang="ko-KR" sz="1200" b="1" dirty="0"/>
              <a:t>for(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 in 1:5) {</a:t>
            </a:r>
          </a:p>
          <a:p>
            <a:r>
              <a:rPr lang="en-US" altLang="ko-KR" sz="1200" b="1" dirty="0"/>
              <a:t> hist(</a:t>
            </a:r>
            <a:r>
              <a:rPr lang="en-US" altLang="ko-KR" sz="1200" b="1" dirty="0" err="1"/>
              <a:t>myds</a:t>
            </a:r>
            <a:r>
              <a:rPr lang="en-US" altLang="ko-KR" sz="1200" b="1" dirty="0"/>
              <a:t>[,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], main=</a:t>
            </a:r>
            <a:r>
              <a:rPr lang="en-US" altLang="ko-KR" sz="1200" b="1" dirty="0" err="1"/>
              <a:t>colnames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myds</a:t>
            </a:r>
            <a:r>
              <a:rPr lang="en-US" altLang="ko-KR" sz="1200" b="1" dirty="0"/>
              <a:t>)[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], col="yellow")</a:t>
            </a:r>
          </a:p>
          <a:p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par(</a:t>
            </a:r>
            <a:r>
              <a:rPr lang="en-US" altLang="ko-KR" sz="1200" b="1" dirty="0" err="1"/>
              <a:t>mfrow</a:t>
            </a:r>
            <a:r>
              <a:rPr lang="en-US" altLang="ko-KR" sz="1200" b="1" dirty="0"/>
              <a:t>=c(1,1)) </a:t>
            </a:r>
            <a:r>
              <a:rPr lang="en-US" altLang="ko-KR" sz="1200" b="1" dirty="0">
                <a:solidFill>
                  <a:srgbClr val="4F784C"/>
                </a:solidFill>
              </a:rPr>
              <a:t>			# 2x3 </a:t>
            </a:r>
            <a:r>
              <a:rPr lang="ko-KR" altLang="en-US" sz="1200" b="1" dirty="0">
                <a:solidFill>
                  <a:srgbClr val="4F784C"/>
                </a:solidFill>
              </a:rPr>
              <a:t>가상화면 분할 해제</a:t>
            </a:r>
            <a:endParaRPr lang="en-US" altLang="ko-KR" sz="1200" b="1" dirty="0">
              <a:solidFill>
                <a:srgbClr val="4F784C"/>
              </a:solidFill>
            </a:endParaRPr>
          </a:p>
          <a:p>
            <a:endParaRPr lang="en-US" altLang="ko-KR" sz="1200" b="1" dirty="0">
              <a:solidFill>
                <a:srgbClr val="4F784C"/>
              </a:solidFill>
            </a:endParaRPr>
          </a:p>
          <a:p>
            <a:r>
              <a:rPr lang="en-US" altLang="ko-KR" sz="1200" b="1" dirty="0">
                <a:solidFill>
                  <a:srgbClr val="4F784C"/>
                </a:solidFill>
              </a:rPr>
              <a:t>## (5) boxplot ----------------------</a:t>
            </a:r>
          </a:p>
          <a:p>
            <a:r>
              <a:rPr lang="en-US" altLang="ko-KR" sz="1200" b="1" dirty="0"/>
              <a:t>par(</a:t>
            </a:r>
            <a:r>
              <a:rPr lang="en-US" altLang="ko-KR" sz="1200" b="1" dirty="0" err="1"/>
              <a:t>mfrow</a:t>
            </a:r>
            <a:r>
              <a:rPr lang="en-US" altLang="ko-KR" sz="1200" b="1" dirty="0"/>
              <a:t>=c(2,3)) </a:t>
            </a:r>
            <a:r>
              <a:rPr lang="en-US" altLang="ko-KR" sz="1200" b="1" dirty="0">
                <a:solidFill>
                  <a:srgbClr val="4F784C"/>
                </a:solidFill>
              </a:rPr>
              <a:t>			# 2x3 </a:t>
            </a:r>
            <a:r>
              <a:rPr lang="ko-KR" altLang="en-US" sz="1200" b="1" dirty="0">
                <a:solidFill>
                  <a:srgbClr val="4F784C"/>
                </a:solidFill>
              </a:rPr>
              <a:t>가상화면 분할</a:t>
            </a:r>
          </a:p>
          <a:p>
            <a:r>
              <a:rPr lang="en-US" altLang="ko-KR" sz="1200" b="1" dirty="0"/>
              <a:t>for(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 in 1:5) {</a:t>
            </a:r>
          </a:p>
          <a:p>
            <a:r>
              <a:rPr lang="en-US" altLang="ko-KR" sz="1200" b="1" dirty="0"/>
              <a:t> boxplot(</a:t>
            </a:r>
            <a:r>
              <a:rPr lang="en-US" altLang="ko-KR" sz="1200" b="1" dirty="0" err="1"/>
              <a:t>myds</a:t>
            </a:r>
            <a:r>
              <a:rPr lang="en-US" altLang="ko-KR" sz="1200" b="1" dirty="0"/>
              <a:t>[,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], main=</a:t>
            </a:r>
            <a:r>
              <a:rPr lang="en-US" altLang="ko-KR" sz="1200" b="1" dirty="0" err="1"/>
              <a:t>colnames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myds</a:t>
            </a:r>
            <a:r>
              <a:rPr lang="en-US" altLang="ko-KR" sz="1200" b="1" dirty="0"/>
              <a:t>)[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])</a:t>
            </a:r>
          </a:p>
          <a:p>
            <a:r>
              <a:rPr lang="en-US" altLang="ko-KR" sz="1200" b="1" dirty="0"/>
              <a:t>}</a:t>
            </a:r>
          </a:p>
          <a:p>
            <a:r>
              <a:rPr lang="en-US" altLang="ko-KR" sz="1200" b="1" dirty="0"/>
              <a:t>par(</a:t>
            </a:r>
            <a:r>
              <a:rPr lang="en-US" altLang="ko-KR" sz="1200" b="1" dirty="0" err="1"/>
              <a:t>mfrow</a:t>
            </a:r>
            <a:r>
              <a:rPr lang="en-US" altLang="ko-KR" sz="1200" b="1" dirty="0"/>
              <a:t>=c(1,1)) </a:t>
            </a:r>
            <a:r>
              <a:rPr lang="en-US" altLang="ko-KR" sz="1200" b="1" dirty="0">
                <a:solidFill>
                  <a:srgbClr val="4F784C"/>
                </a:solidFill>
              </a:rPr>
              <a:t>			# 2x3 </a:t>
            </a:r>
            <a:r>
              <a:rPr lang="ko-KR" altLang="en-US" sz="1200" b="1" dirty="0">
                <a:solidFill>
                  <a:srgbClr val="4F784C"/>
                </a:solidFill>
              </a:rPr>
              <a:t>가상화면 분할 해제</a:t>
            </a:r>
            <a:endParaRPr lang="en-US" altLang="ko-KR" sz="1200" b="1" dirty="0">
              <a:solidFill>
                <a:srgbClr val="4F784C"/>
              </a:solidFill>
            </a:endParaRPr>
          </a:p>
          <a:p>
            <a:endParaRPr lang="en-US" altLang="ko-KR" sz="1200" b="1" dirty="0">
              <a:solidFill>
                <a:srgbClr val="4F784C"/>
              </a:solidFill>
            </a:endParaRPr>
          </a:p>
          <a:p>
            <a:r>
              <a:rPr lang="en-US" altLang="ko-KR" sz="1200" b="1" dirty="0">
                <a:solidFill>
                  <a:srgbClr val="4F784C"/>
                </a:solidFill>
              </a:rPr>
              <a:t>## (6) boxplot by group ------------------</a:t>
            </a:r>
          </a:p>
          <a:p>
            <a:r>
              <a:rPr lang="en-US" altLang="ko-KR" sz="1200" b="1" dirty="0"/>
              <a:t>boxplot(</a:t>
            </a:r>
            <a:r>
              <a:rPr lang="en-US" altLang="ko-KR" sz="1200" b="1" dirty="0" err="1"/>
              <a:t>myds$crim~myds$grp</a:t>
            </a:r>
            <a:r>
              <a:rPr lang="en-US" altLang="ko-KR" sz="1200" b="1" dirty="0"/>
              <a:t>, main="1</a:t>
            </a:r>
            <a:r>
              <a:rPr lang="ko-KR" altLang="en-US" sz="1200" b="1" dirty="0"/>
              <a:t>인당 </a:t>
            </a:r>
            <a:r>
              <a:rPr lang="ko-KR" altLang="en-US" sz="1200" b="1" dirty="0" err="1"/>
              <a:t>범죄율</a:t>
            </a:r>
            <a:r>
              <a:rPr lang="en-US" altLang="ko-KR" sz="1200" b="1" dirty="0"/>
              <a:t>")</a:t>
            </a:r>
          </a:p>
          <a:p>
            <a:r>
              <a:rPr lang="en-US" altLang="ko-KR" sz="1200" b="1" dirty="0"/>
              <a:t>boxplot(</a:t>
            </a:r>
            <a:r>
              <a:rPr lang="en-US" altLang="ko-KR" sz="1200" b="1" dirty="0" err="1"/>
              <a:t>myds$rm~myds$grp</a:t>
            </a:r>
            <a:r>
              <a:rPr lang="en-US" altLang="ko-KR" sz="1200" b="1" dirty="0"/>
              <a:t>, main="</a:t>
            </a:r>
            <a:r>
              <a:rPr lang="ko-KR" altLang="en-US" sz="1200" b="1" dirty="0"/>
              <a:t>방의 수</a:t>
            </a:r>
            <a:r>
              <a:rPr lang="en-US" altLang="ko-KR" sz="1200" b="1" dirty="0"/>
              <a:t>")</a:t>
            </a:r>
          </a:p>
          <a:p>
            <a:r>
              <a:rPr lang="en-US" altLang="ko-KR" sz="1200" b="1" dirty="0"/>
              <a:t>boxplot(</a:t>
            </a:r>
            <a:r>
              <a:rPr lang="en-US" altLang="ko-KR" sz="1200" b="1" dirty="0" err="1"/>
              <a:t>myds$dis~myds$grp</a:t>
            </a:r>
            <a:r>
              <a:rPr lang="en-US" altLang="ko-KR" sz="1200" b="1" dirty="0"/>
              <a:t>, main="</a:t>
            </a:r>
            <a:r>
              <a:rPr lang="ko-KR" altLang="en-US" sz="1200" b="1" dirty="0"/>
              <a:t>직업센터까지의 거리</a:t>
            </a:r>
            <a:r>
              <a:rPr lang="en-US" altLang="ko-KR" sz="1200" b="1" dirty="0"/>
              <a:t>")</a:t>
            </a:r>
          </a:p>
          <a:p>
            <a:r>
              <a:rPr lang="en-US" altLang="ko-KR" sz="1200" b="1" dirty="0"/>
              <a:t>boxplot(</a:t>
            </a:r>
            <a:r>
              <a:rPr lang="en-US" altLang="ko-KR" sz="1200" b="1" dirty="0" err="1"/>
              <a:t>myds$tax~myds$grp</a:t>
            </a:r>
            <a:r>
              <a:rPr lang="en-US" altLang="ko-KR" sz="1200" b="1" dirty="0"/>
              <a:t>, </a:t>
            </a:r>
            <a:r>
              <a:rPr lang="en-US" altLang="ko-KR" sz="1200" b="1"/>
              <a:t>main=</a:t>
            </a:r>
            <a:r>
              <a:rPr lang="ko-KR" altLang="en-US" sz="1200" b="1"/>
              <a:t>＂재산세</a:t>
            </a:r>
            <a:r>
              <a:rPr lang="en-US" altLang="ko-KR" sz="1200" b="1" dirty="0"/>
              <a:t>")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9A95E33-10EE-4632-A5A3-8D3FA3CB980B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5710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365394" y="445294"/>
            <a:ext cx="6413213" cy="4252913"/>
          </a:xfrm>
          <a:prstGeom prst="rect">
            <a:avLst/>
          </a:prstGeom>
        </p:spPr>
        <p:txBody>
          <a:bodyPr/>
          <a:lstStyle/>
          <a:p>
            <a:pPr marL="342900" lvl="1" indent="0">
              <a:buNone/>
            </a:pPr>
            <a:endParaRPr lang="en-US" altLang="ko-KR" sz="1050" dirty="0"/>
          </a:p>
          <a:p>
            <a:pPr marL="642938" lvl="2" indent="0">
              <a:buNone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dirty="0"/>
          </a:p>
          <a:p>
            <a:pPr marL="642938" lvl="2" indent="0">
              <a:buNone/>
            </a:pP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85EE45-2891-4D14-B33F-B1D7CC7AC075}"/>
              </a:ext>
            </a:extLst>
          </p:cNvPr>
          <p:cNvSpPr/>
          <p:nvPr/>
        </p:nvSpPr>
        <p:spPr>
          <a:xfrm>
            <a:off x="1774233" y="816556"/>
            <a:ext cx="5582452" cy="2058979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87532-32F5-4980-AA6B-384D3CB62FD8}"/>
              </a:ext>
            </a:extLst>
          </p:cNvPr>
          <p:cNvSpPr txBox="1"/>
          <p:nvPr/>
        </p:nvSpPr>
        <p:spPr>
          <a:xfrm>
            <a:off x="1816830" y="854321"/>
            <a:ext cx="5455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437361"/>
                </a:solidFill>
              </a:rPr>
              <a:t>## (7) scatter plot ------------------</a:t>
            </a:r>
          </a:p>
          <a:p>
            <a:r>
              <a:rPr lang="en-US" altLang="ko-KR" sz="1200" b="1" dirty="0"/>
              <a:t>pairs(</a:t>
            </a:r>
            <a:r>
              <a:rPr lang="en-US" altLang="ko-KR" sz="1200" b="1" dirty="0" err="1"/>
              <a:t>myds</a:t>
            </a:r>
            <a:r>
              <a:rPr lang="en-US" altLang="ko-KR" sz="1200" b="1" dirty="0"/>
              <a:t>[,-6])</a:t>
            </a:r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rgbClr val="437361"/>
                </a:solidFill>
              </a:rPr>
              <a:t>## (8) scatter plot with group ------------------</a:t>
            </a:r>
          </a:p>
          <a:p>
            <a:r>
              <a:rPr lang="en-US" altLang="ko-KR" sz="1200" b="1" dirty="0"/>
              <a:t>point &lt;- </a:t>
            </a:r>
            <a:r>
              <a:rPr lang="en-US" altLang="ko-KR" sz="1200" b="1" dirty="0" err="1"/>
              <a:t>as.integer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myds$grp</a:t>
            </a:r>
            <a:r>
              <a:rPr lang="en-US" altLang="ko-KR" sz="1200" b="1" dirty="0"/>
              <a:t>) 		</a:t>
            </a:r>
            <a:r>
              <a:rPr lang="en-US" altLang="ko-KR" sz="1200" b="1" dirty="0">
                <a:solidFill>
                  <a:srgbClr val="437361"/>
                </a:solidFill>
              </a:rPr>
              <a:t># </a:t>
            </a:r>
            <a:r>
              <a:rPr lang="ko-KR" altLang="en-US" sz="1200" b="1" dirty="0">
                <a:solidFill>
                  <a:srgbClr val="437361"/>
                </a:solidFill>
              </a:rPr>
              <a:t>점의 모양 지정</a:t>
            </a:r>
          </a:p>
          <a:p>
            <a:r>
              <a:rPr lang="en-US" altLang="ko-KR" sz="1200" b="1" dirty="0"/>
              <a:t>color &lt;- c("</a:t>
            </a:r>
            <a:r>
              <a:rPr lang="en-US" altLang="ko-KR" sz="1200" b="1" dirty="0" err="1"/>
              <a:t>red","green","blue</a:t>
            </a:r>
            <a:r>
              <a:rPr lang="en-US" altLang="ko-KR" sz="1200" b="1" dirty="0"/>
              <a:t>") 		</a:t>
            </a:r>
            <a:r>
              <a:rPr lang="en-US" altLang="ko-KR" sz="1200" b="1" dirty="0">
                <a:solidFill>
                  <a:srgbClr val="437361"/>
                </a:solidFill>
              </a:rPr>
              <a:t># </a:t>
            </a:r>
            <a:r>
              <a:rPr lang="ko-KR" altLang="en-US" sz="1200" b="1" dirty="0">
                <a:solidFill>
                  <a:srgbClr val="437361"/>
                </a:solidFill>
              </a:rPr>
              <a:t>점의 색 지정</a:t>
            </a:r>
          </a:p>
          <a:p>
            <a:r>
              <a:rPr lang="en-US" altLang="ko-KR" sz="1200" b="1" dirty="0"/>
              <a:t>pairs(</a:t>
            </a:r>
            <a:r>
              <a:rPr lang="en-US" altLang="ko-KR" sz="1200" b="1" dirty="0" err="1"/>
              <a:t>myds</a:t>
            </a:r>
            <a:r>
              <a:rPr lang="en-US" altLang="ko-KR" sz="1200" b="1" dirty="0"/>
              <a:t>[,-6], </a:t>
            </a:r>
            <a:r>
              <a:rPr lang="en-US" altLang="ko-KR" sz="1200" b="1" dirty="0" err="1"/>
              <a:t>pch</a:t>
            </a:r>
            <a:r>
              <a:rPr lang="en-US" altLang="ko-KR" sz="1200" b="1" dirty="0"/>
              <a:t>=point, col=color[point])</a:t>
            </a:r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rgbClr val="437361"/>
                </a:solidFill>
              </a:rPr>
              <a:t>## (9) correlation coefficient ------------------</a:t>
            </a:r>
          </a:p>
          <a:p>
            <a:r>
              <a:rPr lang="en-US" altLang="ko-KR" sz="1200" b="1" dirty="0" err="1"/>
              <a:t>cor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myds</a:t>
            </a:r>
            <a:r>
              <a:rPr lang="en-US" altLang="ko-KR" sz="1200" b="1" dirty="0"/>
              <a:t>[,-6])</a:t>
            </a:r>
            <a:endParaRPr lang="en-US" altLang="ko-KR" sz="1200" b="1" dirty="0">
              <a:solidFill>
                <a:srgbClr val="4F784C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043414-84F3-41C2-8241-6643DD91AD37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4. </a:t>
            </a:r>
            <a:r>
              <a:rPr lang="ko-KR" altLang="en-US" sz="2100" b="1" dirty="0">
                <a:latin typeface="+mj-ea"/>
              </a:rPr>
              <a:t>자료의 탐색 실습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6963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3EDEF50-C151-48F8-B3C1-498DFCE3D760}"/>
              </a:ext>
            </a:extLst>
          </p:cNvPr>
          <p:cNvSpPr txBox="1">
            <a:spLocks/>
          </p:cNvSpPr>
          <p:nvPr/>
        </p:nvSpPr>
        <p:spPr>
          <a:xfrm>
            <a:off x="721448" y="2246776"/>
            <a:ext cx="7704856" cy="704203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646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79FF06-CD4F-40C1-BF27-3119F5D32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30"/>
          <a:stretch/>
        </p:blipFill>
        <p:spPr>
          <a:xfrm>
            <a:off x="1787317" y="1040279"/>
            <a:ext cx="2615915" cy="244282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9AE29C5-1A8D-4D27-8AD5-9ABE493EE93E}"/>
              </a:ext>
            </a:extLst>
          </p:cNvPr>
          <p:cNvSpPr txBox="1">
            <a:spLocks/>
          </p:cNvSpPr>
          <p:nvPr/>
        </p:nvSpPr>
        <p:spPr>
          <a:xfrm>
            <a:off x="1365394" y="3899428"/>
            <a:ext cx="6413213" cy="3375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중량이 증가할수록 연비는 감소하는 경향을 확인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642938" lvl="2" indent="0">
              <a:buNone/>
            </a:pPr>
            <a:endParaRPr lang="en-US" altLang="ko-KR" sz="1050" b="1" dirty="0">
              <a:solidFill>
                <a:srgbClr val="FF0000"/>
              </a:solidFill>
            </a:endParaRPr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>
              <a:solidFill>
                <a:srgbClr val="FF0000"/>
              </a:solidFill>
            </a:endParaRPr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>
              <a:solidFill>
                <a:srgbClr val="FF0000"/>
              </a:solidFill>
            </a:endParaRPr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>
              <a:solidFill>
                <a:srgbClr val="FF0000"/>
              </a:solidFill>
            </a:endParaRPr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050" b="1" dirty="0">
              <a:solidFill>
                <a:srgbClr val="FF0000"/>
              </a:solidFill>
            </a:endParaRPr>
          </a:p>
          <a:p>
            <a:pPr marL="642938" lvl="2" indent="0">
              <a:buNone/>
            </a:pPr>
            <a:endParaRPr lang="ko-KR" altLang="en-US" sz="1050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EAB707-15B5-442C-AEAC-07946372F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031855"/>
            <a:ext cx="2784683" cy="25187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3DEA8A-672E-4E09-B6DC-8CF7ABB063EC}"/>
              </a:ext>
            </a:extLst>
          </p:cNvPr>
          <p:cNvSpPr txBox="1"/>
          <p:nvPr/>
        </p:nvSpPr>
        <p:spPr>
          <a:xfrm>
            <a:off x="4926069" y="3483101"/>
            <a:ext cx="2076545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그림 </a:t>
            </a:r>
            <a:r>
              <a:rPr lang="en-US" altLang="ko-KR" sz="900" b="1" dirty="0">
                <a:latin typeface="+mn-ea"/>
              </a:rPr>
              <a:t>6-2 </a:t>
            </a:r>
            <a:r>
              <a:rPr lang="en-US" altLang="ko-KR" sz="900" b="1" dirty="0" err="1">
                <a:latin typeface="+mn-ea"/>
              </a:rPr>
              <a:t>pch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값에 따른 점의 모양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CA1DA71-46DB-49DB-8296-DAC0D1D1896B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산점도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517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여러 변수들 간의 </a:t>
            </a:r>
            <a:r>
              <a:rPr lang="ko-KR" altLang="en-US" sz="1500" b="1" dirty="0" err="1"/>
              <a:t>산점도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350" b="1" dirty="0"/>
              <a:t>   </a:t>
            </a: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687D29-310E-4FC6-ADAA-825AD482893B}"/>
              </a:ext>
            </a:extLst>
          </p:cNvPr>
          <p:cNvSpPr/>
          <p:nvPr/>
        </p:nvSpPr>
        <p:spPr>
          <a:xfrm>
            <a:off x="1875495" y="1052833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B451CC-BEA8-4186-898C-9C82BDBAC78E}"/>
              </a:ext>
            </a:extLst>
          </p:cNvPr>
          <p:cNvSpPr/>
          <p:nvPr/>
        </p:nvSpPr>
        <p:spPr>
          <a:xfrm>
            <a:off x="1875495" y="1408100"/>
            <a:ext cx="5582452" cy="10961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56EAA-804A-4A0D-BF2B-CB10033E3D33}"/>
              </a:ext>
            </a:extLst>
          </p:cNvPr>
          <p:cNvSpPr txBox="1"/>
          <p:nvPr/>
        </p:nvSpPr>
        <p:spPr>
          <a:xfrm>
            <a:off x="1854081" y="1103508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6-2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F471-7C07-4C30-A3E6-B78613BC1E6F}"/>
              </a:ext>
            </a:extLst>
          </p:cNvPr>
          <p:cNvSpPr txBox="1"/>
          <p:nvPr/>
        </p:nvSpPr>
        <p:spPr>
          <a:xfrm>
            <a:off x="1918091" y="1445866"/>
            <a:ext cx="5320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vars &lt;- c("mpg","</a:t>
            </a:r>
            <a:r>
              <a:rPr lang="en-US" altLang="ko-KR" sz="1200" b="1" dirty="0" err="1"/>
              <a:t>disp</a:t>
            </a:r>
            <a:r>
              <a:rPr lang="en-US" altLang="ko-KR" sz="1200" b="1" dirty="0"/>
              <a:t>","drat","</a:t>
            </a:r>
            <a:r>
              <a:rPr lang="en-US" altLang="ko-KR" sz="1200" b="1" dirty="0" err="1"/>
              <a:t>wt</a:t>
            </a:r>
            <a:r>
              <a:rPr lang="en-US" altLang="ko-KR" sz="1200" b="1" dirty="0"/>
              <a:t>")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대상 변수</a:t>
            </a:r>
          </a:p>
          <a:p>
            <a:r>
              <a:rPr lang="en-US" altLang="ko-KR" sz="1200" b="1" dirty="0"/>
              <a:t>target &lt;- </a:t>
            </a:r>
            <a:r>
              <a:rPr lang="en-US" altLang="ko-KR" sz="1200" b="1" dirty="0" err="1"/>
              <a:t>mtcars</a:t>
            </a:r>
            <a:r>
              <a:rPr lang="en-US" altLang="ko-KR" sz="1200" b="1" dirty="0"/>
              <a:t>[,vars]</a:t>
            </a:r>
          </a:p>
          <a:p>
            <a:r>
              <a:rPr lang="en-US" altLang="ko-KR" sz="1200" b="1" dirty="0"/>
              <a:t>head(target)</a:t>
            </a:r>
          </a:p>
          <a:p>
            <a:r>
              <a:rPr lang="en-US" altLang="ko-KR" sz="1200" b="1" dirty="0"/>
              <a:t>pairs(target,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대상 데이터</a:t>
            </a:r>
          </a:p>
          <a:p>
            <a:r>
              <a:rPr lang="ko-KR" altLang="en-US" sz="1200" b="1" dirty="0"/>
              <a:t> </a:t>
            </a:r>
            <a:r>
              <a:rPr lang="en-US" altLang="ko-KR" sz="1200" b="1" dirty="0"/>
              <a:t>	main="Multi Plots")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E4C785-2650-4D73-B24C-84F814BA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19" y="2531948"/>
            <a:ext cx="5582452" cy="216631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2CEE2E6-3EC0-4301-BB23-ED13172D217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산점도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E2F97-9D75-44AA-AF79-DD83E0FF4A80}"/>
              </a:ext>
            </a:extLst>
          </p:cNvPr>
          <p:cNvSpPr txBox="1"/>
          <p:nvPr/>
        </p:nvSpPr>
        <p:spPr>
          <a:xfrm>
            <a:off x="2750196" y="1005224"/>
            <a:ext cx="5539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산점도는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기본적으로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개의 변수에 대해서 작성하는 것이기 때문에 변수가 여러 개인 자료의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경우는 다소 불편하다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이에 대체하는 방법으로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pairs()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함수를 이용하면 편리하다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544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3DEA8A-672E-4E09-B6DC-8CF7ABB063EC}"/>
              </a:ext>
            </a:extLst>
          </p:cNvPr>
          <p:cNvSpPr txBox="1"/>
          <p:nvPr/>
        </p:nvSpPr>
        <p:spPr>
          <a:xfrm>
            <a:off x="4977045" y="3606865"/>
            <a:ext cx="2076545" cy="435005"/>
          </a:xfrm>
          <a:prstGeom prst="rect">
            <a:avLst/>
          </a:prstGeom>
        </p:spPr>
        <p:txBody>
          <a:bodyPr vert="horz" wrap="square" lIns="68580" tIns="34290" rIns="68580" bIns="3429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900" b="1" dirty="0">
                <a:latin typeface="+mn-ea"/>
              </a:rPr>
              <a:t>그림 </a:t>
            </a:r>
            <a:r>
              <a:rPr lang="en-US" altLang="ko-KR" sz="900" b="1" dirty="0">
                <a:latin typeface="+mn-ea"/>
              </a:rPr>
              <a:t>6-3 </a:t>
            </a:r>
            <a:r>
              <a:rPr lang="ko-KR" altLang="en-US" sz="900" b="1" dirty="0">
                <a:latin typeface="+mn-ea"/>
              </a:rPr>
              <a:t>다중 </a:t>
            </a:r>
            <a:r>
              <a:rPr lang="ko-KR" altLang="en-US" sz="900" b="1" dirty="0" err="1">
                <a:latin typeface="+mn-ea"/>
              </a:rPr>
              <a:t>산점도의</a:t>
            </a:r>
            <a:r>
              <a:rPr lang="ko-KR" altLang="en-US" sz="900" b="1" dirty="0">
                <a:latin typeface="+mn-ea"/>
              </a:rPr>
              <a:t> 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26C7AB-D5AB-4B9D-AAFE-C357DCC5F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58" y="636535"/>
            <a:ext cx="5582452" cy="5738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23EF32-4611-4BD3-8026-ABA0724D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58" y="1089367"/>
            <a:ext cx="2750344" cy="26217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9F12F0-9451-4CA0-BCA8-D9482B6B2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274149"/>
            <a:ext cx="3178969" cy="243697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CC131CD-EE59-4384-898F-D8334C23C41F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산점도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78680-BDF6-4216-9BD5-E4CF5DC2254D}"/>
              </a:ext>
            </a:extLst>
          </p:cNvPr>
          <p:cNvSpPr txBox="1"/>
          <p:nvPr/>
        </p:nvSpPr>
        <p:spPr>
          <a:xfrm>
            <a:off x="1961710" y="3921900"/>
            <a:ext cx="5539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위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그래프는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개의 변수에 대해서 다중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산점도를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작성하였다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다중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산점도에는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개의 변수가 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대각선으로 표기되며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두 변수가 만나는 지점에 두 변수의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산점도가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나타난다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다중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산점도는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대각선을 기준으로 하여 오른쪽 위의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산점도와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왼쪽 아래의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산점도들이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대칭을 이루고 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즉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x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축과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축이 바뀌었다는 것이다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다중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산점도의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예를 보면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disp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wt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산점도는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한쪽이 증가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하면 다른 쪽도 증가하고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, drat, </a:t>
            </a:r>
            <a:r>
              <a:rPr lang="en-US" altLang="ko-KR" sz="1000" b="1" dirty="0" err="1">
                <a:solidFill>
                  <a:srgbClr val="FF0000"/>
                </a:solidFill>
                <a:latin typeface="+mj-ea"/>
                <a:ea typeface="+mj-ea"/>
              </a:rPr>
              <a:t>wt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산점도의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경우는 한 쪽이 증가하면 한 쪽이 감소하는 것을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알수가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이와 같이 다중 </a:t>
            </a:r>
            <a:r>
              <a:rPr lang="ko-KR" altLang="en-US" sz="1000" b="1" dirty="0" err="1">
                <a:solidFill>
                  <a:srgbClr val="FF0000"/>
                </a:solidFill>
                <a:latin typeface="+mj-ea"/>
                <a:ea typeface="+mj-ea"/>
              </a:rPr>
              <a:t>산점도는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 여러 변수들 간의 추세를 한눈에 파악할 수 있는 장점</a:t>
            </a:r>
            <a:endParaRPr lang="en-US" altLang="ko-KR" sz="1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이 있다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303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466655" y="546585"/>
            <a:ext cx="6413213" cy="4252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/>
              <a:t>3. </a:t>
            </a:r>
            <a:r>
              <a:rPr lang="ko-KR" altLang="en-US" sz="1500" b="1" dirty="0"/>
              <a:t>그룹 정보가 있는 두 변수의 </a:t>
            </a:r>
            <a:r>
              <a:rPr lang="ko-KR" altLang="en-US" sz="1500" b="1" dirty="0" err="1"/>
              <a:t>산점도</a:t>
            </a:r>
            <a:r>
              <a:rPr lang="ko-KR" altLang="en-US" sz="1350" b="1" dirty="0"/>
              <a:t>  </a:t>
            </a:r>
            <a:endParaRPr lang="en-US" altLang="ko-KR" sz="13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/>
              <a:t>그룹 정보를 알고 있다면 </a:t>
            </a:r>
            <a:r>
              <a:rPr lang="ko-KR" altLang="en-US" sz="1200" b="1" dirty="0" err="1"/>
              <a:t>산점도를</a:t>
            </a:r>
            <a:r>
              <a:rPr lang="ko-KR" altLang="en-US" sz="1200" b="1" dirty="0"/>
              <a:t> 작성 시 각 그룹별 </a:t>
            </a:r>
            <a:r>
              <a:rPr lang="ko-KR" altLang="en-US" sz="1200" b="1" dirty="0" err="1"/>
              <a:t>관측값들을</a:t>
            </a:r>
            <a:r>
              <a:rPr lang="ko-KR" altLang="en-US" sz="1200" b="1" dirty="0"/>
              <a:t> 다른 색깔과 점의 모양으로 표시할 수 있음</a:t>
            </a:r>
            <a:endParaRPr lang="en-US" altLang="ko-KR" sz="12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rgbClr val="FF0000"/>
                </a:solidFill>
              </a:rPr>
              <a:t>이렇게 작성된 </a:t>
            </a:r>
            <a:r>
              <a:rPr lang="ko-KR" altLang="en-US" sz="1200" b="1" dirty="0" err="1">
                <a:solidFill>
                  <a:srgbClr val="FF0000"/>
                </a:solidFill>
              </a:rPr>
              <a:t>산점도는</a:t>
            </a:r>
            <a:r>
              <a:rPr lang="ko-KR" altLang="en-US" sz="1200" b="1" dirty="0">
                <a:solidFill>
                  <a:srgbClr val="FF0000"/>
                </a:solidFill>
              </a:rPr>
              <a:t> 두 변수 간의 관계 뿐만 아니라 그룹 간의 관계도 파악할 수 있어서 편리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endParaRPr lang="en-US" altLang="ko-KR" sz="1200" b="1" dirty="0"/>
          </a:p>
          <a:p>
            <a:pPr marL="642938" lvl="2" indent="0">
              <a:buNone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lvl="2" indent="-214313">
              <a:buFont typeface="Wingdings" panose="05000000000000000000" pitchFamily="2" charset="2"/>
              <a:buChar char="§"/>
            </a:pPr>
            <a:endParaRPr lang="en-US" altLang="ko-KR" sz="1200" b="1" dirty="0"/>
          </a:p>
          <a:p>
            <a:pPr marL="642938" lvl="2" indent="0">
              <a:buNone/>
            </a:pPr>
            <a:endParaRPr lang="ko-KR" altLang="en-US" sz="1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2DE35B-5C5A-4B1E-82FE-08B0FEDE6122}"/>
              </a:ext>
            </a:extLst>
          </p:cNvPr>
          <p:cNvSpPr/>
          <p:nvPr/>
        </p:nvSpPr>
        <p:spPr>
          <a:xfrm>
            <a:off x="1875495" y="2241289"/>
            <a:ext cx="776336" cy="355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781EDD-0894-447D-AA2B-4D4F5A6267E3}"/>
              </a:ext>
            </a:extLst>
          </p:cNvPr>
          <p:cNvSpPr/>
          <p:nvPr/>
        </p:nvSpPr>
        <p:spPr>
          <a:xfrm>
            <a:off x="1875495" y="2596557"/>
            <a:ext cx="5582452" cy="163620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2FEF2-3252-405D-A08D-9D6E668D220E}"/>
              </a:ext>
            </a:extLst>
          </p:cNvPr>
          <p:cNvSpPr txBox="1"/>
          <p:nvPr/>
        </p:nvSpPr>
        <p:spPr>
          <a:xfrm>
            <a:off x="1854081" y="2291965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코드 </a:t>
            </a:r>
            <a:r>
              <a:rPr lang="en-US" altLang="ko-KR" sz="1200" dirty="0"/>
              <a:t>6-3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62DB6-B5EC-40EF-B748-CFFDC5C79590}"/>
              </a:ext>
            </a:extLst>
          </p:cNvPr>
          <p:cNvSpPr txBox="1"/>
          <p:nvPr/>
        </p:nvSpPr>
        <p:spPr>
          <a:xfrm>
            <a:off x="1918091" y="2634322"/>
            <a:ext cx="5320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iris.2 &lt;- iris[,3:4] 		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데이터 준비</a:t>
            </a:r>
          </a:p>
          <a:p>
            <a:r>
              <a:rPr lang="en-US" altLang="ko-KR" sz="1200" b="1" dirty="0"/>
              <a:t>point &lt;- </a:t>
            </a:r>
            <a:r>
              <a:rPr lang="en-US" altLang="ko-KR" sz="1200" b="1" dirty="0" err="1"/>
              <a:t>as.numeric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iris$Species</a:t>
            </a:r>
            <a:r>
              <a:rPr lang="en-US" altLang="ko-KR" sz="1200" b="1" dirty="0"/>
              <a:t>)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점의 모양</a:t>
            </a:r>
          </a:p>
          <a:p>
            <a:r>
              <a:rPr lang="en-US" altLang="ko-KR" sz="1200" b="1" dirty="0"/>
              <a:t>point 				</a:t>
            </a:r>
            <a:r>
              <a:rPr lang="en-US" altLang="ko-KR" sz="1200" b="1" dirty="0">
                <a:solidFill>
                  <a:srgbClr val="4F784C"/>
                </a:solidFill>
              </a:rPr>
              <a:t># point </a:t>
            </a:r>
            <a:r>
              <a:rPr lang="ko-KR" altLang="en-US" sz="1200" b="1" dirty="0">
                <a:solidFill>
                  <a:srgbClr val="4F784C"/>
                </a:solidFill>
              </a:rPr>
              <a:t>내용 출력</a:t>
            </a:r>
          </a:p>
          <a:p>
            <a:r>
              <a:rPr lang="en-US" altLang="ko-KR" sz="1200" b="1" dirty="0"/>
              <a:t>color &lt;- c("</a:t>
            </a:r>
            <a:r>
              <a:rPr lang="en-US" altLang="ko-KR" sz="1200" b="1" dirty="0" err="1"/>
              <a:t>red","green","blue</a:t>
            </a:r>
            <a:r>
              <a:rPr lang="en-US" altLang="ko-KR" sz="1200" b="1" dirty="0"/>
              <a:t>") 	</a:t>
            </a:r>
            <a:r>
              <a:rPr lang="en-US" altLang="ko-KR" sz="1200" b="1" dirty="0">
                <a:solidFill>
                  <a:srgbClr val="4F784C"/>
                </a:solidFill>
              </a:rPr>
              <a:t># </a:t>
            </a:r>
            <a:r>
              <a:rPr lang="ko-KR" altLang="en-US" sz="1200" b="1" dirty="0">
                <a:solidFill>
                  <a:srgbClr val="4F784C"/>
                </a:solidFill>
              </a:rPr>
              <a:t>점의 컬러</a:t>
            </a:r>
          </a:p>
          <a:p>
            <a:r>
              <a:rPr lang="en-US" altLang="ko-KR" sz="1200" b="1" dirty="0"/>
              <a:t>plot(iris.2,</a:t>
            </a:r>
          </a:p>
          <a:p>
            <a:r>
              <a:rPr lang="en-US" altLang="ko-KR" sz="1200" b="1" dirty="0"/>
              <a:t> 	main="Iris plot",</a:t>
            </a:r>
          </a:p>
          <a:p>
            <a:r>
              <a:rPr lang="en-US" altLang="ko-KR" sz="1200" b="1" dirty="0"/>
              <a:t> 	</a:t>
            </a:r>
            <a:r>
              <a:rPr lang="en-US" altLang="ko-KR" sz="1200" b="1" dirty="0" err="1"/>
              <a:t>pch</a:t>
            </a:r>
            <a:r>
              <a:rPr lang="en-US" altLang="ko-KR" sz="1200" b="1" dirty="0"/>
              <a:t>=c(point),</a:t>
            </a:r>
          </a:p>
          <a:p>
            <a:r>
              <a:rPr lang="en-US" altLang="ko-KR" sz="1200" b="1" dirty="0"/>
              <a:t> 	col=color[point])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0DD3A7-13D9-4103-8AF9-1693223E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36" y="4352124"/>
            <a:ext cx="5582452" cy="27860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4DB5BB2-43B1-4128-A054-D04A93459D9B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산점도</a:t>
            </a:r>
            <a:endParaRPr lang="en-US" altLang="ko-KR" sz="21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999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8C35F12-8065-415D-ABE4-61527BAE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61" y="1984017"/>
            <a:ext cx="5660295" cy="257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FD8671-8707-406D-A235-12CB252D7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090" y="2346724"/>
            <a:ext cx="5657766" cy="27757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8CBC67-0181-4779-9530-E0DF8F694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561" y="573528"/>
            <a:ext cx="5660295" cy="1410490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0BA0A2C-D634-491C-B6B2-4E3078540B40}"/>
              </a:ext>
            </a:extLst>
          </p:cNvPr>
          <p:cNvSpPr txBox="1">
            <a:spLocks/>
          </p:cNvSpPr>
          <p:nvPr/>
        </p:nvSpPr>
        <p:spPr>
          <a:xfrm>
            <a:off x="4200709" y="2751769"/>
            <a:ext cx="3056378" cy="237073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b="1" dirty="0" err="1"/>
              <a:t>Petal.Length</a:t>
            </a:r>
            <a:r>
              <a:rPr lang="en-US" altLang="ko-KR" sz="1050" b="1" dirty="0"/>
              <a:t>(</a:t>
            </a:r>
            <a:r>
              <a:rPr lang="ko-KR" altLang="en-US" sz="1050" b="1" dirty="0"/>
              <a:t>꽃잎의 길이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의 길이가 길수록 </a:t>
            </a:r>
            <a:r>
              <a:rPr lang="en-US" altLang="ko-KR" sz="1050" b="1" dirty="0" err="1"/>
              <a:t>Petal.Width</a:t>
            </a:r>
            <a:r>
              <a:rPr lang="en-US" altLang="ko-KR" sz="1050" b="1" dirty="0"/>
              <a:t>(</a:t>
            </a:r>
            <a:r>
              <a:rPr lang="ko-KR" altLang="en-US" sz="1050" b="1" dirty="0"/>
              <a:t>꽃잎의 폭</a:t>
            </a:r>
            <a:r>
              <a:rPr lang="en-US" altLang="ko-KR" sz="1050" b="1" dirty="0"/>
              <a:t>)</a:t>
            </a:r>
            <a:r>
              <a:rPr lang="ko-KR" altLang="en-US" sz="1050" b="1" dirty="0"/>
              <a:t>도 커짐</a:t>
            </a:r>
            <a:endParaRPr lang="en-US" altLang="ko-KR" sz="10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b="1" dirty="0" err="1"/>
              <a:t>setosa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품종은 다른 두 품종에 비해 꽃잎의 길이와 폭이 확연히 작음</a:t>
            </a:r>
            <a:endParaRPr lang="en-US" altLang="ko-KR" sz="10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b="1" dirty="0"/>
              <a:t>virginica </a:t>
            </a:r>
            <a:r>
              <a:rPr lang="ko-KR" altLang="en-US" sz="1050" b="1" dirty="0"/>
              <a:t>품종은 다른 두 품종에 비해 꽃잎의 길이와 폭이 제일 큼</a:t>
            </a:r>
            <a:endParaRPr lang="en-US" altLang="ko-KR" sz="105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b="1" dirty="0"/>
              <a:t>이와 같이 </a:t>
            </a:r>
            <a:r>
              <a:rPr lang="ko-KR" altLang="en-US" sz="1050" b="1" dirty="0" err="1"/>
              <a:t>산점도를</a:t>
            </a:r>
            <a:r>
              <a:rPr lang="ko-KR" altLang="en-US" sz="1050" b="1" dirty="0"/>
              <a:t> 그릴 때 그룹 정보를 표시하면 변수 간의 관계와 그룹 간의 관계를 함께 관찰할 수가 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EBC8558-9BFF-463A-80D0-D52FE5DBF53C}"/>
              </a:ext>
            </a:extLst>
          </p:cNvPr>
          <p:cNvSpPr txBox="1">
            <a:spLocks noChangeArrowheads="1"/>
          </p:cNvSpPr>
          <p:nvPr/>
        </p:nvSpPr>
        <p:spPr>
          <a:xfrm>
            <a:off x="87678" y="65410"/>
            <a:ext cx="7886700" cy="508118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l"/>
            <a:r>
              <a:rPr lang="en-US" altLang="ko-KR" sz="2100" b="1" dirty="0">
                <a:latin typeface="+mj-ea"/>
              </a:rPr>
              <a:t>1. </a:t>
            </a:r>
            <a:r>
              <a:rPr lang="ko-KR" altLang="en-US" sz="2100" b="1" dirty="0" err="1">
                <a:latin typeface="+mj-ea"/>
              </a:rPr>
              <a:t>산점도</a:t>
            </a:r>
            <a:endParaRPr lang="en-US" altLang="ko-KR" sz="21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466CF-213B-4693-AA94-025BC1807E19}"/>
              </a:ext>
            </a:extLst>
          </p:cNvPr>
          <p:cNvSpPr txBox="1"/>
          <p:nvPr/>
        </p:nvSpPr>
        <p:spPr>
          <a:xfrm>
            <a:off x="6327195" y="934336"/>
            <a:ext cx="26102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좌측 코드는 품종별로 점의 모양을 달리하기 위하여 숫자 타입으로 변환시켜 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color</a:t>
            </a:r>
            <a:r>
              <a:rPr lang="ko-KR" altLang="en-US" sz="1000" b="1" dirty="0">
                <a:solidFill>
                  <a:srgbClr val="FF0000"/>
                </a:solidFill>
                <a:latin typeface="+mj-ea"/>
                <a:ea typeface="+mj-ea"/>
              </a:rPr>
              <a:t>속성에 대입한다</a:t>
            </a:r>
            <a:r>
              <a:rPr lang="en-US" altLang="ko-KR" sz="10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5064404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3872</TotalTime>
  <Words>1789</Words>
  <Application>Microsoft Office PowerPoint</Application>
  <PresentationFormat>화면 슬라이드 쇼(16:9)</PresentationFormat>
  <Paragraphs>433</Paragraphs>
  <Slides>42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HY울릉도B</vt:lpstr>
      <vt:lpstr>맑은 고딕</vt:lpstr>
      <vt:lpstr>Arial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Registered User</cp:lastModifiedBy>
  <cp:revision>635</cp:revision>
  <dcterms:created xsi:type="dcterms:W3CDTF">2012-07-23T02:34:37Z</dcterms:created>
  <dcterms:modified xsi:type="dcterms:W3CDTF">2019-10-15T08:11:06Z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