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29" r:id="rId2"/>
    <p:sldId id="530" r:id="rId3"/>
    <p:sldId id="528" r:id="rId4"/>
    <p:sldId id="531" r:id="rId5"/>
  </p:sldIdLst>
  <p:sldSz cx="9906000" cy="6858000" type="A4"/>
  <p:notesSz cx="6735763" cy="9866313"/>
  <p:embeddedFontLst>
    <p:embeddedFont>
      <p:font typeface="HY헤드라인M" panose="02030600000101010101" pitchFamily="18" charset="-127"/>
      <p:regular r:id="rId8"/>
    </p:embeddedFont>
    <p:embeddedFont>
      <p:font typeface="Impact" panose="020B0806030902050204" pitchFamily="34" charset="0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7D9"/>
    <a:srgbClr val="2B637F"/>
    <a:srgbClr val="99CCFF"/>
    <a:srgbClr val="FFC5D8"/>
    <a:srgbClr val="FFFF99"/>
    <a:srgbClr val="FFCC00"/>
    <a:srgbClr val="2D6AAB"/>
    <a:srgbClr val="609DC6"/>
    <a:srgbClr val="FF9966"/>
    <a:srgbClr val="71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1889" autoAdjust="0"/>
  </p:normalViewPr>
  <p:slideViewPr>
    <p:cSldViewPr showGuides="1">
      <p:cViewPr varScale="1">
        <p:scale>
          <a:sx n="91" d="100"/>
          <a:sy n="91" d="100"/>
        </p:scale>
        <p:origin x="96" y="240"/>
      </p:cViewPr>
      <p:guideLst>
        <p:guide orient="horz" pos="4110"/>
        <p:guide orient="horz" pos="799"/>
        <p:guide orient="horz" pos="935"/>
        <p:guide orient="horz" pos="2840"/>
        <p:guide orient="horz" pos="4020"/>
        <p:guide orient="horz" pos="1071"/>
        <p:guide pos="398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-1992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5C5B8F-D462-4368-8461-2A60FAE35D92}" type="datetimeFigureOut">
              <a:rPr lang="ko-KR" altLang="en-US"/>
              <a:pPr>
                <a:defRPr/>
              </a:pPr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FE4ED75-30A7-42E0-9F19-2CC082FBE2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68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711D15-A793-43C2-95F3-0EE608434B71}" type="datetimeFigureOut">
              <a:rPr lang="ko-KR" altLang="en-US"/>
              <a:pPr>
                <a:defRPr/>
              </a:pPr>
              <a:t>2017-02-21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87132A-BE77-42D3-A4C4-E7B6344462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906000" cy="3861048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 userDrawn="1"/>
        </p:nvCxnSpPr>
        <p:spPr>
          <a:xfrm>
            <a:off x="1052513" y="4929188"/>
            <a:ext cx="0" cy="719137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87" y="5949280"/>
            <a:ext cx="1415407" cy="34052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208584" y="4797153"/>
            <a:ext cx="8697416" cy="578495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208317" y="5396456"/>
            <a:ext cx="8691464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13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72481" y="0"/>
            <a:ext cx="9633521" cy="4437112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906000" cy="685800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5949280"/>
            <a:ext cx="1415407" cy="340525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" y="2636912"/>
            <a:ext cx="9906000" cy="1584176"/>
          </a:xfrm>
          <a:solidFill>
            <a:srgbClr val="0070C0">
              <a:alpha val="30196"/>
            </a:srgbClr>
          </a:solidFill>
        </p:spPr>
        <p:txBody>
          <a:bodyPr wrap="none">
            <a:noAutofit/>
          </a:bodyPr>
          <a:lstStyle>
            <a:lvl1pPr algn="r">
              <a:defRPr lang="ko-KR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602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1" descr="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077200" y="1077201"/>
            <a:ext cx="4689131" cy="2534731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1" y="5949280"/>
            <a:ext cx="1415407" cy="340525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54375" y="2667000"/>
            <a:ext cx="39655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Thank </a:t>
            </a:r>
          </a:p>
          <a:p>
            <a:pPr algn="ctr" eaLnBrk="1" hangingPunct="1">
              <a:defRPr/>
            </a:pPr>
            <a:r>
              <a:rPr lang="en-US" altLang="ko-KR" sz="6000" b="1">
                <a:solidFill>
                  <a:srgbClr val="595959"/>
                </a:solidFill>
                <a:latin typeface="Impact" pitchFamily="34" charset="0"/>
                <a:ea typeface="맑은 고딕" pitchFamily="50" charset="-127"/>
              </a:rPr>
              <a:t>You</a:t>
            </a:r>
            <a:endParaRPr lang="en-IN" altLang="ko-KR" sz="6000" b="1">
              <a:solidFill>
                <a:srgbClr val="595959"/>
              </a:solidFill>
              <a:latin typeface="Impact" pitchFamily="34" charset="0"/>
              <a:ea typeface="맑은 고딕" pitchFamily="50" charset="-127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498725" y="914400"/>
            <a:ext cx="2043113" cy="5029200"/>
            <a:chOff x="2211857" y="838200"/>
            <a:chExt cx="2043338" cy="5029200"/>
          </a:xfrm>
        </p:grpSpPr>
        <p:sp>
          <p:nvSpPr>
            <p:cNvPr id="6" name="Rectangle 3"/>
            <p:cNvSpPr/>
            <p:nvPr/>
          </p:nvSpPr>
          <p:spPr>
            <a:xfrm rot="5400000">
              <a:off x="1779068" y="2553073"/>
              <a:ext cx="3124198" cy="1828056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softEdge rad="317500"/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I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rot="5400000">
              <a:off x="610965" y="2439092"/>
              <a:ext cx="5029200" cy="18274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IN" altLang="ko-KR">
                <a:solidFill>
                  <a:srgbClr val="595959"/>
                </a:solidFill>
                <a:latin typeface="Calibri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9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304928" y="650069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FEF0503B-FA2D-4260-AC18-6FC3139BAA53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28536" y="728663"/>
            <a:ext cx="9648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8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1"/>
            <a:ext cx="2768757" cy="129123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 userDrawn="1"/>
        </p:nvCxnSpPr>
        <p:spPr>
          <a:xfrm>
            <a:off x="1365250" y="728663"/>
            <a:ext cx="84248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631825" y="6480175"/>
            <a:ext cx="79883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25" y="6500698"/>
            <a:ext cx="816894" cy="196532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90600" y="260648"/>
            <a:ext cx="89154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356350"/>
            <a:ext cx="23114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2EE030-A7DE-4C17-93AC-52097598BAF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1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3930C-376A-4F5D-8FE2-8A220761C92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3" r:id="rId6"/>
    <p:sldLayoutId id="2147483724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인력 투입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520" y="6309900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등급별 원가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천원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: </a:t>
            </a:r>
            <a:r>
              <a:rPr lang="ko-KR" altLang="en-US" sz="800" dirty="0">
                <a:latin typeface="+mn-ea"/>
                <a:ea typeface="+mn-ea"/>
              </a:rPr>
              <a:t>초급</a:t>
            </a:r>
            <a:r>
              <a:rPr lang="en-US" altLang="ko-KR" sz="800" dirty="0">
                <a:latin typeface="+mn-ea"/>
                <a:ea typeface="+mn-ea"/>
              </a:rPr>
              <a:t>-5,000, </a:t>
            </a:r>
            <a:r>
              <a:rPr lang="ko-KR" altLang="en-US" sz="800" dirty="0">
                <a:latin typeface="+mn-ea"/>
                <a:ea typeface="+mn-ea"/>
              </a:rPr>
              <a:t>중급</a:t>
            </a:r>
            <a:r>
              <a:rPr lang="en-US" altLang="ko-KR" sz="800" dirty="0">
                <a:latin typeface="+mn-ea"/>
                <a:ea typeface="+mn-ea"/>
              </a:rPr>
              <a:t>-6,000, </a:t>
            </a:r>
            <a:r>
              <a:rPr lang="ko-KR" altLang="en-US" sz="800" dirty="0">
                <a:latin typeface="+mn-ea"/>
                <a:ea typeface="+mn-ea"/>
              </a:rPr>
              <a:t>고급</a:t>
            </a:r>
            <a:r>
              <a:rPr lang="en-US" altLang="ko-KR" sz="800" dirty="0">
                <a:latin typeface="+mn-ea"/>
                <a:ea typeface="+mn-ea"/>
              </a:rPr>
              <a:t>-7,000, </a:t>
            </a:r>
            <a:r>
              <a:rPr lang="ko-KR" altLang="en-US" sz="800" dirty="0">
                <a:latin typeface="+mn-ea"/>
                <a:ea typeface="+mn-ea"/>
              </a:rPr>
              <a:t>특급</a:t>
            </a:r>
            <a:r>
              <a:rPr lang="en-US" altLang="ko-KR" sz="800" dirty="0">
                <a:latin typeface="+mn-ea"/>
                <a:ea typeface="+mn-ea"/>
              </a:rPr>
              <a:t>-8,000 </a:t>
            </a:r>
            <a:r>
              <a:rPr lang="ko-KR" altLang="en-US" sz="800" dirty="0">
                <a:latin typeface="+mn-ea"/>
                <a:ea typeface="+mn-ea"/>
              </a:rPr>
              <a:t>기준으로 산정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85702"/>
              </p:ext>
            </p:extLst>
          </p:nvPr>
        </p:nvGraphicFramePr>
        <p:xfrm>
          <a:off x="564151" y="1052155"/>
          <a:ext cx="8853345" cy="5208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546">
                  <a:extLst>
                    <a:ext uri="{9D8B030D-6E8A-4147-A177-3AD203B41FA5}">
                      <a16:colId xmlns:a16="http://schemas.microsoft.com/office/drawing/2014/main" val="375241289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64412455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4088345296"/>
                    </a:ext>
                  </a:extLst>
                </a:gridCol>
                <a:gridCol w="4813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6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61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천원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총괄관리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00992"/>
                  </a:ext>
                </a:extLst>
              </a:tr>
              <a:tr h="3199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 로직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08075"/>
                  </a:ext>
                </a:extLst>
              </a:tr>
              <a:tr h="3199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김민수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 화면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12,500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437"/>
                  </a:ext>
                </a:extLst>
              </a:tr>
              <a:tr h="3199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이성국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12,500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23960"/>
                  </a:ext>
                </a:extLst>
              </a:tr>
              <a:tr h="3199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김경우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PDA(Android)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16146"/>
                  </a:ext>
                </a:extLst>
              </a:tr>
              <a:tr h="319974"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135,000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974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543501"/>
                  </a:ext>
                </a:extLst>
              </a:tr>
              <a:tr h="319974">
                <a:tc rowSpan="3"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누계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최초계획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:22.5</a:t>
                      </a:r>
                    </a:p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08265"/>
                  </a:ext>
                </a:extLst>
              </a:tr>
              <a:tr h="319974"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349147"/>
                  </a:ext>
                </a:extLst>
              </a:tr>
              <a:tr h="319974">
                <a:tc gridSpan="4"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투입율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83.3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91.3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53337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7928" y="836712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</a:rPr>
              <a:t>(2017/02/15 </a:t>
            </a:r>
            <a:r>
              <a:rPr lang="ko-KR" altLang="en-US" sz="800" dirty="0">
                <a:latin typeface="+mn-ea"/>
              </a:rPr>
              <a:t>변경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53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모듈별</a:t>
            </a:r>
            <a:r>
              <a:rPr lang="ko-KR" altLang="en-US" dirty="0">
                <a:latin typeface="+mn-ea"/>
                <a:ea typeface="+mn-ea"/>
              </a:rPr>
              <a:t> 개발자 선정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25539"/>
              </p:ext>
            </p:extLst>
          </p:nvPr>
        </p:nvGraphicFramePr>
        <p:xfrm>
          <a:off x="942032" y="1361119"/>
          <a:ext cx="7899401" cy="4516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576">
                  <a:extLst>
                    <a:ext uri="{9D8B030D-6E8A-4147-A177-3AD203B41FA5}">
                      <a16:colId xmlns:a16="http://schemas.microsoft.com/office/drawing/2014/main" val="1968522370"/>
                    </a:ext>
                  </a:extLst>
                </a:gridCol>
                <a:gridCol w="830517">
                  <a:extLst>
                    <a:ext uri="{9D8B030D-6E8A-4147-A177-3AD203B41FA5}">
                      <a16:colId xmlns:a16="http://schemas.microsoft.com/office/drawing/2014/main" val="3259371918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1095397140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3124331755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3527244418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4046483603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1743076086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69932084"/>
                    </a:ext>
                  </a:extLst>
                </a:gridCol>
                <a:gridCol w="708654">
                  <a:extLst>
                    <a:ext uri="{9D8B030D-6E8A-4147-A177-3AD203B41FA5}">
                      <a16:colId xmlns:a16="http://schemas.microsoft.com/office/drawing/2014/main" val="1890101230"/>
                    </a:ext>
                  </a:extLst>
                </a:gridCol>
                <a:gridCol w="708654">
                  <a:extLst>
                    <a:ext uri="{9D8B030D-6E8A-4147-A177-3AD203B41FA5}">
                      <a16:colId xmlns:a16="http://schemas.microsoft.com/office/drawing/2014/main" val="4290257796"/>
                    </a:ext>
                  </a:extLst>
                </a:gridCol>
                <a:gridCol w="708654">
                  <a:extLst>
                    <a:ext uri="{9D8B030D-6E8A-4147-A177-3AD203B41FA5}">
                      <a16:colId xmlns:a16="http://schemas.microsoft.com/office/drawing/2014/main" val="2292258724"/>
                    </a:ext>
                  </a:extLst>
                </a:gridCol>
                <a:gridCol w="708654">
                  <a:extLst>
                    <a:ext uri="{9D8B030D-6E8A-4147-A177-3AD203B41FA5}">
                      <a16:colId xmlns:a16="http://schemas.microsoft.com/office/drawing/2014/main" val="1528645931"/>
                    </a:ext>
                  </a:extLst>
                </a:gridCol>
              </a:tblGrid>
              <a:tr h="37634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+mn-lt"/>
                          <a:ea typeface="+mn-ea"/>
                        </a:rPr>
                        <a:t>모듈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본수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화면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탭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팝업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레포트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조회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로직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화면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42560"/>
                  </a:ext>
                </a:extLst>
              </a:tr>
              <a:tr h="37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마스터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김민수</a:t>
                      </a:r>
                      <a:r>
                        <a:rPr lang="en-US" altLang="ko-KR" sz="1100" u="none" strike="noStrike" dirty="0">
                          <a:effectLst/>
                        </a:rPr>
                        <a:t>D,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이성국</a:t>
                      </a:r>
                      <a:r>
                        <a:rPr lang="en-US" altLang="ko-KR" sz="1100" u="none" strike="noStrike" dirty="0">
                          <a:effectLst/>
                        </a:rPr>
                        <a:t>D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67789"/>
                  </a:ext>
                </a:extLst>
              </a:tr>
              <a:tr h="37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IB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입고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이종혁</a:t>
                      </a:r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김민수</a:t>
                      </a:r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882790"/>
                  </a:ext>
                </a:extLst>
              </a:tr>
              <a:tr h="37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OB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출고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이종혁</a:t>
                      </a:r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이성국</a:t>
                      </a:r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744248"/>
                  </a:ext>
                </a:extLst>
              </a:tr>
              <a:tr h="37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반입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김민수</a:t>
                      </a:r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183200"/>
                  </a:ext>
                </a:extLst>
              </a:tr>
              <a:tr h="37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반출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이성국</a:t>
                      </a:r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370861"/>
                  </a:ext>
                </a:extLst>
              </a:tr>
              <a:tr h="37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재고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41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김민수</a:t>
                      </a:r>
                      <a:r>
                        <a:rPr lang="en-US" altLang="ko-KR" sz="1100" u="none" strike="noStrike" dirty="0">
                          <a:effectLst/>
                        </a:rPr>
                        <a:t>D,(</a:t>
                      </a:r>
                      <a:r>
                        <a:rPr lang="ko-KR" altLang="en-US" sz="1100" u="none" strike="noStrike" dirty="0">
                          <a:effectLst/>
                        </a:rPr>
                        <a:t>공통</a:t>
                      </a:r>
                      <a:r>
                        <a:rPr lang="en-US" altLang="ko-KR" sz="1100" u="none" strike="noStrike" dirty="0">
                          <a:effectLst/>
                        </a:rPr>
                        <a:t>:</a:t>
                      </a:r>
                      <a:r>
                        <a:rPr lang="ko-KR" altLang="en-US" sz="1100" u="none" strike="noStrike" dirty="0">
                          <a:effectLst/>
                        </a:rPr>
                        <a:t>이종혁</a:t>
                      </a:r>
                      <a:r>
                        <a:rPr lang="en-US" altLang="ko-KR" sz="1100" u="none" strike="noStrike" dirty="0">
                          <a:effectLst/>
                        </a:rPr>
                        <a:t>K)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452600"/>
                  </a:ext>
                </a:extLst>
              </a:tr>
              <a:tr h="37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IF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인터페이스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이종혁</a:t>
                      </a:r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이성국</a:t>
                      </a:r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421701"/>
                  </a:ext>
                </a:extLst>
              </a:tr>
              <a:tr h="37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SYS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시스템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김민수</a:t>
                      </a:r>
                      <a:r>
                        <a:rPr lang="en-US" altLang="ko-KR" sz="1100" u="none" strike="noStrike" dirty="0">
                          <a:effectLst/>
                        </a:rPr>
                        <a:t>D,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이성국</a:t>
                      </a:r>
                      <a:r>
                        <a:rPr lang="en-US" altLang="ko-KR" sz="1100" u="none" strike="noStrike" dirty="0">
                          <a:effectLst/>
                        </a:rPr>
                        <a:t>D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595610"/>
                  </a:ext>
                </a:extLst>
              </a:tr>
              <a:tr h="37634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소계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130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68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</a:t>
                      </a:r>
                      <a:endParaRPr lang="ko-KR" alt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31684"/>
                  </a:ext>
                </a:extLst>
              </a:tr>
              <a:tr h="376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PDA</a:t>
                      </a:r>
                      <a:endParaRPr 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모바일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이종혁</a:t>
                      </a:r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김경우선임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4087"/>
                  </a:ext>
                </a:extLst>
              </a:tr>
              <a:tr h="37634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합계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143</a:t>
                      </a:r>
                      <a:endParaRPr lang="en-US" altLang="ko-KR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  <a:endParaRPr lang="ko-KR" alt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957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2032" y="5949280"/>
            <a:ext cx="413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1</a:t>
            </a:r>
            <a:r>
              <a:rPr lang="ko-KR" altLang="en-US" sz="1000" dirty="0">
                <a:latin typeface="+mn-ea"/>
                <a:ea typeface="+mn-ea"/>
              </a:rPr>
              <a:t>차 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주요 프로그램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2</a:t>
            </a:r>
            <a:r>
              <a:rPr lang="ko-KR" altLang="en-US" sz="1000" dirty="0">
                <a:latin typeface="+mn-ea"/>
                <a:ea typeface="+mn-ea"/>
              </a:rPr>
              <a:t>차 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조회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리포트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시스템 프로그램</a:t>
            </a:r>
          </a:p>
        </p:txBody>
      </p:sp>
    </p:spTree>
    <p:extLst>
      <p:ext uri="{BB962C8B-B14F-4D97-AF65-F5344CB8AC3E}">
        <p14:creationId xmlns:p14="http://schemas.microsoft.com/office/powerpoint/2010/main" val="73138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개발자별 일정현황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4942325"/>
            <a:ext cx="71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* 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차 개발분의 경우 저장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확정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취소 등의 관리 프로그램으로서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본당 평균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2~3 M/D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이상이어야</a:t>
            </a:r>
            <a:endParaRPr lang="en-US" altLang="ko-KR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  안정적이나 일정계획 상으로는 절대적으로 부족한 기간으로 판단 됨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rgbClr val="2467D9"/>
                </a:solidFill>
                <a:latin typeface="+mn-ea"/>
                <a:ea typeface="+mn-ea"/>
              </a:rPr>
              <a:t>- </a:t>
            </a:r>
            <a:r>
              <a:rPr lang="ko-KR" altLang="en-US" sz="1200" dirty="0">
                <a:solidFill>
                  <a:srgbClr val="2467D9"/>
                </a:solidFill>
                <a:latin typeface="+mn-ea"/>
                <a:ea typeface="+mn-ea"/>
              </a:rPr>
              <a:t>원인 </a:t>
            </a:r>
            <a:r>
              <a:rPr lang="en-US" altLang="ko-KR" sz="1200" dirty="0">
                <a:solidFill>
                  <a:srgbClr val="2467D9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467D9"/>
                </a:solidFill>
                <a:latin typeface="+mn-ea"/>
                <a:ea typeface="+mn-ea"/>
              </a:rPr>
              <a:t>초기 개발자 </a:t>
            </a:r>
            <a:r>
              <a:rPr lang="en-US" altLang="ko-KR" sz="1200" dirty="0">
                <a:solidFill>
                  <a:srgbClr val="2467D9"/>
                </a:solidFill>
                <a:latin typeface="+mn-ea"/>
                <a:ea typeface="+mn-ea"/>
              </a:rPr>
              <a:t>3</a:t>
            </a:r>
            <a:r>
              <a:rPr lang="ko-KR" altLang="en-US" sz="1200" dirty="0">
                <a:solidFill>
                  <a:srgbClr val="2467D9"/>
                </a:solidFill>
                <a:latin typeface="+mn-ea"/>
                <a:ea typeface="+mn-ea"/>
              </a:rPr>
              <a:t>명에서 </a:t>
            </a:r>
            <a:r>
              <a:rPr lang="en-US" altLang="ko-KR" sz="1200" dirty="0">
                <a:solidFill>
                  <a:srgbClr val="2467D9"/>
                </a:solidFill>
                <a:latin typeface="+mn-ea"/>
                <a:ea typeface="+mn-ea"/>
              </a:rPr>
              <a:t>2</a:t>
            </a:r>
            <a:r>
              <a:rPr lang="ko-KR" altLang="en-US" sz="1200" dirty="0">
                <a:solidFill>
                  <a:srgbClr val="2467D9"/>
                </a:solidFill>
                <a:latin typeface="+mn-ea"/>
                <a:ea typeface="+mn-ea"/>
              </a:rPr>
              <a:t>명으로</a:t>
            </a:r>
            <a:r>
              <a:rPr lang="en-US" altLang="ko-KR" sz="1200" dirty="0">
                <a:solidFill>
                  <a:srgbClr val="2467D9"/>
                </a:solidFill>
                <a:latin typeface="+mn-ea"/>
                <a:ea typeface="+mn-ea"/>
              </a:rPr>
              <a:t>, 3</a:t>
            </a:r>
            <a:r>
              <a:rPr lang="ko-KR" altLang="en-US" sz="1200" dirty="0">
                <a:solidFill>
                  <a:srgbClr val="2467D9"/>
                </a:solidFill>
                <a:latin typeface="+mn-ea"/>
                <a:ea typeface="+mn-ea"/>
              </a:rPr>
              <a:t>개월에서 </a:t>
            </a:r>
            <a:r>
              <a:rPr lang="en-US" altLang="ko-KR" sz="1200" dirty="0">
                <a:solidFill>
                  <a:srgbClr val="2467D9"/>
                </a:solidFill>
                <a:latin typeface="+mn-ea"/>
                <a:ea typeface="+mn-ea"/>
              </a:rPr>
              <a:t>2.5</a:t>
            </a:r>
            <a:r>
              <a:rPr lang="ko-KR" altLang="en-US" sz="1200" dirty="0">
                <a:solidFill>
                  <a:srgbClr val="2467D9"/>
                </a:solidFill>
                <a:latin typeface="+mn-ea"/>
                <a:ea typeface="+mn-ea"/>
              </a:rPr>
              <a:t>개월로 축소 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26553"/>
              </p:ext>
            </p:extLst>
          </p:nvPr>
        </p:nvGraphicFramePr>
        <p:xfrm>
          <a:off x="992560" y="1656944"/>
          <a:ext cx="7848872" cy="3140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559">
                  <a:extLst>
                    <a:ext uri="{9D8B030D-6E8A-4147-A177-3AD203B41FA5}">
                      <a16:colId xmlns:a16="http://schemas.microsoft.com/office/drawing/2014/main" val="2366506548"/>
                    </a:ext>
                  </a:extLst>
                </a:gridCol>
                <a:gridCol w="1048544">
                  <a:extLst>
                    <a:ext uri="{9D8B030D-6E8A-4147-A177-3AD203B41FA5}">
                      <a16:colId xmlns:a16="http://schemas.microsoft.com/office/drawing/2014/main" val="76713773"/>
                    </a:ext>
                  </a:extLst>
                </a:gridCol>
                <a:gridCol w="814506">
                  <a:extLst>
                    <a:ext uri="{9D8B030D-6E8A-4147-A177-3AD203B41FA5}">
                      <a16:colId xmlns:a16="http://schemas.microsoft.com/office/drawing/2014/main" val="2821105447"/>
                    </a:ext>
                  </a:extLst>
                </a:gridCol>
                <a:gridCol w="592368">
                  <a:extLst>
                    <a:ext uri="{9D8B030D-6E8A-4147-A177-3AD203B41FA5}">
                      <a16:colId xmlns:a16="http://schemas.microsoft.com/office/drawing/2014/main" val="1840881673"/>
                    </a:ext>
                  </a:extLst>
                </a:gridCol>
                <a:gridCol w="518322">
                  <a:extLst>
                    <a:ext uri="{9D8B030D-6E8A-4147-A177-3AD203B41FA5}">
                      <a16:colId xmlns:a16="http://schemas.microsoft.com/office/drawing/2014/main" val="755385134"/>
                    </a:ext>
                  </a:extLst>
                </a:gridCol>
                <a:gridCol w="518322">
                  <a:extLst>
                    <a:ext uri="{9D8B030D-6E8A-4147-A177-3AD203B41FA5}">
                      <a16:colId xmlns:a16="http://schemas.microsoft.com/office/drawing/2014/main" val="4141130376"/>
                    </a:ext>
                  </a:extLst>
                </a:gridCol>
                <a:gridCol w="518322">
                  <a:extLst>
                    <a:ext uri="{9D8B030D-6E8A-4147-A177-3AD203B41FA5}">
                      <a16:colId xmlns:a16="http://schemas.microsoft.com/office/drawing/2014/main" val="4044191883"/>
                    </a:ext>
                  </a:extLst>
                </a:gridCol>
                <a:gridCol w="518322">
                  <a:extLst>
                    <a:ext uri="{9D8B030D-6E8A-4147-A177-3AD203B41FA5}">
                      <a16:colId xmlns:a16="http://schemas.microsoft.com/office/drawing/2014/main" val="1620513167"/>
                    </a:ext>
                  </a:extLst>
                </a:gridCol>
                <a:gridCol w="666412">
                  <a:extLst>
                    <a:ext uri="{9D8B030D-6E8A-4147-A177-3AD203B41FA5}">
                      <a16:colId xmlns:a16="http://schemas.microsoft.com/office/drawing/2014/main" val="183823688"/>
                    </a:ext>
                  </a:extLst>
                </a:gridCol>
                <a:gridCol w="1036643">
                  <a:extLst>
                    <a:ext uri="{9D8B030D-6E8A-4147-A177-3AD203B41FA5}">
                      <a16:colId xmlns:a16="http://schemas.microsoft.com/office/drawing/2014/main" val="179023235"/>
                    </a:ext>
                  </a:extLst>
                </a:gridCol>
                <a:gridCol w="888552">
                  <a:extLst>
                    <a:ext uri="{9D8B030D-6E8A-4147-A177-3AD203B41FA5}">
                      <a16:colId xmlns:a16="http://schemas.microsoft.com/office/drawing/2014/main" val="4071422940"/>
                    </a:ext>
                  </a:extLst>
                </a:gridCol>
              </a:tblGrid>
              <a:tr h="314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개발 차수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개발자</a:t>
                      </a:r>
                      <a:endParaRPr lang="ko-KR" alt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본수</a:t>
                      </a:r>
                      <a:endParaRPr lang="ko-KR" alt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소요일수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effectLst/>
                          <a:latin typeface="+mn-ea"/>
                          <a:ea typeface="+mn-ea"/>
                        </a:rPr>
                        <a:t>1M/D</a:t>
                      </a:r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당 </a:t>
                      </a:r>
                      <a:r>
                        <a:rPr lang="ko-KR" altLang="en-US" sz="1100" b="1" i="0" u="none" strike="noStrike" dirty="0" err="1">
                          <a:effectLst/>
                          <a:latin typeface="+mn-ea"/>
                          <a:ea typeface="+mn-ea"/>
                        </a:rPr>
                        <a:t>본수</a:t>
                      </a:r>
                      <a:endParaRPr lang="ko-KR" alt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본당 </a:t>
                      </a:r>
                      <a:r>
                        <a:rPr lang="en-US" altLang="ko-KR" sz="1100" b="1" i="0" u="none" strike="noStrike" dirty="0">
                          <a:effectLst/>
                          <a:latin typeface="+mn-ea"/>
                          <a:ea typeface="+mn-ea"/>
                        </a:rPr>
                        <a:t>M/D</a:t>
                      </a:r>
                      <a:endParaRPr lang="ko-KR" alt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16228"/>
                  </a:ext>
                </a:extLst>
              </a:tr>
              <a:tr h="35327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기본 프로그램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김민수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ko-KR" alt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49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792941"/>
                  </a:ext>
                </a:extLst>
              </a:tr>
              <a:tr h="35327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이성국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ko-KR" alt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34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4536"/>
                  </a:ext>
                </a:extLst>
              </a:tr>
              <a:tr h="35327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김경우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선임</a:t>
                      </a:r>
                      <a:endParaRPr lang="ko-KR" alt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13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16447"/>
                  </a:ext>
                </a:extLst>
              </a:tr>
              <a:tr h="35327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차</a:t>
                      </a:r>
                      <a:endParaRPr 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리포트</a:t>
                      </a:r>
                      <a:endParaRPr 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김민수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13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13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770258"/>
                  </a:ext>
                </a:extLst>
              </a:tr>
              <a:tr h="353273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이성국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7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492025"/>
                  </a:ext>
                </a:extLst>
              </a:tr>
              <a:tr h="353273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조회 </a:t>
                      </a:r>
                      <a:r>
                        <a:rPr lang="en-US" altLang="ko-KR" sz="1100" b="1" i="0" u="none" strike="noStrike" dirty="0"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100" b="1" i="0" u="none" strike="noStrike" dirty="0"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김민수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15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15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709317"/>
                  </a:ext>
                </a:extLst>
              </a:tr>
              <a:tr h="353273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+mn-ea"/>
                          <a:ea typeface="+mn-ea"/>
                        </a:rPr>
                        <a:t>이성국</a:t>
                      </a:r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12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12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394053"/>
                  </a:ext>
                </a:extLst>
              </a:tr>
              <a:tr h="3532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143 </a:t>
                      </a:r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(7)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(23)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(20)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+mn-ea"/>
                          <a:ea typeface="+mn-ea"/>
                        </a:rPr>
                        <a:t>(23)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effectLst/>
                          <a:latin typeface="+mn-ea"/>
                          <a:ea typeface="+mn-ea"/>
                        </a:rPr>
                        <a:t>167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62194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4376936" y="2060848"/>
            <a:ext cx="1764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2920" y="213285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2/17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45088" y="213285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5/25</a:t>
            </a:r>
            <a:endParaRPr lang="ko-KR" altLang="en-US" sz="8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76936" y="2420888"/>
            <a:ext cx="147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32920" y="249347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2/17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745088" y="249347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5/10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701864" y="1413356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+mn-ea"/>
                <a:ea typeface="+mn-ea"/>
              </a:rPr>
              <a:t>( ) </a:t>
            </a:r>
            <a:r>
              <a:rPr lang="ko-KR" altLang="en-US" sz="800" dirty="0">
                <a:latin typeface="+mn-ea"/>
                <a:ea typeface="+mn-ea"/>
              </a:rPr>
              <a:t>월별 근무일수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701864" y="2852936"/>
            <a:ext cx="1008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2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별첨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당초 계획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48545" y="1196752"/>
          <a:ext cx="8136903" cy="4002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5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천원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6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총괄관리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특급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이종혁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6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초급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PDA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PDA(Android)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중급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6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22.5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142,000</a:t>
                      </a:r>
                    </a:p>
                  </a:txBody>
                  <a:tcPr marL="36000" marR="3600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8544" y="5210150"/>
            <a:ext cx="4139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* </a:t>
            </a:r>
            <a:r>
              <a:rPr lang="ko-KR" altLang="en-US" sz="800" dirty="0">
                <a:latin typeface="+mn-ea"/>
                <a:ea typeface="+mn-ea"/>
              </a:rPr>
              <a:t>등급별 원가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 dirty="0">
                <a:latin typeface="+mn-ea"/>
                <a:ea typeface="+mn-ea"/>
              </a:rPr>
              <a:t>만원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: </a:t>
            </a:r>
            <a:r>
              <a:rPr lang="ko-KR" altLang="en-US" sz="800" dirty="0">
                <a:latin typeface="+mn-ea"/>
                <a:ea typeface="+mn-ea"/>
              </a:rPr>
              <a:t>초급</a:t>
            </a:r>
            <a:r>
              <a:rPr lang="en-US" altLang="ko-KR" sz="800" dirty="0">
                <a:latin typeface="+mn-ea"/>
                <a:ea typeface="+mn-ea"/>
              </a:rPr>
              <a:t>-500, </a:t>
            </a:r>
            <a:r>
              <a:rPr lang="ko-KR" altLang="en-US" sz="800" dirty="0">
                <a:latin typeface="+mn-ea"/>
                <a:ea typeface="+mn-ea"/>
              </a:rPr>
              <a:t>중급</a:t>
            </a:r>
            <a:r>
              <a:rPr lang="en-US" altLang="ko-KR" sz="800" dirty="0">
                <a:latin typeface="+mn-ea"/>
                <a:ea typeface="+mn-ea"/>
              </a:rPr>
              <a:t>-600, </a:t>
            </a:r>
            <a:r>
              <a:rPr lang="ko-KR" altLang="en-US" sz="800" dirty="0">
                <a:latin typeface="+mn-ea"/>
                <a:ea typeface="+mn-ea"/>
              </a:rPr>
              <a:t>고급</a:t>
            </a:r>
            <a:r>
              <a:rPr lang="en-US" altLang="ko-KR" sz="800" dirty="0">
                <a:latin typeface="+mn-ea"/>
                <a:ea typeface="+mn-ea"/>
              </a:rPr>
              <a:t>-700, </a:t>
            </a:r>
            <a:r>
              <a:rPr lang="ko-KR" altLang="en-US" sz="800" dirty="0">
                <a:latin typeface="+mn-ea"/>
                <a:ea typeface="+mn-ea"/>
              </a:rPr>
              <a:t>특급</a:t>
            </a:r>
            <a:r>
              <a:rPr lang="en-US" altLang="ko-KR" sz="800" dirty="0">
                <a:latin typeface="+mn-ea"/>
                <a:ea typeface="+mn-ea"/>
              </a:rPr>
              <a:t>-800 </a:t>
            </a:r>
            <a:r>
              <a:rPr lang="ko-KR" altLang="en-US" sz="800" dirty="0">
                <a:latin typeface="+mn-ea"/>
                <a:ea typeface="+mn-ea"/>
              </a:rPr>
              <a:t>기준으로 산정</a:t>
            </a:r>
          </a:p>
        </p:txBody>
      </p:sp>
    </p:spTree>
    <p:extLst>
      <p:ext uri="{BB962C8B-B14F-4D97-AF65-F5344CB8AC3E}">
        <p14:creationId xmlns:p14="http://schemas.microsoft.com/office/powerpoint/2010/main" val="405808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20082</TotalTime>
  <Words>635</Words>
  <Application>Microsoft Office PowerPoint</Application>
  <PresentationFormat>A4 용지(210x297mm)</PresentationFormat>
  <Paragraphs>429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HY헤드라인M</vt:lpstr>
      <vt:lpstr>Impact</vt:lpstr>
      <vt:lpstr>돋움</vt:lpstr>
      <vt:lpstr>맑은 고딕</vt:lpstr>
      <vt:lpstr>Calibri</vt:lpstr>
      <vt:lpstr>Arial</vt:lpstr>
      <vt:lpstr>Office 테마</vt:lpstr>
      <vt:lpstr>인력 투입 현황</vt:lpstr>
      <vt:lpstr>모듈별 개발자 선정</vt:lpstr>
      <vt:lpstr>개발자별 일정현황</vt:lpstr>
      <vt:lpstr>별첨. 당초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935</cp:revision>
  <cp:lastPrinted>2017-02-21T04:38:26Z</cp:lastPrinted>
  <dcterms:created xsi:type="dcterms:W3CDTF">2012-09-18T14:42:59Z</dcterms:created>
  <dcterms:modified xsi:type="dcterms:W3CDTF">2017-02-21T06:13:14Z</dcterms:modified>
</cp:coreProperties>
</file>